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66" r:id="rId4"/>
    <p:sldId id="272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747CD-034F-43AE-A44D-BDC8F5AD0372}" v="76" dt="2023-10-05T21:03:46.084"/>
  </p1510:revLst>
</p1510:revInfo>
</file>

<file path=ppt/tableStyles.xml><?xml version="1.0" encoding="utf-8"?>
<a:tblStyleLst xmlns:a="http://schemas.openxmlformats.org/drawingml/2006/main" def="{7CD48338-4FC2-4C32-A0AF-3F45D4AC5364}">
  <a:tblStyle styleId="{7CD48338-4FC2-4C32-A0AF-3F45D4AC53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1356" y="5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 Salem" userId="c4ab765d-4f70-4279-bb0a-fdcdd0b71797" providerId="ADAL" clId="{036747CD-034F-43AE-A44D-BDC8F5AD0372}"/>
    <pc:docChg chg="undo redo custSel modSld">
      <pc:chgData name="Gabriela Salem" userId="c4ab765d-4f70-4279-bb0a-fdcdd0b71797" providerId="ADAL" clId="{036747CD-034F-43AE-A44D-BDC8F5AD0372}" dt="2023-10-04T19:54:44.463" v="1150" actId="6549"/>
      <pc:docMkLst>
        <pc:docMk/>
      </pc:docMkLst>
      <pc:sldChg chg="modSp mod">
        <pc:chgData name="Gabriela Salem" userId="c4ab765d-4f70-4279-bb0a-fdcdd0b71797" providerId="ADAL" clId="{036747CD-034F-43AE-A44D-BDC8F5AD0372}" dt="2023-10-03T17:01:53.121" v="3" actId="6549"/>
        <pc:sldMkLst>
          <pc:docMk/>
          <pc:sldMk cId="0" sldId="256"/>
        </pc:sldMkLst>
        <pc:spChg chg="mod">
          <ac:chgData name="Gabriela Salem" userId="c4ab765d-4f70-4279-bb0a-fdcdd0b71797" providerId="ADAL" clId="{036747CD-034F-43AE-A44D-BDC8F5AD0372}" dt="2023-10-03T17:01:53.121" v="3" actId="6549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Gabriela Salem" userId="c4ab765d-4f70-4279-bb0a-fdcdd0b71797" providerId="ADAL" clId="{036747CD-034F-43AE-A44D-BDC8F5AD0372}" dt="2023-10-04T14:52:34.247" v="884" actId="1076"/>
        <pc:sldMkLst>
          <pc:docMk/>
          <pc:sldMk cId="0" sldId="257"/>
        </pc:sldMkLst>
        <pc:grpChg chg="mod">
          <ac:chgData name="Gabriela Salem" userId="c4ab765d-4f70-4279-bb0a-fdcdd0b71797" providerId="ADAL" clId="{036747CD-034F-43AE-A44D-BDC8F5AD0372}" dt="2023-10-03T17:48:18.838" v="218" actId="1076"/>
          <ac:grpSpMkLst>
            <pc:docMk/>
            <pc:sldMk cId="0" sldId="257"/>
            <ac:grpSpMk id="42" creationId="{00000000-0000-0000-0000-000000000000}"/>
          </ac:grpSpMkLst>
        </pc:grpChg>
        <pc:grpChg chg="mod">
          <ac:chgData name="Gabriela Salem" userId="c4ab765d-4f70-4279-bb0a-fdcdd0b71797" providerId="ADAL" clId="{036747CD-034F-43AE-A44D-BDC8F5AD0372}" dt="2023-10-03T17:07:14.544" v="25" actId="1076"/>
          <ac:grpSpMkLst>
            <pc:docMk/>
            <pc:sldMk cId="0" sldId="257"/>
            <ac:grpSpMk id="47" creationId="{00000000-0000-0000-0000-000000000000}"/>
          </ac:grpSpMkLst>
        </pc:grpChg>
        <pc:grpChg chg="mod">
          <ac:chgData name="Gabriela Salem" userId="c4ab765d-4f70-4279-bb0a-fdcdd0b71797" providerId="ADAL" clId="{036747CD-034F-43AE-A44D-BDC8F5AD0372}" dt="2023-10-03T17:17:15.346" v="90" actId="1076"/>
          <ac:grpSpMkLst>
            <pc:docMk/>
            <pc:sldMk cId="0" sldId="257"/>
            <ac:grpSpMk id="52" creationId="{00000000-0000-0000-0000-000000000000}"/>
          </ac:grpSpMkLst>
        </pc:grpChg>
        <pc:grpChg chg="mod">
          <ac:chgData name="Gabriela Salem" userId="c4ab765d-4f70-4279-bb0a-fdcdd0b71797" providerId="ADAL" clId="{036747CD-034F-43AE-A44D-BDC8F5AD0372}" dt="2023-10-03T17:13:03.145" v="64" actId="1076"/>
          <ac:grpSpMkLst>
            <pc:docMk/>
            <pc:sldMk cId="0" sldId="257"/>
            <ac:grpSpMk id="58" creationId="{00000000-0000-0000-0000-000000000000}"/>
          </ac:grpSpMkLst>
        </pc:grpChg>
        <pc:grpChg chg="mod">
          <ac:chgData name="Gabriela Salem" userId="c4ab765d-4f70-4279-bb0a-fdcdd0b71797" providerId="ADAL" clId="{036747CD-034F-43AE-A44D-BDC8F5AD0372}" dt="2023-10-03T17:28:54.566" v="170" actId="1076"/>
          <ac:grpSpMkLst>
            <pc:docMk/>
            <pc:sldMk cId="0" sldId="257"/>
            <ac:grpSpMk id="64" creationId="{00000000-0000-0000-0000-000000000000}"/>
          </ac:grpSpMkLst>
        </pc:grpChg>
        <pc:grpChg chg="mod">
          <ac:chgData name="Gabriela Salem" userId="c4ab765d-4f70-4279-bb0a-fdcdd0b71797" providerId="ADAL" clId="{036747CD-034F-43AE-A44D-BDC8F5AD0372}" dt="2023-10-04T14:51:50.444" v="875" actId="1076"/>
          <ac:grpSpMkLst>
            <pc:docMk/>
            <pc:sldMk cId="0" sldId="257"/>
            <ac:grpSpMk id="70" creationId="{00000000-0000-0000-0000-000000000000}"/>
          </ac:grpSpMkLst>
        </pc:grpChg>
        <pc:graphicFrameChg chg="mod modGraphic">
          <ac:chgData name="Gabriela Salem" userId="c4ab765d-4f70-4279-bb0a-fdcdd0b71797" providerId="ADAL" clId="{036747CD-034F-43AE-A44D-BDC8F5AD0372}" dt="2023-10-03T17:48:36.074" v="222" actId="6549"/>
          <ac:graphicFrameMkLst>
            <pc:docMk/>
            <pc:sldMk cId="0" sldId="257"/>
            <ac:graphicFrameMk id="14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036747CD-034F-43AE-A44D-BDC8F5AD0372}" dt="2023-10-03T17:07:06.201" v="24" actId="6549"/>
          <ac:graphicFrameMkLst>
            <pc:docMk/>
            <pc:sldMk cId="0" sldId="257"/>
            <ac:graphicFrameMk id="18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036747CD-034F-43AE-A44D-BDC8F5AD0372}" dt="2023-10-04T14:52:26.649" v="882" actId="6549"/>
          <ac:graphicFrameMkLst>
            <pc:docMk/>
            <pc:sldMk cId="0" sldId="257"/>
            <ac:graphicFrameMk id="24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036747CD-034F-43AE-A44D-BDC8F5AD0372}" dt="2023-10-03T17:16:53.440" v="89"/>
          <ac:graphicFrameMkLst>
            <pc:docMk/>
            <pc:sldMk cId="0" sldId="257"/>
            <ac:graphicFrameMk id="29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036747CD-034F-43AE-A44D-BDC8F5AD0372}" dt="2023-10-03T17:12:29.104" v="63" actId="6549"/>
          <ac:graphicFrameMkLst>
            <pc:docMk/>
            <pc:sldMk cId="0" sldId="257"/>
            <ac:graphicFrameMk id="33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036747CD-034F-43AE-A44D-BDC8F5AD0372}" dt="2023-10-03T17:28:42.105" v="169" actId="6549"/>
          <ac:graphicFrameMkLst>
            <pc:docMk/>
            <pc:sldMk cId="0" sldId="257"/>
            <ac:graphicFrameMk id="87" creationId="{00000000-0000-0000-0000-000000000000}"/>
          </ac:graphicFrameMkLst>
        </pc:graphicFrameChg>
        <pc:picChg chg="mod">
          <ac:chgData name="Gabriela Salem" userId="c4ab765d-4f70-4279-bb0a-fdcdd0b71797" providerId="ADAL" clId="{036747CD-034F-43AE-A44D-BDC8F5AD0372}" dt="2023-10-04T14:52:29.795" v="883" actId="1076"/>
          <ac:picMkLst>
            <pc:docMk/>
            <pc:sldMk cId="0" sldId="257"/>
            <ac:picMk id="31" creationId="{00000000-0000-0000-0000-000000000000}"/>
          </ac:picMkLst>
        </pc:picChg>
        <pc:picChg chg="mod">
          <ac:chgData name="Gabriela Salem" userId="c4ab765d-4f70-4279-bb0a-fdcdd0b71797" providerId="ADAL" clId="{036747CD-034F-43AE-A44D-BDC8F5AD0372}" dt="2023-10-04T14:52:34.247" v="884" actId="1076"/>
          <ac:picMkLst>
            <pc:docMk/>
            <pc:sldMk cId="0" sldId="257"/>
            <ac:picMk id="69" creationId="{00000000-0000-0000-0000-000000000000}"/>
          </ac:picMkLst>
        </pc:picChg>
      </pc:sldChg>
      <pc:sldChg chg="modSp mod">
        <pc:chgData name="Gabriela Salem" userId="c4ab765d-4f70-4279-bb0a-fdcdd0b71797" providerId="ADAL" clId="{036747CD-034F-43AE-A44D-BDC8F5AD0372}" dt="2023-10-03T17:31:08.037" v="203" actId="6549"/>
        <pc:sldMkLst>
          <pc:docMk/>
          <pc:sldMk cId="0" sldId="258"/>
        </pc:sldMkLst>
        <pc:spChg chg="mod">
          <ac:chgData name="Gabriela Salem" userId="c4ab765d-4f70-4279-bb0a-fdcdd0b71797" providerId="ADAL" clId="{036747CD-034F-43AE-A44D-BDC8F5AD0372}" dt="2023-10-03T17:30:26.060" v="193" actId="1035"/>
          <ac:spMkLst>
            <pc:docMk/>
            <pc:sldMk cId="0" sldId="258"/>
            <ac:spMk id="3" creationId="{8B4951CB-3192-779F-9561-A8C9C3B25ACA}"/>
          </ac:spMkLst>
        </pc:spChg>
        <pc:spChg chg="mod">
          <ac:chgData name="Gabriela Salem" userId="c4ab765d-4f70-4279-bb0a-fdcdd0b71797" providerId="ADAL" clId="{036747CD-034F-43AE-A44D-BDC8F5AD0372}" dt="2023-10-03T17:31:00.935" v="199" actId="6549"/>
          <ac:spMkLst>
            <pc:docMk/>
            <pc:sldMk cId="0" sldId="258"/>
            <ac:spMk id="141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31:08.037" v="203" actId="6549"/>
          <ac:spMkLst>
            <pc:docMk/>
            <pc:sldMk cId="0" sldId="258"/>
            <ac:spMk id="142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29:49.414" v="174" actId="20577"/>
          <ac:spMkLst>
            <pc:docMk/>
            <pc:sldMk cId="0" sldId="258"/>
            <ac:spMk id="148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29:31.203" v="172" actId="255"/>
          <ac:spMkLst>
            <pc:docMk/>
            <pc:sldMk cId="0" sldId="258"/>
            <ac:spMk id="150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30:49.269" v="195" actId="255"/>
          <ac:spMkLst>
            <pc:docMk/>
            <pc:sldMk cId="0" sldId="258"/>
            <ac:spMk id="160" creationId="{00000000-0000-0000-0000-000000000000}"/>
          </ac:spMkLst>
        </pc:spChg>
      </pc:sldChg>
      <pc:sldChg chg="addSp delSp modSp mod">
        <pc:chgData name="Gabriela Salem" userId="c4ab765d-4f70-4279-bb0a-fdcdd0b71797" providerId="ADAL" clId="{036747CD-034F-43AE-A44D-BDC8F5AD0372}" dt="2023-10-03T17:59:15.269" v="462" actId="1036"/>
        <pc:sldMkLst>
          <pc:docMk/>
          <pc:sldMk cId="470929460" sldId="260"/>
        </pc:sldMkLst>
        <pc:spChg chg="mod">
          <ac:chgData name="Gabriela Salem" userId="c4ab765d-4f70-4279-bb0a-fdcdd0b71797" providerId="ADAL" clId="{036747CD-034F-43AE-A44D-BDC8F5AD0372}" dt="2023-10-03T17:57:38.487" v="447" actId="20577"/>
          <ac:spMkLst>
            <pc:docMk/>
            <pc:sldMk cId="470929460" sldId="260"/>
            <ac:spMk id="39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57:45.813" v="451" actId="6549"/>
          <ac:spMkLst>
            <pc:docMk/>
            <pc:sldMk cId="470929460" sldId="260"/>
            <ac:spMk id="40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49:06.685" v="225"/>
          <ac:spMkLst>
            <pc:docMk/>
            <pc:sldMk cId="470929460" sldId="260"/>
            <ac:spMk id="48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57:23.624" v="445" actId="6549"/>
          <ac:spMkLst>
            <pc:docMk/>
            <pc:sldMk cId="470929460" sldId="260"/>
            <ac:spMk id="52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52:06.951" v="411" actId="6549"/>
          <ac:spMkLst>
            <pc:docMk/>
            <pc:sldMk cId="470929460" sldId="260"/>
            <ac:spMk id="69" creationId="{00000000-0000-0000-0000-000000000000}"/>
          </ac:spMkLst>
        </pc:spChg>
        <pc:picChg chg="del">
          <ac:chgData name="Gabriela Salem" userId="c4ab765d-4f70-4279-bb0a-fdcdd0b71797" providerId="ADAL" clId="{036747CD-034F-43AE-A44D-BDC8F5AD0372}" dt="2023-10-03T17:58:12.827" v="452" actId="478"/>
          <ac:picMkLst>
            <pc:docMk/>
            <pc:sldMk cId="470929460" sldId="260"/>
            <ac:picMk id="2" creationId="{7E9D0C11-12E4-7B4E-8E25-2F534EFDC65B}"/>
          </ac:picMkLst>
        </pc:picChg>
        <pc:picChg chg="add mod">
          <ac:chgData name="Gabriela Salem" userId="c4ab765d-4f70-4279-bb0a-fdcdd0b71797" providerId="ADAL" clId="{036747CD-034F-43AE-A44D-BDC8F5AD0372}" dt="2023-10-03T17:59:15.269" v="462" actId="1036"/>
          <ac:picMkLst>
            <pc:docMk/>
            <pc:sldMk cId="470929460" sldId="260"/>
            <ac:picMk id="3" creationId="{1C75A88E-DFCD-BCF7-BBFD-8973D5EB1CF7}"/>
          </ac:picMkLst>
        </pc:picChg>
      </pc:sldChg>
      <pc:sldChg chg="addSp delSp modSp mod">
        <pc:chgData name="Gabriela Salem" userId="c4ab765d-4f70-4279-bb0a-fdcdd0b71797" providerId="ADAL" clId="{036747CD-034F-43AE-A44D-BDC8F5AD0372}" dt="2023-10-03T17:09:30.632" v="39" actId="6549"/>
        <pc:sldMkLst>
          <pc:docMk/>
          <pc:sldMk cId="238637935" sldId="261"/>
        </pc:sldMkLst>
        <pc:spChg chg="del">
          <ac:chgData name="Gabriela Salem" userId="c4ab765d-4f70-4279-bb0a-fdcdd0b71797" providerId="ADAL" clId="{036747CD-034F-43AE-A44D-BDC8F5AD0372}" dt="2023-10-03T17:08:43.122" v="31" actId="478"/>
          <ac:spMkLst>
            <pc:docMk/>
            <pc:sldMk cId="238637935" sldId="261"/>
            <ac:spMk id="6" creationId="{CE1DCCB6-F5B2-77C7-C12F-1A7F91A10AEA}"/>
          </ac:spMkLst>
        </pc:spChg>
        <pc:spChg chg="del">
          <ac:chgData name="Gabriela Salem" userId="c4ab765d-4f70-4279-bb0a-fdcdd0b71797" providerId="ADAL" clId="{036747CD-034F-43AE-A44D-BDC8F5AD0372}" dt="2023-10-03T17:08:40.434" v="30" actId="478"/>
          <ac:spMkLst>
            <pc:docMk/>
            <pc:sldMk cId="238637935" sldId="261"/>
            <ac:spMk id="7" creationId="{7DEED838-92C3-3027-E6A1-200EF50EAEB2}"/>
          </ac:spMkLst>
        </pc:spChg>
        <pc:spChg chg="add mod">
          <ac:chgData name="Gabriela Salem" userId="c4ab765d-4f70-4279-bb0a-fdcdd0b71797" providerId="ADAL" clId="{036747CD-034F-43AE-A44D-BDC8F5AD0372}" dt="2023-10-03T17:08:44.608" v="32"/>
          <ac:spMkLst>
            <pc:docMk/>
            <pc:sldMk cId="238637935" sldId="261"/>
            <ac:spMk id="9" creationId="{F1CBC055-3F46-CB33-0736-DF5EDBF6CEC2}"/>
          </ac:spMkLst>
        </pc:spChg>
        <pc:spChg chg="add mod">
          <ac:chgData name="Gabriela Salem" userId="c4ab765d-4f70-4279-bb0a-fdcdd0b71797" providerId="ADAL" clId="{036747CD-034F-43AE-A44D-BDC8F5AD0372}" dt="2023-10-03T17:08:44.608" v="32"/>
          <ac:spMkLst>
            <pc:docMk/>
            <pc:sldMk cId="238637935" sldId="261"/>
            <ac:spMk id="10" creationId="{24285C9D-67A4-C752-F318-001F2EADF0FC}"/>
          </ac:spMkLst>
        </pc:spChg>
        <pc:spChg chg="mod">
          <ac:chgData name="Gabriela Salem" userId="c4ab765d-4f70-4279-bb0a-fdcdd0b71797" providerId="ADAL" clId="{036747CD-034F-43AE-A44D-BDC8F5AD0372}" dt="2023-10-03T17:09:23.916" v="35" actId="20577"/>
          <ac:spMkLst>
            <pc:docMk/>
            <pc:sldMk cId="238637935" sldId="261"/>
            <ac:spMk id="126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09:30.632" v="39" actId="6549"/>
          <ac:spMkLst>
            <pc:docMk/>
            <pc:sldMk cId="238637935" sldId="261"/>
            <ac:spMk id="12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07:42.849" v="26"/>
          <ac:spMkLst>
            <pc:docMk/>
            <pc:sldMk cId="238637935" sldId="261"/>
            <ac:spMk id="129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07:56.632" v="27"/>
          <ac:spMkLst>
            <pc:docMk/>
            <pc:sldMk cId="238637935" sldId="261"/>
            <ac:spMk id="13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09:06.417" v="33"/>
          <ac:spMkLst>
            <pc:docMk/>
            <pc:sldMk cId="238637935" sldId="261"/>
            <ac:spMk id="138" creationId="{00000000-0000-0000-0000-000000000000}"/>
          </ac:spMkLst>
        </pc:spChg>
        <pc:picChg chg="add mod">
          <ac:chgData name="Gabriela Salem" userId="c4ab765d-4f70-4279-bb0a-fdcdd0b71797" providerId="ADAL" clId="{036747CD-034F-43AE-A44D-BDC8F5AD0372}" dt="2023-10-03T17:08:44.608" v="32"/>
          <ac:picMkLst>
            <pc:docMk/>
            <pc:sldMk cId="238637935" sldId="261"/>
            <ac:picMk id="3" creationId="{F950103B-FA05-642C-8381-45212D7C9094}"/>
          </ac:picMkLst>
        </pc:picChg>
        <pc:picChg chg="del">
          <ac:chgData name="Gabriela Salem" userId="c4ab765d-4f70-4279-bb0a-fdcdd0b71797" providerId="ADAL" clId="{036747CD-034F-43AE-A44D-BDC8F5AD0372}" dt="2023-10-03T17:08:37.649" v="29" actId="478"/>
          <ac:picMkLst>
            <pc:docMk/>
            <pc:sldMk cId="238637935" sldId="261"/>
            <ac:picMk id="4" creationId="{93D3978B-FDDD-1B90-5218-29BB66A9D957}"/>
          </ac:picMkLst>
        </pc:picChg>
        <pc:picChg chg="del">
          <ac:chgData name="Gabriela Salem" userId="c4ab765d-4f70-4279-bb0a-fdcdd0b71797" providerId="ADAL" clId="{036747CD-034F-43AE-A44D-BDC8F5AD0372}" dt="2023-10-03T17:08:33.916" v="28" actId="478"/>
          <ac:picMkLst>
            <pc:docMk/>
            <pc:sldMk cId="238637935" sldId="261"/>
            <ac:picMk id="5" creationId="{0DB9FBC9-7A4B-10A0-C9AA-AE733E192F19}"/>
          </ac:picMkLst>
        </pc:picChg>
        <pc:picChg chg="add mod">
          <ac:chgData name="Gabriela Salem" userId="c4ab765d-4f70-4279-bb0a-fdcdd0b71797" providerId="ADAL" clId="{036747CD-034F-43AE-A44D-BDC8F5AD0372}" dt="2023-10-03T17:08:44.608" v="32"/>
          <ac:picMkLst>
            <pc:docMk/>
            <pc:sldMk cId="238637935" sldId="261"/>
            <ac:picMk id="8" creationId="{50E2D3BF-973E-B0DA-1DCD-E9D5C0E695CD}"/>
          </ac:picMkLst>
        </pc:picChg>
      </pc:sldChg>
      <pc:sldChg chg="addSp modSp mod">
        <pc:chgData name="Gabriela Salem" userId="c4ab765d-4f70-4279-bb0a-fdcdd0b71797" providerId="ADAL" clId="{036747CD-034F-43AE-A44D-BDC8F5AD0372}" dt="2023-10-04T14:57:45.613" v="927"/>
        <pc:sldMkLst>
          <pc:docMk/>
          <pc:sldMk cId="3387102229" sldId="262"/>
        </pc:sldMkLst>
        <pc:spChg chg="mod">
          <ac:chgData name="Gabriela Salem" userId="c4ab765d-4f70-4279-bb0a-fdcdd0b71797" providerId="ADAL" clId="{036747CD-034F-43AE-A44D-BDC8F5AD0372}" dt="2023-10-04T14:57:23.549" v="921" actId="6549"/>
          <ac:spMkLst>
            <pc:docMk/>
            <pc:sldMk cId="3387102229" sldId="262"/>
            <ac:spMk id="126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4:57:29.427" v="925" actId="6549"/>
          <ac:spMkLst>
            <pc:docMk/>
            <pc:sldMk cId="3387102229" sldId="262"/>
            <ac:spMk id="12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4:52:58.459" v="885"/>
          <ac:spMkLst>
            <pc:docMk/>
            <pc:sldMk cId="3387102229" sldId="262"/>
            <ac:spMk id="129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4:53:32.833" v="889" actId="179"/>
          <ac:spMkLst>
            <pc:docMk/>
            <pc:sldMk cId="3387102229" sldId="262"/>
            <ac:spMk id="13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4:56:49.837" v="917" actId="20577"/>
          <ac:spMkLst>
            <pc:docMk/>
            <pc:sldMk cId="3387102229" sldId="262"/>
            <ac:spMk id="138" creationId="{00000000-0000-0000-0000-000000000000}"/>
          </ac:spMkLst>
        </pc:spChg>
        <pc:picChg chg="add mod">
          <ac:chgData name="Gabriela Salem" userId="c4ab765d-4f70-4279-bb0a-fdcdd0b71797" providerId="ADAL" clId="{036747CD-034F-43AE-A44D-BDC8F5AD0372}" dt="2023-10-04T14:57:45.613" v="927"/>
          <ac:picMkLst>
            <pc:docMk/>
            <pc:sldMk cId="3387102229" sldId="262"/>
            <ac:picMk id="3" creationId="{D1BD5241-BD32-1FBE-5ACA-DB26AB1A3493}"/>
          </ac:picMkLst>
        </pc:picChg>
        <pc:picChg chg="mod">
          <ac:chgData name="Gabriela Salem" userId="c4ab765d-4f70-4279-bb0a-fdcdd0b71797" providerId="ADAL" clId="{036747CD-034F-43AE-A44D-BDC8F5AD0372}" dt="2023-10-04T14:57:43.690" v="926" actId="1076"/>
          <ac:picMkLst>
            <pc:docMk/>
            <pc:sldMk cId="3387102229" sldId="262"/>
            <ac:picMk id="47" creationId="{00000000-0000-0000-0000-000000000000}"/>
          </ac:picMkLst>
        </pc:picChg>
      </pc:sldChg>
      <pc:sldChg chg="modSp mod">
        <pc:chgData name="Gabriela Salem" userId="c4ab765d-4f70-4279-bb0a-fdcdd0b71797" providerId="ADAL" clId="{036747CD-034F-43AE-A44D-BDC8F5AD0372}" dt="2023-10-03T17:18:45.326" v="101" actId="6549"/>
        <pc:sldMkLst>
          <pc:docMk/>
          <pc:sldMk cId="2280291139" sldId="263"/>
        </pc:sldMkLst>
        <pc:spChg chg="mod">
          <ac:chgData name="Gabriela Salem" userId="c4ab765d-4f70-4279-bb0a-fdcdd0b71797" providerId="ADAL" clId="{036747CD-034F-43AE-A44D-BDC8F5AD0372}" dt="2023-10-03T17:18:39.802" v="97" actId="6549"/>
          <ac:spMkLst>
            <pc:docMk/>
            <pc:sldMk cId="2280291139" sldId="263"/>
            <ac:spMk id="126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18:45.326" v="101" actId="6549"/>
          <ac:spMkLst>
            <pc:docMk/>
            <pc:sldMk cId="2280291139" sldId="263"/>
            <ac:spMk id="12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17:53.921" v="91"/>
          <ac:spMkLst>
            <pc:docMk/>
            <pc:sldMk cId="2280291139" sldId="263"/>
            <ac:spMk id="129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18:26.078" v="93"/>
          <ac:spMkLst>
            <pc:docMk/>
            <pc:sldMk cId="2280291139" sldId="263"/>
            <ac:spMk id="13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18:11.404" v="92"/>
          <ac:spMkLst>
            <pc:docMk/>
            <pc:sldMk cId="2280291139" sldId="263"/>
            <ac:spMk id="138" creationId="{00000000-0000-0000-0000-000000000000}"/>
          </ac:spMkLst>
        </pc:spChg>
      </pc:sldChg>
      <pc:sldChg chg="addSp delSp modSp mod">
        <pc:chgData name="Gabriela Salem" userId="c4ab765d-4f70-4279-bb0a-fdcdd0b71797" providerId="ADAL" clId="{036747CD-034F-43AE-A44D-BDC8F5AD0372}" dt="2023-10-03T17:15:14.126" v="85" actId="6549"/>
        <pc:sldMkLst>
          <pc:docMk/>
          <pc:sldMk cId="529096723" sldId="264"/>
        </pc:sldMkLst>
        <pc:spChg chg="mod">
          <ac:chgData name="Gabriela Salem" userId="c4ab765d-4f70-4279-bb0a-fdcdd0b71797" providerId="ADAL" clId="{036747CD-034F-43AE-A44D-BDC8F5AD0372}" dt="2023-10-03T17:14:58.410" v="80" actId="6549"/>
          <ac:spMkLst>
            <pc:docMk/>
            <pc:sldMk cId="529096723" sldId="264"/>
            <ac:spMk id="126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15:14.126" v="85" actId="6549"/>
          <ac:spMkLst>
            <pc:docMk/>
            <pc:sldMk cId="529096723" sldId="264"/>
            <ac:spMk id="12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13:48.050" v="68" actId="20577"/>
          <ac:spMkLst>
            <pc:docMk/>
            <pc:sldMk cId="529096723" sldId="264"/>
            <ac:spMk id="129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14:28.275" v="72"/>
          <ac:spMkLst>
            <pc:docMk/>
            <pc:sldMk cId="529096723" sldId="264"/>
            <ac:spMk id="13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14:13.757" v="71" actId="6549"/>
          <ac:spMkLst>
            <pc:docMk/>
            <pc:sldMk cId="529096723" sldId="264"/>
            <ac:spMk id="138" creationId="{00000000-0000-0000-0000-000000000000}"/>
          </ac:spMkLst>
        </pc:spChg>
        <pc:picChg chg="del">
          <ac:chgData name="Gabriela Salem" userId="c4ab765d-4f70-4279-bb0a-fdcdd0b71797" providerId="ADAL" clId="{036747CD-034F-43AE-A44D-BDC8F5AD0372}" dt="2023-10-03T17:13:26.831" v="65" actId="478"/>
          <ac:picMkLst>
            <pc:docMk/>
            <pc:sldMk cId="529096723" sldId="264"/>
            <ac:picMk id="3" creationId="{E2A6E558-63C6-FF5F-7BCA-5F83A4B9D328}"/>
          </ac:picMkLst>
        </pc:picChg>
        <pc:picChg chg="add mod">
          <ac:chgData name="Gabriela Salem" userId="c4ab765d-4f70-4279-bb0a-fdcdd0b71797" providerId="ADAL" clId="{036747CD-034F-43AE-A44D-BDC8F5AD0372}" dt="2023-10-03T17:13:28.135" v="66"/>
          <ac:picMkLst>
            <pc:docMk/>
            <pc:sldMk cId="529096723" sldId="264"/>
            <ac:picMk id="4" creationId="{122A282B-B581-38C3-A3DB-7D90754F532E}"/>
          </ac:picMkLst>
        </pc:picChg>
      </pc:sldChg>
      <pc:sldChg chg="modSp mod">
        <pc:chgData name="Gabriela Salem" userId="c4ab765d-4f70-4279-bb0a-fdcdd0b71797" providerId="ADAL" clId="{036747CD-034F-43AE-A44D-BDC8F5AD0372}" dt="2023-10-03T17:05:53.705" v="19" actId="1076"/>
        <pc:sldMkLst>
          <pc:docMk/>
          <pc:sldMk cId="749372679" sldId="265"/>
        </pc:sldMkLst>
        <pc:spChg chg="mod">
          <ac:chgData name="Gabriela Salem" userId="c4ab765d-4f70-4279-bb0a-fdcdd0b71797" providerId="ADAL" clId="{036747CD-034F-43AE-A44D-BDC8F5AD0372}" dt="2023-10-03T17:05:40.229" v="15" actId="6549"/>
          <ac:spMkLst>
            <pc:docMk/>
            <pc:sldMk cId="749372679" sldId="265"/>
            <ac:spMk id="126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05:46.435" v="17" actId="20577"/>
          <ac:spMkLst>
            <pc:docMk/>
            <pc:sldMk cId="749372679" sldId="265"/>
            <ac:spMk id="12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04:46.314" v="11"/>
          <ac:spMkLst>
            <pc:docMk/>
            <pc:sldMk cId="749372679" sldId="265"/>
            <ac:spMk id="129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05:28.673" v="13"/>
          <ac:spMkLst>
            <pc:docMk/>
            <pc:sldMk cId="749372679" sldId="265"/>
            <ac:spMk id="13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05:02.675" v="12"/>
          <ac:spMkLst>
            <pc:docMk/>
            <pc:sldMk cId="749372679" sldId="265"/>
            <ac:spMk id="138" creationId="{00000000-0000-0000-0000-000000000000}"/>
          </ac:spMkLst>
        </pc:spChg>
        <pc:picChg chg="mod">
          <ac:chgData name="Gabriela Salem" userId="c4ab765d-4f70-4279-bb0a-fdcdd0b71797" providerId="ADAL" clId="{036747CD-034F-43AE-A44D-BDC8F5AD0372}" dt="2023-10-03T17:05:53.705" v="19" actId="1076"/>
          <ac:picMkLst>
            <pc:docMk/>
            <pc:sldMk cId="749372679" sldId="265"/>
            <ac:picMk id="49" creationId="{00000000-0000-0000-0000-000000000000}"/>
          </ac:picMkLst>
        </pc:picChg>
        <pc:picChg chg="mod">
          <ac:chgData name="Gabriela Salem" userId="c4ab765d-4f70-4279-bb0a-fdcdd0b71797" providerId="ADAL" clId="{036747CD-034F-43AE-A44D-BDC8F5AD0372}" dt="2023-10-03T17:05:50.516" v="18" actId="1076"/>
          <ac:picMkLst>
            <pc:docMk/>
            <pc:sldMk cId="749372679" sldId="265"/>
            <ac:picMk id="136" creationId="{00000000-0000-0000-0000-000000000000}"/>
          </ac:picMkLst>
        </pc:picChg>
      </pc:sldChg>
      <pc:sldChg chg="modSp mod">
        <pc:chgData name="Gabriela Salem" userId="c4ab765d-4f70-4279-bb0a-fdcdd0b71797" providerId="ADAL" clId="{036747CD-034F-43AE-A44D-BDC8F5AD0372}" dt="2023-10-04T14:22:02.860" v="635" actId="20577"/>
        <pc:sldMkLst>
          <pc:docMk/>
          <pc:sldMk cId="909615682" sldId="266"/>
        </pc:sldMkLst>
        <pc:spChg chg="mod">
          <ac:chgData name="Gabriela Salem" userId="c4ab765d-4f70-4279-bb0a-fdcdd0b71797" providerId="ADAL" clId="{036747CD-034F-43AE-A44D-BDC8F5AD0372}" dt="2023-10-04T14:22:02.860" v="635" actId="20577"/>
          <ac:spMkLst>
            <pc:docMk/>
            <pc:sldMk cId="909615682" sldId="266"/>
            <ac:spMk id="82" creationId="{00000000-0000-0000-0000-000000000000}"/>
          </ac:spMkLst>
        </pc:spChg>
        <pc:grpChg chg="mod">
          <ac:chgData name="Gabriela Salem" userId="c4ab765d-4f70-4279-bb0a-fdcdd0b71797" providerId="ADAL" clId="{036747CD-034F-43AE-A44D-BDC8F5AD0372}" dt="2023-10-03T17:32:46.056" v="207" actId="1076"/>
          <ac:grpSpMkLst>
            <pc:docMk/>
            <pc:sldMk cId="909615682" sldId="266"/>
            <ac:grpSpMk id="42" creationId="{00000000-0000-0000-0000-000000000000}"/>
          </ac:grpSpMkLst>
        </pc:grpChg>
        <pc:grpChg chg="mod">
          <ac:chgData name="Gabriela Salem" userId="c4ab765d-4f70-4279-bb0a-fdcdd0b71797" providerId="ADAL" clId="{036747CD-034F-43AE-A44D-BDC8F5AD0372}" dt="2023-10-04T14:18:14.550" v="608" actId="1076"/>
          <ac:grpSpMkLst>
            <pc:docMk/>
            <pc:sldMk cId="909615682" sldId="266"/>
            <ac:grpSpMk id="47" creationId="{00000000-0000-0000-0000-000000000000}"/>
          </ac:grpSpMkLst>
        </pc:grpChg>
        <pc:grpChg chg="mod">
          <ac:chgData name="Gabriela Salem" userId="c4ab765d-4f70-4279-bb0a-fdcdd0b71797" providerId="ADAL" clId="{036747CD-034F-43AE-A44D-BDC8F5AD0372}" dt="2023-10-04T14:20:38.482" v="619" actId="1076"/>
          <ac:grpSpMkLst>
            <pc:docMk/>
            <pc:sldMk cId="909615682" sldId="266"/>
            <ac:grpSpMk id="52" creationId="{00000000-0000-0000-0000-000000000000}"/>
          </ac:grpSpMkLst>
        </pc:grpChg>
        <pc:grpChg chg="mod">
          <ac:chgData name="Gabriela Salem" userId="c4ab765d-4f70-4279-bb0a-fdcdd0b71797" providerId="ADAL" clId="{036747CD-034F-43AE-A44D-BDC8F5AD0372}" dt="2023-10-03T17:03:59.393" v="10" actId="1076"/>
          <ac:grpSpMkLst>
            <pc:docMk/>
            <pc:sldMk cId="909615682" sldId="266"/>
            <ac:grpSpMk id="58" creationId="{00000000-0000-0000-0000-000000000000}"/>
          </ac:grpSpMkLst>
        </pc:grpChg>
        <pc:grpChg chg="mod">
          <ac:chgData name="Gabriela Salem" userId="c4ab765d-4f70-4279-bb0a-fdcdd0b71797" providerId="ADAL" clId="{036747CD-034F-43AE-A44D-BDC8F5AD0372}" dt="2023-10-04T14:12:50.855" v="546" actId="1076"/>
          <ac:grpSpMkLst>
            <pc:docMk/>
            <pc:sldMk cId="909615682" sldId="266"/>
            <ac:grpSpMk id="64" creationId="{00000000-0000-0000-0000-000000000000}"/>
          </ac:grpSpMkLst>
        </pc:grpChg>
        <pc:grpChg chg="mod">
          <ac:chgData name="Gabriela Salem" userId="c4ab765d-4f70-4279-bb0a-fdcdd0b71797" providerId="ADAL" clId="{036747CD-034F-43AE-A44D-BDC8F5AD0372}" dt="2023-10-03T17:20:49.321" v="103" actId="1076"/>
          <ac:grpSpMkLst>
            <pc:docMk/>
            <pc:sldMk cId="909615682" sldId="266"/>
            <ac:grpSpMk id="90" creationId="{00000000-0000-0000-0000-000000000000}"/>
          </ac:grpSpMkLst>
        </pc:grpChg>
        <pc:graphicFrameChg chg="mod modGraphic">
          <ac:chgData name="Gabriela Salem" userId="c4ab765d-4f70-4279-bb0a-fdcdd0b71797" providerId="ADAL" clId="{036747CD-034F-43AE-A44D-BDC8F5AD0372}" dt="2023-10-04T14:18:03.356" v="607" actId="6549"/>
          <ac:graphicFrameMkLst>
            <pc:docMk/>
            <pc:sldMk cId="909615682" sldId="266"/>
            <ac:graphicFrameMk id="5" creationId="{24E8C047-431A-CB56-E007-F222DCC50718}"/>
          </ac:graphicFrameMkLst>
        </pc:graphicFrameChg>
        <pc:graphicFrameChg chg="mod modGraphic">
          <ac:chgData name="Gabriela Salem" userId="c4ab765d-4f70-4279-bb0a-fdcdd0b71797" providerId="ADAL" clId="{036747CD-034F-43AE-A44D-BDC8F5AD0372}" dt="2023-10-03T17:03:42.886" v="7" actId="6549"/>
          <ac:graphicFrameMkLst>
            <pc:docMk/>
            <pc:sldMk cId="909615682" sldId="266"/>
            <ac:graphicFrameMk id="69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036747CD-034F-43AE-A44D-BDC8F5AD0372}" dt="2023-10-03T17:21:35.556" v="112" actId="6549"/>
          <ac:graphicFrameMkLst>
            <pc:docMk/>
            <pc:sldMk cId="909615682" sldId="266"/>
            <ac:graphicFrameMk id="74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036747CD-034F-43AE-A44D-BDC8F5AD0372}" dt="2023-10-03T17:32:41.308" v="206" actId="6549"/>
          <ac:graphicFrameMkLst>
            <pc:docMk/>
            <pc:sldMk cId="909615682" sldId="266"/>
            <ac:graphicFrameMk id="78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036747CD-034F-43AE-A44D-BDC8F5AD0372}" dt="2023-10-04T14:21:08.823" v="623" actId="20577"/>
          <ac:graphicFrameMkLst>
            <pc:docMk/>
            <pc:sldMk cId="909615682" sldId="266"/>
            <ac:graphicFrameMk id="84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036747CD-034F-43AE-A44D-BDC8F5AD0372}" dt="2023-10-04T14:13:53.545" v="580" actId="6549"/>
          <ac:graphicFrameMkLst>
            <pc:docMk/>
            <pc:sldMk cId="909615682" sldId="266"/>
            <ac:graphicFrameMk id="97" creationId="{00000000-0000-0000-0000-000000000000}"/>
          </ac:graphicFrameMkLst>
        </pc:graphicFrameChg>
        <pc:picChg chg="mod">
          <ac:chgData name="Gabriela Salem" userId="c4ab765d-4f70-4279-bb0a-fdcdd0b71797" providerId="ADAL" clId="{036747CD-034F-43AE-A44D-BDC8F5AD0372}" dt="2023-10-04T14:14:01.813" v="582" actId="1076"/>
          <ac:picMkLst>
            <pc:docMk/>
            <pc:sldMk cId="909615682" sldId="266"/>
            <ac:picMk id="36" creationId="{00000000-0000-0000-0000-000000000000}"/>
          </ac:picMkLst>
        </pc:picChg>
        <pc:picChg chg="mod">
          <ac:chgData name="Gabriela Salem" userId="c4ab765d-4f70-4279-bb0a-fdcdd0b71797" providerId="ADAL" clId="{036747CD-034F-43AE-A44D-BDC8F5AD0372}" dt="2023-10-03T17:03:53.819" v="9" actId="1076"/>
          <ac:picMkLst>
            <pc:docMk/>
            <pc:sldMk cId="909615682" sldId="266"/>
            <ac:picMk id="63" creationId="{00000000-0000-0000-0000-000000000000}"/>
          </ac:picMkLst>
        </pc:picChg>
        <pc:picChg chg="mod">
          <ac:chgData name="Gabriela Salem" userId="c4ab765d-4f70-4279-bb0a-fdcdd0b71797" providerId="ADAL" clId="{036747CD-034F-43AE-A44D-BDC8F5AD0372}" dt="2023-10-04T14:21:18.981" v="624" actId="1076"/>
          <ac:picMkLst>
            <pc:docMk/>
            <pc:sldMk cId="909615682" sldId="266"/>
            <ac:picMk id="73" creationId="{00000000-0000-0000-0000-000000000000}"/>
          </ac:picMkLst>
        </pc:picChg>
        <pc:picChg chg="mod">
          <ac:chgData name="Gabriela Salem" userId="c4ab765d-4f70-4279-bb0a-fdcdd0b71797" providerId="ADAL" clId="{036747CD-034F-43AE-A44D-BDC8F5AD0372}" dt="2023-10-03T17:03:50.630" v="8" actId="1076"/>
          <ac:picMkLst>
            <pc:docMk/>
            <pc:sldMk cId="909615682" sldId="266"/>
            <ac:picMk id="79" creationId="{00000000-0000-0000-0000-000000000000}"/>
          </ac:picMkLst>
        </pc:picChg>
        <pc:picChg chg="mod">
          <ac:chgData name="Gabriela Salem" userId="c4ab765d-4f70-4279-bb0a-fdcdd0b71797" providerId="ADAL" clId="{036747CD-034F-43AE-A44D-BDC8F5AD0372}" dt="2023-10-04T14:21:25.358" v="633" actId="1035"/>
          <ac:picMkLst>
            <pc:docMk/>
            <pc:sldMk cId="909615682" sldId="266"/>
            <ac:picMk id="80" creationId="{00000000-0000-0000-0000-000000000000}"/>
          </ac:picMkLst>
        </pc:picChg>
      </pc:sldChg>
      <pc:sldChg chg="modSp mod">
        <pc:chgData name="Gabriela Salem" userId="c4ab765d-4f70-4279-bb0a-fdcdd0b71797" providerId="ADAL" clId="{036747CD-034F-43AE-A44D-BDC8F5AD0372}" dt="2023-10-03T17:23:46.689" v="131" actId="6549"/>
        <pc:sldMkLst>
          <pc:docMk/>
          <pc:sldMk cId="750184142" sldId="267"/>
        </pc:sldMkLst>
        <pc:spChg chg="mod">
          <ac:chgData name="Gabriela Salem" userId="c4ab765d-4f70-4279-bb0a-fdcdd0b71797" providerId="ADAL" clId="{036747CD-034F-43AE-A44D-BDC8F5AD0372}" dt="2023-10-03T17:23:37.226" v="124" actId="6549"/>
          <ac:spMkLst>
            <pc:docMk/>
            <pc:sldMk cId="750184142" sldId="267"/>
            <ac:spMk id="126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23:46.689" v="131" actId="6549"/>
          <ac:spMkLst>
            <pc:docMk/>
            <pc:sldMk cId="750184142" sldId="267"/>
            <ac:spMk id="12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22:11.413" v="113"/>
          <ac:spMkLst>
            <pc:docMk/>
            <pc:sldMk cId="750184142" sldId="267"/>
            <ac:spMk id="129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23:19.628" v="117" actId="255"/>
          <ac:spMkLst>
            <pc:docMk/>
            <pc:sldMk cId="750184142" sldId="267"/>
            <ac:spMk id="138" creationId="{00000000-0000-0000-0000-000000000000}"/>
          </ac:spMkLst>
        </pc:spChg>
      </pc:sldChg>
      <pc:sldChg chg="modSp mod">
        <pc:chgData name="Gabriela Salem" userId="c4ab765d-4f70-4279-bb0a-fdcdd0b71797" providerId="ADAL" clId="{036747CD-034F-43AE-A44D-BDC8F5AD0372}" dt="2023-10-03T17:33:58.838" v="216" actId="6549"/>
        <pc:sldMkLst>
          <pc:docMk/>
          <pc:sldMk cId="4017497281" sldId="268"/>
        </pc:sldMkLst>
        <pc:spChg chg="mod">
          <ac:chgData name="Gabriela Salem" userId="c4ab765d-4f70-4279-bb0a-fdcdd0b71797" providerId="ADAL" clId="{036747CD-034F-43AE-A44D-BDC8F5AD0372}" dt="2023-10-03T17:33:54.102" v="214" actId="6549"/>
          <ac:spMkLst>
            <pc:docMk/>
            <pc:sldMk cId="4017497281" sldId="268"/>
            <ac:spMk id="126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33:58.838" v="216" actId="6549"/>
          <ac:spMkLst>
            <pc:docMk/>
            <pc:sldMk cId="4017497281" sldId="268"/>
            <ac:spMk id="12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33:14.438" v="208"/>
          <ac:spMkLst>
            <pc:docMk/>
            <pc:sldMk cId="4017497281" sldId="268"/>
            <ac:spMk id="129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33:41.273" v="210"/>
          <ac:spMkLst>
            <pc:docMk/>
            <pc:sldMk cId="4017497281" sldId="268"/>
            <ac:spMk id="13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7:33:28.235" v="209"/>
          <ac:spMkLst>
            <pc:docMk/>
            <pc:sldMk cId="4017497281" sldId="268"/>
            <ac:spMk id="138" creationId="{00000000-0000-0000-0000-000000000000}"/>
          </ac:spMkLst>
        </pc:spChg>
      </pc:sldChg>
      <pc:sldChg chg="addSp delSp modSp mod">
        <pc:chgData name="Gabriela Salem" userId="c4ab765d-4f70-4279-bb0a-fdcdd0b71797" providerId="ADAL" clId="{036747CD-034F-43AE-A44D-BDC8F5AD0372}" dt="2023-10-04T14:49:01.232" v="874" actId="20577"/>
        <pc:sldMkLst>
          <pc:docMk/>
          <pc:sldMk cId="1093167517" sldId="269"/>
        </pc:sldMkLst>
        <pc:spChg chg="add del mod">
          <ac:chgData name="Gabriela Salem" userId="c4ab765d-4f70-4279-bb0a-fdcdd0b71797" providerId="ADAL" clId="{036747CD-034F-43AE-A44D-BDC8F5AD0372}" dt="2023-10-04T14:26:36.450" v="662" actId="478"/>
          <ac:spMkLst>
            <pc:docMk/>
            <pc:sldMk cId="1093167517" sldId="269"/>
            <ac:spMk id="3" creationId="{8C2264BA-BABE-6190-49C8-6409AD3075BE}"/>
          </ac:spMkLst>
        </pc:spChg>
        <pc:spChg chg="add mod">
          <ac:chgData name="Gabriela Salem" userId="c4ab765d-4f70-4279-bb0a-fdcdd0b71797" providerId="ADAL" clId="{036747CD-034F-43AE-A44D-BDC8F5AD0372}" dt="2023-10-04T14:28:12.394" v="730" actId="207"/>
          <ac:spMkLst>
            <pc:docMk/>
            <pc:sldMk cId="1093167517" sldId="269"/>
            <ac:spMk id="4" creationId="{3CDE3A81-38C0-DA06-9E6D-85CEA5503AFC}"/>
          </ac:spMkLst>
        </pc:spChg>
        <pc:spChg chg="add mod">
          <ac:chgData name="Gabriela Salem" userId="c4ab765d-4f70-4279-bb0a-fdcdd0b71797" providerId="ADAL" clId="{036747CD-034F-43AE-A44D-BDC8F5AD0372}" dt="2023-10-04T14:49:01.232" v="874" actId="20577"/>
          <ac:spMkLst>
            <pc:docMk/>
            <pc:sldMk cId="1093167517" sldId="269"/>
            <ac:spMk id="6" creationId="{6BEFF317-5B99-A48B-5F85-9975CD34D79C}"/>
          </ac:spMkLst>
        </pc:spChg>
        <pc:spChg chg="mod">
          <ac:chgData name="Gabriela Salem" userId="c4ab765d-4f70-4279-bb0a-fdcdd0b71797" providerId="ADAL" clId="{036747CD-034F-43AE-A44D-BDC8F5AD0372}" dt="2023-10-04T14:21:52.145" v="634" actId="20577"/>
          <ac:spMkLst>
            <pc:docMk/>
            <pc:sldMk cId="1093167517" sldId="269"/>
            <ac:spMk id="102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4:29:06.290" v="736" actId="6549"/>
          <ac:spMkLst>
            <pc:docMk/>
            <pc:sldMk cId="1093167517" sldId="269"/>
            <ac:spMk id="126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4:29:21.623" v="738" actId="20577"/>
          <ac:spMkLst>
            <pc:docMk/>
            <pc:sldMk cId="1093167517" sldId="269"/>
            <ac:spMk id="12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4:22:31.713" v="636"/>
          <ac:spMkLst>
            <pc:docMk/>
            <pc:sldMk cId="1093167517" sldId="269"/>
            <ac:spMk id="129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4:28:51.927" v="732"/>
          <ac:spMkLst>
            <pc:docMk/>
            <pc:sldMk cId="1093167517" sldId="269"/>
            <ac:spMk id="13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4:28:36.881" v="731"/>
          <ac:spMkLst>
            <pc:docMk/>
            <pc:sldMk cId="1093167517" sldId="269"/>
            <ac:spMk id="138" creationId="{00000000-0000-0000-0000-000000000000}"/>
          </ac:spMkLst>
        </pc:spChg>
        <pc:picChg chg="mod">
          <ac:chgData name="Gabriela Salem" userId="c4ab765d-4f70-4279-bb0a-fdcdd0b71797" providerId="ADAL" clId="{036747CD-034F-43AE-A44D-BDC8F5AD0372}" dt="2023-10-04T14:29:24.762" v="739" actId="1076"/>
          <ac:picMkLst>
            <pc:docMk/>
            <pc:sldMk cId="1093167517" sldId="269"/>
            <ac:picMk id="49" creationId="{00000000-0000-0000-0000-000000000000}"/>
          </ac:picMkLst>
        </pc:picChg>
        <pc:picChg chg="mod">
          <ac:chgData name="Gabriela Salem" userId="c4ab765d-4f70-4279-bb0a-fdcdd0b71797" providerId="ADAL" clId="{036747CD-034F-43AE-A44D-BDC8F5AD0372}" dt="2023-10-04T14:29:28.421" v="740" actId="1076"/>
          <ac:picMkLst>
            <pc:docMk/>
            <pc:sldMk cId="1093167517" sldId="269"/>
            <ac:picMk id="136" creationId="{00000000-0000-0000-0000-000000000000}"/>
          </ac:picMkLst>
        </pc:picChg>
      </pc:sldChg>
      <pc:sldChg chg="modSp mod">
        <pc:chgData name="Gabriela Salem" userId="c4ab765d-4f70-4279-bb0a-fdcdd0b71797" providerId="ADAL" clId="{036747CD-034F-43AE-A44D-BDC8F5AD0372}" dt="2023-10-04T14:16:35.214" v="599"/>
        <pc:sldMkLst>
          <pc:docMk/>
          <pc:sldMk cId="1187786271" sldId="270"/>
        </pc:sldMkLst>
        <pc:spChg chg="mod">
          <ac:chgData name="Gabriela Salem" userId="c4ab765d-4f70-4279-bb0a-fdcdd0b71797" providerId="ADAL" clId="{036747CD-034F-43AE-A44D-BDC8F5AD0372}" dt="2023-10-04T14:15:21.079" v="587" actId="20577"/>
          <ac:spMkLst>
            <pc:docMk/>
            <pc:sldMk cId="1187786271" sldId="270"/>
            <ac:spMk id="126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4:15:27.422" v="589" actId="6549"/>
          <ac:spMkLst>
            <pc:docMk/>
            <pc:sldMk cId="1187786271" sldId="270"/>
            <ac:spMk id="12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4:14:34.152" v="583"/>
          <ac:spMkLst>
            <pc:docMk/>
            <pc:sldMk cId="1187786271" sldId="270"/>
            <ac:spMk id="129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4:15:04.866" v="585" actId="120"/>
          <ac:spMkLst>
            <pc:docMk/>
            <pc:sldMk cId="1187786271" sldId="270"/>
            <ac:spMk id="13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4:16:35.214" v="599"/>
          <ac:spMkLst>
            <pc:docMk/>
            <pc:sldMk cId="1187786271" sldId="270"/>
            <ac:spMk id="138" creationId="{00000000-0000-0000-0000-000000000000}"/>
          </ac:spMkLst>
        </pc:spChg>
        <pc:picChg chg="mod">
          <ac:chgData name="Gabriela Salem" userId="c4ab765d-4f70-4279-bb0a-fdcdd0b71797" providerId="ADAL" clId="{036747CD-034F-43AE-A44D-BDC8F5AD0372}" dt="2023-10-04T14:15:43.479" v="598" actId="1035"/>
          <ac:picMkLst>
            <pc:docMk/>
            <pc:sldMk cId="1187786271" sldId="270"/>
            <ac:picMk id="49" creationId="{00000000-0000-0000-0000-000000000000}"/>
          </ac:picMkLst>
        </pc:picChg>
        <pc:picChg chg="mod">
          <ac:chgData name="Gabriela Salem" userId="c4ab765d-4f70-4279-bb0a-fdcdd0b71797" providerId="ADAL" clId="{036747CD-034F-43AE-A44D-BDC8F5AD0372}" dt="2023-10-04T14:15:31.416" v="590" actId="1076"/>
          <ac:picMkLst>
            <pc:docMk/>
            <pc:sldMk cId="1187786271" sldId="270"/>
            <ac:picMk id="136" creationId="{00000000-0000-0000-0000-000000000000}"/>
          </ac:picMkLst>
        </pc:picChg>
      </pc:sldChg>
      <pc:sldChg chg="modSp mod">
        <pc:chgData name="Gabriela Salem" userId="c4ab765d-4f70-4279-bb0a-fdcdd0b71797" providerId="ADAL" clId="{036747CD-034F-43AE-A44D-BDC8F5AD0372}" dt="2023-10-04T14:19:40.532" v="618" actId="20577"/>
        <pc:sldMkLst>
          <pc:docMk/>
          <pc:sldMk cId="28405997" sldId="271"/>
        </pc:sldMkLst>
        <pc:spChg chg="mod">
          <ac:chgData name="Gabriela Salem" userId="c4ab765d-4f70-4279-bb0a-fdcdd0b71797" providerId="ADAL" clId="{036747CD-034F-43AE-A44D-BDC8F5AD0372}" dt="2023-10-04T14:19:33.771" v="616" actId="6549"/>
          <ac:spMkLst>
            <pc:docMk/>
            <pc:sldMk cId="28405997" sldId="271"/>
            <ac:spMk id="126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4:19:40.532" v="618" actId="20577"/>
          <ac:spMkLst>
            <pc:docMk/>
            <pc:sldMk cId="28405997" sldId="271"/>
            <ac:spMk id="12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4:18:45.863" v="609"/>
          <ac:spMkLst>
            <pc:docMk/>
            <pc:sldMk cId="28405997" sldId="271"/>
            <ac:spMk id="129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4:19:01.282" v="610"/>
          <ac:spMkLst>
            <pc:docMk/>
            <pc:sldMk cId="28405997" sldId="271"/>
            <ac:spMk id="13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4:19:22.067" v="612" actId="20577"/>
          <ac:spMkLst>
            <pc:docMk/>
            <pc:sldMk cId="28405997" sldId="271"/>
            <ac:spMk id="138" creationId="{00000000-0000-0000-0000-000000000000}"/>
          </ac:spMkLst>
        </pc:spChg>
      </pc:sldChg>
      <pc:sldChg chg="modSp mod">
        <pc:chgData name="Gabriela Salem" userId="c4ab765d-4f70-4279-bb0a-fdcdd0b71797" providerId="ADAL" clId="{036747CD-034F-43AE-A44D-BDC8F5AD0372}" dt="2023-10-04T19:52:07.588" v="992" actId="6549"/>
        <pc:sldMkLst>
          <pc:docMk/>
          <pc:sldMk cId="3775002283" sldId="272"/>
        </pc:sldMkLst>
        <pc:spChg chg="mod">
          <ac:chgData name="Gabriela Salem" userId="c4ab765d-4f70-4279-bb0a-fdcdd0b71797" providerId="ADAL" clId="{036747CD-034F-43AE-A44D-BDC8F5AD0372}" dt="2023-10-04T14:40:19.669" v="743" actId="6549"/>
          <ac:spMkLst>
            <pc:docMk/>
            <pc:sldMk cId="3775002283" sldId="272"/>
            <ac:spMk id="4" creationId="{82E0E181-70D7-B814-E85C-04E293C7A225}"/>
          </ac:spMkLst>
        </pc:spChg>
        <pc:grpChg chg="mod">
          <ac:chgData name="Gabriela Salem" userId="c4ab765d-4f70-4279-bb0a-fdcdd0b71797" providerId="ADAL" clId="{036747CD-034F-43AE-A44D-BDC8F5AD0372}" dt="2023-10-04T14:45:31.197" v="747" actId="1076"/>
          <ac:grpSpMkLst>
            <pc:docMk/>
            <pc:sldMk cId="3775002283" sldId="272"/>
            <ac:grpSpMk id="42" creationId="{00000000-0000-0000-0000-000000000000}"/>
          </ac:grpSpMkLst>
        </pc:grpChg>
        <pc:grpChg chg="mod">
          <ac:chgData name="Gabriela Salem" userId="c4ab765d-4f70-4279-bb0a-fdcdd0b71797" providerId="ADAL" clId="{036747CD-034F-43AE-A44D-BDC8F5AD0372}" dt="2023-10-04T19:51:41.015" v="986" actId="1076"/>
          <ac:grpSpMkLst>
            <pc:docMk/>
            <pc:sldMk cId="3775002283" sldId="272"/>
            <ac:grpSpMk id="47" creationId="{00000000-0000-0000-0000-000000000000}"/>
          </ac:grpSpMkLst>
        </pc:grpChg>
        <pc:grpChg chg="mod">
          <ac:chgData name="Gabriela Salem" userId="c4ab765d-4f70-4279-bb0a-fdcdd0b71797" providerId="ADAL" clId="{036747CD-034F-43AE-A44D-BDC8F5AD0372}" dt="2023-10-03T18:16:19.806" v="487" actId="1076"/>
          <ac:grpSpMkLst>
            <pc:docMk/>
            <pc:sldMk cId="3775002283" sldId="272"/>
            <ac:grpSpMk id="52" creationId="{00000000-0000-0000-0000-000000000000}"/>
          </ac:grpSpMkLst>
        </pc:grpChg>
        <pc:grpChg chg="mod">
          <ac:chgData name="Gabriela Salem" userId="c4ab765d-4f70-4279-bb0a-fdcdd0b71797" providerId="ADAL" clId="{036747CD-034F-43AE-A44D-BDC8F5AD0372}" dt="2023-10-04T19:48:49.698" v="963" actId="1076"/>
          <ac:grpSpMkLst>
            <pc:docMk/>
            <pc:sldMk cId="3775002283" sldId="272"/>
            <ac:grpSpMk id="90" creationId="{00000000-0000-0000-0000-000000000000}"/>
          </ac:grpSpMkLst>
        </pc:grpChg>
        <pc:graphicFrameChg chg="mod modGraphic">
          <ac:chgData name="Gabriela Salem" userId="c4ab765d-4f70-4279-bb0a-fdcdd0b71797" providerId="ADAL" clId="{036747CD-034F-43AE-A44D-BDC8F5AD0372}" dt="2023-10-04T14:45:12.622" v="746" actId="20577"/>
          <ac:graphicFrameMkLst>
            <pc:docMk/>
            <pc:sldMk cId="3775002283" sldId="272"/>
            <ac:graphicFrameMk id="5" creationId="{C4CAC463-3682-954C-B4E9-03F983E4E0F3}"/>
          </ac:graphicFrameMkLst>
        </pc:graphicFrameChg>
        <pc:graphicFrameChg chg="mod modGraphic">
          <ac:chgData name="Gabriela Salem" userId="c4ab765d-4f70-4279-bb0a-fdcdd0b71797" providerId="ADAL" clId="{036747CD-034F-43AE-A44D-BDC8F5AD0372}" dt="2023-10-04T19:48:42.194" v="962" actId="6549"/>
          <ac:graphicFrameMkLst>
            <pc:docMk/>
            <pc:sldMk cId="3775002283" sldId="272"/>
            <ac:graphicFrameMk id="69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036747CD-034F-43AE-A44D-BDC8F5AD0372}" dt="2023-10-03T18:15:53.503" v="483" actId="6549"/>
          <ac:graphicFrameMkLst>
            <pc:docMk/>
            <pc:sldMk cId="3775002283" sldId="272"/>
            <ac:graphicFrameMk id="74" creationId="{00000000-0000-0000-0000-000000000000}"/>
          </ac:graphicFrameMkLst>
        </pc:graphicFrameChg>
        <pc:graphicFrameChg chg="mod modGraphic">
          <ac:chgData name="Gabriela Salem" userId="c4ab765d-4f70-4279-bb0a-fdcdd0b71797" providerId="ADAL" clId="{036747CD-034F-43AE-A44D-BDC8F5AD0372}" dt="2023-10-04T19:52:07.588" v="992" actId="6549"/>
          <ac:graphicFrameMkLst>
            <pc:docMk/>
            <pc:sldMk cId="3775002283" sldId="272"/>
            <ac:graphicFrameMk id="78" creationId="{00000000-0000-0000-0000-000000000000}"/>
          </ac:graphicFrameMkLst>
        </pc:graphicFrameChg>
        <pc:picChg chg="mod">
          <ac:chgData name="Gabriela Salem" userId="c4ab765d-4f70-4279-bb0a-fdcdd0b71797" providerId="ADAL" clId="{036747CD-034F-43AE-A44D-BDC8F5AD0372}" dt="2023-10-03T18:16:02.703" v="484" actId="1076"/>
          <ac:picMkLst>
            <pc:docMk/>
            <pc:sldMk cId="3775002283" sldId="272"/>
            <ac:picMk id="6" creationId="{23582012-37CC-B6CE-D9B9-7D558DDAC796}"/>
          </ac:picMkLst>
        </pc:picChg>
        <pc:picChg chg="mod">
          <ac:chgData name="Gabriela Salem" userId="c4ab765d-4f70-4279-bb0a-fdcdd0b71797" providerId="ADAL" clId="{036747CD-034F-43AE-A44D-BDC8F5AD0372}" dt="2023-10-03T18:16:10.119" v="486" actId="1036"/>
          <ac:picMkLst>
            <pc:docMk/>
            <pc:sldMk cId="3775002283" sldId="272"/>
            <ac:picMk id="36" creationId="{00000000-0000-0000-0000-000000000000}"/>
          </ac:picMkLst>
        </pc:picChg>
      </pc:sldChg>
      <pc:sldChg chg="addSp modSp mod">
        <pc:chgData name="Gabriela Salem" userId="c4ab765d-4f70-4279-bb0a-fdcdd0b71797" providerId="ADAL" clId="{036747CD-034F-43AE-A44D-BDC8F5AD0372}" dt="2023-10-04T19:50:39.161" v="984" actId="6549"/>
        <pc:sldMkLst>
          <pc:docMk/>
          <pc:sldMk cId="2650840753" sldId="273"/>
        </pc:sldMkLst>
        <pc:spChg chg="add mod">
          <ac:chgData name="Gabriela Salem" userId="c4ab765d-4f70-4279-bb0a-fdcdd0b71797" providerId="ADAL" clId="{036747CD-034F-43AE-A44D-BDC8F5AD0372}" dt="2023-10-04T19:49:53.561" v="976" actId="1036"/>
          <ac:spMkLst>
            <pc:docMk/>
            <pc:sldMk cId="2650840753" sldId="273"/>
            <ac:spMk id="4" creationId="{8EBE7283-92C8-2D74-4306-D5ADEEB08E29}"/>
          </ac:spMkLst>
        </pc:spChg>
        <pc:spChg chg="mod">
          <ac:chgData name="Gabriela Salem" userId="c4ab765d-4f70-4279-bb0a-fdcdd0b71797" providerId="ADAL" clId="{036747CD-034F-43AE-A44D-BDC8F5AD0372}" dt="2023-10-04T19:50:30.485" v="980" actId="6549"/>
          <ac:spMkLst>
            <pc:docMk/>
            <pc:sldMk cId="2650840753" sldId="273"/>
            <ac:spMk id="126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9:50:39.161" v="984" actId="6549"/>
          <ac:spMkLst>
            <pc:docMk/>
            <pc:sldMk cId="2650840753" sldId="273"/>
            <ac:spMk id="12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9:49:35.616" v="968" actId="20577"/>
          <ac:spMkLst>
            <pc:docMk/>
            <pc:sldMk cId="2650840753" sldId="273"/>
            <ac:spMk id="129" creationId="{00000000-0000-0000-0000-000000000000}"/>
          </ac:spMkLst>
        </pc:spChg>
      </pc:sldChg>
      <pc:sldChg chg="modSp mod">
        <pc:chgData name="Gabriela Salem" userId="c4ab765d-4f70-4279-bb0a-fdcdd0b71797" providerId="ADAL" clId="{036747CD-034F-43AE-A44D-BDC8F5AD0372}" dt="2023-10-03T18:43:31.097" v="542" actId="1037"/>
        <pc:sldMkLst>
          <pc:docMk/>
          <pc:sldMk cId="2293408661" sldId="274"/>
        </pc:sldMkLst>
        <pc:spChg chg="mod">
          <ac:chgData name="Gabriela Salem" userId="c4ab765d-4f70-4279-bb0a-fdcdd0b71797" providerId="ADAL" clId="{036747CD-034F-43AE-A44D-BDC8F5AD0372}" dt="2023-10-03T18:43:13.563" v="534" actId="6549"/>
          <ac:spMkLst>
            <pc:docMk/>
            <pc:sldMk cId="2293408661" sldId="274"/>
            <ac:spMk id="126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8:43:20.680" v="539" actId="6549"/>
          <ac:spMkLst>
            <pc:docMk/>
            <pc:sldMk cId="2293408661" sldId="274"/>
            <ac:spMk id="12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8:42:04.633" v="488"/>
          <ac:spMkLst>
            <pc:docMk/>
            <pc:sldMk cId="2293408661" sldId="274"/>
            <ac:spMk id="129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8:43:00.127" v="528"/>
          <ac:spMkLst>
            <pc:docMk/>
            <pc:sldMk cId="2293408661" sldId="274"/>
            <ac:spMk id="13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3T18:42:42.459" v="527" actId="20577"/>
          <ac:spMkLst>
            <pc:docMk/>
            <pc:sldMk cId="2293408661" sldId="274"/>
            <ac:spMk id="138" creationId="{00000000-0000-0000-0000-000000000000}"/>
          </ac:spMkLst>
        </pc:spChg>
        <pc:picChg chg="mod">
          <ac:chgData name="Gabriela Salem" userId="c4ab765d-4f70-4279-bb0a-fdcdd0b71797" providerId="ADAL" clId="{036747CD-034F-43AE-A44D-BDC8F5AD0372}" dt="2023-10-03T18:43:23.453" v="540" actId="1076"/>
          <ac:picMkLst>
            <pc:docMk/>
            <pc:sldMk cId="2293408661" sldId="274"/>
            <ac:picMk id="3" creationId="{56D384F7-720B-A45F-BE61-45595CFB8837}"/>
          </ac:picMkLst>
        </pc:picChg>
        <pc:picChg chg="mod">
          <ac:chgData name="Gabriela Salem" userId="c4ab765d-4f70-4279-bb0a-fdcdd0b71797" providerId="ADAL" clId="{036747CD-034F-43AE-A44D-BDC8F5AD0372}" dt="2023-10-03T18:43:31.097" v="542" actId="1037"/>
          <ac:picMkLst>
            <pc:docMk/>
            <pc:sldMk cId="2293408661" sldId="274"/>
            <ac:picMk id="49" creationId="{00000000-0000-0000-0000-000000000000}"/>
          </ac:picMkLst>
        </pc:picChg>
      </pc:sldChg>
      <pc:sldChg chg="addSp modSp mod">
        <pc:chgData name="Gabriela Salem" userId="c4ab765d-4f70-4279-bb0a-fdcdd0b71797" providerId="ADAL" clId="{036747CD-034F-43AE-A44D-BDC8F5AD0372}" dt="2023-10-04T19:54:44.463" v="1150" actId="6549"/>
        <pc:sldMkLst>
          <pc:docMk/>
          <pc:sldMk cId="1015626576" sldId="275"/>
        </pc:sldMkLst>
        <pc:spChg chg="add mod">
          <ac:chgData name="Gabriela Salem" userId="c4ab765d-4f70-4279-bb0a-fdcdd0b71797" providerId="ADAL" clId="{036747CD-034F-43AE-A44D-BDC8F5AD0372}" dt="2023-10-04T19:54:02.445" v="1040" actId="20577"/>
          <ac:spMkLst>
            <pc:docMk/>
            <pc:sldMk cId="1015626576" sldId="275"/>
            <ac:spMk id="4" creationId="{37A6CC7A-6E28-77C4-FE57-FF601E57BB29}"/>
          </ac:spMkLst>
        </pc:spChg>
        <pc:spChg chg="add mod">
          <ac:chgData name="Gabriela Salem" userId="c4ab765d-4f70-4279-bb0a-fdcdd0b71797" providerId="ADAL" clId="{036747CD-034F-43AE-A44D-BDC8F5AD0372}" dt="2023-10-04T19:54:22.378" v="1140" actId="1037"/>
          <ac:spMkLst>
            <pc:docMk/>
            <pc:sldMk cId="1015626576" sldId="275"/>
            <ac:spMk id="5" creationId="{B29A4B01-6182-D9A7-B9BC-3299F5CB1A27}"/>
          </ac:spMkLst>
        </pc:spChg>
        <pc:spChg chg="mod">
          <ac:chgData name="Gabriela Salem" userId="c4ab765d-4f70-4279-bb0a-fdcdd0b71797" providerId="ADAL" clId="{036747CD-034F-43AE-A44D-BDC8F5AD0372}" dt="2023-10-04T19:54:32.587" v="1142" actId="20577"/>
          <ac:spMkLst>
            <pc:docMk/>
            <pc:sldMk cId="1015626576" sldId="275"/>
            <ac:spMk id="126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9:54:44.463" v="1150" actId="6549"/>
          <ac:spMkLst>
            <pc:docMk/>
            <pc:sldMk cId="1015626576" sldId="275"/>
            <ac:spMk id="12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9:52:38.864" v="993"/>
          <ac:spMkLst>
            <pc:docMk/>
            <pc:sldMk cId="1015626576" sldId="275"/>
            <ac:spMk id="129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9:53:22.081" v="996" actId="6549"/>
          <ac:spMkLst>
            <pc:docMk/>
            <pc:sldMk cId="1015626576" sldId="275"/>
            <ac:spMk id="137" creationId="{00000000-0000-0000-0000-000000000000}"/>
          </ac:spMkLst>
        </pc:spChg>
      </pc:sldChg>
      <pc:sldChg chg="modSp mod">
        <pc:chgData name="Gabriela Salem" userId="c4ab765d-4f70-4279-bb0a-fdcdd0b71797" providerId="ADAL" clId="{036747CD-034F-43AE-A44D-BDC8F5AD0372}" dt="2023-10-04T14:47:05.595" v="760" actId="6549"/>
        <pc:sldMkLst>
          <pc:docMk/>
          <pc:sldMk cId="3562387534" sldId="276"/>
        </pc:sldMkLst>
        <pc:spChg chg="mod">
          <ac:chgData name="Gabriela Salem" userId="c4ab765d-4f70-4279-bb0a-fdcdd0b71797" providerId="ADAL" clId="{036747CD-034F-43AE-A44D-BDC8F5AD0372}" dt="2023-10-04T14:46:58.990" v="756" actId="6549"/>
          <ac:spMkLst>
            <pc:docMk/>
            <pc:sldMk cId="3562387534" sldId="276"/>
            <ac:spMk id="126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4:47:05.595" v="760" actId="6549"/>
          <ac:spMkLst>
            <pc:docMk/>
            <pc:sldMk cId="3562387534" sldId="276"/>
            <ac:spMk id="12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4:45:45.641" v="750" actId="20577"/>
          <ac:spMkLst>
            <pc:docMk/>
            <pc:sldMk cId="3562387534" sldId="276"/>
            <ac:spMk id="129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4:46:26.929" v="752"/>
          <ac:spMkLst>
            <pc:docMk/>
            <pc:sldMk cId="3562387534" sldId="276"/>
            <ac:spMk id="137" creationId="{00000000-0000-0000-0000-000000000000}"/>
          </ac:spMkLst>
        </pc:spChg>
        <pc:spChg chg="mod">
          <ac:chgData name="Gabriela Salem" userId="c4ab765d-4f70-4279-bb0a-fdcdd0b71797" providerId="ADAL" clId="{036747CD-034F-43AE-A44D-BDC8F5AD0372}" dt="2023-10-04T14:46:02.255" v="751"/>
          <ac:spMkLst>
            <pc:docMk/>
            <pc:sldMk cId="3562387534" sldId="276"/>
            <ac:spMk id="1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0505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443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215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6647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50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928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548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858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2344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332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514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4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9106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4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85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35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4622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2278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436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99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468313" y="6356350"/>
            <a:ext cx="8135937" cy="3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67544" y="6356351"/>
            <a:ext cx="8208912" cy="3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468313" y="6356350"/>
            <a:ext cx="8135937" cy="3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A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Mag.Ing. Gabriela Salem                                                                                                                                                           Template 2016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5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image" Target="../media/image3.png"/><Relationship Id="rId5" Type="http://schemas.openxmlformats.org/officeDocument/2006/relationships/slide" Target="slide6.xml"/><Relationship Id="rId10" Type="http://schemas.openxmlformats.org/officeDocument/2006/relationships/slide" Target="slide10.xml"/><Relationship Id="rId4" Type="http://schemas.openxmlformats.org/officeDocument/2006/relationships/image" Target="../media/image1.png"/><Relationship Id="rId9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1.xml"/><Relationship Id="rId7" Type="http://schemas.openxmlformats.org/officeDocument/2006/relationships/slide" Target="slide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2.png"/><Relationship Id="rId10" Type="http://schemas.openxmlformats.org/officeDocument/2006/relationships/slide" Target="slide16.xml"/><Relationship Id="rId4" Type="http://schemas.openxmlformats.org/officeDocument/2006/relationships/image" Target="../media/image1.png"/><Relationship Id="rId9" Type="http://schemas.openxmlformats.org/officeDocument/2006/relationships/slide" Target="slide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17.xml"/><Relationship Id="rId7" Type="http://schemas.openxmlformats.org/officeDocument/2006/relationships/slide" Target="slide1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Tablero de Control Integral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2057400" y="3792070"/>
            <a:ext cx="528469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s-AR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Informe de Seguimiento jueves </a:t>
            </a:r>
            <a:r>
              <a:rPr lang="es-AR" dirty="0"/>
              <a:t> 05</a:t>
            </a:r>
            <a:r>
              <a:rPr lang="es-AR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/10/23</a:t>
            </a: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Cubitorium</a:t>
            </a:r>
            <a:endParaRPr lang="es-AR" sz="1800" b="1" dirty="0">
              <a:solidFill>
                <a:schemeClr val="accent1">
                  <a:lumMod val="75000"/>
                </a:schemeClr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Clr>
                <a:srgbClr val="1F497D"/>
              </a:buClr>
              <a:buSzPts val="1050"/>
            </a:pPr>
            <a:r>
              <a:rPr lang="es" sz="1000" dirty="0">
                <a:solidFill>
                  <a:srgbClr val="1F497D"/>
                </a:solidFill>
              </a:rPr>
              <a:t>Guido Dipietro</a:t>
            </a:r>
            <a:endParaRPr lang="es-AR" sz="1000" dirty="0"/>
          </a:p>
        </p:txBody>
      </p:sp>
      <p:sp>
        <p:nvSpPr>
          <p:cNvPr id="104" name="Shape 104"/>
          <p:cNvSpPr/>
          <p:nvPr/>
        </p:nvSpPr>
        <p:spPr>
          <a:xfrm>
            <a:off x="3635900" y="446893"/>
            <a:ext cx="1956880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1F497D"/>
              </a:buClr>
              <a:buSzPts val="105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</a:t>
            </a:r>
            <a:r>
              <a:rPr lang="it-IT" sz="1000" dirty="0">
                <a:solidFill>
                  <a:srgbClr val="1F497D"/>
                </a:solidFill>
              </a:rPr>
              <a:t>  R. Eribe</a:t>
            </a:r>
            <a:endParaRPr lang="es-AR" sz="1000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13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10/11/2023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79,42%</a:t>
            </a:r>
          </a:p>
        </p:txBody>
      </p:sp>
      <p:sp>
        <p:nvSpPr>
          <p:cNvPr id="127" name="Shape 127"/>
          <p:cNvSpPr/>
          <p:nvPr/>
        </p:nvSpPr>
        <p:spPr>
          <a:xfrm>
            <a:off x="7543407" y="522175"/>
            <a:ext cx="989367" cy="2442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77,1%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200" b="1" dirty="0">
                <a:solidFill>
                  <a:schemeClr val="dk1"/>
                </a:solidFill>
              </a:rPr>
              <a:t>Tercer Sprint</a:t>
            </a:r>
            <a:r>
              <a:rPr lang="es-MX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MX" sz="1200" b="1" dirty="0">
                <a:solidFill>
                  <a:schemeClr val="dk1"/>
                </a:solidFill>
              </a:rPr>
              <a:t>18</a:t>
            </a:r>
            <a:r>
              <a:rPr lang="es-MX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/0</a:t>
            </a:r>
            <a:r>
              <a:rPr lang="es-MX" sz="1200" b="1" dirty="0">
                <a:solidFill>
                  <a:schemeClr val="dk1"/>
                </a:solidFill>
              </a:rPr>
              <a:t>8</a:t>
            </a:r>
            <a:r>
              <a:rPr lang="es-MX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/23 )</a:t>
            </a:r>
            <a:endParaRPr lang="es-MX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-"/>
            </a:pP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s-MX" sz="1100" dirty="0">
                <a:solidFill>
                  <a:schemeClr val="dk1"/>
                </a:solidFill>
              </a:rPr>
              <a:t>desarrolló la página para subir algoritmos de resolución.</a:t>
            </a:r>
          </a:p>
          <a:p>
            <a:pPr marL="457200" marR="0" lvl="0" indent="-27940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800"/>
              <a:buChar char="-"/>
            </a:pPr>
            <a:r>
              <a:rPr lang="es-MX" sz="1100" dirty="0">
                <a:solidFill>
                  <a:schemeClr val="dk1"/>
                </a:solidFill>
              </a:rPr>
              <a:t>Se desarrolló el </a:t>
            </a:r>
            <a:r>
              <a:rPr lang="es-MX" sz="1100" dirty="0" err="1">
                <a:solidFill>
                  <a:schemeClr val="dk1"/>
                </a:solidFill>
              </a:rPr>
              <a:t>logueo</a:t>
            </a:r>
            <a:r>
              <a:rPr lang="es-MX" sz="1100" dirty="0">
                <a:solidFill>
                  <a:schemeClr val="dk1"/>
                </a:solidFill>
              </a:rPr>
              <a:t> de usuarios.</a:t>
            </a:r>
            <a:endParaRPr lang="es-MX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200" b="1" dirty="0">
                <a:solidFill>
                  <a:schemeClr val="dk1"/>
                </a:solidFill>
              </a:rPr>
              <a:t>Cuarto</a:t>
            </a:r>
            <a:r>
              <a:rPr lang="es-MX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Sprint (0</a:t>
            </a:r>
            <a:r>
              <a:rPr lang="es-MX" sz="1200" b="1" dirty="0">
                <a:solidFill>
                  <a:schemeClr val="dk1"/>
                </a:solidFill>
              </a:rPr>
              <a:t>1</a:t>
            </a:r>
            <a:r>
              <a:rPr lang="es-MX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/0</a:t>
            </a:r>
            <a:r>
              <a:rPr lang="es-MX" sz="1200" b="1" dirty="0">
                <a:solidFill>
                  <a:schemeClr val="dk1"/>
                </a:solidFill>
              </a:rPr>
              <a:t>9</a:t>
            </a:r>
            <a:r>
              <a:rPr lang="es-MX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/23 )</a:t>
            </a:r>
            <a:endParaRPr lang="es-MX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-"/>
            </a:pPr>
            <a:r>
              <a:rPr lang="es-MX" sz="1100" dirty="0">
                <a:solidFill>
                  <a:schemeClr val="dk1"/>
                </a:solidFill>
              </a:rPr>
              <a:t>Se elaboraron el póster y presentación comercial.</a:t>
            </a:r>
          </a:p>
          <a:p>
            <a:pPr marL="457200" marR="0" lvl="0" indent="-27940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800"/>
              <a:buChar char="-"/>
            </a:pPr>
            <a:r>
              <a:rPr lang="es-MX" sz="1100" dirty="0">
                <a:solidFill>
                  <a:schemeClr val="dk1"/>
                </a:solidFill>
              </a:rPr>
              <a:t>Se realizó el validador de algoritmos.</a:t>
            </a:r>
            <a:endParaRPr lang="es-MX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200" b="1" dirty="0">
                <a:solidFill>
                  <a:schemeClr val="dk1"/>
                </a:solidFill>
              </a:rPr>
              <a:t>Quinto</a:t>
            </a:r>
            <a:r>
              <a:rPr lang="es-MX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Sprint ( </a:t>
            </a:r>
            <a:r>
              <a:rPr lang="es-MX" sz="1200" b="1" dirty="0">
                <a:solidFill>
                  <a:schemeClr val="dk1"/>
                </a:solidFill>
              </a:rPr>
              <a:t>15</a:t>
            </a:r>
            <a:r>
              <a:rPr lang="es-MX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/0</a:t>
            </a:r>
            <a:r>
              <a:rPr lang="es-MX" sz="1200" b="1" dirty="0">
                <a:solidFill>
                  <a:schemeClr val="dk1"/>
                </a:solidFill>
              </a:rPr>
              <a:t>9</a:t>
            </a:r>
            <a:r>
              <a:rPr lang="es-MX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/23 )</a:t>
            </a:r>
            <a:endParaRPr lang="es-MX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-"/>
            </a:pP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s-MX" sz="1100" dirty="0"/>
              <a:t>desarrolló el temporizador de velocidad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marR="0" lvl="0" indent="-27940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SzPts val="800"/>
              <a:buChar char="-"/>
            </a:pPr>
            <a:r>
              <a:rPr lang="es-MX" sz="1100" dirty="0"/>
              <a:t>Se desarrolló la página de visualización de algoritmos.</a:t>
            </a:r>
          </a:p>
          <a:p>
            <a:pPr marL="457200" marR="0" lvl="0" indent="-27940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SzPts val="800"/>
              <a:buChar char="-"/>
            </a:pPr>
            <a:r>
              <a:rPr lang="es-MX" sz="1100" dirty="0"/>
              <a:t>Se realizó una demo con el docente.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dk1"/>
                </a:solidFill>
              </a:rPr>
              <a:t>Sexto Sprint ( 29/09/23 )</a:t>
            </a:r>
            <a:endParaRPr lang="es-MX" sz="1200" dirty="0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8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800"/>
              <a:buChar char="-"/>
            </a:pPr>
            <a:r>
              <a:rPr lang="es-MX" sz="1100" dirty="0">
                <a:solidFill>
                  <a:schemeClr val="dk1"/>
                </a:solidFill>
              </a:rPr>
              <a:t>Se desarrolló el componente para el seguimiento de progreso.</a:t>
            </a:r>
            <a:endParaRPr lang="es-MX"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724126" y="3482538"/>
            <a:ext cx="3153082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 dirty="0">
                <a:solidFill>
                  <a:schemeClr val="dk1"/>
                </a:solidFill>
              </a:rPr>
              <a:t>Desarrollar una solución Web 3.0 que reúna los distintos algoritmos de resolución para los cubos Rubik, verificando la validez de los mismos.</a:t>
            </a: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 err="1">
                <a:solidFill>
                  <a:schemeClr val="dk1"/>
                </a:solidFill>
              </a:rPr>
              <a:t>Disponibilizar</a:t>
            </a:r>
            <a:r>
              <a:rPr lang="es-MX" sz="1000" dirty="0">
                <a:solidFill>
                  <a:schemeClr val="dk1"/>
                </a:solidFill>
              </a:rPr>
              <a:t> los algoritmos a cualquier persona interesada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</a:rPr>
              <a:t>- Garantizar que el sitio web sea accesible sin necesidad de que alguien deba mantenerlo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</a:rPr>
              <a:t>- Verificar que los algoritmos realmente sean una solución válida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</a:rPr>
              <a:t>- </a:t>
            </a:r>
            <a:r>
              <a:rPr lang="es-MX" sz="1000" dirty="0" err="1">
                <a:solidFill>
                  <a:schemeClr val="dk1"/>
                </a:solidFill>
              </a:rPr>
              <a:t>Trackear</a:t>
            </a:r>
            <a:r>
              <a:rPr lang="es-MX" sz="1000" dirty="0">
                <a:solidFill>
                  <a:schemeClr val="dk1"/>
                </a:solidFill>
              </a:rPr>
              <a:t> el progreso del usuario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</a:rPr>
              <a:t>- Incentivar a los usuarios a participar en la plataforma mediante la implementación de un sistema de ranking y ganancias </a:t>
            </a:r>
            <a:endParaRPr lang="es-MX" sz="800" dirty="0">
              <a:solidFill>
                <a:schemeClr val="dk1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76505" y="203332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724125" y="1213175"/>
            <a:ext cx="3153082" cy="174368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dirty="0">
                <a:solidFill>
                  <a:schemeClr val="dk1"/>
                </a:solidFill>
              </a:rPr>
              <a:t>Se arrastra un pequeño retraso de los </a:t>
            </a:r>
            <a:r>
              <a:rPr lang="es-MX" sz="1000" dirty="0" err="1">
                <a:solidFill>
                  <a:schemeClr val="dk1"/>
                </a:solidFill>
              </a:rPr>
              <a:t>sprints</a:t>
            </a:r>
            <a:r>
              <a:rPr lang="es-MX" sz="1000" dirty="0">
                <a:solidFill>
                  <a:schemeClr val="dk1"/>
                </a:solidFill>
              </a:rPr>
              <a:t> anteriores.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ts val="1000"/>
            </a:pPr>
            <a:r>
              <a:rPr lang="es-MX" sz="1000" dirty="0">
                <a:solidFill>
                  <a:schemeClr val="dk1"/>
                </a:solidFill>
              </a:rPr>
              <a:t>Se realizó un rediseño del </a:t>
            </a:r>
            <a:r>
              <a:rPr lang="es-MX" sz="1000" dirty="0" err="1">
                <a:solidFill>
                  <a:schemeClr val="dk1"/>
                </a:solidFill>
              </a:rPr>
              <a:t>backend</a:t>
            </a:r>
            <a:r>
              <a:rPr lang="es-MX" sz="1000" dirty="0">
                <a:solidFill>
                  <a:schemeClr val="dk1"/>
                </a:solidFill>
              </a:rPr>
              <a:t>.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456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0921" y="5920101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Google Shape;174;p10">
            <a:extLst>
              <a:ext uri="{FF2B5EF4-FFF2-40B4-BE49-F238E27FC236}">
                <a16:creationId xmlns:a16="http://schemas.microsoft.com/office/drawing/2014/main" id="{122A282B-B581-38C3-A3DB-7D90754F5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450" y="1057950"/>
            <a:ext cx="5233649" cy="1934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09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4"/>
            <a:ext cx="3325067" cy="178734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AgroAgil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/>
            <a:r>
              <a:rPr lang="es-AR" sz="1000" dirty="0">
                <a:solidFill>
                  <a:srgbClr val="1F497D"/>
                </a:solidFill>
              </a:rPr>
              <a:t>Lourdes González</a:t>
            </a:r>
          </a:p>
        </p:txBody>
      </p:sp>
      <p:sp>
        <p:nvSpPr>
          <p:cNvPr id="104" name="Shape 104"/>
          <p:cNvSpPr/>
          <p:nvPr/>
        </p:nvSpPr>
        <p:spPr>
          <a:xfrm>
            <a:off x="3600728" y="432075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</a:t>
            </a:r>
            <a:r>
              <a:rPr lang="it-IT" sz="1000" dirty="0">
                <a:solidFill>
                  <a:srgbClr val="1F497D"/>
                </a:solidFill>
              </a:rPr>
              <a:t>C Crescentini y E. Cortez</a:t>
            </a:r>
            <a:endParaRPr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</a:t>
            </a:r>
            <a:r>
              <a:rPr lang="es-AR" sz="1000" b="1" dirty="0">
                <a:solidFill>
                  <a:srgbClr val="1F497D"/>
                </a:solidFill>
              </a:rPr>
              <a:t>16/05/2023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09/11/2023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72%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64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 b="1" dirty="0" err="1">
                <a:solidFill>
                  <a:schemeClr val="dk1"/>
                </a:solidFill>
              </a:rPr>
              <a:t>Release</a:t>
            </a:r>
            <a:r>
              <a:rPr lang="es-MX" sz="1000" b="1" dirty="0">
                <a:solidFill>
                  <a:schemeClr val="dk1"/>
                </a:solidFill>
              </a:rPr>
              <a:t> 1 (Gestión agrícola)</a:t>
            </a: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000" b="1" dirty="0">
                <a:solidFill>
                  <a:schemeClr val="dk1"/>
                </a:solidFill>
              </a:rPr>
              <a:t>Modificaciones en la interfaz de usuario del módulo de cultivo para mejorar la trazabilidad y manejo de unidades en Almacenamiento</a:t>
            </a: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000" b="1" dirty="0">
                <a:solidFill>
                  <a:schemeClr val="dk1"/>
                </a:solidFill>
              </a:rPr>
              <a:t>Finalización de la primera iteración de los módulos de compras, ventas y préstamos.</a:t>
            </a: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000" b="1" dirty="0">
                <a:solidFill>
                  <a:schemeClr val="dk1"/>
                </a:solidFill>
              </a:rPr>
              <a:t>Postulación al Concurso de Ideas del INTA. Elaboración de la documentación requerida y videos (2 semanas)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1" dirty="0" err="1">
                <a:solidFill>
                  <a:schemeClr val="dk1"/>
                </a:solidFill>
              </a:rPr>
              <a:t>Release</a:t>
            </a:r>
            <a:r>
              <a:rPr lang="es-MX" sz="1000" b="1" dirty="0">
                <a:solidFill>
                  <a:schemeClr val="dk1"/>
                </a:solidFill>
              </a:rPr>
              <a:t> 2 (Gestión comercial) Sprint 1 (Ventas, compras, préstamos)</a:t>
            </a: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000" b="1" dirty="0">
                <a:solidFill>
                  <a:schemeClr val="dk1"/>
                </a:solidFill>
              </a:rPr>
              <a:t>Entrevistas con usuarios para validar los módulos desarrollados</a:t>
            </a: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000" b="1" dirty="0">
                <a:solidFill>
                  <a:schemeClr val="dk1"/>
                </a:solidFill>
              </a:rPr>
              <a:t>En elaboración los módulos Tareas, Almacenamiento, Registro, Clima, Resumen y autenticación de usuarios</a:t>
            </a: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</a:rPr>
              <a:t>Desarrollar un sistema de gestión para pequeños productores agrícolas. </a:t>
            </a:r>
            <a:endParaRPr lang="es-MX" sz="1400" dirty="0"/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</a:rPr>
              <a:t>Gestionar las actividades que llevan adelante los productores y trabajadores de la agricultura familiar.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45826" y="649843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6281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r>
              <a:rPr lang="es-MX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MX" sz="1050" dirty="0"/>
              <a:t>surgieron imprevistos que provocaron un retraso en el desarrollo, como aplicar varios cambios a las interfaces.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MX" sz="1050" dirty="0">
                <a:solidFill>
                  <a:schemeClr val="dk1"/>
                </a:solidFill>
              </a:rPr>
              <a:t>También encontramos la oportunidad de postularnos al Concurso del INTA, lo que implicó elaboración de documentación adicional.</a:t>
            </a:r>
            <a:endParaRPr lang="es-MX" sz="1050" dirty="0"/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100" dirty="0">
                <a:solidFill>
                  <a:schemeClr val="dk1"/>
                </a:solidFill>
              </a:rPr>
              <a:t>Se decidió modificar los módulos de compras, ventas, préstamos y cultivos a partir de comentarios de usuarios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100" dirty="0">
                <a:solidFill>
                  <a:schemeClr val="dk1"/>
                </a:solidFill>
              </a:rPr>
              <a:t>Habrá que decidir qué nuevos cambios realizar en las pantallas de la aplicación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401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66851" y="224345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Google Shape;192;p11">
            <a:extLst>
              <a:ext uri="{FF2B5EF4-FFF2-40B4-BE49-F238E27FC236}">
                <a16:creationId xmlns:a16="http://schemas.microsoft.com/office/drawing/2014/main" id="{653BDF3F-0838-5EB7-91B4-569107841BE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750" y="1141088"/>
            <a:ext cx="5153000" cy="187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937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4"/>
            <a:ext cx="3325067" cy="178734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DoCo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/>
            <a:r>
              <a:rPr lang="es-AR" sz="1000" dirty="0">
                <a:solidFill>
                  <a:srgbClr val="1F497D"/>
                </a:solidFill>
              </a:rPr>
              <a:t>Micaela </a:t>
            </a:r>
            <a:r>
              <a:rPr lang="es-AR" sz="1000" dirty="0" err="1">
                <a:solidFill>
                  <a:srgbClr val="1F497D"/>
                </a:solidFill>
              </a:rPr>
              <a:t>Raiter</a:t>
            </a:r>
            <a:endParaRPr lang="es-AR" sz="1000" dirty="0">
              <a:solidFill>
                <a:srgbClr val="1F497D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00728" y="432075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</a:t>
            </a:r>
            <a:r>
              <a:rPr lang="es-AR" sz="1000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R. </a:t>
            </a:r>
            <a:r>
              <a:rPr lang="es-AR" sz="1000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Eribe</a:t>
            </a:r>
            <a:r>
              <a:rPr lang="es-AR" sz="1000" dirty="0">
                <a:solidFill>
                  <a:srgbClr val="1F497D"/>
                </a:solidFill>
              </a:rPr>
              <a:t>, G. </a:t>
            </a:r>
            <a:r>
              <a:rPr lang="es-AR" sz="1000" dirty="0" err="1">
                <a:solidFill>
                  <a:srgbClr val="1F497D"/>
                </a:solidFill>
              </a:rPr>
              <a:t>Brassesco</a:t>
            </a:r>
            <a:endParaRPr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13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30/11/2023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79,11%</a:t>
            </a:r>
          </a:p>
        </p:txBody>
      </p:sp>
      <p:sp>
        <p:nvSpPr>
          <p:cNvPr id="127" name="Shape 127"/>
          <p:cNvSpPr/>
          <p:nvPr/>
        </p:nvSpPr>
        <p:spPr>
          <a:xfrm>
            <a:off x="7568511" y="522175"/>
            <a:ext cx="964263" cy="2623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79,11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MX" sz="1200" dirty="0">
                <a:solidFill>
                  <a:schemeClr val="dk1"/>
                </a:solidFill>
              </a:rPr>
              <a:t>Etapa de estructuración : 100%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MX" sz="1200" dirty="0">
                <a:solidFill>
                  <a:schemeClr val="dk1"/>
                </a:solidFill>
              </a:rPr>
              <a:t>Etapa de planificación : 100% 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MX" sz="1200" dirty="0">
                <a:solidFill>
                  <a:schemeClr val="dk1"/>
                </a:solidFill>
              </a:rPr>
              <a:t>Etapa de desarrollo del proyecto: 77,27%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-MX" sz="1200" dirty="0">
                <a:solidFill>
                  <a:schemeClr val="dk1"/>
                </a:solidFill>
              </a:rPr>
              <a:t>Estamos trabajando en :</a:t>
            </a: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s-MX" sz="1200" dirty="0">
                <a:solidFill>
                  <a:schemeClr val="dk1"/>
                </a:solidFill>
              </a:rPr>
              <a:t>Implementación de Visualización de documentación y manejo de comentarios</a:t>
            </a: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s-MX" sz="1200" dirty="0">
                <a:solidFill>
                  <a:schemeClr val="dk1"/>
                </a:solidFill>
              </a:rPr>
              <a:t>Implementación de traducción de la documentación</a:t>
            </a: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s-MX" sz="1200" dirty="0">
                <a:solidFill>
                  <a:schemeClr val="dk1"/>
                </a:solidFill>
              </a:rPr>
              <a:t>Plan y casos de pruebas</a:t>
            </a: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s-MX" sz="1200" dirty="0">
                <a:solidFill>
                  <a:schemeClr val="dk1"/>
                </a:solidFill>
              </a:rPr>
              <a:t>Manual de usuario</a:t>
            </a: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es-MX" sz="1400" dirty="0"/>
              <a:t>Desarrollar e implementar una plataforma de documentación colaborativa enfocada en ámbitos de desarrollo de software.</a:t>
            </a:r>
            <a:endParaRPr lang="es-ES" sz="1050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es-MX" sz="1400" dirty="0"/>
              <a:t>Incentivar a la generación y actualización de documentación. 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es-MX" sz="1400" dirty="0"/>
              <a:t>Subobjetivos 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es-MX" sz="1400" dirty="0"/>
              <a:t>●   Interconectar equipos. 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es-MX" sz="1400" dirty="0"/>
              <a:t>● Controlar el desempeño de los empleados</a:t>
            </a:r>
            <a:endParaRPr lang="es-ES" sz="1100" dirty="0">
              <a:solidFill>
                <a:schemeClr val="dk1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1619" y="21090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6281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s-MX" sz="1050" dirty="0">
                <a:solidFill>
                  <a:schemeClr val="dk1"/>
                </a:solidFill>
              </a:rPr>
              <a:t>No hay puntos de atención en el corto plazo</a:t>
            </a:r>
            <a:endParaRPr lang="es-MX"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354013" marR="0" lvl="0" indent="-20161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s-MX" sz="1100" dirty="0">
                <a:solidFill>
                  <a:schemeClr val="dk1"/>
                </a:solidFill>
              </a:rPr>
              <a:t>Cómo almacenar las imágenes, si es en la base de datos o en un  </a:t>
            </a:r>
            <a:r>
              <a:rPr lang="es-MX" sz="1100" dirty="0" err="1">
                <a:solidFill>
                  <a:schemeClr val="dk1"/>
                </a:solidFill>
              </a:rPr>
              <a:t>filesystem</a:t>
            </a:r>
            <a:endParaRPr lang="es-MX" sz="1100" dirty="0">
              <a:solidFill>
                <a:schemeClr val="dk1"/>
              </a:solidFill>
            </a:endParaRPr>
          </a:p>
          <a:p>
            <a:pPr marL="354013" marR="0" lvl="0" indent="-20161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MX" sz="1100" dirty="0">
                <a:solidFill>
                  <a:schemeClr val="dk1"/>
                </a:solidFill>
              </a:rPr>
              <a:t>Utilizaremos una API de Microsoft para las traducciones, que está incluida en la cuenta estudiantil que tenemos allí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453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66383" y="6255505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Google Shape;176;p12">
            <a:extLst>
              <a:ext uri="{FF2B5EF4-FFF2-40B4-BE49-F238E27FC236}">
                <a16:creationId xmlns:a16="http://schemas.microsoft.com/office/drawing/2014/main" id="{F514AD9F-128A-49E8-0030-B89953FE8D2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825" y="1449063"/>
            <a:ext cx="5099956" cy="127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18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Sistema Integral para la Fundación de Hemofilia</a:t>
            </a:r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Clr>
                <a:srgbClr val="1F497D"/>
              </a:buClr>
              <a:buSzPts val="1050"/>
            </a:pPr>
            <a:r>
              <a:rPr lang="es-AR" sz="10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Roni</a:t>
            </a:r>
            <a:r>
              <a:rPr lang="es-AR" sz="10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000" b="1" dirty="0" err="1">
                <a:solidFill>
                  <a:srgbClr val="1F497D"/>
                </a:solidFill>
              </a:rPr>
              <a:t>D</a:t>
            </a:r>
            <a:r>
              <a:rPr lang="es-AR" sz="10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iament</a:t>
            </a:r>
            <a:endParaRPr lang="es-AR" sz="1200" dirty="0"/>
          </a:p>
        </p:txBody>
      </p:sp>
      <p:sp>
        <p:nvSpPr>
          <p:cNvPr id="104" name="Shape 104"/>
          <p:cNvSpPr/>
          <p:nvPr/>
        </p:nvSpPr>
        <p:spPr>
          <a:xfrm>
            <a:off x="3600728" y="445522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R.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Eribe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13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30/11/2023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82%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83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1" dirty="0">
                <a:solidFill>
                  <a:schemeClr val="dk1"/>
                </a:solidFill>
              </a:rPr>
              <a:t>-</a:t>
            </a:r>
            <a:r>
              <a:rPr lang="es-MX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000" b="1" dirty="0">
                <a:solidFill>
                  <a:schemeClr val="dk1"/>
                </a:solidFill>
              </a:rPr>
              <a:t>Presentación comercial, </a:t>
            </a:r>
            <a:r>
              <a:rPr lang="es-MX" sz="1000" b="1" dirty="0" err="1">
                <a:solidFill>
                  <a:schemeClr val="dk1"/>
                </a:solidFill>
              </a:rPr>
              <a:t>p</a:t>
            </a:r>
            <a:r>
              <a:rPr lang="es-MX" sz="1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aper</a:t>
            </a:r>
            <a:r>
              <a:rPr lang="es-MX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CoNaIISI</a:t>
            </a:r>
            <a:r>
              <a:rPr lang="es-MX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s-MX" sz="10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1" dirty="0">
                <a:solidFill>
                  <a:schemeClr val="dk1"/>
                </a:solidFill>
              </a:rPr>
              <a:t>- Web para médicos: gestión de los distintos tipos de perfiles, listado de pacientes y sus transfusiones, carga de noticias, creación de médicos, flujo de recupero de contraseña. En curso: estadísticas, vista de noticias para médicos referentes.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s-MX" sz="10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1" dirty="0">
                <a:solidFill>
                  <a:schemeClr val="dk1"/>
                </a:solidFill>
              </a:rPr>
              <a:t>- Web para pacientes: </a:t>
            </a:r>
            <a:r>
              <a:rPr lang="es-MX" sz="1000" b="1" dirty="0" err="1">
                <a:solidFill>
                  <a:schemeClr val="dk1"/>
                </a:solidFill>
              </a:rPr>
              <a:t>login</a:t>
            </a:r>
            <a:r>
              <a:rPr lang="es-MX" sz="1000" b="1" dirty="0">
                <a:solidFill>
                  <a:schemeClr val="dk1"/>
                </a:solidFill>
              </a:rPr>
              <a:t>, preguntas frecuentes, centros de atención, noticias, home, menú, calendario de transfusiones. En curso: carga de transfusiones con QR, edición del perfil, registración.</a:t>
            </a: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dirty="0">
                <a:solidFill>
                  <a:schemeClr val="dk1"/>
                </a:solidFill>
              </a:rPr>
              <a:t>Implementar un sistema integral para pacientes y médicos de la Fundación de la Hemofilia.</a:t>
            </a:r>
            <a:endParaRPr lang="es-MX" sz="1000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39410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dirty="0">
                <a:solidFill>
                  <a:schemeClr val="dk1"/>
                </a:solidFill>
              </a:rPr>
              <a:t>Llevar un registro automatizado de la carga de transfusiones de los pacientes y obtener estadísticas en base a estas.</a:t>
            </a:r>
            <a:endParaRPr lang="es-MX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1619" y="21090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Riesgo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MX" sz="1100" dirty="0"/>
              <a:t>Falta de coincidencia entre la interfaz que respeta el </a:t>
            </a:r>
            <a:r>
              <a:rPr lang="es-MX" sz="1100" dirty="0" err="1"/>
              <a:t>backend</a:t>
            </a:r>
            <a:r>
              <a:rPr lang="es-MX" sz="1100" dirty="0"/>
              <a:t> y la que esperan los </a:t>
            </a:r>
            <a:r>
              <a:rPr lang="es-MX" sz="1100" dirty="0" err="1"/>
              <a:t>frontends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(Impacto: Bajo. Probabilidad de ocurrencia: </a:t>
            </a:r>
            <a:r>
              <a:rPr lang="es-MX" sz="1100" dirty="0"/>
              <a:t>Alta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lang="es-MX" sz="1100" dirty="0">
                <a:solidFill>
                  <a:schemeClr val="dk1"/>
                </a:solidFill>
              </a:rPr>
              <a:t> debe elegir qué datos y gráficos se van a mostrar en la sección de estadísticas. Tanto a nivel nacional para la fundación, como regional y por cada paciente para los médicos.</a:t>
            </a:r>
            <a:endParaRPr lang="es-MX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457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66383" y="6255505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Google Shape;132;p3">
            <a:extLst>
              <a:ext uri="{FF2B5EF4-FFF2-40B4-BE49-F238E27FC236}">
                <a16:creationId xmlns:a16="http://schemas.microsoft.com/office/drawing/2014/main" id="{4A9247F7-DC83-0161-BEEF-3DE4235FB0F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991" y="1086746"/>
            <a:ext cx="5232955" cy="1844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749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BeeSafe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Clr>
                <a:srgbClr val="1F497D"/>
              </a:buClr>
              <a:buSzPts val="1050"/>
            </a:pPr>
            <a:r>
              <a:rPr lang="es-AR" sz="1000" dirty="0">
                <a:solidFill>
                  <a:srgbClr val="1F497D"/>
                </a:solidFill>
              </a:rPr>
              <a:t>Agustín </a:t>
            </a:r>
            <a:r>
              <a:rPr lang="es-AR" sz="1000" dirty="0" err="1">
                <a:solidFill>
                  <a:srgbClr val="1F497D"/>
                </a:solidFill>
              </a:rPr>
              <a:t>Daquino</a:t>
            </a:r>
            <a:endParaRPr lang="es-AR" sz="1200" dirty="0"/>
          </a:p>
        </p:txBody>
      </p:sp>
      <p:sp>
        <p:nvSpPr>
          <p:cNvPr id="104" name="Shape 104"/>
          <p:cNvSpPr/>
          <p:nvPr/>
        </p:nvSpPr>
        <p:spPr>
          <a:xfrm>
            <a:off x="3600727" y="445522"/>
            <a:ext cx="2151143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C.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Crescentni</a:t>
            </a:r>
            <a:r>
              <a:rPr lang="es-AR" sz="1000" dirty="0">
                <a:solidFill>
                  <a:srgbClr val="1F497D"/>
                </a:solidFill>
              </a:rPr>
              <a:t>, E. Cortez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033080" y="322475"/>
            <a:ext cx="1342772" cy="2223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30</a:t>
            </a:r>
            <a:r>
              <a:rPr lang="es-AR" sz="1000" b="1" dirty="0">
                <a:solidFill>
                  <a:srgbClr val="1F497D"/>
                </a:solidFill>
              </a:rPr>
              <a:t>/03/2023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30/11/2023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82%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79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23613" y="3415022"/>
            <a:ext cx="5232537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:lc="http://schemas.openxmlformats.org/drawingml/2006/lockedCanvas" textRoundtripDataId="0"/>
                  </a:ext>
                </a:extLst>
              </a:rPr>
              <a:t>Descripción</a:t>
            </a: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Casos de Uso (25-07-2023)</a:t>
            </a:r>
            <a:endParaRPr lang="es-MX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✓ Se finalizó el documento sin desvíos.</a:t>
            </a:r>
            <a:endParaRPr lang="es-MX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Casos de Uso (25-07-2023)</a:t>
            </a:r>
            <a:endParaRPr lang="es-MX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✓ Se finalizó el documento sin desvíos.</a:t>
            </a:r>
            <a:endParaRPr lang="es-MX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Documento de interfaces (07-08-2023)</a:t>
            </a:r>
            <a:endParaRPr lang="es-MX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✓ Se finalizó el documento con los prototipos de la aplicación.</a:t>
            </a:r>
            <a:endParaRPr lang="es-MX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</a:t>
            </a: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CONAIISI (07-08-2023)</a:t>
            </a:r>
            <a:endParaRPr lang="es-MX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✓ Se finalizó el documento consultando al experto y aplicando modificaciones en base a sus comentarios.</a:t>
            </a:r>
            <a:endParaRPr lang="es-MX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secuencia (17-08-2023) </a:t>
            </a:r>
            <a:endParaRPr lang="es-MX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✓ Se decidió que el documento de diagramas de secuencia se realizará en paralelo al inicio del desarrollo para reducir desvíos y modificaciones. </a:t>
            </a:r>
            <a:endParaRPr lang="es-MX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Confección del módulo de ubicación de apiarios (29-08-2023)</a:t>
            </a:r>
            <a:endParaRPr lang="es-MX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✓ Comienzo del desarrollo del primer módulo del sistema.</a:t>
            </a:r>
            <a:endParaRPr lang="es-MX"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ES" sz="1100" dirty="0"/>
              <a:t>.</a:t>
            </a:r>
            <a:r>
              <a:rPr lang="es-MX" sz="1100" dirty="0"/>
              <a:t> </a:t>
            </a:r>
            <a:r>
              <a:rPr lang="es-MX" sz="1100" dirty="0">
                <a:solidFill>
                  <a:srgbClr val="C00000"/>
                </a:solidFill>
              </a:rPr>
              <a:t>Optimizar el cuidado de las colmenas disminuyendo el control manual de las mismas, e incrementar la salud de las abejas, para un mayor beneficio</a:t>
            </a:r>
            <a:endParaRPr lang="es-ES" sz="1100" dirty="0">
              <a:solidFill>
                <a:srgbClr val="C00000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MX" sz="1100" dirty="0"/>
              <a:t>Ubicaciones para apiarios en base a información geográfica •Seguimiento y control de colmenas •Alertas de tratamiento de plagas</a:t>
            </a:r>
            <a:endParaRPr lang="es-ES" sz="1100" dirty="0"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47387" y="247504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Dificultades en la coordinación entre el equipo de </a:t>
            </a:r>
            <a:r>
              <a:rPr lang="es-MX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MX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el de pruebas.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1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Riesgo: Cambios en la API de Google </a:t>
            </a:r>
            <a:r>
              <a:rPr lang="es-MX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Maps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podrían romper funcionalidades existentes.</a:t>
            </a:r>
            <a:endParaRPr lang="es-MX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 dirty="0"/>
              <a:t>Será necesario d</a:t>
            </a:r>
            <a:r>
              <a:rPr lang="es-MX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iseñar un proceso para recopilar y analizar el </a:t>
            </a:r>
            <a:r>
              <a:rPr lang="es-MX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r>
              <a:rPr lang="es-MX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los apicultores de manera eficiente.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403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92689" y="6612221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16CE24BB-B567-87D6-0E12-3E425495F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300" y="1160278"/>
            <a:ext cx="3863435" cy="189978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CDE3A81-38C0-DA06-9E6D-85CEA5503AFC}"/>
              </a:ext>
            </a:extLst>
          </p:cNvPr>
          <p:cNvSpPr txBox="1"/>
          <p:nvPr/>
        </p:nvSpPr>
        <p:spPr>
          <a:xfrm rot="20640148">
            <a:off x="1491371" y="4193141"/>
            <a:ext cx="2742014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Sin actualización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BEFF317-5B99-A48B-5F85-9975CD34D79C}"/>
              </a:ext>
            </a:extLst>
          </p:cNvPr>
          <p:cNvSpPr txBox="1"/>
          <p:nvPr/>
        </p:nvSpPr>
        <p:spPr>
          <a:xfrm rot="20640148">
            <a:off x="6009287" y="3696620"/>
            <a:ext cx="2742014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Sin modificación</a:t>
            </a:r>
          </a:p>
        </p:txBody>
      </p:sp>
    </p:spTree>
    <p:extLst>
      <p:ext uri="{BB962C8B-B14F-4D97-AF65-F5344CB8AC3E}">
        <p14:creationId xmlns:p14="http://schemas.microsoft.com/office/powerpoint/2010/main" val="109316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AInterview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SzPts val="1000"/>
            </a:pPr>
            <a:r>
              <a:rPr lang="es-AR" sz="1000" dirty="0">
                <a:solidFill>
                  <a:srgbClr val="1F497D"/>
                </a:solidFill>
              </a:rPr>
              <a:t>Facundo Herrera</a:t>
            </a:r>
          </a:p>
        </p:txBody>
      </p:sp>
      <p:sp>
        <p:nvSpPr>
          <p:cNvPr id="104" name="Shape 104"/>
          <p:cNvSpPr/>
          <p:nvPr/>
        </p:nvSpPr>
        <p:spPr>
          <a:xfrm>
            <a:off x="3600728" y="445597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C.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Crescentini</a:t>
            </a:r>
            <a:r>
              <a:rPr lang="es-AR" sz="1000" dirty="0">
                <a:solidFill>
                  <a:srgbClr val="1F497D"/>
                </a:solidFill>
              </a:rPr>
              <a:t>, E. Cortez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27</a:t>
            </a:r>
            <a:r>
              <a:rPr lang="es-AR" sz="1000" b="1" dirty="0">
                <a:solidFill>
                  <a:srgbClr val="1F497D"/>
                </a:solidFill>
              </a:rPr>
              <a:t>/03/2023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01/11/2023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80%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74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-"/>
            </a:pPr>
            <a:r>
              <a:rPr lang="es-MX" sz="900" b="1" dirty="0">
                <a:solidFill>
                  <a:schemeClr val="dk1"/>
                </a:solidFill>
              </a:rPr>
              <a:t>Relevamiento (10-07-23)</a:t>
            </a:r>
          </a:p>
          <a:p>
            <a:pPr marL="457200" lvl="0" indent="-28575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es-MX" sz="900" b="1" dirty="0">
                <a:solidFill>
                  <a:schemeClr val="dk1"/>
                </a:solidFill>
              </a:rPr>
              <a:t>Diseño y presentación (06-9-23)</a:t>
            </a:r>
          </a:p>
          <a:p>
            <a:pPr marL="914400" lvl="1" indent="-27940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Char char="✓"/>
            </a:pPr>
            <a:r>
              <a:rPr lang="es-MX" sz="800" dirty="0">
                <a:solidFill>
                  <a:schemeClr val="dk1"/>
                </a:solidFill>
              </a:rPr>
              <a:t>Se diseñó y armó la presentación.</a:t>
            </a:r>
          </a:p>
          <a:p>
            <a:pPr marL="914400" lvl="1" indent="-27940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Char char="✓"/>
            </a:pPr>
            <a:r>
              <a:rPr lang="es-MX" sz="800" dirty="0">
                <a:solidFill>
                  <a:schemeClr val="dk1"/>
                </a:solidFill>
              </a:rPr>
              <a:t>Se diseñaron y armaron las libretas y los folletos.</a:t>
            </a:r>
          </a:p>
          <a:p>
            <a:pPr marL="914400" lvl="1" indent="-27940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Char char="✓"/>
            </a:pPr>
            <a:r>
              <a:rPr lang="es-MX" sz="800" dirty="0">
                <a:solidFill>
                  <a:schemeClr val="dk1"/>
                </a:solidFill>
              </a:rPr>
              <a:t>Se diseñó y armó el poster.</a:t>
            </a:r>
          </a:p>
          <a:p>
            <a:pPr marL="914400" lvl="0" indent="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None/>
            </a:pPr>
            <a:endParaRPr lang="es-MX" sz="800" dirty="0">
              <a:solidFill>
                <a:schemeClr val="dk1"/>
              </a:solidFill>
            </a:endParaRPr>
          </a:p>
          <a:p>
            <a:pPr marL="457200" marR="0" lvl="0" indent="-28575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-"/>
            </a:pPr>
            <a:r>
              <a:rPr lang="es-MX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del Código Fuente (</a:t>
            </a:r>
            <a:r>
              <a:rPr lang="es-MX" sz="900" b="1" dirty="0">
                <a:solidFill>
                  <a:schemeClr val="dk1"/>
                </a:solidFill>
              </a:rPr>
              <a:t>03</a:t>
            </a:r>
            <a:r>
              <a:rPr lang="es-MX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s-MX" sz="900" b="1" dirty="0">
                <a:solidFill>
                  <a:schemeClr val="dk1"/>
                </a:solidFill>
              </a:rPr>
              <a:t>10</a:t>
            </a:r>
            <a:r>
              <a:rPr lang="es-MX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-23)</a:t>
            </a:r>
          </a:p>
          <a:p>
            <a:pPr marL="914400" marR="0" lvl="1" indent="-27940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✓"/>
            </a:pPr>
            <a:r>
              <a:rPr lang="es-MX" sz="800" dirty="0">
                <a:solidFill>
                  <a:schemeClr val="dk1"/>
                </a:solidFill>
              </a:rPr>
              <a:t>Se desarrolló la generación de una vacante de trabajo.</a:t>
            </a:r>
          </a:p>
          <a:p>
            <a:pPr marL="914400" marR="0" lvl="1" indent="-27940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Char char="✓"/>
            </a:pPr>
            <a:r>
              <a:rPr lang="es-MX" sz="800" dirty="0">
                <a:solidFill>
                  <a:schemeClr val="dk1"/>
                </a:solidFill>
              </a:rPr>
              <a:t>Se realizó el despliegue con CD/CI.</a:t>
            </a:r>
          </a:p>
          <a:p>
            <a:pPr marL="914400" marR="0" lvl="1" indent="-27940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Char char="✓"/>
            </a:pPr>
            <a:r>
              <a:rPr lang="es-MX" sz="800" dirty="0">
                <a:solidFill>
                  <a:schemeClr val="dk1"/>
                </a:solidFill>
              </a:rPr>
              <a:t>Se desarrolló una primera versión de los tres módulos de IA.</a:t>
            </a:r>
          </a:p>
          <a:p>
            <a:pPr marL="914400" marR="0" lvl="1" indent="-279400" algn="l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Char char="✓"/>
            </a:pPr>
            <a:r>
              <a:rPr lang="es-MX" sz="800" dirty="0">
                <a:solidFill>
                  <a:schemeClr val="dk1"/>
                </a:solidFill>
              </a:rPr>
              <a:t>Se están realizando pruebas de integración de los módulos con la aplicación.</a:t>
            </a: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es-A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 un sistema que permita automatizar el proceso de selección de personal a gran escala mediante la utilización de Inteligencia Artificial</a:t>
            </a:r>
            <a:endParaRPr lang="es-ES" sz="800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Automatizar las etapas preliminares del proceso de selección de personal utilizando filtros simples y complejos, así como también herramientas de Inteligencia Artificial para reducir el espectro de postulantes deseados por las distintas empresas y agilizar el proceso de selección.</a:t>
            </a:r>
            <a:endParaRPr lang="es-MX" sz="1000" dirty="0"/>
          </a:p>
          <a:p>
            <a:pPr lvl="0">
              <a:buClr>
                <a:schemeClr val="dk1"/>
              </a:buClr>
              <a:buSzPts val="1000"/>
            </a:pPr>
            <a:endParaRPr lang="es-ES" sz="1000" dirty="0">
              <a:solidFill>
                <a:schemeClr val="dk1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3866" y="633855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1" dirty="0">
                <a:solidFill>
                  <a:schemeClr val="dk1"/>
                </a:solidFill>
              </a:rPr>
              <a:t>Riesgos: </a:t>
            </a:r>
            <a:r>
              <a:rPr lang="es-MX" sz="1000" dirty="0">
                <a:solidFill>
                  <a:schemeClr val="dk1"/>
                </a:solidFill>
              </a:rPr>
              <a:t>Dificultad para hallar un </a:t>
            </a:r>
            <a:r>
              <a:rPr lang="es-MX" sz="1000" dirty="0" err="1">
                <a:solidFill>
                  <a:schemeClr val="dk1"/>
                </a:solidFill>
              </a:rPr>
              <a:t>Dataset</a:t>
            </a:r>
            <a:r>
              <a:rPr lang="es-MX" sz="1000" dirty="0">
                <a:solidFill>
                  <a:schemeClr val="dk1"/>
                </a:solidFill>
              </a:rPr>
              <a:t> de audios para lograr una mejor detección de emociones. (Impacto: Medio, Probabilidad de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dirty="0">
                <a:solidFill>
                  <a:schemeClr val="dk1"/>
                </a:solidFill>
              </a:rPr>
              <a:t>Ocurrencia: Media)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b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MX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s-MX" sz="1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r>
              <a:rPr lang="es-MX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000" dirty="0">
                <a:solidFill>
                  <a:schemeClr val="dk1"/>
                </a:solidFill>
              </a:rPr>
              <a:t>Se detecta una mala estimación de la fecha de finalización del proyecto.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100" dirty="0"/>
              <a:t>No se han tomado decisiones importantes al momento de armar el informe</a:t>
            </a:r>
            <a:endParaRPr lang="es-MX" sz="11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408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57434" y="215969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Google Shape;70;p3">
            <a:extLst>
              <a:ext uri="{FF2B5EF4-FFF2-40B4-BE49-F238E27FC236}">
                <a16:creationId xmlns:a16="http://schemas.microsoft.com/office/drawing/2014/main" id="{E59B204E-F868-3D10-7FA9-BE288FF6FBB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0284" b="3871"/>
          <a:stretch/>
        </p:blipFill>
        <p:spPr>
          <a:xfrm>
            <a:off x="763504" y="1095765"/>
            <a:ext cx="4194524" cy="1912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778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Experiment</a:t>
            </a:r>
            <a:r>
              <a:rPr lang="es-AR" sz="1800" b="1" dirty="0">
                <a:solidFill>
                  <a:schemeClr val="accent1">
                    <a:lumMod val="75000"/>
                  </a:schemeClr>
                </a:solidFill>
              </a:rPr>
              <a:t> Hub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SzPts val="1000"/>
            </a:pPr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J. I. </a:t>
            </a:r>
            <a:r>
              <a:rPr lang="es-AR" sz="1100" b="1" dirty="0" err="1">
                <a:solidFill>
                  <a:schemeClr val="accent1">
                    <a:lumMod val="75000"/>
                  </a:schemeClr>
                </a:solidFill>
              </a:rPr>
              <a:t>Cuiule</a:t>
            </a:r>
            <a:endParaRPr lang="es-AR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00728" y="445597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R.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Eribe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27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23/11/2023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60%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58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s-MX" sz="1100" dirty="0"/>
              <a:t>Se confeccionó y presentó el </a:t>
            </a:r>
            <a:r>
              <a:rPr lang="es-MX" sz="1100" dirty="0" err="1"/>
              <a:t>paper</a:t>
            </a:r>
            <a:r>
              <a:rPr lang="es-MX" sz="1100" dirty="0"/>
              <a:t> para el </a:t>
            </a:r>
            <a:r>
              <a:rPr lang="es-MX" sz="1100" dirty="0" err="1"/>
              <a:t>CoNaIISI</a:t>
            </a:r>
            <a:r>
              <a:rPr lang="es-MX" sz="1100" dirty="0"/>
              <a:t>.</a:t>
            </a: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s-MX" sz="1100" dirty="0">
                <a:solidFill>
                  <a:srgbClr val="000000"/>
                </a:solidFill>
              </a:rPr>
              <a:t>Se complet</a:t>
            </a:r>
            <a:r>
              <a:rPr lang="es-MX" sz="1100" dirty="0"/>
              <a:t>aron</a:t>
            </a:r>
            <a:r>
              <a:rPr lang="es-MX" sz="1100" dirty="0">
                <a:solidFill>
                  <a:srgbClr val="000000"/>
                </a:solidFill>
              </a:rPr>
              <a:t> </a:t>
            </a:r>
            <a:r>
              <a:rPr lang="es-MX" sz="1100" dirty="0"/>
              <a:t>los </a:t>
            </a:r>
            <a:r>
              <a:rPr lang="es-MX" sz="1100" dirty="0">
                <a:solidFill>
                  <a:srgbClr val="000000"/>
                </a:solidFill>
              </a:rPr>
              <a:t>Sprint </a:t>
            </a:r>
            <a:r>
              <a:rPr lang="es-MX" sz="1100" dirty="0"/>
              <a:t>2, 3 y 4.</a:t>
            </a:r>
            <a:endParaRPr lang="es-MX" sz="1100" dirty="0">
              <a:solidFill>
                <a:srgbClr val="000000"/>
              </a:solidFill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MX" sz="1100" dirty="0"/>
              <a:t>Se confeccionó la presentación comercial y el póster A4</a:t>
            </a: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MX" sz="1100" dirty="0"/>
              <a:t>Se desarrollaron las funcionalidades de </a:t>
            </a:r>
            <a:r>
              <a:rPr lang="es-MX" sz="1100" dirty="0" err="1"/>
              <a:t>login</a:t>
            </a:r>
            <a:r>
              <a:rPr lang="es-MX" sz="1100" dirty="0"/>
              <a:t>, ABM de usuarios, equipos, formularios, y guardado de respuestas en el </a:t>
            </a:r>
            <a:r>
              <a:rPr lang="es-MX" sz="1100" dirty="0" err="1"/>
              <a:t>backend</a:t>
            </a:r>
            <a:r>
              <a:rPr lang="es-MX" sz="1100" dirty="0"/>
              <a:t>.</a:t>
            </a: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MX" sz="1100" dirty="0"/>
              <a:t>Se desarrollaron los flujos de creación de una encuesta en el </a:t>
            </a:r>
            <a:r>
              <a:rPr lang="es-MX" sz="1100" dirty="0" err="1"/>
              <a:t>frontend</a:t>
            </a:r>
            <a:r>
              <a:rPr lang="es-MX" sz="1100" dirty="0"/>
              <a:t>.</a:t>
            </a: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s-MX" sz="1100" dirty="0"/>
              <a:t>Se realizaron pruebas de persistencia de datos en el </a:t>
            </a:r>
            <a:r>
              <a:rPr lang="es-MX" sz="1100" dirty="0" err="1"/>
              <a:t>backend</a:t>
            </a:r>
            <a:r>
              <a:rPr lang="es-MX" sz="1100" dirty="0"/>
              <a:t>.</a:t>
            </a: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MX" sz="1100" dirty="0">
                <a:solidFill>
                  <a:schemeClr val="dk1"/>
                </a:solidFill>
              </a:rPr>
              <a:t>Se comenzó el </a:t>
            </a:r>
            <a:r>
              <a:rPr lang="es-MX" sz="1100" dirty="0" err="1">
                <a:solidFill>
                  <a:schemeClr val="dk1"/>
                </a:solidFill>
              </a:rPr>
              <a:t>deploy</a:t>
            </a:r>
            <a:r>
              <a:rPr lang="es-MX" sz="1100" dirty="0">
                <a:solidFill>
                  <a:schemeClr val="dk1"/>
                </a:solidFill>
              </a:rPr>
              <a:t> de la infraestructura del </a:t>
            </a:r>
            <a:r>
              <a:rPr lang="es-MX" sz="1100" dirty="0" err="1">
                <a:solidFill>
                  <a:schemeClr val="dk1"/>
                </a:solidFill>
              </a:rPr>
              <a:t>backend</a:t>
            </a:r>
            <a:r>
              <a:rPr lang="es-MX" sz="1100" dirty="0">
                <a:solidFill>
                  <a:schemeClr val="dk1"/>
                </a:solidFill>
              </a:rPr>
              <a:t> en DO.</a:t>
            </a:r>
            <a:endParaRPr lang="es-MX" sz="1100" dirty="0"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MX" sz="1100" dirty="0"/>
              <a:t>Se comenzó el Sprint 5.</a:t>
            </a: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es-MX" sz="900" dirty="0"/>
              <a:t>Desarrollar e implementar una plataforma en línea que permita a los investigadores científicos diseñar y administrar encuestas complejas sin conocimientos de programación, con el fin de aumentar la cantidad y mejorar la calidad de las investigaciones realizadas en campos como la psicología, las ciencias del comportamiento y la sociología, entre otros.</a:t>
            </a:r>
            <a:endParaRPr lang="es-ES" sz="900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100" dirty="0"/>
              <a:t>Simplificar la creación y administración de encuestas complejas, permitiendo a investigadores científicos sin conocimientos de programación diseñar y desplegar experimentos online de manera intuitiva y accesible.</a:t>
            </a:r>
            <a:endParaRPr lang="es-ES" sz="1000" dirty="0">
              <a:solidFill>
                <a:schemeClr val="dk1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47387" y="21835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lang="es-MX" sz="9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- </a:t>
            </a:r>
            <a:r>
              <a:rPr lang="es-MX" sz="900" u="sng" dirty="0">
                <a:solidFill>
                  <a:schemeClr val="dk1"/>
                </a:solidFill>
              </a:rPr>
              <a:t>Riesgo</a:t>
            </a:r>
            <a:r>
              <a:rPr lang="es-MX" sz="900" dirty="0">
                <a:solidFill>
                  <a:schemeClr val="dk1"/>
                </a:solidFill>
              </a:rPr>
              <a:t>: Dado que los costos de servicios de DO están por encima de lo estimado se podrían agotar los créditos que tenemos por plan estudiantil.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- </a:t>
            </a:r>
            <a:r>
              <a:rPr lang="es-MX" sz="900" u="sng" dirty="0">
                <a:solidFill>
                  <a:schemeClr val="dk1"/>
                </a:solidFill>
              </a:rPr>
              <a:t>Impacto</a:t>
            </a:r>
            <a:r>
              <a:rPr lang="es-MX" sz="900" dirty="0">
                <a:solidFill>
                  <a:schemeClr val="dk1"/>
                </a:solidFill>
              </a:rPr>
              <a:t>: Medio.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- </a:t>
            </a:r>
            <a:r>
              <a:rPr lang="es-MX" sz="900" u="sng" dirty="0">
                <a:solidFill>
                  <a:schemeClr val="dk1"/>
                </a:solidFill>
              </a:rPr>
              <a:t>Probabilidad de Ocurrencia</a:t>
            </a:r>
            <a:r>
              <a:rPr lang="es-MX" sz="900" dirty="0">
                <a:solidFill>
                  <a:schemeClr val="dk1"/>
                </a:solidFill>
              </a:rPr>
              <a:t>: Medio.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- </a:t>
            </a:r>
            <a:r>
              <a:rPr lang="es-MX" sz="900" u="sng" dirty="0">
                <a:solidFill>
                  <a:schemeClr val="dk1"/>
                </a:solidFill>
              </a:rPr>
              <a:t>Plan de Mitigación</a:t>
            </a:r>
            <a:r>
              <a:rPr lang="es-MX" sz="900" dirty="0">
                <a:solidFill>
                  <a:schemeClr val="dk1"/>
                </a:solidFill>
              </a:rPr>
              <a:t>: Ajustar los servicios de DO a utilizar para reducir los costos sin afectar la funcionalidad.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calendarios personales.</a:t>
            </a: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952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-"/>
            </a:pPr>
            <a:r>
              <a:rPr lang="es-MX" sz="1050" dirty="0">
                <a:solidFill>
                  <a:schemeClr val="dk1"/>
                </a:solidFill>
              </a:rPr>
              <a:t>Se definió el servicio y tecnología (Spaces) a utilizar para el almacenamiento de los archivos multimedia.</a:t>
            </a:r>
            <a:endParaRPr lang="es-MX"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458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67126" y="6450400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3B33CA0-47DD-E0AF-45F2-9BA6AF1F9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502" y="1057268"/>
            <a:ext cx="4837918" cy="195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SmartEd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SzPts val="1000"/>
            </a:pPr>
            <a:r>
              <a:rPr lang="es-AR" sz="1100" b="1" dirty="0">
                <a:solidFill>
                  <a:srgbClr val="1F497D"/>
                </a:solidFill>
              </a:rPr>
              <a:t>Ramiro Luengo </a:t>
            </a:r>
            <a:endParaRPr lang="es-AR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00728" y="445597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C.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Crescentini</a:t>
            </a:r>
            <a:r>
              <a:rPr lang="es-AR" sz="1000" dirty="0">
                <a:solidFill>
                  <a:srgbClr val="1F497D"/>
                </a:solidFill>
              </a:rPr>
              <a:t>, E. Cortez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21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30/11/2023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70%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68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AR" sz="1000" b="1" dirty="0">
                <a:solidFill>
                  <a:schemeClr val="tx1"/>
                </a:solidFill>
              </a:rPr>
              <a:t>Módulo de Cursos</a:t>
            </a:r>
          </a:p>
          <a:p>
            <a:endParaRPr lang="es-AR" sz="1000" b="1" dirty="0">
              <a:solidFill>
                <a:schemeClr val="tx1"/>
              </a:solidFill>
            </a:endParaRPr>
          </a:p>
          <a:p>
            <a:pPr marL="171450" lvl="8" indent="-171450">
              <a:buSzPts val="1000"/>
              <a:buChar char="•"/>
            </a:pPr>
            <a:r>
              <a:rPr lang="es-AR" sz="900" dirty="0"/>
              <a:t>Se agregó funcionalidad para permitir la gestión de tareas y evaluaciones.</a:t>
            </a:r>
            <a:endParaRPr lang="es-ES" dirty="0"/>
          </a:p>
          <a:p>
            <a:pPr marL="171450" indent="-171450">
              <a:buSzPts val="1000"/>
              <a:buChar char="•"/>
            </a:pPr>
            <a:r>
              <a:rPr lang="es-AR" sz="900" dirty="0"/>
              <a:t>Se agregó funcionalidad para permitir la carga de notas de boletín.</a:t>
            </a:r>
            <a:endParaRPr lang="es-ES" dirty="0"/>
          </a:p>
          <a:p>
            <a:pPr marL="171450" indent="-171450">
              <a:buSzPts val="1000"/>
              <a:buChar char="•"/>
            </a:pPr>
            <a:r>
              <a:rPr lang="es-AR" sz="900" dirty="0"/>
              <a:t>Se agregó funcionalidad para permitir la creación y visualización de actividades que requieren autorización.</a:t>
            </a:r>
          </a:p>
          <a:p>
            <a:pPr marL="171450" indent="-171450">
              <a:buSzPts val="1000"/>
              <a:buChar char="•"/>
            </a:pPr>
            <a:r>
              <a:rPr lang="es-AR" sz="900" dirty="0"/>
              <a:t>Se agregó una pantalla para permitir cargar la planificación de una materia.</a:t>
            </a:r>
          </a:p>
          <a:p>
            <a:pPr marL="171450" indent="-171450">
              <a:buSzPts val="1000"/>
              <a:buChar char="•"/>
            </a:pPr>
            <a:r>
              <a:rPr lang="es-AR" sz="900" dirty="0"/>
              <a:t>Se agregaron filtros para facilitar búsquedas.</a:t>
            </a:r>
          </a:p>
          <a:p>
            <a:pPr marL="171450" indent="-171450">
              <a:buSzPts val="1000"/>
              <a:buChar char="•"/>
            </a:pPr>
            <a:r>
              <a:rPr lang="es-AR" sz="900" dirty="0"/>
              <a:t>Se realizaron mejoras en los tiempos de carga de la aplicación.</a:t>
            </a:r>
          </a:p>
          <a:p>
            <a:pPr marL="171450" indent="-171450">
              <a:buSzPts val="1000"/>
              <a:buChar char="•"/>
            </a:pPr>
            <a:endParaRPr lang="es-AR" sz="900" dirty="0"/>
          </a:p>
          <a:p>
            <a:pPr marL="171450" indent="-171450">
              <a:buSzPts val="1000"/>
              <a:buChar char="•"/>
            </a:pPr>
            <a:endParaRPr lang="es-AR" sz="900" dirty="0"/>
          </a:p>
          <a:p>
            <a:pPr marL="171450" indent="-171450">
              <a:buSzPts val="1000"/>
              <a:buChar char="•"/>
            </a:pPr>
            <a:r>
              <a:rPr lang="es-AR" sz="900" dirty="0"/>
              <a:t>Se agregó funcionalidad para notificar automáticamente a los tutores cuando se produce un cambio de etiquetas o se carga una evaluación, a través de los medios configurados.</a:t>
            </a:r>
            <a:endParaRPr lang="es-AR" dirty="0"/>
          </a:p>
          <a:p>
            <a:pPr marL="171450" indent="-171450">
              <a:buSzPts val="1000"/>
              <a:buChar char="•"/>
            </a:pPr>
            <a:r>
              <a:rPr lang="es-AR" sz="900" dirty="0"/>
              <a:t>Se realizaron integraciones con </a:t>
            </a:r>
            <a:r>
              <a:rPr lang="es-AR" sz="900" dirty="0" err="1"/>
              <a:t>Whatsapp</a:t>
            </a:r>
            <a:r>
              <a:rPr lang="es-AR" sz="900" dirty="0"/>
              <a:t>, </a:t>
            </a:r>
            <a:r>
              <a:rPr lang="es-AR" sz="900" dirty="0" err="1"/>
              <a:t>Telegram</a:t>
            </a:r>
            <a:r>
              <a:rPr lang="es-AR" sz="900" dirty="0"/>
              <a:t> y Correo Electrónico.</a:t>
            </a:r>
            <a:endParaRPr lang="es-AR" dirty="0"/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just"/>
            <a:r>
              <a:rPr lang="es-AR" sz="900" dirty="0">
                <a:solidFill>
                  <a:schemeClr val="dk1"/>
                </a:solidFill>
              </a:rPr>
              <a:t>Analizar, diseñar y desarrollar un sistema web que permita la gestión de los procesos escolares y el seguimiento de los alumnos.</a:t>
            </a:r>
            <a:endParaRPr lang="es-AR" sz="800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just"/>
            <a:r>
              <a:rPr lang="es-AR" sz="1100" dirty="0"/>
              <a:t>Facilitar </a:t>
            </a:r>
            <a:r>
              <a:rPr lang="es-AR" sz="1100" b="0" i="0" u="none" strike="noStrike" cap="none" dirty="0"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s-AR" sz="1100" dirty="0"/>
              <a:t>seguimiento </a:t>
            </a:r>
            <a:r>
              <a:rPr lang="es-AR" sz="1100" b="0" i="0" u="none" strike="noStrike" cap="none" dirty="0">
                <a:latin typeface="Arial"/>
                <a:ea typeface="Arial"/>
                <a:cs typeface="Arial"/>
                <a:sym typeface="Arial"/>
              </a:rPr>
              <a:t>del </a:t>
            </a:r>
            <a:r>
              <a:rPr lang="es-AR" sz="1100" dirty="0"/>
              <a:t>progreso escolar a lo largo </a:t>
            </a:r>
            <a:r>
              <a:rPr lang="es-AR" sz="1100" b="0" i="0" u="none" strike="noStrike" cap="none" dirty="0">
                <a:latin typeface="Arial"/>
                <a:ea typeface="Arial"/>
                <a:cs typeface="Arial"/>
                <a:sym typeface="Arial"/>
              </a:rPr>
              <a:t>del </a:t>
            </a:r>
            <a:r>
              <a:rPr lang="es-AR" sz="1100" dirty="0"/>
              <a:t>tiempo. Fomentar la participación y comunicación entre padres y docentes. Integrar los distintos procesos de la gestión escolar.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47387" y="21835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1450" indent="-171450">
              <a:buChar char="•"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s-MX" sz="900" dirty="0">
                <a:solidFill>
                  <a:schemeClr val="dk1"/>
                </a:solidFill>
              </a:rPr>
              <a:t> No hay puntos de atención a remarcar en esta etapa</a:t>
            </a:r>
            <a:endParaRPr lang="es-AR" sz="900" dirty="0">
              <a:solidFill>
                <a:schemeClr val="dk1"/>
              </a:solidFill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just"/>
            <a:r>
              <a:rPr lang="es-AR" sz="1050" dirty="0"/>
              <a:t>No hay decisiones importantes a remarcar en esta etapa.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404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67126" y="6450400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6A1EA6B-AD14-352B-A661-F6830E00E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317" y="1270592"/>
            <a:ext cx="5236629" cy="1572242"/>
          </a:xfrm>
          <a:prstGeom prst="rect">
            <a:avLst/>
          </a:prstGeom>
        </p:spPr>
      </p:pic>
      <p:sp>
        <p:nvSpPr>
          <p:cNvPr id="4" name="Shape 104">
            <a:extLst>
              <a:ext uri="{FF2B5EF4-FFF2-40B4-BE49-F238E27FC236}">
                <a16:creationId xmlns:a16="http://schemas.microsoft.com/office/drawing/2014/main" id="{8EBE7283-92C8-2D74-4306-D5ADEEB08E29}"/>
              </a:ext>
            </a:extLst>
          </p:cNvPr>
          <p:cNvSpPr/>
          <p:nvPr/>
        </p:nvSpPr>
        <p:spPr>
          <a:xfrm>
            <a:off x="325533" y="4743863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AR" sz="1000" b="1" dirty="0">
                <a:solidFill>
                  <a:schemeClr val="tx1"/>
                </a:solidFill>
              </a:rPr>
              <a:t>Módulo de Notificaciones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840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AppAgroIA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SzPts val="1000"/>
            </a:pPr>
            <a:r>
              <a:rPr lang="es-AR" sz="1100" b="1" dirty="0">
                <a:solidFill>
                  <a:srgbClr val="1F497D"/>
                </a:solidFill>
              </a:rPr>
              <a:t>Ramiro Luengo </a:t>
            </a:r>
            <a:endParaRPr lang="es-AR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00728" y="445597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C.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Crescentini</a:t>
            </a:r>
            <a:r>
              <a:rPr lang="es-AR" sz="1000" dirty="0">
                <a:solidFill>
                  <a:srgbClr val="1F497D"/>
                </a:solidFill>
              </a:rPr>
              <a:t>, E. Cortez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01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30/11/2023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69%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60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indent="-2854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es-AR" sz="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Diseño (14/08/2023)</a:t>
            </a:r>
            <a:endParaRPr lang="es-AR" sz="900" b="0" strike="noStrike" spc="-1" dirty="0">
              <a:latin typeface="Arial"/>
            </a:endParaRPr>
          </a:p>
          <a:p>
            <a:pPr marL="91440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➢"/>
            </a:pPr>
            <a:r>
              <a:rPr lang="es-ES" sz="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Se definieron las interfaces del modulo de imágenes. </a:t>
            </a:r>
            <a:endParaRPr lang="es-AR" sz="900" b="0" strike="noStrike" spc="-1" dirty="0">
              <a:latin typeface="Arial"/>
            </a:endParaRPr>
          </a:p>
          <a:p>
            <a:pPr marL="91440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➢"/>
            </a:pPr>
            <a:r>
              <a:rPr lang="es-ES" sz="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Se definieron los filtros requeridos para la primera versión del aplicativo.</a:t>
            </a:r>
            <a:endParaRPr lang="es-AR" sz="900" b="0" strike="noStrike" spc="-1" dirty="0">
              <a:latin typeface="Arial"/>
            </a:endParaRPr>
          </a:p>
          <a:p>
            <a:pPr marL="91440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➢"/>
            </a:pPr>
            <a:r>
              <a:rPr lang="es-ES" sz="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Se determinó la UI para el modulo de Comunidad.</a:t>
            </a:r>
            <a:endParaRPr lang="es-A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900" b="0" strike="noStrike" spc="-1" dirty="0">
              <a:latin typeface="Arial"/>
            </a:endParaRPr>
          </a:p>
          <a:p>
            <a:pPr marL="457200" indent="-2854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es-ES" sz="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Desarrollo modulo imágenes (31/10/2023)</a:t>
            </a:r>
            <a:endParaRPr lang="es-AR" sz="900" b="0" strike="noStrike" spc="-1" dirty="0">
              <a:latin typeface="Arial"/>
            </a:endParaRPr>
          </a:p>
          <a:p>
            <a:pPr marL="91440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➢"/>
            </a:pPr>
            <a:r>
              <a:rPr lang="es-ES" sz="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lang="es-AR" sz="9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inalizó</a:t>
            </a:r>
            <a:r>
              <a:rPr lang="es-AR" sz="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la integración con el servicio de </a:t>
            </a:r>
            <a:r>
              <a:rPr lang="es-AR" sz="9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LandViewer</a:t>
            </a:r>
            <a:r>
              <a:rPr lang="es-AR" sz="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endParaRPr lang="es-AR" sz="900" b="0" strike="noStrike" spc="-1" dirty="0">
              <a:latin typeface="Arial"/>
            </a:endParaRPr>
          </a:p>
          <a:p>
            <a:pPr marL="91440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➢"/>
            </a:pPr>
            <a:r>
              <a:rPr lang="es-ES" sz="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Finalizó el desarrollo del procesamiento de campos de diferentes dimensiones.</a:t>
            </a:r>
            <a:endParaRPr lang="es-AR" sz="900" b="0" strike="noStrike" spc="-1" dirty="0">
              <a:latin typeface="Arial"/>
            </a:endParaRPr>
          </a:p>
          <a:p>
            <a:pPr marL="91440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➢"/>
            </a:pPr>
            <a:r>
              <a:rPr lang="es-ES" sz="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Se comienza  la segunda etapa del desarrollo del módulo de imágenes.</a:t>
            </a:r>
            <a:endParaRPr lang="es-AR" sz="900" b="0" strike="noStrike" spc="-1" dirty="0">
              <a:latin typeface="Arial"/>
            </a:endParaRPr>
          </a:p>
          <a:p>
            <a:pPr marL="457200" indent="-2854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es-ES" sz="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Desarrollo módulo comunidad (31/10/2023)</a:t>
            </a:r>
            <a:endParaRPr lang="es-AR" sz="900" b="0" strike="noStrike" spc="-1" dirty="0">
              <a:latin typeface="Arial"/>
            </a:endParaRPr>
          </a:p>
          <a:p>
            <a:pPr marL="91440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➢"/>
            </a:pPr>
            <a:r>
              <a:rPr lang="es-ES" sz="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Finalizó la primer etapa del desarrollo del módulo Comunidad. (</a:t>
            </a:r>
            <a:r>
              <a:rPr lang="es-ES" sz="9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Feed</a:t>
            </a:r>
            <a:r>
              <a:rPr lang="es-ES" sz="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de noticias, carga de imágenes y perfil).</a:t>
            </a:r>
            <a:endParaRPr lang="es-AR" sz="900" b="0" strike="noStrike" spc="-1" dirty="0">
              <a:latin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Analizar, diseñar e implementar los módulos de Análisis y Procesamiento de imágenes y Comunidad para la aplicación </a:t>
            </a:r>
            <a:r>
              <a:rPr lang="es-MX" sz="900" dirty="0" err="1">
                <a:solidFill>
                  <a:schemeClr val="dk1"/>
                </a:solidFill>
              </a:rPr>
              <a:t>AppAgroIA</a:t>
            </a:r>
            <a:r>
              <a:rPr lang="es-MX" sz="900" dirty="0">
                <a:solidFill>
                  <a:schemeClr val="dk1"/>
                </a:solidFill>
              </a:rPr>
              <a:t>.</a:t>
            </a:r>
            <a:endParaRPr lang="es-MX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1100" dirty="0">
                <a:solidFill>
                  <a:schemeClr val="dk1"/>
                </a:solidFill>
              </a:rPr>
              <a:t>Recolección de imágenes satelitales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100" dirty="0">
                <a:solidFill>
                  <a:schemeClr val="dk1"/>
                </a:solidFill>
              </a:rPr>
              <a:t>Procesamiento de imágenes obtenidas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100" dirty="0">
                <a:solidFill>
                  <a:schemeClr val="dk1"/>
                </a:solidFill>
              </a:rPr>
              <a:t>Comunidad: Conexión de usuarios y sistema de alertas de plagas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0649" y="649843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AR" sz="9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Riesgo</a:t>
            </a:r>
            <a:r>
              <a:rPr lang="es-AR" sz="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: Retraso en la finalización del desarrollo del modulo de imágenes (Impacto: Alto).</a:t>
            </a:r>
            <a:endParaRPr lang="es-AR" sz="900" b="0" strike="noStrike" spc="-1" dirty="0">
              <a:latin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 dirty="0"/>
              <a:t>No se han tomado decisiones importantes al momento de armar el informe</a:t>
            </a:r>
            <a:endParaRPr lang="es-MX" sz="105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402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68149" y="218312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Google Shape;123;p3">
            <a:extLst>
              <a:ext uri="{FF2B5EF4-FFF2-40B4-BE49-F238E27FC236}">
                <a16:creationId xmlns:a16="http://schemas.microsoft.com/office/drawing/2014/main" id="{3C13092D-C403-7EBA-AB22-3F4122FF786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203" y="1086755"/>
            <a:ext cx="5225704" cy="187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98;p5">
            <a:extLst>
              <a:ext uri="{FF2B5EF4-FFF2-40B4-BE49-F238E27FC236}">
                <a16:creationId xmlns:a16="http://schemas.microsoft.com/office/drawing/2014/main" id="{56D384F7-720B-A45F-BE61-45595CFB883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28278" y="6741280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3408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sz="1800" b="1" dirty="0">
                <a:solidFill>
                  <a:schemeClr val="accent1">
                    <a:lumMod val="75000"/>
                  </a:schemeClr>
                </a:solidFill>
              </a:rPr>
              <a:t>Auto </a:t>
            </a:r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Savings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SzPts val="1000"/>
            </a:pPr>
            <a:r>
              <a:rPr lang="es-AR" sz="1100" b="1" dirty="0">
                <a:solidFill>
                  <a:srgbClr val="1F497D"/>
                </a:solidFill>
              </a:rPr>
              <a:t>Agustín </a:t>
            </a:r>
            <a:r>
              <a:rPr lang="es-AR" sz="1100" b="1" dirty="0" err="1">
                <a:solidFill>
                  <a:srgbClr val="1F497D"/>
                </a:solidFill>
              </a:rPr>
              <a:t>Meinardo</a:t>
            </a:r>
            <a:r>
              <a:rPr lang="es-AR" sz="1100" b="1" dirty="0">
                <a:solidFill>
                  <a:srgbClr val="1F497D"/>
                </a:solidFill>
              </a:rPr>
              <a:t> </a:t>
            </a:r>
            <a:endParaRPr lang="es-AR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00728" y="445597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C.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Crescentini</a:t>
            </a:r>
            <a:r>
              <a:rPr lang="es-AR" sz="1000" dirty="0">
                <a:solidFill>
                  <a:srgbClr val="1F497D"/>
                </a:solidFill>
              </a:rPr>
              <a:t>, E. Cortez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07</a:t>
            </a:r>
            <a:r>
              <a:rPr lang="es-AR" sz="1000" b="1" dirty="0">
                <a:solidFill>
                  <a:srgbClr val="1F497D"/>
                </a:solidFill>
              </a:rPr>
              <a:t>/06/2023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</a:t>
            </a:r>
            <a:r>
              <a:rPr lang="es-AR" sz="1000" b="1" dirty="0">
                <a:solidFill>
                  <a:srgbClr val="C00000"/>
                </a:solidFill>
              </a:rPr>
              <a:t>30</a:t>
            </a:r>
            <a:r>
              <a:rPr lang="es-AR" sz="1000" b="1" dirty="0">
                <a:solidFill>
                  <a:srgbClr val="1F497D"/>
                </a:solidFill>
              </a:rPr>
              <a:t>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68%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60</a:t>
            </a:r>
            <a:r>
              <a:rPr lang="es-AR" sz="1000" b="1">
                <a:solidFill>
                  <a:srgbClr val="1F497D"/>
                </a:solidFill>
              </a:rPr>
              <a:t>%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❖"/>
            </a:pPr>
            <a:r>
              <a:rPr lang="es-MX" sz="1100" b="1" dirty="0" err="1">
                <a:solidFill>
                  <a:schemeClr val="dk1"/>
                </a:solidFill>
              </a:rPr>
              <a:t>R</a:t>
            </a:r>
            <a:r>
              <a:rPr lang="es-MX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elease</a:t>
            </a:r>
            <a:r>
              <a:rPr lang="es-MX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1 - </a:t>
            </a: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Módulo Consolidación planes de ahorro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creó el </a:t>
            </a:r>
            <a:r>
              <a:rPr lang="es-MX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Datawarehouse</a:t>
            </a: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se desarrollaron los </a:t>
            </a:r>
            <a:r>
              <a:rPr lang="es-MX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ETLs</a:t>
            </a: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correspondientes para el almacenamiento de los datos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❖"/>
            </a:pPr>
            <a:r>
              <a:rPr lang="es-MX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</a:t>
            </a:r>
            <a:r>
              <a:rPr lang="es-MX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1 -</a:t>
            </a: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Módulo Marketplace para venta de planes adquiridos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s-MX" sz="1100" dirty="0">
                <a:solidFill>
                  <a:schemeClr val="dk1"/>
                </a:solidFill>
              </a:rPr>
              <a:t>Retoques en las vistas desarrolladas</a:t>
            </a:r>
            <a:endParaRPr lang="es-MX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❖"/>
            </a:pPr>
            <a:r>
              <a:rPr lang="es-MX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</a:t>
            </a:r>
            <a:r>
              <a:rPr lang="es-MX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1 - </a:t>
            </a:r>
            <a:r>
              <a:rPr lang="es-MX" sz="1100" dirty="0">
                <a:solidFill>
                  <a:schemeClr val="dk1"/>
                </a:solidFill>
              </a:rPr>
              <a:t>Se hizo presentación del </a:t>
            </a:r>
            <a:r>
              <a:rPr lang="es-MX" sz="1100" dirty="0" err="1">
                <a:solidFill>
                  <a:schemeClr val="dk1"/>
                </a:solidFill>
              </a:rPr>
              <a:t>Paper</a:t>
            </a:r>
            <a:r>
              <a:rPr lang="es-MX" sz="1100" dirty="0">
                <a:solidFill>
                  <a:schemeClr val="dk1"/>
                </a:solidFill>
              </a:rPr>
              <a:t> CONAIISI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MX" sz="1100" b="1" dirty="0" err="1">
                <a:solidFill>
                  <a:schemeClr val="dk1"/>
                </a:solidFill>
              </a:rPr>
              <a:t>Release</a:t>
            </a:r>
            <a:r>
              <a:rPr lang="es-MX" sz="1100" b="1" dirty="0">
                <a:solidFill>
                  <a:schemeClr val="dk1"/>
                </a:solidFill>
              </a:rPr>
              <a:t> 2 - </a:t>
            </a:r>
            <a:r>
              <a:rPr lang="es-MX" sz="1100" dirty="0">
                <a:solidFill>
                  <a:schemeClr val="dk1"/>
                </a:solidFill>
              </a:rPr>
              <a:t>Módulo Predicción caída de planes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MX" sz="1100" dirty="0">
                <a:solidFill>
                  <a:schemeClr val="dk1"/>
                </a:solidFill>
              </a:rPr>
              <a:t>Debate y planteo de las estructuras iniciales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MX" sz="1100" b="1" dirty="0" err="1">
                <a:solidFill>
                  <a:schemeClr val="dk1"/>
                </a:solidFill>
              </a:rPr>
              <a:t>Release</a:t>
            </a:r>
            <a:r>
              <a:rPr lang="es-MX" sz="1100" b="1" dirty="0">
                <a:solidFill>
                  <a:schemeClr val="dk1"/>
                </a:solidFill>
              </a:rPr>
              <a:t> 2 - </a:t>
            </a:r>
            <a:r>
              <a:rPr lang="es-MX" sz="1100" dirty="0">
                <a:solidFill>
                  <a:schemeClr val="dk1"/>
                </a:solidFill>
              </a:rPr>
              <a:t>Módulo </a:t>
            </a:r>
            <a:r>
              <a:rPr lang="es-MX" sz="1100" dirty="0" err="1">
                <a:solidFill>
                  <a:schemeClr val="dk1"/>
                </a:solidFill>
              </a:rPr>
              <a:t>Analytics</a:t>
            </a:r>
            <a:r>
              <a:rPr lang="es-MX" sz="1100" dirty="0">
                <a:solidFill>
                  <a:schemeClr val="dk1"/>
                </a:solidFill>
              </a:rPr>
              <a:t> BI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MX" sz="1100" dirty="0">
                <a:solidFill>
                  <a:schemeClr val="dk1"/>
                </a:solidFill>
              </a:rPr>
              <a:t>Desarrollo de los </a:t>
            </a:r>
            <a:r>
              <a:rPr lang="es-MX" sz="1100" dirty="0" err="1">
                <a:solidFill>
                  <a:schemeClr val="dk1"/>
                </a:solidFill>
              </a:rPr>
              <a:t>dashboards</a:t>
            </a:r>
            <a:r>
              <a:rPr lang="es-MX" sz="1100" dirty="0">
                <a:solidFill>
                  <a:schemeClr val="dk1"/>
                </a:solidFill>
              </a:rPr>
              <a:t> correspondientes.</a:t>
            </a: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Diseñar y desarrollar una consolidación de las carteras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de planes de ahorro para proveer módulos relacionados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con la información consolidada</a:t>
            </a:r>
            <a:endParaRPr lang="es-MX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889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Relacionar los datos de las carteras de los planes de ahorro proveniente de las diferentes automotrices para que los inversionistas tengan un acceso más rápido y de fácil acceso.</a:t>
            </a:r>
          </a:p>
          <a:p>
            <a:pPr marL="889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Crear un </a:t>
            </a:r>
            <a:r>
              <a:rPr lang="es-MX" sz="900" dirty="0" err="1">
                <a:solidFill>
                  <a:schemeClr val="dk1"/>
                </a:solidFill>
              </a:rPr>
              <a:t>marketplace</a:t>
            </a:r>
            <a:r>
              <a:rPr lang="es-MX" sz="900" dirty="0">
                <a:solidFill>
                  <a:schemeClr val="dk1"/>
                </a:solidFill>
              </a:rPr>
              <a:t> destinado a la venta de planes adquiridos por ahorristas y que ya no los puedan pagar, evitando que éstos caigan en una situación morosa irreversible.</a:t>
            </a:r>
          </a:p>
          <a:p>
            <a:pPr marL="889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Predecir la caída de planes para poder dar aviso de manera automatizada a los clientes prontos a ser morosos.</a:t>
            </a:r>
          </a:p>
          <a:p>
            <a:pPr marL="889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Proveer una central de reportes para brindar mejor información.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51517" y="6596186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ts val="1000"/>
            </a:pPr>
            <a:r>
              <a:rPr lang="es-MX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Riesgo 1 - Problemas con la disponibilidad de tiempos para el desarrollo por parte del equipo</a:t>
            </a:r>
            <a:endParaRPr lang="es-MX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s-MX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50" dirty="0">
                <a:solidFill>
                  <a:schemeClr val="dk1"/>
                </a:solidFill>
              </a:rPr>
              <a:t>Se acepta el riesgo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50" dirty="0">
                <a:solidFill>
                  <a:schemeClr val="dk1"/>
                </a:solidFill>
              </a:rPr>
              <a:t>Se adaptan las tareas para poder delegar correctamente las tareas y no atrasarnos con el desarrollo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406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50391" y="214650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Google Shape;158;p29">
            <a:extLst>
              <a:ext uri="{FF2B5EF4-FFF2-40B4-BE49-F238E27FC236}">
                <a16:creationId xmlns:a16="http://schemas.microsoft.com/office/drawing/2014/main" id="{D491413F-CE02-5D44-9E6A-8B5D33CF912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447" y="1430594"/>
            <a:ext cx="5153003" cy="14712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7A6CC7A-6E28-77C4-FE57-FF601E57BB29}"/>
              </a:ext>
            </a:extLst>
          </p:cNvPr>
          <p:cNvSpPr txBox="1"/>
          <p:nvPr/>
        </p:nvSpPr>
        <p:spPr>
          <a:xfrm rot="20640148">
            <a:off x="6009287" y="1659273"/>
            <a:ext cx="2742014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Sin actualización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9A4B01-6182-D9A7-B9BC-3299F5CB1A27}"/>
              </a:ext>
            </a:extLst>
          </p:cNvPr>
          <p:cNvSpPr txBox="1"/>
          <p:nvPr/>
        </p:nvSpPr>
        <p:spPr>
          <a:xfrm rot="20640148">
            <a:off x="1814277" y="6030744"/>
            <a:ext cx="2742014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Sin actualización</a:t>
            </a:r>
          </a:p>
        </p:txBody>
      </p:sp>
    </p:spTree>
    <p:extLst>
      <p:ext uri="{BB962C8B-B14F-4D97-AF65-F5344CB8AC3E}">
        <p14:creationId xmlns:p14="http://schemas.microsoft.com/office/powerpoint/2010/main" val="101562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79500" y="1477576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74848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1B8CD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61B8CD"/>
                </a:solidFill>
                <a:latin typeface="Arial"/>
                <a:ea typeface="Arial"/>
                <a:cs typeface="Arial"/>
                <a:sym typeface="Arial"/>
              </a:rPr>
              <a:t>Tablero de control integrado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7" name="Shape 87"/>
          <p:cNvGraphicFramePr/>
          <p:nvPr>
            <p:extLst>
              <p:ext uri="{D42A27DB-BD31-4B8C-83A1-F6EECF244321}">
                <p14:modId xmlns:p14="http://schemas.microsoft.com/office/powerpoint/2010/main" val="1124091787"/>
              </p:ext>
            </p:extLst>
          </p:nvPr>
        </p:nvGraphicFramePr>
        <p:xfrm>
          <a:off x="2425207" y="1534978"/>
          <a:ext cx="6170787" cy="58000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4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2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B. Luna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G.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Brassesco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Gestión I - </a:t>
                      </a:r>
                      <a:r>
                        <a:rPr lang="es-MX" sz="1000" u="none" strike="noStrike" cap="none" dirty="0">
                          <a:solidFill>
                            <a:srgbClr val="1F497D"/>
                          </a:solidFill>
                        </a:rPr>
                        <a:t>9</a:t>
                      </a: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6</a:t>
                      </a:r>
                      <a:r>
                        <a:rPr lang="es-MX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lang="es-MX" sz="1000" u="none" strike="noStrike" cap="none" dirty="0"/>
                    </a:p>
                    <a:p>
                      <a:pPr marL="88900" marR="0" lvl="0" indent="0" algn="l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Gestión II - </a:t>
                      </a: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92</a:t>
                      </a:r>
                      <a:r>
                        <a:rPr lang="es-MX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  <a:p>
                      <a:pPr marL="88900" marR="0" lvl="0" indent="0" algn="l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00" u="none" strike="noStrike" cap="none" dirty="0" err="1">
                          <a:solidFill>
                            <a:srgbClr val="1F497D"/>
                          </a:solidFill>
                        </a:rPr>
                        <a:t>Desarr</a:t>
                      </a:r>
                      <a:r>
                        <a:rPr lang="es-MX" sz="1000" u="none" strike="noStrike" cap="none" dirty="0">
                          <a:solidFill>
                            <a:srgbClr val="1F497D"/>
                          </a:solidFill>
                        </a:rPr>
                        <a:t>. Producto - </a:t>
                      </a: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63</a:t>
                      </a:r>
                      <a:r>
                        <a:rPr lang="es-MX" sz="100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Elaboración manual de usuario e instalación</a:t>
                      </a:r>
                      <a:endParaRPr lang="es-MX" sz="1000" u="none" strike="noStrike" cap="none" dirty="0"/>
                    </a:p>
                    <a:p>
                      <a:pPr marL="177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2</a:t>
                      </a:r>
                      <a:r>
                        <a:rPr lang="es-MX" sz="1000" u="none" strike="noStrike" cap="none" dirty="0">
                          <a:solidFill>
                            <a:srgbClr val="1F497D"/>
                          </a:solidFill>
                        </a:rPr>
                        <a:t>/</a:t>
                      </a: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11</a:t>
                      </a:r>
                      <a:r>
                        <a:rPr lang="es-MX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/2023</a:t>
                      </a:r>
                      <a:endParaRPr lang="es-MX" sz="10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16/11/2023</a:t>
                      </a:r>
                      <a:endParaRPr lang="es-AR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809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73</a:t>
                      </a: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Shape 88"/>
          <p:cNvGraphicFramePr/>
          <p:nvPr>
            <p:extLst>
              <p:ext uri="{D42A27DB-BD31-4B8C-83A1-F6EECF244321}">
                <p14:modId xmlns:p14="http://schemas.microsoft.com/office/powerpoint/2010/main" val="3316566268"/>
              </p:ext>
            </p:extLst>
          </p:nvPr>
        </p:nvGraphicFramePr>
        <p:xfrm>
          <a:off x="2309347" y="938452"/>
          <a:ext cx="6253500" cy="45721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33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RESPONSABLE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DOCENTES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SITUACIÓN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PRÓXIMO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HITO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Shape 89">
            <a:hlinkClick r:id="rId3" action="ppaction://hlinksldjump"/>
          </p:cNvPr>
          <p:cNvSpPr/>
          <p:nvPr/>
        </p:nvSpPr>
        <p:spPr>
          <a:xfrm>
            <a:off x="251520" y="1580505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>
              <a:buSzPts val="1500"/>
            </a:pPr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ServerWise</a:t>
            </a:r>
            <a:endParaRPr lang="es-A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0" name="Shape 90"/>
          <p:cNvGrpSpPr/>
          <p:nvPr/>
        </p:nvGrpSpPr>
        <p:grpSpPr>
          <a:xfrm>
            <a:off x="12265253" y="6960744"/>
            <a:ext cx="273050" cy="485775"/>
            <a:chOff x="7929586" y="7358090"/>
            <a:chExt cx="273050" cy="485775"/>
          </a:xfrm>
        </p:grpSpPr>
        <p:pic>
          <p:nvPicPr>
            <p:cNvPr id="91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30066" y="5595689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85"/>
          <p:cNvSpPr/>
          <p:nvPr/>
        </p:nvSpPr>
        <p:spPr>
          <a:xfrm>
            <a:off x="203308" y="2272923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" name="Shape 87"/>
          <p:cNvGraphicFramePr/>
          <p:nvPr>
            <p:extLst>
              <p:ext uri="{D42A27DB-BD31-4B8C-83A1-F6EECF244321}">
                <p14:modId xmlns:p14="http://schemas.microsoft.com/office/powerpoint/2010/main" val="232013204"/>
              </p:ext>
            </p:extLst>
          </p:nvPr>
        </p:nvGraphicFramePr>
        <p:xfrm>
          <a:off x="2435568" y="2342061"/>
          <a:ext cx="6048675" cy="53750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75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L.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Canalini</a:t>
                      </a: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G.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Brassesco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Etapa de Desarrollo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65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Testing</a:t>
                      </a:r>
                      <a:endParaRPr lang="es-AR" sz="105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06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/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11/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2023</a:t>
                      </a:r>
                      <a:endParaRPr lang="es-AR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23/11/2023</a:t>
                      </a:r>
                      <a:endParaRPr lang="es-AR" sz="105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69%</a:t>
                      </a:r>
                      <a:endParaRPr lang="es-AR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Shape 89">
            <a:hlinkClick r:id="rId5" action="ppaction://hlinksldjump"/>
          </p:cNvPr>
          <p:cNvSpPr/>
          <p:nvPr/>
        </p:nvSpPr>
        <p:spPr>
          <a:xfrm>
            <a:off x="275328" y="2367762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algn="ctr"/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Handy</a:t>
            </a:r>
          </a:p>
        </p:txBody>
      </p:sp>
      <p:pic>
        <p:nvPicPr>
          <p:cNvPr id="16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3155" y="6439857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85"/>
          <p:cNvSpPr/>
          <p:nvPr/>
        </p:nvSpPr>
        <p:spPr>
          <a:xfrm>
            <a:off x="203308" y="3078135"/>
            <a:ext cx="8758500" cy="702717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" name="Shape 87"/>
          <p:cNvGraphicFramePr/>
          <p:nvPr>
            <p:extLst>
              <p:ext uri="{D42A27DB-BD31-4B8C-83A1-F6EECF244321}">
                <p14:modId xmlns:p14="http://schemas.microsoft.com/office/powerpoint/2010/main" val="4151976648"/>
              </p:ext>
            </p:extLst>
          </p:nvPr>
        </p:nvGraphicFramePr>
        <p:xfrm>
          <a:off x="2479812" y="3152196"/>
          <a:ext cx="6048675" cy="424044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183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9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6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Tomás Molino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Desarrollo 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95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Testing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 17/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10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/2023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/>
                          <a:ea typeface="ＭＳ Ｐゴシック"/>
                        </a:rPr>
                        <a:t>20/11/2023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s-A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/>
                          <a:ea typeface="ＭＳ Ｐゴシック"/>
                        </a:rPr>
                        <a:t>83</a:t>
                      </a:r>
                      <a:r>
                        <a:rPr kumimoji="0" lang="it-IT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/>
                          <a:ea typeface="ＭＳ Ｐゴシック"/>
                        </a:rPr>
                        <a:t>%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Shape 89">
            <a:hlinkClick r:id="rId6" action="ppaction://hlinksldjump"/>
          </p:cNvPr>
          <p:cNvSpPr/>
          <p:nvPr/>
        </p:nvSpPr>
        <p:spPr>
          <a:xfrm>
            <a:off x="275328" y="3181065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>
              <a:buSzPts val="1500"/>
            </a:pPr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AgroIA</a:t>
            </a:r>
            <a:endParaRPr lang="es-A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2" name="Picture 23"/>
          <p:cNvPicPr preferRelativeResize="0"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043566" y="6666140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Shape 85"/>
          <p:cNvSpPr/>
          <p:nvPr/>
        </p:nvSpPr>
        <p:spPr>
          <a:xfrm>
            <a:off x="212828" y="3890334"/>
            <a:ext cx="8758500" cy="702717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" name="Shape 87"/>
          <p:cNvGraphicFramePr/>
          <p:nvPr>
            <p:extLst>
              <p:ext uri="{D42A27DB-BD31-4B8C-83A1-F6EECF244321}">
                <p14:modId xmlns:p14="http://schemas.microsoft.com/office/powerpoint/2010/main" val="599304239"/>
              </p:ext>
            </p:extLst>
          </p:nvPr>
        </p:nvGraphicFramePr>
        <p:xfrm>
          <a:off x="2445088" y="3965069"/>
          <a:ext cx="6048675" cy="57746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0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3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Macarena Pesce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G.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Brassesco</a:t>
                      </a: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Fase de 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Desarrollo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36</a:t>
                      </a: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Arduino - Integrar HW</a:t>
                      </a: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</a:t>
                      </a:r>
                      <a:b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0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6</a:t>
                      </a: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10</a:t>
                      </a: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/2023</a:t>
                      </a:r>
                      <a:endParaRPr lang="es-AR" sz="1050" u="none" strike="noStrike" cap="none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23/11/2023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61%</a:t>
                      </a:r>
                      <a:endParaRPr lang="es-AR" sz="1050" dirty="0">
                        <a:solidFill>
                          <a:srgbClr val="1F497D"/>
                        </a:solidFill>
                        <a:highlight>
                          <a:srgbClr val="D0F500"/>
                        </a:highlight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Shape 89">
            <a:hlinkClick r:id="rId8" action="ppaction://hlinksldjump"/>
          </p:cNvPr>
          <p:cNvSpPr/>
          <p:nvPr/>
        </p:nvSpPr>
        <p:spPr>
          <a:xfrm>
            <a:off x="284848" y="3993264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/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CRICERD</a:t>
            </a:r>
          </a:p>
        </p:txBody>
      </p:sp>
      <p:pic>
        <p:nvPicPr>
          <p:cNvPr id="27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95994" y="1587383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5646" y="2376594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85"/>
          <p:cNvSpPr/>
          <p:nvPr/>
        </p:nvSpPr>
        <p:spPr>
          <a:xfrm>
            <a:off x="216638" y="4693365"/>
            <a:ext cx="8758500" cy="702717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" name="Shape 87"/>
          <p:cNvGraphicFramePr/>
          <p:nvPr>
            <p:extLst>
              <p:ext uri="{D42A27DB-BD31-4B8C-83A1-F6EECF244321}">
                <p14:modId xmlns:p14="http://schemas.microsoft.com/office/powerpoint/2010/main" val="614955030"/>
              </p:ext>
            </p:extLst>
          </p:nvPr>
        </p:nvGraphicFramePr>
        <p:xfrm>
          <a:off x="2448898" y="4774891"/>
          <a:ext cx="6048675" cy="55206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Martín Méndez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Roberto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Eribe</a:t>
                      </a: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  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R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3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 - Baja de objeto</a:t>
                      </a:r>
                      <a:b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</a:b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70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R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4 Recuperar Cuenta 16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/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10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/2023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5080" indent="33020" algn="ctr">
                        <a:lnSpc>
                          <a:spcPct val="101200"/>
                        </a:lnSpc>
                        <a:spcBef>
                          <a:spcPts val="85"/>
                        </a:spcBef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 Implementación</a:t>
                      </a:r>
                      <a:b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</a:b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      26/11/2023</a:t>
                      </a:r>
                      <a:b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</a:b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     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77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lang="es-AR" sz="1050" dirty="0">
                        <a:latin typeface="Arial MT"/>
                        <a:cs typeface="Arial MT"/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Shape 89">
            <a:hlinkClick r:id="rId9" action="ppaction://hlinksldjump"/>
          </p:cNvPr>
          <p:cNvSpPr/>
          <p:nvPr/>
        </p:nvSpPr>
        <p:spPr>
          <a:xfrm>
            <a:off x="288658" y="4796295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marL="12700" marR="5080" indent="343535">
              <a:spcBef>
                <a:spcPts val="100"/>
              </a:spcBef>
            </a:pPr>
            <a:r>
              <a:rPr lang="es-AR" sz="1500" b="1" spc="-5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s-AR" sz="1500" b="1" spc="-5" dirty="0" err="1">
                <a:solidFill>
                  <a:schemeClr val="accent1">
                    <a:lumMod val="75000"/>
                  </a:schemeClr>
                </a:solidFill>
              </a:rPr>
              <a:t>buscAR</a:t>
            </a:r>
            <a:endParaRPr lang="es-AR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68166" y="6399107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85"/>
          <p:cNvSpPr/>
          <p:nvPr/>
        </p:nvSpPr>
        <p:spPr>
          <a:xfrm>
            <a:off x="193778" y="5480863"/>
            <a:ext cx="8758500" cy="702717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" name="Shape 87"/>
          <p:cNvGraphicFramePr/>
          <p:nvPr>
            <p:extLst>
              <p:ext uri="{D42A27DB-BD31-4B8C-83A1-F6EECF244321}">
                <p14:modId xmlns:p14="http://schemas.microsoft.com/office/powerpoint/2010/main" val="2404778364"/>
              </p:ext>
            </p:extLst>
          </p:nvPr>
        </p:nvGraphicFramePr>
        <p:xfrm>
          <a:off x="2426038" y="5552531"/>
          <a:ext cx="613583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3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" sz="1050" dirty="0">
                          <a:solidFill>
                            <a:srgbClr val="1F497D"/>
                          </a:solidFill>
                        </a:rPr>
                        <a:t>Guido Dipietro</a:t>
                      </a:r>
                      <a:endParaRPr lang="es-AR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Roberto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Eribe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800"/>
                        <a:buFont typeface="Arial"/>
                        <a:buNone/>
                      </a:pPr>
                      <a:r>
                        <a:rPr lang="es-MX" sz="900" u="none" strike="noStrike" cap="none" dirty="0">
                          <a:solidFill>
                            <a:srgbClr val="1F497D"/>
                          </a:solidFill>
                        </a:rPr>
                        <a:t>Sprint </a:t>
                      </a:r>
                      <a:r>
                        <a:rPr lang="es-MX" sz="900" dirty="0">
                          <a:solidFill>
                            <a:srgbClr val="1F497D"/>
                          </a:solidFill>
                        </a:rPr>
                        <a:t>7</a:t>
                      </a:r>
                      <a:r>
                        <a:rPr lang="es-MX" sz="900" u="none" strike="noStrike" cap="none" dirty="0">
                          <a:solidFill>
                            <a:srgbClr val="1F497D"/>
                          </a:solidFill>
                        </a:rPr>
                        <a:t>: </a:t>
                      </a:r>
                      <a:r>
                        <a:rPr lang="es-MX" sz="900" dirty="0">
                          <a:solidFill>
                            <a:srgbClr val="1F497D"/>
                          </a:solidFill>
                        </a:rPr>
                        <a:t>Personalizar perfiles de usuario 1%</a:t>
                      </a:r>
                      <a:endParaRPr lang="es-MX" sz="900" u="none" strike="noStrike" cap="none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800"/>
                        <a:buFont typeface="Arial"/>
                        <a:buNone/>
                      </a:pPr>
                      <a:r>
                        <a:rPr lang="es-MX" sz="900" dirty="0">
                          <a:solidFill>
                            <a:srgbClr val="1F497D"/>
                          </a:solidFill>
                        </a:rPr>
                        <a:t>Pruebas funcionales 1%</a:t>
                      </a:r>
                      <a:endParaRPr lang="es-MX" sz="9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800"/>
                        <a:buFont typeface="Arial"/>
                        <a:buNone/>
                      </a:pPr>
                      <a:r>
                        <a:rPr lang="es-AR" sz="900" u="none" strike="noStrike" cap="none" dirty="0">
                          <a:solidFill>
                            <a:srgbClr val="1F497D"/>
                          </a:solidFill>
                        </a:rPr>
                        <a:t>Sprint </a:t>
                      </a:r>
                      <a:r>
                        <a:rPr lang="es-AR" sz="900" dirty="0">
                          <a:solidFill>
                            <a:srgbClr val="1F497D"/>
                          </a:solidFill>
                        </a:rPr>
                        <a:t>7</a:t>
                      </a:r>
                      <a:r>
                        <a:rPr lang="es-AR" sz="900" u="none" strike="noStrike" cap="none" dirty="0">
                          <a:solidFill>
                            <a:srgbClr val="1F497D"/>
                          </a:solidFill>
                        </a:rPr>
                        <a:t>: </a:t>
                      </a:r>
                      <a:r>
                        <a:rPr lang="es-AR" sz="900" dirty="0">
                          <a:solidFill>
                            <a:srgbClr val="1F497D"/>
                          </a:solidFill>
                        </a:rPr>
                        <a:t>Realizar pruebas de rendimiento</a:t>
                      </a:r>
                      <a:br>
                        <a:rPr lang="es-AR" sz="900" u="none" strike="noStrike" cap="none" dirty="0">
                          <a:solidFill>
                            <a:srgbClr val="1F497D"/>
                          </a:solidFill>
                        </a:rPr>
                      </a:br>
                      <a:r>
                        <a:rPr lang="es-AR" sz="900" dirty="0">
                          <a:solidFill>
                            <a:srgbClr val="1F497D"/>
                          </a:solidFill>
                        </a:rPr>
                        <a:t>17</a:t>
                      </a:r>
                      <a:r>
                        <a:rPr lang="es-AR" sz="900" u="none" strike="noStrike" cap="none" dirty="0">
                          <a:solidFill>
                            <a:srgbClr val="1F497D"/>
                          </a:solidFill>
                        </a:rPr>
                        <a:t>/</a:t>
                      </a:r>
                      <a:r>
                        <a:rPr lang="es-AR" sz="900" dirty="0">
                          <a:solidFill>
                            <a:srgbClr val="1F497D"/>
                          </a:solidFill>
                        </a:rPr>
                        <a:t>10</a:t>
                      </a:r>
                      <a:r>
                        <a:rPr lang="es-AR" sz="900" u="none" strike="noStrike" cap="none" dirty="0">
                          <a:solidFill>
                            <a:srgbClr val="1F497D"/>
                          </a:solidFill>
                        </a:rPr>
                        <a:t>/2023</a:t>
                      </a:r>
                      <a:endParaRPr lang="es-AR" sz="9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80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10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/11/2023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80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 77,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1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Shape 89">
            <a:hlinkClick r:id="rId10" action="ppaction://hlinksldjump"/>
          </p:cNvPr>
          <p:cNvSpPr/>
          <p:nvPr/>
        </p:nvSpPr>
        <p:spPr>
          <a:xfrm>
            <a:off x="265798" y="5583793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algn="ctr">
              <a:buSzPts val="1500"/>
            </a:pPr>
            <a:r>
              <a:rPr lang="es-AR" sz="1500" b="1" dirty="0" err="1">
                <a:solidFill>
                  <a:schemeClr val="accent1">
                    <a:lumMod val="75000"/>
                  </a:schemeClr>
                </a:solidFill>
              </a:rPr>
              <a:t>Cubitorium</a:t>
            </a:r>
            <a:endParaRPr lang="es-AR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7641" y="3187715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23"/>
          <p:cNvPicPr preferRelativeResize="0"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51325" y="6377138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Shape 90"/>
          <p:cNvGrpSpPr/>
          <p:nvPr/>
        </p:nvGrpSpPr>
        <p:grpSpPr>
          <a:xfrm>
            <a:off x="9491787" y="2383771"/>
            <a:ext cx="273050" cy="485775"/>
            <a:chOff x="7929586" y="7358090"/>
            <a:chExt cx="273050" cy="485775"/>
          </a:xfrm>
        </p:grpSpPr>
        <p:pic>
          <p:nvPicPr>
            <p:cNvPr id="43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Shape 90"/>
          <p:cNvGrpSpPr/>
          <p:nvPr/>
        </p:nvGrpSpPr>
        <p:grpSpPr>
          <a:xfrm>
            <a:off x="9382830" y="3187715"/>
            <a:ext cx="273050" cy="485775"/>
            <a:chOff x="7929586" y="7358090"/>
            <a:chExt cx="273050" cy="485775"/>
          </a:xfrm>
        </p:grpSpPr>
        <p:pic>
          <p:nvPicPr>
            <p:cNvPr id="48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Shape 90"/>
          <p:cNvGrpSpPr/>
          <p:nvPr/>
        </p:nvGrpSpPr>
        <p:grpSpPr>
          <a:xfrm>
            <a:off x="9396837" y="4766404"/>
            <a:ext cx="273050" cy="485775"/>
            <a:chOff x="7929586" y="7358090"/>
            <a:chExt cx="273050" cy="485775"/>
          </a:xfrm>
        </p:grpSpPr>
        <p:pic>
          <p:nvPicPr>
            <p:cNvPr id="53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" name="Picture 23"/>
          <p:cNvPicPr preferRelativeResize="0"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18200" y="6717856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" name="Shape 90"/>
          <p:cNvGrpSpPr/>
          <p:nvPr/>
        </p:nvGrpSpPr>
        <p:grpSpPr>
          <a:xfrm>
            <a:off x="9382830" y="5552531"/>
            <a:ext cx="273050" cy="485775"/>
            <a:chOff x="7929586" y="7358090"/>
            <a:chExt cx="273050" cy="485775"/>
          </a:xfrm>
        </p:grpSpPr>
        <p:pic>
          <p:nvPicPr>
            <p:cNvPr id="59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" name="Picture 23"/>
          <p:cNvPicPr preferRelativeResize="0"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25646" y="4810223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Shape 90"/>
          <p:cNvGrpSpPr/>
          <p:nvPr/>
        </p:nvGrpSpPr>
        <p:grpSpPr>
          <a:xfrm>
            <a:off x="9459780" y="1555887"/>
            <a:ext cx="273050" cy="485775"/>
            <a:chOff x="7929586" y="7358090"/>
            <a:chExt cx="273050" cy="485775"/>
          </a:xfrm>
        </p:grpSpPr>
        <p:pic>
          <p:nvPicPr>
            <p:cNvPr id="65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9" name="Shape 16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04448" y="3981870"/>
            <a:ext cx="273050" cy="48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Shape 90"/>
          <p:cNvGrpSpPr/>
          <p:nvPr/>
        </p:nvGrpSpPr>
        <p:grpSpPr>
          <a:xfrm>
            <a:off x="9426056" y="3970721"/>
            <a:ext cx="273050" cy="485775"/>
            <a:chOff x="7929586" y="7358090"/>
            <a:chExt cx="273050" cy="485775"/>
          </a:xfrm>
        </p:grpSpPr>
        <p:pic>
          <p:nvPicPr>
            <p:cNvPr id="71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3405904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0625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AR" sz="1800" b="1">
                <a:solidFill>
                  <a:schemeClr val="accent1">
                    <a:lumMod val="75000"/>
                  </a:schemeClr>
                </a:solidFill>
              </a:rPr>
              <a:t>LabTrack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SzPts val="1000"/>
            </a:pPr>
            <a:r>
              <a:rPr lang="es-AR" sz="1100" b="1" dirty="0">
                <a:solidFill>
                  <a:srgbClr val="1F497D"/>
                </a:solidFill>
              </a:rPr>
              <a:t>Iván </a:t>
            </a:r>
            <a:r>
              <a:rPr lang="es-AR" sz="1100" b="1" dirty="0" err="1">
                <a:solidFill>
                  <a:srgbClr val="1F497D"/>
                </a:solidFill>
              </a:rPr>
              <a:t>Arnaudo</a:t>
            </a:r>
            <a:r>
              <a:rPr lang="es-AR" sz="1100" b="1" dirty="0">
                <a:solidFill>
                  <a:srgbClr val="1F497D"/>
                </a:solidFill>
              </a:rPr>
              <a:t> </a:t>
            </a:r>
            <a:endParaRPr lang="es-AR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00728" y="445597"/>
            <a:ext cx="2102192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C. </a:t>
            </a:r>
            <a:r>
              <a:rPr lang="es-AR" sz="1000" b="1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Crescentini</a:t>
            </a:r>
            <a:r>
              <a:rPr lang="es-AR" sz="1000" dirty="0">
                <a:solidFill>
                  <a:srgbClr val="1F497D"/>
                </a:solidFill>
              </a:rPr>
              <a:t>, E. Cortez</a:t>
            </a:r>
            <a:endParaRPr lang="es-AR" sz="1000" b="1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194507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??</a:t>
            </a:r>
            <a:r>
              <a:rPr lang="es-AR" sz="1000" b="1" dirty="0">
                <a:solidFill>
                  <a:srgbClr val="1F497D"/>
                </a:solidFill>
              </a:rPr>
              <a:t>/??/2023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05/11/2023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75%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72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1450" lvl="8">
              <a:buClr>
                <a:schemeClr val="dk1"/>
              </a:buClr>
              <a:buSzPts val="900"/>
            </a:pPr>
            <a:r>
              <a:rPr lang="es-MX" sz="1100" b="1" dirty="0"/>
              <a:t>Documentación</a:t>
            </a:r>
          </a:p>
          <a:p>
            <a:pPr marL="457200" lvl="8" indent="-285750">
              <a:buClr>
                <a:schemeClr val="dk1"/>
              </a:buClr>
              <a:buSzPts val="900"/>
              <a:buFont typeface="Arial" panose="020B0604020202020204" pitchFamily="34" charset="0"/>
              <a:buChar char="•"/>
            </a:pPr>
            <a:r>
              <a:rPr lang="es-MX" sz="1000" dirty="0"/>
              <a:t>Quedó conformada la documentación ágil general (</a:t>
            </a:r>
            <a:r>
              <a:rPr lang="es-MX" sz="1000" dirty="0" err="1"/>
              <a:t>Product</a:t>
            </a:r>
            <a:r>
              <a:rPr lang="es-MX" sz="1000" dirty="0"/>
              <a:t> Backlog, </a:t>
            </a:r>
            <a:r>
              <a:rPr lang="es-MX" sz="1000" dirty="0" err="1"/>
              <a:t>Story</a:t>
            </a:r>
            <a:r>
              <a:rPr lang="es-MX" sz="1000" dirty="0"/>
              <a:t> </a:t>
            </a:r>
            <a:r>
              <a:rPr lang="es-MX" sz="1000" dirty="0" err="1"/>
              <a:t>Mapping</a:t>
            </a:r>
            <a:r>
              <a:rPr lang="es-MX" sz="1000" dirty="0"/>
              <a:t>, </a:t>
            </a:r>
            <a:r>
              <a:rPr lang="es-MX" sz="1000" dirty="0" err="1"/>
              <a:t>Release</a:t>
            </a:r>
            <a:r>
              <a:rPr lang="es-MX" sz="1000" dirty="0"/>
              <a:t> Plan etc.) y la de los </a:t>
            </a:r>
            <a:r>
              <a:rPr lang="es-MX" sz="1000" dirty="0" err="1"/>
              <a:t>Sprints</a:t>
            </a:r>
            <a:r>
              <a:rPr lang="es-MX" sz="1000" dirty="0"/>
              <a:t> 0,1 y 2 (Sprint Backlog, Sprint </a:t>
            </a:r>
            <a:r>
              <a:rPr lang="es-MX" sz="1000" dirty="0" err="1"/>
              <a:t>Review</a:t>
            </a:r>
            <a:r>
              <a:rPr lang="es-MX" sz="1000" dirty="0"/>
              <a:t>), </a:t>
            </a:r>
            <a:r>
              <a:rPr lang="es-MX" sz="1000" dirty="0" err="1"/>
              <a:t>paper</a:t>
            </a:r>
            <a:r>
              <a:rPr lang="es-MX" sz="1000" dirty="0"/>
              <a:t> de </a:t>
            </a:r>
            <a:r>
              <a:rPr lang="es-MX" sz="1000" dirty="0" err="1"/>
              <a:t>Conaiisi</a:t>
            </a:r>
            <a:r>
              <a:rPr lang="es-MX" sz="1000" dirty="0"/>
              <a:t> y Poster comercial.</a:t>
            </a:r>
          </a:p>
          <a:p>
            <a:pPr marL="171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s-MX" sz="1100" b="1" dirty="0"/>
              <a:t>Desarrollo</a:t>
            </a:r>
          </a:p>
          <a:p>
            <a:pPr marL="34290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 pitchFamily="34" charset="0"/>
              <a:buChar char="•"/>
            </a:pPr>
            <a:r>
              <a:rPr lang="es-MX" sz="1050" dirty="0" err="1"/>
              <a:t>Login</a:t>
            </a:r>
            <a:r>
              <a:rPr lang="es-MX" sz="1050" dirty="0"/>
              <a:t>, Home y menú principal del </a:t>
            </a:r>
            <a:r>
              <a:rPr lang="es-MX" sz="1050" dirty="0" err="1"/>
              <a:t>Frontend</a:t>
            </a:r>
            <a:r>
              <a:rPr lang="es-MX" sz="1050" dirty="0"/>
              <a:t>, terminados.</a:t>
            </a:r>
          </a:p>
          <a:p>
            <a:pPr marL="34290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 pitchFamily="34" charset="0"/>
              <a:buChar char="•"/>
            </a:pPr>
            <a:r>
              <a:rPr lang="es-MX" sz="1050" dirty="0"/>
              <a:t>Análisis de pruebas de Light/</a:t>
            </a:r>
            <a:r>
              <a:rPr lang="es-MX" sz="1050" dirty="0" err="1"/>
              <a:t>Dark</a:t>
            </a:r>
            <a:r>
              <a:rPr lang="es-MX" sz="1050" dirty="0"/>
              <a:t> Box, terminadas.</a:t>
            </a:r>
          </a:p>
          <a:p>
            <a:pPr marL="34290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 pitchFamily="34" charset="0"/>
              <a:buChar char="•"/>
            </a:pPr>
            <a:r>
              <a:rPr lang="es-MX" sz="1050" dirty="0"/>
              <a:t>Se avanza con la visualización de métricas, la selección de videos de </a:t>
            </a:r>
            <a:r>
              <a:rPr lang="es-MX" sz="1050" dirty="0" err="1"/>
              <a:t>gDrive</a:t>
            </a:r>
            <a:r>
              <a:rPr lang="es-MX" sz="1050" dirty="0"/>
              <a:t> y con los scripts de análisis (Open Field). (08/10/23)</a:t>
            </a:r>
          </a:p>
          <a:p>
            <a:pPr marL="171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s-MX" sz="1100" b="1" dirty="0"/>
              <a:t>Formación</a:t>
            </a:r>
          </a:p>
          <a:p>
            <a:pPr marL="34290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 pitchFamily="34" charset="0"/>
              <a:buChar char="•"/>
            </a:pPr>
            <a:r>
              <a:rPr lang="es-MX" sz="1050" dirty="0"/>
              <a:t>Investigando sobre </a:t>
            </a:r>
            <a:r>
              <a:rPr lang="es-MX" sz="1050" dirty="0" err="1"/>
              <a:t>streaming</a:t>
            </a:r>
            <a:r>
              <a:rPr lang="es-MX" sz="1050" dirty="0"/>
              <a:t> de video</a:t>
            </a:r>
          </a:p>
        </p:txBody>
      </p:sp>
      <p:sp>
        <p:nvSpPr>
          <p:cNvPr id="130" name="Shape 130"/>
          <p:cNvSpPr/>
          <p:nvPr/>
        </p:nvSpPr>
        <p:spPr>
          <a:xfrm>
            <a:off x="5686415" y="3482538"/>
            <a:ext cx="326309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50" dirty="0"/>
              <a:t>Desarrollar una herramienta de reconocimiento de comportamiento mediante video de pruebas de Biotecnología.</a:t>
            </a:r>
            <a:endParaRPr lang="es-MX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4869509"/>
            <a:ext cx="3325067" cy="187177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4658113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414" y="4934424"/>
            <a:ext cx="3263091" cy="175886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s-MX" sz="1050" dirty="0"/>
              <a:t>Automatizar el análisis de videos enfocados en pruebas de laboratorios en roedores: • Cuantificar el movimiento de los roedores, en tiempo y distancia. • Realizar un trazado de movimiento de los roedores. • Persistir de manera local y en la nube las métricas obtenidas.</a:t>
            </a:r>
            <a:endParaRPr lang="es-MX" sz="900" dirty="0">
              <a:solidFill>
                <a:schemeClr val="dk1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2326" y="229483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639419" y="1111485"/>
            <a:ext cx="3310086" cy="1957474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50" b="1" dirty="0"/>
              <a:t>Riesgos</a:t>
            </a:r>
            <a:r>
              <a:rPr lang="es-MX" sz="1050" dirty="0"/>
              <a:t>: El laboratorio temporalmente no cuenta con animales, por lo que de surgir alguna necesidad que involucre material audiovisual, habrá que recurrir a otros medios</a:t>
            </a:r>
            <a:endParaRPr lang="es-MX" sz="900" dirty="0">
              <a:solidFill>
                <a:schemeClr val="dk1"/>
              </a:solidFill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dirty="0"/>
              <a:t>Se decidió que el análisis del video en tiempo real se realizará mediante </a:t>
            </a:r>
            <a:r>
              <a:rPr lang="es-MX" sz="1000" dirty="0" err="1"/>
              <a:t>websocket</a:t>
            </a:r>
            <a:r>
              <a:rPr lang="es-MX" sz="1000" dirty="0"/>
              <a:t>.</a:t>
            </a:r>
            <a:endParaRPr lang="es-MX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405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33846" y="6588799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DD66A694-34AA-DE22-472C-54270385C2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891" y="1079474"/>
            <a:ext cx="3760838" cy="19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8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79500" y="1392911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74848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1B8CD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61B8CD"/>
                </a:solidFill>
                <a:latin typeface="Arial"/>
                <a:ea typeface="Arial"/>
                <a:cs typeface="Arial"/>
                <a:sym typeface="Arial"/>
              </a:rPr>
              <a:t>Tablero de control integrado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8" name="Shape 88"/>
          <p:cNvGraphicFramePr/>
          <p:nvPr>
            <p:extLst>
              <p:ext uri="{D42A27DB-BD31-4B8C-83A1-F6EECF244321}">
                <p14:modId xmlns:p14="http://schemas.microsoft.com/office/powerpoint/2010/main" val="553233216"/>
              </p:ext>
            </p:extLst>
          </p:nvPr>
        </p:nvGraphicFramePr>
        <p:xfrm>
          <a:off x="2352379" y="860759"/>
          <a:ext cx="6253500" cy="45721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33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RESPONSABLE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DOCENTES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SITUACIÓN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PRÓXIMO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HITO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Shape 89">
            <a:hlinkClick r:id="rId3" action="ppaction://hlinksldjump"/>
          </p:cNvPr>
          <p:cNvSpPr/>
          <p:nvPr/>
        </p:nvSpPr>
        <p:spPr>
          <a:xfrm>
            <a:off x="251520" y="1495840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algn="ctr"/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AgroAgil</a:t>
            </a:r>
            <a:endParaRPr lang="es-A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0" name="Shape 90"/>
          <p:cNvGrpSpPr/>
          <p:nvPr/>
        </p:nvGrpSpPr>
        <p:grpSpPr>
          <a:xfrm>
            <a:off x="9515596" y="2410773"/>
            <a:ext cx="273050" cy="485775"/>
            <a:chOff x="7929586" y="7358090"/>
            <a:chExt cx="273050" cy="485775"/>
          </a:xfrm>
        </p:grpSpPr>
        <p:pic>
          <p:nvPicPr>
            <p:cNvPr id="91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73434" y="6615112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69947" y="4727726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Shape 90"/>
          <p:cNvGrpSpPr/>
          <p:nvPr/>
        </p:nvGrpSpPr>
        <p:grpSpPr>
          <a:xfrm>
            <a:off x="9572480" y="3144887"/>
            <a:ext cx="273050" cy="485775"/>
            <a:chOff x="7929586" y="7358090"/>
            <a:chExt cx="273050" cy="485775"/>
          </a:xfrm>
        </p:grpSpPr>
        <p:pic>
          <p:nvPicPr>
            <p:cNvPr id="43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Shape 90"/>
          <p:cNvGrpSpPr/>
          <p:nvPr/>
        </p:nvGrpSpPr>
        <p:grpSpPr>
          <a:xfrm>
            <a:off x="9560792" y="5557677"/>
            <a:ext cx="273050" cy="485775"/>
            <a:chOff x="7929586" y="7358090"/>
            <a:chExt cx="273050" cy="485775"/>
          </a:xfrm>
        </p:grpSpPr>
        <p:pic>
          <p:nvPicPr>
            <p:cNvPr id="48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Shape 90"/>
          <p:cNvGrpSpPr/>
          <p:nvPr/>
        </p:nvGrpSpPr>
        <p:grpSpPr>
          <a:xfrm>
            <a:off x="9555771" y="3917038"/>
            <a:ext cx="273050" cy="485775"/>
            <a:chOff x="7929586" y="7358090"/>
            <a:chExt cx="273050" cy="485775"/>
          </a:xfrm>
        </p:grpSpPr>
        <p:pic>
          <p:nvPicPr>
            <p:cNvPr id="53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80830" y="6858000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" name="Shape 90"/>
          <p:cNvGrpSpPr/>
          <p:nvPr/>
        </p:nvGrpSpPr>
        <p:grpSpPr>
          <a:xfrm>
            <a:off x="9545053" y="1498997"/>
            <a:ext cx="273050" cy="485775"/>
            <a:chOff x="7929586" y="7358090"/>
            <a:chExt cx="273050" cy="485775"/>
          </a:xfrm>
        </p:grpSpPr>
        <p:pic>
          <p:nvPicPr>
            <p:cNvPr id="59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04296" y="1482352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Shape 90"/>
          <p:cNvGrpSpPr/>
          <p:nvPr/>
        </p:nvGrpSpPr>
        <p:grpSpPr>
          <a:xfrm>
            <a:off x="9521420" y="4731810"/>
            <a:ext cx="273050" cy="485775"/>
            <a:chOff x="7929586" y="7358090"/>
            <a:chExt cx="273050" cy="485775"/>
          </a:xfrm>
        </p:grpSpPr>
        <p:pic>
          <p:nvPicPr>
            <p:cNvPr id="65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69" name="Shape 87"/>
          <p:cNvGraphicFramePr/>
          <p:nvPr>
            <p:extLst>
              <p:ext uri="{D42A27DB-BD31-4B8C-83A1-F6EECF244321}">
                <p14:modId xmlns:p14="http://schemas.microsoft.com/office/powerpoint/2010/main" val="3974855605"/>
              </p:ext>
            </p:extLst>
          </p:nvPr>
        </p:nvGraphicFramePr>
        <p:xfrm>
          <a:off x="2407710" y="1449504"/>
          <a:ext cx="604867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L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ourdes González</a:t>
                      </a:r>
                      <a:endParaRPr lang="es-AR" sz="10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00" u="none" strike="noStrike" cap="none" dirty="0">
                          <a:solidFill>
                            <a:srgbClr val="1F497D"/>
                          </a:solidFill>
                        </a:rPr>
                        <a:t>Etapa de Desarrollo </a:t>
                      </a: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55</a:t>
                      </a:r>
                      <a:r>
                        <a:rPr lang="es-MX" sz="100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Implementación 55%</a:t>
                      </a:r>
                      <a:r>
                        <a:rPr lang="es-MX" sz="1000" u="none" strike="noStrike" cap="none" dirty="0">
                          <a:solidFill>
                            <a:srgbClr val="1F497D"/>
                          </a:solidFill>
                        </a:rPr>
                        <a:t>  </a:t>
                      </a:r>
                      <a:endParaRPr lang="es-MX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419" sz="1000" dirty="0">
                          <a:solidFill>
                            <a:srgbClr val="1F497D"/>
                          </a:solidFill>
                        </a:rPr>
                        <a:t>Último </a:t>
                      </a:r>
                      <a:r>
                        <a:rPr lang="es-419" sz="1000" dirty="0" err="1">
                          <a:solidFill>
                            <a:srgbClr val="1F497D"/>
                          </a:solidFill>
                        </a:rPr>
                        <a:t>release</a:t>
                      </a:r>
                      <a:br>
                        <a:rPr lang="es-419" sz="1000" u="none" strike="noStrike" cap="none" dirty="0">
                          <a:solidFill>
                            <a:srgbClr val="1F497D"/>
                          </a:solidFill>
                        </a:rPr>
                      </a:br>
                      <a:r>
                        <a:rPr lang="es-419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419" sz="1000" dirty="0">
                          <a:solidFill>
                            <a:srgbClr val="1F497D"/>
                          </a:solidFill>
                        </a:rPr>
                        <a:t>0</a:t>
                      </a:r>
                      <a:r>
                        <a:rPr lang="es-419" sz="1000" u="none" strike="noStrike" cap="none" dirty="0">
                          <a:solidFill>
                            <a:srgbClr val="1F497D"/>
                          </a:solidFill>
                        </a:rPr>
                        <a:t>8/</a:t>
                      </a:r>
                      <a:r>
                        <a:rPr lang="es-419" sz="1000" dirty="0">
                          <a:solidFill>
                            <a:srgbClr val="1F497D"/>
                          </a:solidFill>
                        </a:rPr>
                        <a:t>10</a:t>
                      </a:r>
                      <a:r>
                        <a:rPr lang="es-419" sz="1000" u="none" strike="noStrike" cap="none" dirty="0">
                          <a:solidFill>
                            <a:srgbClr val="1F497D"/>
                          </a:solidFill>
                        </a:rPr>
                        <a:t>/2023</a:t>
                      </a:r>
                      <a:endParaRPr lang="es-419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30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/11/2023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72%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Shape 87"/>
          <p:cNvGraphicFramePr/>
          <p:nvPr>
            <p:extLst>
              <p:ext uri="{D42A27DB-BD31-4B8C-83A1-F6EECF244321}">
                <p14:modId xmlns:p14="http://schemas.microsoft.com/office/powerpoint/2010/main" val="2145656546"/>
              </p:ext>
            </p:extLst>
          </p:nvPr>
        </p:nvGraphicFramePr>
        <p:xfrm>
          <a:off x="2444384" y="4704590"/>
          <a:ext cx="6048675" cy="37085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183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endParaRPr lang="it-IT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it-IT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/>
                        <a:ea typeface="ＭＳ Ｐゴシック"/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Shape 87"/>
          <p:cNvGraphicFramePr/>
          <p:nvPr>
            <p:extLst>
              <p:ext uri="{D42A27DB-BD31-4B8C-83A1-F6EECF244321}">
                <p14:modId xmlns:p14="http://schemas.microsoft.com/office/powerpoint/2010/main" val="104913712"/>
              </p:ext>
            </p:extLst>
          </p:nvPr>
        </p:nvGraphicFramePr>
        <p:xfrm>
          <a:off x="2431684" y="5517390"/>
          <a:ext cx="6048675" cy="37085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183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endParaRPr lang="it-IT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it-IT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/>
                        <a:ea typeface="ＭＳ Ｐゴシック"/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0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9947" y="2316076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85"/>
          <p:cNvSpPr/>
          <p:nvPr/>
        </p:nvSpPr>
        <p:spPr>
          <a:xfrm>
            <a:off x="183983" y="2190767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89">
            <a:hlinkClick r:id="rId6" action="ppaction://hlinksldjump"/>
          </p:cNvPr>
          <p:cNvSpPr/>
          <p:nvPr/>
        </p:nvSpPr>
        <p:spPr>
          <a:xfrm>
            <a:off x="256003" y="2293696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/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DoCo</a:t>
            </a:r>
            <a:endParaRPr lang="es-A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3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71734" y="6527145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4" name="Shape 87"/>
          <p:cNvGraphicFramePr/>
          <p:nvPr>
            <p:extLst>
              <p:ext uri="{D42A27DB-BD31-4B8C-83A1-F6EECF244321}">
                <p14:modId xmlns:p14="http://schemas.microsoft.com/office/powerpoint/2010/main" val="2760015143"/>
              </p:ext>
            </p:extLst>
          </p:nvPr>
        </p:nvGraphicFramePr>
        <p:xfrm>
          <a:off x="2412193" y="2247360"/>
          <a:ext cx="604867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M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Raiter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R.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Eribe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G.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Brassesco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Desarrollo del proyecto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 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77,27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Reputación y reportes e integración” </a:t>
                      </a:r>
                      <a:endParaRPr lang="es-MX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MX" sz="1000" u="none" strike="noStrike" cap="none" dirty="0">
                          <a:solidFill>
                            <a:srgbClr val="1F497D"/>
                          </a:solidFill>
                        </a:rPr>
                        <a:t>20/</a:t>
                      </a:r>
                      <a:r>
                        <a:rPr lang="es-MX" sz="1000" dirty="0">
                          <a:solidFill>
                            <a:srgbClr val="1F497D"/>
                          </a:solidFill>
                        </a:rPr>
                        <a:t>10</a:t>
                      </a:r>
                      <a:r>
                        <a:rPr lang="es-MX" sz="1000" u="none" strike="noStrike" cap="none" dirty="0">
                          <a:solidFill>
                            <a:srgbClr val="1F497D"/>
                          </a:solidFill>
                        </a:rPr>
                        <a:t>/2023</a:t>
                      </a:r>
                      <a:endParaRPr lang="es-MX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30/11/2023</a:t>
                      </a:r>
                      <a:endParaRPr lang="es-AR" sz="105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79,11</a:t>
                      </a: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 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4430" y="3127379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85"/>
          <p:cNvSpPr/>
          <p:nvPr/>
        </p:nvSpPr>
        <p:spPr>
          <a:xfrm>
            <a:off x="188466" y="3002070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89">
            <a:hlinkClick r:id="rId7" action="ppaction://hlinksldjump"/>
          </p:cNvPr>
          <p:cNvSpPr/>
          <p:nvPr/>
        </p:nvSpPr>
        <p:spPr>
          <a:xfrm>
            <a:off x="260486" y="3104999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/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Sistema Integral para la Fundación de Hemofilia</a:t>
            </a:r>
          </a:p>
        </p:txBody>
      </p:sp>
      <p:graphicFrame>
        <p:nvGraphicFramePr>
          <p:cNvPr id="78" name="Shape 87"/>
          <p:cNvGraphicFramePr/>
          <p:nvPr>
            <p:extLst>
              <p:ext uri="{D42A27DB-BD31-4B8C-83A1-F6EECF244321}">
                <p14:modId xmlns:p14="http://schemas.microsoft.com/office/powerpoint/2010/main" val="1766951022"/>
              </p:ext>
            </p:extLst>
          </p:nvPr>
        </p:nvGraphicFramePr>
        <p:xfrm>
          <a:off x="2416676" y="3058663"/>
          <a:ext cx="604867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40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Roni</a:t>
                      </a: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Diament</a:t>
                      </a:r>
                      <a:endParaRPr lang="es-AR" sz="105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R.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Eribe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En Ejecución</a:t>
                      </a:r>
                      <a:endParaRPr lang="es-AR" sz="12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79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Control</a:t>
                      </a:r>
                      <a:endParaRPr lang="es-AR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26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/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10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/2023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30/11/2023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83%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9" name="Google Shape;7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13162" y="6615110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3612" y="3902815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5"/>
          <p:cNvSpPr/>
          <p:nvPr/>
        </p:nvSpPr>
        <p:spPr>
          <a:xfrm>
            <a:off x="192949" y="3813373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9">
            <a:hlinkClick r:id="rId8" action="ppaction://hlinksldjump"/>
          </p:cNvPr>
          <p:cNvSpPr/>
          <p:nvPr/>
        </p:nvSpPr>
        <p:spPr>
          <a:xfrm>
            <a:off x="249739" y="3916422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>
              <a:buSzPts val="1500"/>
            </a:pPr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BeeSafe</a:t>
            </a:r>
            <a:endParaRPr lang="es-A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4" name="Shape 87"/>
          <p:cNvGraphicFramePr/>
          <p:nvPr>
            <p:extLst>
              <p:ext uri="{D42A27DB-BD31-4B8C-83A1-F6EECF244321}">
                <p14:modId xmlns:p14="http://schemas.microsoft.com/office/powerpoint/2010/main" val="2463732449"/>
              </p:ext>
            </p:extLst>
          </p:nvPr>
        </p:nvGraphicFramePr>
        <p:xfrm>
          <a:off x="2421159" y="3869966"/>
          <a:ext cx="604867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Jorgelina Rial</a:t>
                      </a:r>
                      <a:endParaRPr lang="es-AR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,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esarrollo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s-AR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60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 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Pruebas</a:t>
                      </a:r>
                      <a:endParaRPr lang="es-AR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 30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10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/2023 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30/11/2023</a:t>
                      </a:r>
                      <a:endParaRPr lang="es-AR" sz="105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79%</a:t>
                      </a:r>
                      <a:endParaRPr lang="es-AR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5408" y="5528414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85"/>
          <p:cNvSpPr/>
          <p:nvPr/>
        </p:nvSpPr>
        <p:spPr>
          <a:xfrm>
            <a:off x="192949" y="4620193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89">
            <a:hlinkClick r:id="rId9" action="ppaction://hlinksldjump"/>
          </p:cNvPr>
          <p:cNvSpPr/>
          <p:nvPr/>
        </p:nvSpPr>
        <p:spPr>
          <a:xfrm>
            <a:off x="264969" y="4723122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>
              <a:buSzPts val="1500"/>
            </a:pPr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AInterview</a:t>
            </a:r>
            <a:endParaRPr lang="es-A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7" name="Shape 87"/>
          <p:cNvGraphicFramePr/>
          <p:nvPr>
            <p:extLst>
              <p:ext uri="{D42A27DB-BD31-4B8C-83A1-F6EECF244321}">
                <p14:modId xmlns:p14="http://schemas.microsoft.com/office/powerpoint/2010/main" val="2570275872"/>
              </p:ext>
            </p:extLst>
          </p:nvPr>
        </p:nvGraphicFramePr>
        <p:xfrm>
          <a:off x="2421159" y="4676786"/>
          <a:ext cx="604867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Facundo Herrera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,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MX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Desarrollo del Código Fuente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MX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70%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Elaborar plan de pruebas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10/1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0/2023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01/11/2023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74%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23">
            <a:extLst>
              <a:ext uri="{FF2B5EF4-FFF2-40B4-BE49-F238E27FC236}">
                <a16:creationId xmlns:a16="http://schemas.microsoft.com/office/drawing/2014/main" id="{6A2B001D-F54E-AF75-6777-CD13CAE6FF4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4602" y="7100887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hape 85">
            <a:extLst>
              <a:ext uri="{FF2B5EF4-FFF2-40B4-BE49-F238E27FC236}">
                <a16:creationId xmlns:a16="http://schemas.microsoft.com/office/drawing/2014/main" id="{9D36BCA0-F205-8872-06AE-4FA0D2C0A55E}"/>
              </a:ext>
            </a:extLst>
          </p:cNvPr>
          <p:cNvSpPr/>
          <p:nvPr/>
        </p:nvSpPr>
        <p:spPr>
          <a:xfrm>
            <a:off x="197869" y="5421523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89">
            <a:hlinkClick r:id="rId10" action="ppaction://hlinksldjump"/>
            <a:extLst>
              <a:ext uri="{FF2B5EF4-FFF2-40B4-BE49-F238E27FC236}">
                <a16:creationId xmlns:a16="http://schemas.microsoft.com/office/drawing/2014/main" id="{84018E61-4467-EAB2-65EA-E63111D2D703}"/>
              </a:ext>
            </a:extLst>
          </p:cNvPr>
          <p:cNvSpPr/>
          <p:nvPr/>
        </p:nvSpPr>
        <p:spPr>
          <a:xfrm>
            <a:off x="269889" y="5524452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>
              <a:buSzPts val="1500"/>
            </a:pPr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Experiment</a:t>
            </a:r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 Hub</a:t>
            </a:r>
          </a:p>
        </p:txBody>
      </p:sp>
      <p:graphicFrame>
        <p:nvGraphicFramePr>
          <p:cNvPr id="5" name="Shape 87">
            <a:extLst>
              <a:ext uri="{FF2B5EF4-FFF2-40B4-BE49-F238E27FC236}">
                <a16:creationId xmlns:a16="http://schemas.microsoft.com/office/drawing/2014/main" id="{24E8C047-431A-CB56-E007-F222DCC50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812940"/>
              </p:ext>
            </p:extLst>
          </p:nvPr>
        </p:nvGraphicFramePr>
        <p:xfrm>
          <a:off x="2426079" y="5478116"/>
          <a:ext cx="6048675" cy="568723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87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J.I. </a:t>
                      </a:r>
                      <a:r>
                        <a:rPr lang="es-AR" sz="1050" b="0" i="0" u="none" strike="noStrike" cap="none" dirty="0" err="1">
                          <a:solidFill>
                            <a:srgbClr val="1F497D"/>
                          </a:solidFill>
                          <a:latin typeface="Arial"/>
                          <a:cs typeface="Arial"/>
                          <a:sym typeface="Arial"/>
                        </a:rPr>
                        <a:t>Cuiule</a:t>
                      </a:r>
                      <a:endParaRPr lang="es-AR" sz="1050" b="0" i="0" u="none" strike="noStrike" cap="none" dirty="0">
                        <a:solidFill>
                          <a:srgbClr val="1F497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R.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Eribe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Sprint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5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35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  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pt-BR" sz="1000" dirty="0" err="1">
                          <a:solidFill>
                            <a:srgbClr val="1F497D"/>
                          </a:solidFill>
                        </a:rPr>
                        <a:t>Despliegue</a:t>
                      </a:r>
                      <a:r>
                        <a:rPr lang="pt-BR" sz="1000" dirty="0">
                          <a:solidFill>
                            <a:srgbClr val="1F497D"/>
                          </a:solidFill>
                        </a:rPr>
                        <a:t> de </a:t>
                      </a:r>
                      <a:r>
                        <a:rPr lang="pt-BR" sz="1000" dirty="0" err="1">
                          <a:solidFill>
                            <a:srgbClr val="1F497D"/>
                          </a:solidFill>
                        </a:rPr>
                        <a:t>arquitectura</a:t>
                      </a:r>
                      <a:r>
                        <a:rPr lang="pt-BR" sz="1000" dirty="0">
                          <a:solidFill>
                            <a:srgbClr val="1F497D"/>
                          </a:solidFill>
                        </a:rPr>
                        <a:t> </a:t>
                      </a:r>
                      <a:r>
                        <a:rPr lang="pt-BR" sz="1000" dirty="0" err="1">
                          <a:solidFill>
                            <a:srgbClr val="1F497D"/>
                          </a:solidFill>
                        </a:rPr>
                        <a:t>en</a:t>
                      </a:r>
                      <a:r>
                        <a:rPr lang="pt-BR" sz="1000" dirty="0">
                          <a:solidFill>
                            <a:srgbClr val="1F497D"/>
                          </a:solidFill>
                        </a:rPr>
                        <a:t> DO</a:t>
                      </a:r>
                      <a:endParaRPr lang="pt-B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pt-B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pt-BR" sz="1000" dirty="0">
                          <a:solidFill>
                            <a:srgbClr val="1F497D"/>
                          </a:solidFill>
                        </a:rPr>
                        <a:t>3</a:t>
                      </a:r>
                      <a:r>
                        <a:rPr lang="pt-B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pt-BR" sz="1000" dirty="0">
                          <a:solidFill>
                            <a:srgbClr val="1F497D"/>
                          </a:solidFill>
                        </a:rPr>
                        <a:t>10</a:t>
                      </a:r>
                      <a:r>
                        <a:rPr lang="pt-B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/2023 </a:t>
                      </a:r>
                      <a:r>
                        <a:rPr lang="es-AR" sz="100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23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/11/2023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58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61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79500" y="1392911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74848" y="18864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1B8CD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61B8CD"/>
                </a:solidFill>
                <a:latin typeface="Arial"/>
                <a:ea typeface="Arial"/>
                <a:cs typeface="Arial"/>
                <a:sym typeface="Arial"/>
              </a:rPr>
              <a:t>Tablero de control integrado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8" name="Shape 88"/>
          <p:cNvGraphicFramePr/>
          <p:nvPr/>
        </p:nvGraphicFramePr>
        <p:xfrm>
          <a:off x="2352379" y="860759"/>
          <a:ext cx="6253500" cy="45721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33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RESPONSABLE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DOCENTES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SITUACIÓN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PRÓXIMO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HITO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Shape 89">
            <a:hlinkClick r:id="rId3" action="ppaction://hlinksldjump"/>
          </p:cNvPr>
          <p:cNvSpPr/>
          <p:nvPr/>
        </p:nvSpPr>
        <p:spPr>
          <a:xfrm>
            <a:off x="251520" y="1495840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algn="ctr"/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SmartEd</a:t>
            </a:r>
            <a:endParaRPr lang="es-A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0" name="Shape 90"/>
          <p:cNvGrpSpPr/>
          <p:nvPr/>
        </p:nvGrpSpPr>
        <p:grpSpPr>
          <a:xfrm>
            <a:off x="9482285" y="1502233"/>
            <a:ext cx="273050" cy="485775"/>
            <a:chOff x="7929586" y="7358090"/>
            <a:chExt cx="273050" cy="485775"/>
          </a:xfrm>
        </p:grpSpPr>
        <p:pic>
          <p:nvPicPr>
            <p:cNvPr id="91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73434" y="6615112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90259" y="2294164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Shape 90"/>
          <p:cNvGrpSpPr/>
          <p:nvPr/>
        </p:nvGrpSpPr>
        <p:grpSpPr>
          <a:xfrm>
            <a:off x="9556609" y="3898890"/>
            <a:ext cx="273050" cy="485775"/>
            <a:chOff x="7929586" y="7358090"/>
            <a:chExt cx="273050" cy="485775"/>
          </a:xfrm>
        </p:grpSpPr>
        <p:pic>
          <p:nvPicPr>
            <p:cNvPr id="43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Shape 90"/>
          <p:cNvGrpSpPr/>
          <p:nvPr/>
        </p:nvGrpSpPr>
        <p:grpSpPr>
          <a:xfrm>
            <a:off x="9567695" y="3131301"/>
            <a:ext cx="273050" cy="485775"/>
            <a:chOff x="7929586" y="7358090"/>
            <a:chExt cx="273050" cy="485775"/>
          </a:xfrm>
        </p:grpSpPr>
        <p:pic>
          <p:nvPicPr>
            <p:cNvPr id="48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Shape 90"/>
          <p:cNvGrpSpPr/>
          <p:nvPr/>
        </p:nvGrpSpPr>
        <p:grpSpPr>
          <a:xfrm>
            <a:off x="9524602" y="2307573"/>
            <a:ext cx="273050" cy="485775"/>
            <a:chOff x="7929586" y="7358090"/>
            <a:chExt cx="273050" cy="485775"/>
          </a:xfrm>
        </p:grpSpPr>
        <p:pic>
          <p:nvPicPr>
            <p:cNvPr id="53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80830" y="6858000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" name="Shape 90"/>
          <p:cNvGrpSpPr/>
          <p:nvPr/>
        </p:nvGrpSpPr>
        <p:grpSpPr>
          <a:xfrm>
            <a:off x="10834640" y="6669386"/>
            <a:ext cx="273050" cy="485775"/>
            <a:chOff x="7929586" y="7358090"/>
            <a:chExt cx="273050" cy="485775"/>
          </a:xfrm>
        </p:grpSpPr>
        <p:pic>
          <p:nvPicPr>
            <p:cNvPr id="59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05457" y="3105705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Shape 90"/>
          <p:cNvGrpSpPr/>
          <p:nvPr/>
        </p:nvGrpSpPr>
        <p:grpSpPr>
          <a:xfrm>
            <a:off x="10715761" y="6337107"/>
            <a:ext cx="273050" cy="485775"/>
            <a:chOff x="7929586" y="7358090"/>
            <a:chExt cx="273050" cy="485775"/>
          </a:xfrm>
        </p:grpSpPr>
        <p:pic>
          <p:nvPicPr>
            <p:cNvPr id="65" name="Shape 9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Shape 92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93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94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D0F5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69" name="Shape 87"/>
          <p:cNvGraphicFramePr/>
          <p:nvPr>
            <p:extLst>
              <p:ext uri="{D42A27DB-BD31-4B8C-83A1-F6EECF244321}">
                <p14:modId xmlns:p14="http://schemas.microsoft.com/office/powerpoint/2010/main" val="1216297970"/>
              </p:ext>
            </p:extLst>
          </p:nvPr>
        </p:nvGraphicFramePr>
        <p:xfrm>
          <a:off x="2407710" y="1449504"/>
          <a:ext cx="604867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r>
                        <a:rPr lang="es-AR" sz="1000" u="none" strike="noStrike" cap="none">
                          <a:solidFill>
                            <a:srgbClr val="1F497D"/>
                          </a:solidFill>
                        </a:rPr>
                        <a:t>Ramiro Luengo</a:t>
                      </a:r>
                      <a:endParaRPr lang="es-AR" sz="10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cs typeface="Arial"/>
                        </a:rPr>
                        <a:t>Desarrollos: -Módulo de Notificaciones 100%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b="0" i="0" u="none" strike="noStrike" cap="none" noProof="0" dirty="0">
                          <a:solidFill>
                            <a:schemeClr val="bg2"/>
                          </a:solidFill>
                          <a:latin typeface="Arial"/>
                        </a:rPr>
                        <a:t>Módulo de Cursos 80%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>
                          <a:solidFill>
                            <a:schemeClr val="bg2"/>
                          </a:solidFill>
                        </a:rPr>
                        <a:t>Desarrollo del módulo de Reportes - 07/10/2023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chemeClr val="bg2"/>
                          </a:solidFill>
                        </a:rPr>
                        <a:t>30/11/2023</a:t>
                      </a:r>
                      <a:endParaRPr lang="es-AR" sz="1400" u="none" strike="noStrike" cap="none" dirty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chemeClr val="bg2"/>
                          </a:solidFill>
                        </a:rPr>
                        <a:t>68%</a:t>
                      </a:r>
                      <a:endParaRPr lang="es-AR" sz="1400" u="none" strike="noStrike" cap="none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Shape 87"/>
          <p:cNvGraphicFramePr/>
          <p:nvPr/>
        </p:nvGraphicFramePr>
        <p:xfrm>
          <a:off x="2444384" y="4704590"/>
          <a:ext cx="6048675" cy="37085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183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endParaRPr lang="it-IT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it-IT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/>
                        <a:ea typeface="ＭＳ Ｐゴシック"/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Shape 87"/>
          <p:cNvGraphicFramePr/>
          <p:nvPr/>
        </p:nvGraphicFramePr>
        <p:xfrm>
          <a:off x="2431684" y="5517390"/>
          <a:ext cx="6048675" cy="37085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183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endParaRPr lang="it-IT" sz="1050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endParaRPr lang="es-AR" sz="1050" dirty="0">
                        <a:solidFill>
                          <a:srgbClr val="1F497D"/>
                        </a:solidFill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it-IT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/>
                        <a:ea typeface="ＭＳ Ｐゴシック"/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0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93361" y="3932554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85"/>
          <p:cNvSpPr/>
          <p:nvPr/>
        </p:nvSpPr>
        <p:spPr>
          <a:xfrm>
            <a:off x="183983" y="2190767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89">
            <a:hlinkClick r:id="rId6" action="ppaction://hlinksldjump"/>
          </p:cNvPr>
          <p:cNvSpPr/>
          <p:nvPr/>
        </p:nvSpPr>
        <p:spPr>
          <a:xfrm>
            <a:off x="256003" y="2293696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/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</a:rPr>
              <a:t>AppAgroIA</a:t>
            </a:r>
            <a:endParaRPr lang="es-A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3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30944" y="7343774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4" name="Shape 87"/>
          <p:cNvGraphicFramePr/>
          <p:nvPr>
            <p:extLst>
              <p:ext uri="{D42A27DB-BD31-4B8C-83A1-F6EECF244321}">
                <p14:modId xmlns:p14="http://schemas.microsoft.com/office/powerpoint/2010/main" val="665754445"/>
              </p:ext>
            </p:extLst>
          </p:nvPr>
        </p:nvGraphicFramePr>
        <p:xfrm>
          <a:off x="2412193" y="2260461"/>
          <a:ext cx="6048675" cy="580000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7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95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Felipe Lucas Otero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0" algn="l"/>
                        </a:tabLst>
                      </a:pPr>
                      <a:r>
                        <a:rPr lang="es-AR" sz="1000" b="0" strike="noStrike" spc="-1" dirty="0">
                          <a:solidFill>
                            <a:srgbClr val="1F497D"/>
                          </a:solidFill>
                          <a:latin typeface="Arial"/>
                          <a:ea typeface="Arial"/>
                        </a:rPr>
                        <a:t>Diseño </a:t>
                      </a:r>
                      <a:r>
                        <a:rPr lang="es-AR" sz="1000" b="0" strike="noStrike" spc="-1" dirty="0" err="1">
                          <a:solidFill>
                            <a:srgbClr val="1F497D"/>
                          </a:solidFill>
                          <a:latin typeface="Arial"/>
                          <a:ea typeface="Arial"/>
                        </a:rPr>
                        <a:t>Com</a:t>
                      </a:r>
                      <a:r>
                        <a:rPr lang="es-AR" sz="1000" b="0" strike="noStrike" spc="-1" dirty="0">
                          <a:solidFill>
                            <a:srgbClr val="1F497D"/>
                          </a:solidFill>
                          <a:latin typeface="Arial"/>
                          <a:ea typeface="Arial"/>
                        </a:rPr>
                        <a:t> (75%)</a:t>
                      </a:r>
                      <a:endParaRPr lang="es-AR" sz="10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0" algn="l"/>
                        </a:tabLst>
                      </a:pPr>
                      <a:r>
                        <a:rPr lang="es-AR" sz="1000" b="0" strike="noStrike" spc="-1" dirty="0" err="1">
                          <a:solidFill>
                            <a:srgbClr val="1F497D"/>
                          </a:solidFill>
                          <a:latin typeface="Arial"/>
                          <a:ea typeface="Arial"/>
                        </a:rPr>
                        <a:t>Desarrolo</a:t>
                      </a:r>
                      <a:r>
                        <a:rPr lang="es-AR" sz="1000" b="0" strike="noStrike" spc="-1" dirty="0">
                          <a:solidFill>
                            <a:srgbClr val="1F497D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s-AR" sz="1000" b="0" strike="noStrike" spc="-1" dirty="0" err="1">
                          <a:solidFill>
                            <a:srgbClr val="1F497D"/>
                          </a:solidFill>
                          <a:latin typeface="Arial"/>
                          <a:ea typeface="Arial"/>
                        </a:rPr>
                        <a:t>Img</a:t>
                      </a:r>
                      <a:r>
                        <a:rPr lang="es-AR" sz="1000" b="0" strike="noStrike" spc="-1" dirty="0">
                          <a:solidFill>
                            <a:srgbClr val="1F497D"/>
                          </a:solidFill>
                          <a:latin typeface="Arial"/>
                          <a:ea typeface="Arial"/>
                        </a:rPr>
                        <a:t> (80%)</a:t>
                      </a:r>
                      <a:endParaRPr lang="es-AR" sz="10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0" algn="l"/>
                        </a:tabLst>
                      </a:pPr>
                      <a:r>
                        <a:rPr lang="es-ES" sz="1000" b="0" strike="noStrike" spc="-1" dirty="0">
                          <a:solidFill>
                            <a:srgbClr val="1F497D"/>
                          </a:solidFill>
                          <a:latin typeface="Arial"/>
                          <a:ea typeface="Arial"/>
                        </a:rPr>
                        <a:t>D</a:t>
                      </a:r>
                      <a:r>
                        <a:rPr lang="es-AR" sz="1000" b="0" strike="noStrike" spc="-1" dirty="0" err="1">
                          <a:solidFill>
                            <a:srgbClr val="1F497D"/>
                          </a:solidFill>
                          <a:latin typeface="Arial"/>
                          <a:ea typeface="Arial"/>
                        </a:rPr>
                        <a:t>esarrollo</a:t>
                      </a:r>
                      <a:r>
                        <a:rPr lang="es-AR" sz="1000" b="0" strike="noStrike" spc="-1" dirty="0">
                          <a:solidFill>
                            <a:srgbClr val="1F497D"/>
                          </a:solidFill>
                          <a:latin typeface="Arial"/>
                          <a:ea typeface="Arial"/>
                        </a:rPr>
                        <a:t> Comunidad (40%)</a:t>
                      </a:r>
                      <a:endParaRPr lang="es-AR" sz="1000" b="0" strike="noStrike" spc="-1" dirty="0">
                        <a:latin typeface="Arial"/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000" b="0" strike="noStrike" spc="-1" dirty="0">
                          <a:solidFill>
                            <a:srgbClr val="1F497D"/>
                          </a:solidFill>
                          <a:latin typeface="Arial"/>
                          <a:ea typeface="Arial"/>
                        </a:rPr>
                        <a:t>Integración modulo 1 y 4</a:t>
                      </a:r>
                      <a:endParaRPr lang="es-AR" sz="10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AR" sz="1000" b="0" strike="noStrike" spc="-1" dirty="0">
                          <a:solidFill>
                            <a:srgbClr val="1F497D"/>
                          </a:solidFill>
                          <a:latin typeface="Arial"/>
                          <a:ea typeface="Arial"/>
                        </a:rPr>
                        <a:t>26/10/2023</a:t>
                      </a:r>
                      <a:endParaRPr lang="es-AR" sz="1000" b="0" strike="noStrike" spc="-1" dirty="0">
                        <a:latin typeface="Arial"/>
                      </a:endParaRP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30/11/2023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60</a:t>
                      </a:r>
                      <a:r>
                        <a:rPr lang="es-AR" sz="1050" b="0" i="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 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4157" y="6497594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85"/>
          <p:cNvSpPr/>
          <p:nvPr/>
        </p:nvSpPr>
        <p:spPr>
          <a:xfrm>
            <a:off x="188466" y="3002070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89">
            <a:hlinkClick r:id="rId7" action="ppaction://hlinksldjump"/>
          </p:cNvPr>
          <p:cNvSpPr/>
          <p:nvPr/>
        </p:nvSpPr>
        <p:spPr>
          <a:xfrm>
            <a:off x="260486" y="3104999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/>
            <a:r>
              <a:rPr lang="es-AR" b="1" dirty="0" err="1">
                <a:solidFill>
                  <a:schemeClr val="accent1">
                    <a:lumMod val="75000"/>
                  </a:schemeClr>
                </a:solidFill>
              </a:rPr>
              <a:t>AutoSavings</a:t>
            </a:r>
            <a:endParaRPr lang="es-A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8" name="Shape 87"/>
          <p:cNvGraphicFramePr/>
          <p:nvPr>
            <p:extLst>
              <p:ext uri="{D42A27DB-BD31-4B8C-83A1-F6EECF244321}">
                <p14:modId xmlns:p14="http://schemas.microsoft.com/office/powerpoint/2010/main" val="1941084903"/>
              </p:ext>
            </p:extLst>
          </p:nvPr>
        </p:nvGraphicFramePr>
        <p:xfrm>
          <a:off x="2416676" y="3058663"/>
          <a:ext cx="604867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40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Agustín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Meinardo</a:t>
                      </a:r>
                      <a:endParaRPr lang="es-AR" sz="105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Sprint 1.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6</a:t>
                      </a:r>
                      <a:endParaRPr lang="es-AR" sz="12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100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Sprint 1.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7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 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04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/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10</a:t>
                      </a:r>
                      <a:r>
                        <a:rPr lang="es-AR" sz="1000" u="none" strike="noStrike" cap="none" dirty="0">
                          <a:solidFill>
                            <a:srgbClr val="1F497D"/>
                          </a:solidFill>
                        </a:rPr>
                        <a:t>/2023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30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/11/2023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60</a:t>
                      </a:r>
                      <a:r>
                        <a:rPr lang="es-AR" sz="1050" u="none" strike="noStrike" cap="none" dirty="0">
                          <a:solidFill>
                            <a:srgbClr val="1F497D"/>
                          </a:solidFill>
                        </a:rPr>
                        <a:t>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9" name="Google Shape;7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54553" y="1511224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60473" y="5916076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5"/>
          <p:cNvSpPr/>
          <p:nvPr/>
        </p:nvSpPr>
        <p:spPr>
          <a:xfrm>
            <a:off x="192949" y="3813373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47929" y="6549186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85"/>
          <p:cNvSpPr/>
          <p:nvPr/>
        </p:nvSpPr>
        <p:spPr>
          <a:xfrm>
            <a:off x="192949" y="4620193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3">
            <a:extLst>
              <a:ext uri="{FF2B5EF4-FFF2-40B4-BE49-F238E27FC236}">
                <a16:creationId xmlns:a16="http://schemas.microsoft.com/office/drawing/2014/main" id="{6A2B001D-F54E-AF75-6777-CD13CAE6FF4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4602" y="7100887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hape 85">
            <a:extLst>
              <a:ext uri="{FF2B5EF4-FFF2-40B4-BE49-F238E27FC236}">
                <a16:creationId xmlns:a16="http://schemas.microsoft.com/office/drawing/2014/main" id="{9D36BCA0-F205-8872-06AE-4FA0D2C0A55E}"/>
              </a:ext>
            </a:extLst>
          </p:cNvPr>
          <p:cNvSpPr/>
          <p:nvPr/>
        </p:nvSpPr>
        <p:spPr>
          <a:xfrm>
            <a:off x="197869" y="5421523"/>
            <a:ext cx="8758500" cy="697948"/>
          </a:xfrm>
          <a:prstGeom prst="flowChartAlternateProcess">
            <a:avLst/>
          </a:prstGeom>
          <a:noFill/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89">
            <a:hlinkClick r:id="rId8" action="ppaction://hlinksldjump"/>
            <a:extLst>
              <a:ext uri="{FF2B5EF4-FFF2-40B4-BE49-F238E27FC236}">
                <a16:creationId xmlns:a16="http://schemas.microsoft.com/office/drawing/2014/main" id="{82E0E181-70D7-B814-E85C-04E293C7A225}"/>
              </a:ext>
            </a:extLst>
          </p:cNvPr>
          <p:cNvSpPr/>
          <p:nvPr/>
        </p:nvSpPr>
        <p:spPr>
          <a:xfrm>
            <a:off x="280154" y="3935823"/>
            <a:ext cx="2166937" cy="487367"/>
          </a:xfrm>
          <a:prstGeom prst="flowChartAlternateProcess">
            <a:avLst/>
          </a:prstGeom>
          <a:solidFill>
            <a:srgbClr val="D0F500"/>
          </a:solidFill>
          <a:ln>
            <a:noFill/>
          </a:ln>
        </p:spPr>
        <p:txBody>
          <a:bodyPr spcFirstLastPara="1" wrap="square" lIns="45700" tIns="36000" rIns="45700" bIns="36000" anchor="ctr" anchorCtr="0">
            <a:noAutofit/>
          </a:bodyPr>
          <a:lstStyle/>
          <a:p>
            <a:pPr lvl="0" algn="ctr"/>
            <a:r>
              <a:rPr lang="es-AR" b="1" dirty="0" err="1">
                <a:solidFill>
                  <a:schemeClr val="accent1">
                    <a:lumMod val="75000"/>
                  </a:schemeClr>
                </a:solidFill>
              </a:rPr>
              <a:t>LabTrack</a:t>
            </a:r>
            <a:endParaRPr lang="es-A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Shape 87">
            <a:extLst>
              <a:ext uri="{FF2B5EF4-FFF2-40B4-BE49-F238E27FC236}">
                <a16:creationId xmlns:a16="http://schemas.microsoft.com/office/drawing/2014/main" id="{C4CAC463-3682-954C-B4E9-03F983E4E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927639"/>
              </p:ext>
            </p:extLst>
          </p:nvPr>
        </p:nvGraphicFramePr>
        <p:xfrm>
          <a:off x="2595716" y="3889494"/>
          <a:ext cx="5948295" cy="571897"/>
        </p:xfrm>
        <a:graphic>
          <a:graphicData uri="http://schemas.openxmlformats.org/drawingml/2006/table">
            <a:tbl>
              <a:tblPr firstRow="1" bandRow="1">
                <a:noFill/>
                <a:tableStyleId>{7CD48338-4FC2-4C32-A0AF-3F45D4AC5364}</a:tableStyleId>
              </a:tblPr>
              <a:tblGrid>
                <a:gridCol w="122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  <a:tabLst/>
                        <a:defRPr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Iván </a:t>
                      </a:r>
                      <a:r>
                        <a:rPr lang="es-AR" sz="1050" dirty="0" err="1">
                          <a:solidFill>
                            <a:srgbClr val="1F497D"/>
                          </a:solidFill>
                        </a:rPr>
                        <a:t>Arnaudo</a:t>
                      </a:r>
                      <a:endParaRPr lang="es-AR" sz="105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C.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Crescentini</a:t>
                      </a:r>
                      <a:endParaRPr lang="es-AR" sz="1000" dirty="0">
                        <a:solidFill>
                          <a:srgbClr val="1F49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E. Cortez</a:t>
                      </a:r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Desarrollo y Ejecución – </a:t>
                      </a: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Release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 2 - 76%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 err="1">
                          <a:solidFill>
                            <a:srgbClr val="1F497D"/>
                          </a:solidFill>
                        </a:rPr>
                        <a:t>Release</a:t>
                      </a: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 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00" dirty="0">
                          <a:solidFill>
                            <a:srgbClr val="1F497D"/>
                          </a:solidFill>
                        </a:rPr>
                        <a:t>09/10/2023</a:t>
                      </a:r>
                      <a:endParaRPr lang="es-AR" sz="12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05/11/2023</a:t>
                      </a:r>
                      <a:endParaRPr lang="es-AR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 dirty="0">
                          <a:solidFill>
                            <a:srgbClr val="1F497D"/>
                          </a:solidFill>
                        </a:rPr>
                        <a:t>72%</a:t>
                      </a:r>
                      <a:endParaRPr lang="es-AR" sz="1400" u="none" strike="noStrike" cap="none" dirty="0"/>
                    </a:p>
                  </a:txBody>
                  <a:tcPr marL="0" marR="0" marT="36000" marB="360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Shape 168">
            <a:extLst>
              <a:ext uri="{FF2B5EF4-FFF2-40B4-BE49-F238E27FC236}">
                <a16:creationId xmlns:a16="http://schemas.microsoft.com/office/drawing/2014/main" id="{23582012-37CC-B6CE-D9B9-7D558DDAC79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128809" y="6348224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500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142999" y="115841"/>
            <a:ext cx="8878675" cy="64453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79512" y="1022034"/>
            <a:ext cx="5328592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79512" y="3305679"/>
            <a:ext cx="5328592" cy="2355569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79512" y="5949280"/>
            <a:ext cx="5328592" cy="79208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5644641" y="3391715"/>
            <a:ext cx="3390793" cy="1052259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630881" y="1022035"/>
            <a:ext cx="3325068" cy="2035392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90500" y="187082"/>
            <a:ext cx="481013" cy="468000"/>
          </a:xfrm>
          <a:custGeom>
            <a:avLst/>
            <a:gdLst/>
            <a:ahLst/>
            <a:cxnLst/>
            <a:rect l="0" t="0" r="0" b="0"/>
            <a:pathLst>
              <a:path w="390525" h="363537" extrusionOk="0">
                <a:moveTo>
                  <a:pt x="60591" y="0"/>
                </a:moveTo>
                <a:lnTo>
                  <a:pt x="390525" y="0"/>
                </a:lnTo>
                <a:lnTo>
                  <a:pt x="390525" y="302946"/>
                </a:lnTo>
                <a:cubicBezTo>
                  <a:pt x="390525" y="336409"/>
                  <a:pt x="363397" y="363536"/>
                  <a:pt x="329934" y="363537"/>
                </a:cubicBezTo>
                <a:lnTo>
                  <a:pt x="0" y="363537"/>
                </a:lnTo>
                <a:lnTo>
                  <a:pt x="0" y="60591"/>
                </a:lnTo>
                <a:cubicBezTo>
                  <a:pt x="0" y="27127"/>
                  <a:pt x="27127" y="0"/>
                  <a:pt x="60590" y="0"/>
                </a:cubicBezTo>
                <a:close/>
              </a:path>
            </a:pathLst>
          </a:custGeom>
          <a:solidFill>
            <a:srgbClr val="D2F705"/>
          </a:solidFill>
          <a:ln>
            <a:noFill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>
            <a:hlinkClick r:id="rId3" action="ppaction://hlinksldjump"/>
          </p:cNvPr>
          <p:cNvSpPr/>
          <p:nvPr/>
        </p:nvSpPr>
        <p:spPr>
          <a:xfrm>
            <a:off x="754064" y="187082"/>
            <a:ext cx="2941636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ServerWise</a:t>
            </a:r>
            <a:endParaRPr lang="es-AR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3680189" y="169814"/>
            <a:ext cx="1999215" cy="37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1F497D"/>
              </a:buClr>
              <a:buSzPts val="9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  <a:r>
              <a:rPr lang="es-AR" sz="1050" dirty="0">
                <a:solidFill>
                  <a:srgbClr val="1F497D"/>
                </a:solidFill>
              </a:rPr>
              <a:t>Brian Luna</a:t>
            </a:r>
            <a:endParaRPr lang="es-AR" sz="1050" dirty="0"/>
          </a:p>
        </p:txBody>
      </p:sp>
      <p:sp>
        <p:nvSpPr>
          <p:cNvPr id="119" name="Shape 119"/>
          <p:cNvSpPr/>
          <p:nvPr/>
        </p:nvSpPr>
        <p:spPr>
          <a:xfrm>
            <a:off x="3678524" y="388115"/>
            <a:ext cx="1964346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</a:t>
            </a:r>
            <a:r>
              <a:rPr lang="es-AR" sz="1050" dirty="0">
                <a:solidFill>
                  <a:srgbClr val="1F497D"/>
                </a:solidFill>
              </a:rPr>
              <a:t>G. </a:t>
            </a:r>
            <a:r>
              <a:rPr lang="es-AR" sz="1050" dirty="0" err="1">
                <a:solidFill>
                  <a:srgbClr val="1F497D"/>
                </a:solidFill>
              </a:rPr>
              <a:t>Brassesco</a:t>
            </a:r>
            <a:endParaRPr lang="es-AR" sz="1050" dirty="0"/>
          </a:p>
        </p:txBody>
      </p:sp>
      <p:sp>
        <p:nvSpPr>
          <p:cNvPr id="120" name="Shape 120"/>
          <p:cNvSpPr/>
          <p:nvPr/>
        </p:nvSpPr>
        <p:spPr>
          <a:xfrm>
            <a:off x="7138988" y="117506"/>
            <a:ext cx="14652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  <a:endParaRPr sz="1000" b="1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Shape 121"/>
          <p:cNvCxnSpPr/>
          <p:nvPr/>
        </p:nvCxnSpPr>
        <p:spPr>
          <a:xfrm>
            <a:off x="7380312" y="161956"/>
            <a:ext cx="0" cy="601663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Shape 122"/>
          <p:cNvCxnSpPr/>
          <p:nvPr/>
        </p:nvCxnSpPr>
        <p:spPr>
          <a:xfrm>
            <a:off x="8532813" y="161956"/>
            <a:ext cx="0" cy="601663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" name="Shape 123"/>
          <p:cNvGrpSpPr/>
          <p:nvPr/>
        </p:nvGrpSpPr>
        <p:grpSpPr>
          <a:xfrm>
            <a:off x="150813" y="3094079"/>
            <a:ext cx="1584325" cy="217488"/>
            <a:chOff x="3809" y="2569"/>
            <a:chExt cx="998" cy="137"/>
          </a:xfrm>
        </p:grpSpPr>
        <p:sp>
          <p:nvSpPr>
            <p:cNvPr id="124" name="Shape 124"/>
            <p:cNvSpPr/>
            <p:nvPr/>
          </p:nvSpPr>
          <p:spPr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  <a:endParaRPr/>
            </a:p>
          </p:txBody>
        </p:sp>
      </p:grpSp>
      <p:grpSp>
        <p:nvGrpSpPr>
          <p:cNvPr id="126" name="Shape 126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27" name="Shape 127"/>
            <p:cNvSpPr/>
            <p:nvPr/>
          </p:nvSpPr>
          <p:spPr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3809" y="2587"/>
              <a:ext cx="971" cy="117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  <a:endParaRPr sz="1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5630881" y="3140865"/>
            <a:ext cx="1584325" cy="217487"/>
            <a:chOff x="3809" y="2569"/>
            <a:chExt cx="998" cy="137"/>
          </a:xfrm>
        </p:grpSpPr>
        <p:sp>
          <p:nvSpPr>
            <p:cNvPr id="130" name="Shape 130"/>
            <p:cNvSpPr/>
            <p:nvPr/>
          </p:nvSpPr>
          <p:spPr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  <a:endParaRPr sz="1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150813" y="800131"/>
            <a:ext cx="1584325" cy="217488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  <a:endParaRPr sz="1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5630881" y="800131"/>
            <a:ext cx="1584325" cy="217488"/>
            <a:chOff x="3809" y="2569"/>
            <a:chExt cx="998" cy="137"/>
          </a:xfrm>
        </p:grpSpPr>
        <p:sp>
          <p:nvSpPr>
            <p:cNvPr id="136" name="Shape 136"/>
            <p:cNvSpPr/>
            <p:nvPr/>
          </p:nvSpPr>
          <p:spPr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  <a:endParaRPr sz="1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Shape 138"/>
          <p:cNvSpPr/>
          <p:nvPr/>
        </p:nvSpPr>
        <p:spPr>
          <a:xfrm>
            <a:off x="5652120" y="116632"/>
            <a:ext cx="1476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  <a:endParaRPr sz="1000" b="1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5665117" y="312843"/>
            <a:ext cx="1682083" cy="19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30</a:t>
            </a:r>
            <a:r>
              <a:rPr lang="es-AR" sz="1000" b="1" dirty="0">
                <a:solidFill>
                  <a:srgbClr val="1F497D"/>
                </a:solidFill>
              </a:rPr>
              <a:t>/03/2023</a:t>
            </a:r>
            <a:endParaRPr lang="es-AR" sz="1000" dirty="0"/>
          </a:p>
        </p:txBody>
      </p:sp>
      <p:sp>
        <p:nvSpPr>
          <p:cNvPr id="140" name="Shape 140"/>
          <p:cNvSpPr/>
          <p:nvPr/>
        </p:nvSpPr>
        <p:spPr>
          <a:xfrm>
            <a:off x="5652120" y="483812"/>
            <a:ext cx="1816546" cy="28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 </a:t>
            </a:r>
            <a:r>
              <a:rPr lang="es-AR" sz="1000" b="1" dirty="0">
                <a:solidFill>
                  <a:srgbClr val="1F497D"/>
                </a:solidFill>
              </a:rPr>
              <a:t>16/11/2023</a:t>
            </a:r>
          </a:p>
        </p:txBody>
      </p:sp>
      <p:sp>
        <p:nvSpPr>
          <p:cNvPr id="141" name="Shape 141"/>
          <p:cNvSpPr/>
          <p:nvPr/>
        </p:nvSpPr>
        <p:spPr>
          <a:xfrm>
            <a:off x="7375996" y="322487"/>
            <a:ext cx="1476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</a:t>
            </a:r>
            <a:r>
              <a:rPr lang="es-AR" sz="1000" b="1" dirty="0">
                <a:solidFill>
                  <a:srgbClr val="1F497D"/>
                </a:solidFill>
              </a:rPr>
              <a:t> 76% </a:t>
            </a:r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7551217" y="517980"/>
            <a:ext cx="786246" cy="195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73%</a:t>
            </a:r>
            <a:endParaRPr sz="1000" b="1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11248853" y="6127706"/>
            <a:ext cx="273050" cy="485775"/>
            <a:chOff x="7929586" y="7358090"/>
            <a:chExt cx="273050" cy="485775"/>
          </a:xfrm>
        </p:grpSpPr>
        <p:pic>
          <p:nvPicPr>
            <p:cNvPr id="144" name="Shape 14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86" y="7358090"/>
              <a:ext cx="273050" cy="48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/>
            <p:nvPr/>
          </p:nvSpPr>
          <p:spPr>
            <a:xfrm>
              <a:off x="8012137" y="7700199"/>
              <a:ext cx="97200" cy="1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7943593" y="7701787"/>
              <a:ext cx="36000" cy="972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Shape 148"/>
          <p:cNvSpPr/>
          <p:nvPr/>
        </p:nvSpPr>
        <p:spPr>
          <a:xfrm>
            <a:off x="214313" y="3336686"/>
            <a:ext cx="5255663" cy="2292087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Por iniciar</a:t>
            </a:r>
            <a:endParaRPr lang="es-MX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999" marR="0" lvl="0" indent="-1471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●"/>
            </a:pPr>
            <a:r>
              <a:rPr lang="es-MX" sz="900" dirty="0"/>
              <a:t>Manual de usuario</a:t>
            </a:r>
          </a:p>
          <a:p>
            <a:pPr marL="179999" marR="0" lvl="0" indent="-1471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●"/>
            </a:pPr>
            <a:r>
              <a:rPr lang="es-MX" sz="900" dirty="0"/>
              <a:t>Documento de Lecciones Aprendidas</a:t>
            </a:r>
          </a:p>
          <a:p>
            <a:pPr marL="179999" marR="0" lvl="0" indent="-1471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●"/>
            </a:pPr>
            <a:r>
              <a:rPr lang="es-MX" sz="900" dirty="0"/>
              <a:t>Módulo de Notificaciones</a:t>
            </a:r>
          </a:p>
          <a:p>
            <a:pPr marL="179999" marR="0" lvl="0" indent="-1471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●"/>
            </a:pPr>
            <a:r>
              <a:rPr lang="es-MX" sz="900" dirty="0"/>
              <a:t>Módulo de Configuración General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s-MX" sz="900" dirty="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En Proceso / Revisión</a:t>
            </a:r>
            <a:endParaRPr lang="es-MX" sz="900" dirty="0"/>
          </a:p>
          <a:p>
            <a:pPr marL="179999" lvl="0" indent="-147149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Manual de instalación</a:t>
            </a:r>
            <a:endParaRPr lang="es-MX" sz="900" dirty="0"/>
          </a:p>
          <a:p>
            <a:pPr marL="179999" marR="0" lvl="0" indent="-1471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●"/>
            </a:pPr>
            <a:r>
              <a:rPr lang="es-MX" sz="900" dirty="0"/>
              <a:t>Módulo de Reservas de </a:t>
            </a:r>
            <a:r>
              <a:rPr lang="es-MX" sz="900" dirty="0" err="1"/>
              <a:t>VMs</a:t>
            </a:r>
            <a:r>
              <a:rPr lang="es-MX" sz="900" dirty="0"/>
              <a:t>.(</a:t>
            </a:r>
            <a:r>
              <a:rPr lang="es-MX" sz="900" dirty="0" err="1"/>
              <a:t>Frontend</a:t>
            </a:r>
            <a:r>
              <a:rPr lang="es-MX" sz="900" dirty="0"/>
              <a:t>)</a:t>
            </a:r>
          </a:p>
          <a:p>
            <a:pPr marL="179999" marR="0" lvl="0" indent="-1471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●"/>
            </a:pPr>
            <a:r>
              <a:rPr lang="es-MX" sz="900" dirty="0"/>
              <a:t>Módulo de monitoreo de Servidores y </a:t>
            </a:r>
            <a:r>
              <a:rPr lang="es-MX" sz="900" dirty="0" err="1"/>
              <a:t>VMs</a:t>
            </a:r>
            <a:endParaRPr lang="es-MX" sz="900" dirty="0"/>
          </a:p>
        </p:txBody>
      </p:sp>
      <p:sp>
        <p:nvSpPr>
          <p:cNvPr id="150" name="Shape 150"/>
          <p:cNvSpPr/>
          <p:nvPr/>
        </p:nvSpPr>
        <p:spPr>
          <a:xfrm>
            <a:off x="5724128" y="1159901"/>
            <a:ext cx="3168352" cy="180918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9999" marR="194160" lvl="0" indent="-15349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-MX" sz="1000" dirty="0">
                <a:solidFill>
                  <a:schemeClr val="dk1"/>
                </a:solidFill>
              </a:rPr>
              <a:t>Despliegue del producto en Servidores con S.O. Windows en plataforma de contenedores: Se debe utilizar Docker Desktop y no es posible instalar este producto como Servicio.</a:t>
            </a:r>
          </a:p>
          <a:p>
            <a:pPr marL="89999" marR="19416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1"/>
                </a:solidFill>
              </a:rPr>
              <a:t>Por este motivo no es recomendable el despliegue con Docker Desktop en un ambiente productivo</a:t>
            </a:r>
            <a:r>
              <a:rPr lang="es-MX" sz="800" dirty="0">
                <a:solidFill>
                  <a:schemeClr val="dk1"/>
                </a:solidFill>
              </a:rPr>
              <a:t>.</a:t>
            </a:r>
            <a:endParaRPr lang="es-MX" sz="600" dirty="0">
              <a:solidFill>
                <a:schemeClr val="dk1"/>
              </a:solidFill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724128" y="3470366"/>
            <a:ext cx="3231821" cy="844468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Diseñar y desarrollar un Sistema que permita controlar el estado de un conjunto de servidores y máquinas virtuales.</a:t>
            </a:r>
          </a:p>
        </p:txBody>
      </p:sp>
      <p:sp>
        <p:nvSpPr>
          <p:cNvPr id="155" name="Shape 155"/>
          <p:cNvSpPr/>
          <p:nvPr/>
        </p:nvSpPr>
        <p:spPr>
          <a:xfrm>
            <a:off x="5639419" y="4830405"/>
            <a:ext cx="3382255" cy="192239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Shape 156"/>
          <p:cNvGrpSpPr/>
          <p:nvPr/>
        </p:nvGrpSpPr>
        <p:grpSpPr>
          <a:xfrm>
            <a:off x="5639420" y="4587183"/>
            <a:ext cx="1584325" cy="217487"/>
            <a:chOff x="3809" y="2569"/>
            <a:chExt cx="998" cy="137"/>
          </a:xfrm>
        </p:grpSpPr>
        <p:sp>
          <p:nvSpPr>
            <p:cNvPr id="157" name="Shape 157"/>
            <p:cNvSpPr/>
            <p:nvPr/>
          </p:nvSpPr>
          <p:spPr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  <a:endParaRPr sz="1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Shape 159"/>
          <p:cNvSpPr/>
          <p:nvPr/>
        </p:nvSpPr>
        <p:spPr>
          <a:xfrm>
            <a:off x="5651286" y="4919304"/>
            <a:ext cx="3330481" cy="1761715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Ordenar la gestión de los recursos de hardware de un </a:t>
            </a:r>
            <a:r>
              <a:rPr lang="es-MX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datacenter</a:t>
            </a: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s-MX" sz="1000" dirty="0"/>
          </a:p>
          <a:p>
            <a:pPr marL="88900" marR="0" lvl="0" indent="-88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Programar el tiempo de uso de las máquinas virtuales, que pueda ser limitado.</a:t>
            </a:r>
            <a:endParaRPr lang="es-MX" sz="1000" dirty="0"/>
          </a:p>
          <a:p>
            <a:pPr marL="88900" marR="0" lvl="0" indent="-88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Controlar el estado de los servidores que alojan las máquinas virtuales, </a:t>
            </a:r>
          </a:p>
          <a:p>
            <a:pPr marL="88900" marR="0" lvl="0" indent="-88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Ofrecer a los usuarios únicamente las funcionalidades indispensables que resuelve la herramienta que utilizan actualmente</a:t>
            </a:r>
            <a:endParaRPr lang="es-MX" sz="1000" dirty="0"/>
          </a:p>
        </p:txBody>
      </p:sp>
      <p:sp>
        <p:nvSpPr>
          <p:cNvPr id="160" name="Shape 160"/>
          <p:cNvSpPr/>
          <p:nvPr/>
        </p:nvSpPr>
        <p:spPr>
          <a:xfrm>
            <a:off x="249927" y="6000178"/>
            <a:ext cx="5220049" cy="72976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9999" marR="198239" lvl="0" indent="-15349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-MX" sz="1000" dirty="0">
                <a:solidFill>
                  <a:schemeClr val="dk1"/>
                </a:solidFill>
              </a:rPr>
              <a:t>Para desplegar el producto en servidores con Sistema Operativo Windows se recomienda instalar los componentes como servicio: el </a:t>
            </a:r>
            <a:r>
              <a:rPr lang="es-MX" sz="1000" dirty="0" err="1">
                <a:solidFill>
                  <a:schemeClr val="dk1"/>
                </a:solidFill>
              </a:rPr>
              <a:t>BackEnd</a:t>
            </a:r>
            <a:r>
              <a:rPr lang="es-MX" sz="1000" dirty="0">
                <a:solidFill>
                  <a:schemeClr val="dk1"/>
                </a:solidFill>
              </a:rPr>
              <a:t> corriendo en Apache Tomcat, el </a:t>
            </a:r>
            <a:r>
              <a:rPr lang="es-MX" sz="1000" dirty="0" err="1">
                <a:solidFill>
                  <a:schemeClr val="dk1"/>
                </a:solidFill>
              </a:rPr>
              <a:t>FrontEnd</a:t>
            </a:r>
            <a:r>
              <a:rPr lang="es-MX" sz="1000" dirty="0">
                <a:solidFill>
                  <a:schemeClr val="dk1"/>
                </a:solidFill>
              </a:rPr>
              <a:t> en </a:t>
            </a:r>
            <a:r>
              <a:rPr lang="es-MX" sz="1000" dirty="0" err="1">
                <a:solidFill>
                  <a:schemeClr val="dk1"/>
                </a:solidFill>
              </a:rPr>
              <a:t>Ngnix</a:t>
            </a:r>
            <a:r>
              <a:rPr lang="es-MX" sz="1000" dirty="0">
                <a:solidFill>
                  <a:schemeClr val="dk1"/>
                </a:solidFill>
              </a:rPr>
              <a:t> Http y la base de datos MySQL, todos como servicio de Windows .</a:t>
            </a:r>
            <a:endParaRPr lang="es-MX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39510" y="5967561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6276" y="204322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56644" y="6020499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/>
          <p:cNvSpPr txBox="1"/>
          <p:nvPr/>
        </p:nvSpPr>
        <p:spPr>
          <a:xfrm>
            <a:off x="179512" y="284374"/>
            <a:ext cx="60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s-ES" sz="1800" b="1" dirty="0">
                <a:solidFill>
                  <a:srgbClr val="003399"/>
                </a:solidFill>
              </a:rPr>
              <a:t>451</a:t>
            </a:r>
            <a:endParaRPr lang="es-AR" sz="1800" b="1" dirty="0">
              <a:solidFill>
                <a:srgbClr val="003399"/>
              </a:solidFill>
            </a:endParaRPr>
          </a:p>
        </p:txBody>
      </p:sp>
      <p:pic>
        <p:nvPicPr>
          <p:cNvPr id="5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94492" y="6069978"/>
            <a:ext cx="273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24;p3">
            <a:extLst>
              <a:ext uri="{FF2B5EF4-FFF2-40B4-BE49-F238E27FC236}">
                <a16:creationId xmlns:a16="http://schemas.microsoft.com/office/drawing/2014/main" id="{4C5AF276-F2D0-8236-DC9A-589F4BD0BC7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4313" y="1097146"/>
            <a:ext cx="5259392" cy="17241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B4951CB-3192-779F-9561-A8C9C3B25ACA}"/>
              </a:ext>
            </a:extLst>
          </p:cNvPr>
          <p:cNvSpPr txBox="1"/>
          <p:nvPr/>
        </p:nvSpPr>
        <p:spPr>
          <a:xfrm>
            <a:off x="2899106" y="3567504"/>
            <a:ext cx="2570870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Terminado</a:t>
            </a:r>
            <a:endParaRPr lang="es-MX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9999" marR="17924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 del proyecto (Gestión 1)</a:t>
            </a:r>
          </a:p>
          <a:p>
            <a:pPr marL="269999" marR="17924" lvl="0" indent="-2381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●"/>
            </a:pPr>
            <a:r>
              <a:rPr lang="es-MX" sz="900" dirty="0"/>
              <a:t>Presentación Comercial</a:t>
            </a:r>
          </a:p>
          <a:p>
            <a:pPr marL="269999" marR="17924" lvl="0" indent="-2381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●"/>
            </a:pPr>
            <a:r>
              <a:rPr lang="es-MX" sz="900" dirty="0" err="1"/>
              <a:t>Paper</a:t>
            </a:r>
            <a:r>
              <a:rPr lang="es-MX" sz="900" dirty="0"/>
              <a:t> CONAIISI.</a:t>
            </a:r>
          </a:p>
          <a:p>
            <a:pPr marL="269999" marR="17924" lvl="0" indent="-2381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●"/>
            </a:pPr>
            <a:r>
              <a:rPr lang="es-MX" sz="900" dirty="0"/>
              <a:t>Documentación del producto (excepto Manuales)</a:t>
            </a:r>
          </a:p>
          <a:p>
            <a:pPr marL="269999" marR="17924" lvl="0" indent="-238125" algn="l" rtl="0">
              <a:spcBef>
                <a:spcPts val="300"/>
              </a:spcBef>
              <a:spcAft>
                <a:spcPts val="0"/>
              </a:spcAft>
              <a:buSzPts val="900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Módulo de Reservas de </a:t>
            </a:r>
            <a:r>
              <a:rPr lang="es-MX" sz="900" dirty="0" err="1">
                <a:solidFill>
                  <a:schemeClr val="dk1"/>
                </a:solidFill>
              </a:rPr>
              <a:t>VMs</a:t>
            </a:r>
            <a:r>
              <a:rPr lang="es-MX" sz="900" dirty="0">
                <a:solidFill>
                  <a:schemeClr val="dk1"/>
                </a:solidFill>
              </a:rPr>
              <a:t>.(</a:t>
            </a:r>
            <a:r>
              <a:rPr lang="es-MX" sz="900" dirty="0" err="1">
                <a:solidFill>
                  <a:schemeClr val="dk1"/>
                </a:solidFill>
              </a:rPr>
              <a:t>BackEnd</a:t>
            </a:r>
            <a:r>
              <a:rPr lang="es-MX" sz="900" dirty="0">
                <a:solidFill>
                  <a:schemeClr val="dk1"/>
                </a:solidFill>
              </a:rPr>
              <a:t>)</a:t>
            </a:r>
          </a:p>
          <a:p>
            <a:pPr marL="269999" marR="17924" lvl="0" indent="-23812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MX" sz="900" dirty="0" err="1">
                <a:solidFill>
                  <a:schemeClr val="dk1"/>
                </a:solidFill>
              </a:rPr>
              <a:t>Login</a:t>
            </a:r>
            <a:r>
              <a:rPr lang="es-MX" sz="900" dirty="0">
                <a:solidFill>
                  <a:schemeClr val="dk1"/>
                </a:solidFill>
              </a:rPr>
              <a:t> SSO </a:t>
            </a:r>
            <a:r>
              <a:rPr lang="es-MX" sz="900" dirty="0" err="1">
                <a:solidFill>
                  <a:schemeClr val="dk1"/>
                </a:solidFill>
              </a:rPr>
              <a:t>OpenId</a:t>
            </a:r>
            <a:endParaRPr lang="es-MX" sz="900" dirty="0">
              <a:solidFill>
                <a:schemeClr val="dk1"/>
              </a:solidFill>
            </a:endParaRPr>
          </a:p>
          <a:p>
            <a:pPr marL="269999" marR="17924" lvl="0" indent="-23812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Gestión de Servidores, </a:t>
            </a:r>
            <a:r>
              <a:rPr lang="es-MX" sz="900" dirty="0" err="1">
                <a:solidFill>
                  <a:schemeClr val="dk1"/>
                </a:solidFill>
              </a:rPr>
              <a:t>VMs</a:t>
            </a:r>
            <a:r>
              <a:rPr lang="es-MX" sz="900" dirty="0">
                <a:solidFill>
                  <a:schemeClr val="dk1"/>
                </a:solidFill>
              </a:rPr>
              <a:t> y Usuarios.</a:t>
            </a:r>
          </a:p>
          <a:p>
            <a:pPr marL="269999" marR="17924" lvl="0" indent="-23812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MX" sz="900" dirty="0">
                <a:solidFill>
                  <a:schemeClr val="dk1"/>
                </a:solidFill>
              </a:rPr>
              <a:t>Despliegue de la versión actual compilada en un servidor (Contenedores)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9512" y="1022034"/>
            <a:ext cx="5328592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3377090"/>
            <a:ext cx="5328592" cy="228415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79512" y="5949280"/>
            <a:ext cx="5328592" cy="79208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630881" y="3362570"/>
            <a:ext cx="3325068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630881" y="1022034"/>
            <a:ext cx="3325068" cy="2042299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40940" y="161956"/>
            <a:ext cx="8815007" cy="58423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134B75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endParaRPr lang="es-E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dondear rectángulo de esquina diagonal 8"/>
          <p:cNvSpPr>
            <a:spLocks noChangeArrowheads="1"/>
          </p:cNvSpPr>
          <p:nvPr/>
        </p:nvSpPr>
        <p:spPr bwMode="auto">
          <a:xfrm>
            <a:off x="155475" y="220421"/>
            <a:ext cx="485876" cy="468000"/>
          </a:xfrm>
          <a:custGeom>
            <a:avLst/>
            <a:gdLst>
              <a:gd name="T0" fmla="*/ 390525 w 390525"/>
              <a:gd name="T1" fmla="*/ 181769 h 363537"/>
              <a:gd name="T2" fmla="*/ 195263 w 390525"/>
              <a:gd name="T3" fmla="*/ 363537 h 363537"/>
              <a:gd name="T4" fmla="*/ 0 w 390525"/>
              <a:gd name="T5" fmla="*/ 181769 h 363537"/>
              <a:gd name="T6" fmla="*/ 195263 w 390525"/>
              <a:gd name="T7" fmla="*/ 0 h 363537"/>
              <a:gd name="T8" fmla="*/ 0 60000 65536"/>
              <a:gd name="T9" fmla="*/ 1 60000 65536"/>
              <a:gd name="T10" fmla="*/ 2 60000 65536"/>
              <a:gd name="T11" fmla="*/ 3 60000 65536"/>
              <a:gd name="T12" fmla="*/ 17746 w 390525"/>
              <a:gd name="T13" fmla="*/ 17746 h 363537"/>
              <a:gd name="T14" fmla="*/ 372779 w 390525"/>
              <a:gd name="T15" fmla="*/ 345791 h 363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0525" h="363537">
                <a:moveTo>
                  <a:pt x="60591" y="0"/>
                </a:moveTo>
                <a:lnTo>
                  <a:pt x="390525" y="0"/>
                </a:lnTo>
                <a:lnTo>
                  <a:pt x="390525" y="302946"/>
                </a:lnTo>
                <a:cubicBezTo>
                  <a:pt x="390525" y="336409"/>
                  <a:pt x="363397" y="363536"/>
                  <a:pt x="329934" y="363537"/>
                </a:cubicBezTo>
                <a:lnTo>
                  <a:pt x="0" y="363537"/>
                </a:lnTo>
                <a:lnTo>
                  <a:pt x="0" y="60591"/>
                </a:lnTo>
                <a:cubicBezTo>
                  <a:pt x="0" y="27127"/>
                  <a:pt x="27127" y="0"/>
                  <a:pt x="60590" y="0"/>
                </a:cubicBezTo>
                <a:close/>
              </a:path>
            </a:pathLst>
          </a:custGeom>
          <a:solidFill>
            <a:srgbClr val="D2F705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defTabSz="457200"/>
            <a:endParaRPr lang="es-ES">
              <a:solidFill>
                <a:srgbClr val="FFFFFF"/>
              </a:solidFill>
              <a:latin typeface="Calibri"/>
              <a:ea typeface="ＭＳ Ｐゴシック"/>
            </a:endParaRPr>
          </a:p>
        </p:txBody>
      </p:sp>
      <p:sp>
        <p:nvSpPr>
          <p:cNvPr id="12" name="Rectángulo redondeado 1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03183" y="211597"/>
            <a:ext cx="3079236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lvl="0" algn="ctr"/>
            <a:r>
              <a:rPr lang="es-AR" sz="1800" b="1" dirty="0">
                <a:solidFill>
                  <a:schemeClr val="accent1">
                    <a:lumMod val="75000"/>
                  </a:schemeClr>
                </a:solidFill>
              </a:rPr>
              <a:t>Implementación Handy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3816350" y="129332"/>
            <a:ext cx="1872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AR" sz="9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Responsable de Proyecto:</a:t>
            </a:r>
            <a:br>
              <a:rPr lang="es-AR" sz="9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</a:br>
            <a:r>
              <a:rPr lang="es-AR" sz="900" dirty="0">
                <a:solidFill>
                  <a:srgbClr val="1F497D"/>
                </a:solidFill>
              </a:rPr>
              <a:t>Federico </a:t>
            </a:r>
            <a:r>
              <a:rPr lang="es-AR" sz="900" dirty="0" err="1">
                <a:solidFill>
                  <a:srgbClr val="1F497D"/>
                </a:solidFill>
              </a:rPr>
              <a:t>Bunader</a:t>
            </a:r>
            <a:endParaRPr lang="es-AR" sz="900" dirty="0">
              <a:solidFill>
                <a:srgbClr val="1F497D"/>
              </a:solidFill>
            </a:endParaRPr>
          </a:p>
        </p:txBody>
      </p:sp>
      <p:sp>
        <p:nvSpPr>
          <p:cNvPr id="14" name="Rectangle 189"/>
          <p:cNvSpPr>
            <a:spLocks noChangeArrowheads="1"/>
          </p:cNvSpPr>
          <p:nvPr/>
        </p:nvSpPr>
        <p:spPr bwMode="auto">
          <a:xfrm>
            <a:off x="3820599" y="464621"/>
            <a:ext cx="2108888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9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Docentes:</a:t>
            </a:r>
            <a:r>
              <a:rPr lang="it-IT" sz="900" dirty="0">
                <a:solidFill>
                  <a:srgbClr val="1F497D"/>
                </a:solidFill>
              </a:rPr>
              <a:t> G. Brassesco </a:t>
            </a:r>
          </a:p>
        </p:txBody>
      </p:sp>
      <p:sp>
        <p:nvSpPr>
          <p:cNvPr id="15" name="Rectangle 189"/>
          <p:cNvSpPr>
            <a:spLocks noChangeArrowheads="1"/>
          </p:cNvSpPr>
          <p:nvPr/>
        </p:nvSpPr>
        <p:spPr bwMode="auto">
          <a:xfrm>
            <a:off x="7138988" y="117506"/>
            <a:ext cx="1465262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Avance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7380312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  <a:ea typeface="ＭＳ Ｐゴシック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8532813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  <a:ea typeface="ＭＳ Ｐゴシック"/>
            </a:endParaRPr>
          </a:p>
        </p:txBody>
      </p:sp>
      <p:grpSp>
        <p:nvGrpSpPr>
          <p:cNvPr id="21" name="Group 89"/>
          <p:cNvGrpSpPr>
            <a:grpSpLocks/>
          </p:cNvGrpSpPr>
          <p:nvPr/>
        </p:nvGrpSpPr>
        <p:grpSpPr bwMode="auto">
          <a:xfrm>
            <a:off x="150813" y="3161314"/>
            <a:ext cx="1584325" cy="217488"/>
            <a:chOff x="3809" y="2569"/>
            <a:chExt cx="998" cy="137"/>
          </a:xfrm>
        </p:grpSpPr>
        <p:sp>
          <p:nvSpPr>
            <p:cNvPr id="2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2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Avances</a:t>
              </a:r>
            </a:p>
          </p:txBody>
        </p:sp>
      </p:grpSp>
      <p:grpSp>
        <p:nvGrpSpPr>
          <p:cNvPr id="24" name="Group 92"/>
          <p:cNvGrpSpPr>
            <a:grpSpLocks/>
          </p:cNvGrpSpPr>
          <p:nvPr/>
        </p:nvGrpSpPr>
        <p:grpSpPr bwMode="auto"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25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26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71" cy="117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Decisiones Importantes</a:t>
              </a:r>
            </a:p>
          </p:txBody>
        </p:sp>
      </p:grpSp>
      <p:grpSp>
        <p:nvGrpSpPr>
          <p:cNvPr id="27" name="Group 95"/>
          <p:cNvGrpSpPr>
            <a:grpSpLocks/>
          </p:cNvGrpSpPr>
          <p:nvPr/>
        </p:nvGrpSpPr>
        <p:grpSpPr bwMode="auto">
          <a:xfrm>
            <a:off x="5630881" y="3164432"/>
            <a:ext cx="1584325" cy="217487"/>
            <a:chOff x="3809" y="2569"/>
            <a:chExt cx="998" cy="137"/>
          </a:xfrm>
        </p:grpSpPr>
        <p:sp>
          <p:nvSpPr>
            <p:cNvPr id="28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29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Proyecto</a:t>
              </a:r>
            </a:p>
          </p:txBody>
        </p:sp>
      </p:grpSp>
      <p:grpSp>
        <p:nvGrpSpPr>
          <p:cNvPr id="30" name="Group 98"/>
          <p:cNvGrpSpPr>
            <a:grpSpLocks/>
          </p:cNvGrpSpPr>
          <p:nvPr/>
        </p:nvGrpSpPr>
        <p:grpSpPr bwMode="auto">
          <a:xfrm>
            <a:off x="150813" y="800131"/>
            <a:ext cx="1584325" cy="217488"/>
            <a:chOff x="3809" y="2569"/>
            <a:chExt cx="998" cy="137"/>
          </a:xfrm>
        </p:grpSpPr>
        <p:sp>
          <p:nvSpPr>
            <p:cNvPr id="31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32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Plan de Trabajo</a:t>
              </a:r>
            </a:p>
          </p:txBody>
        </p:sp>
      </p:grpSp>
      <p:grpSp>
        <p:nvGrpSpPr>
          <p:cNvPr id="33" name="Group 101"/>
          <p:cNvGrpSpPr>
            <a:grpSpLocks/>
          </p:cNvGrpSpPr>
          <p:nvPr/>
        </p:nvGrpSpPr>
        <p:grpSpPr bwMode="auto">
          <a:xfrm>
            <a:off x="5630881" y="800131"/>
            <a:ext cx="1584325" cy="217488"/>
            <a:chOff x="3809" y="2569"/>
            <a:chExt cx="998" cy="137"/>
          </a:xfrm>
        </p:grpSpPr>
        <p:sp>
          <p:nvSpPr>
            <p:cNvPr id="34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35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Puntos de Atención</a:t>
              </a:r>
            </a:p>
          </p:txBody>
        </p:sp>
      </p:grp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652120" y="143136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Fechas del Proyecto</a:t>
            </a: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6114648" y="322487"/>
            <a:ext cx="128997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vl="0">
              <a:buSzPts val="1000"/>
            </a:pPr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Inicio: </a:t>
            </a:r>
            <a:r>
              <a:rPr lang="es-AR" sz="1000" b="1" dirty="0">
                <a:solidFill>
                  <a:srgbClr val="1F497D"/>
                </a:solidFill>
              </a:rPr>
              <a:t>04//05/2023</a:t>
            </a:r>
            <a:endParaRPr lang="es-AR" dirty="0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5663432" y="495162"/>
            <a:ext cx="17533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vl="0">
              <a:buSzPts val="1000"/>
            </a:pPr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Fin Estimado: 05</a:t>
            </a:r>
            <a:r>
              <a:rPr lang="es-AR" sz="1000" b="1" dirty="0">
                <a:solidFill>
                  <a:srgbClr val="1F497D"/>
                </a:solidFill>
              </a:rPr>
              <a:t>/11/2023</a:t>
            </a: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7375996" y="322487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Esperado: 74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  <a:endParaRPr lang="es-AR" sz="1000" b="1" dirty="0">
              <a:latin typeface="TheSansCorrespondence" pitchFamily="34" charset="0"/>
              <a:ea typeface="ＭＳ Ｐゴシック"/>
            </a:endParaRP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7679267" y="522170"/>
            <a:ext cx="92326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Real: 69%</a:t>
            </a:r>
          </a:p>
        </p:txBody>
      </p:sp>
      <p:grpSp>
        <p:nvGrpSpPr>
          <p:cNvPr id="41" name="23 Grupo"/>
          <p:cNvGrpSpPr/>
          <p:nvPr/>
        </p:nvGrpSpPr>
        <p:grpSpPr>
          <a:xfrm>
            <a:off x="8625597" y="211183"/>
            <a:ext cx="273050" cy="485775"/>
            <a:chOff x="7929586" y="7358090"/>
            <a:chExt cx="273050" cy="485775"/>
          </a:xfrm>
        </p:grpSpPr>
        <p:pic>
          <p:nvPicPr>
            <p:cNvPr id="42" name="Picture 4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9586" y="7358090"/>
              <a:ext cx="273050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43 Acorde"/>
            <p:cNvSpPr/>
            <p:nvPr/>
          </p:nvSpPr>
          <p:spPr bwMode="auto">
            <a:xfrm>
              <a:off x="7943593" y="7701787"/>
              <a:ext cx="36000" cy="97200"/>
            </a:xfrm>
            <a:prstGeom prst="chord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endParaRPr lang="en-US" sz="700" b="1">
                <a:solidFill>
                  <a:srgbClr val="4F81BD"/>
                </a:solidFill>
                <a:latin typeface="TheSansCorrespondence" pitchFamily="34" charset="0"/>
              </a:endParaRPr>
            </a:p>
          </p:txBody>
        </p:sp>
        <p:sp>
          <p:nvSpPr>
            <p:cNvPr id="45" name="44 Acorde"/>
            <p:cNvSpPr/>
            <p:nvPr/>
          </p:nvSpPr>
          <p:spPr bwMode="auto">
            <a:xfrm rot="120000" flipH="1">
              <a:off x="8153262" y="7705543"/>
              <a:ext cx="36000" cy="97200"/>
            </a:xfrm>
            <a:prstGeom prst="chord">
              <a:avLst>
                <a:gd name="adj1" fmla="val 3270883"/>
                <a:gd name="adj2" fmla="val 16895529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endParaRPr lang="en-US" sz="700" b="1">
                <a:solidFill>
                  <a:srgbClr val="4F81BD"/>
                </a:solidFill>
                <a:latin typeface="TheSansCorrespondence" pitchFamily="34" charset="0"/>
              </a:endParaRPr>
            </a:p>
          </p:txBody>
        </p:sp>
      </p:grpSp>
      <p:sp>
        <p:nvSpPr>
          <p:cNvPr id="48" name="47 Rectángulo redondeado"/>
          <p:cNvSpPr/>
          <p:nvPr/>
        </p:nvSpPr>
        <p:spPr>
          <a:xfrm>
            <a:off x="214313" y="3434490"/>
            <a:ext cx="5109998" cy="21564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Finalizaron las etapas de Inicio, Relevamiento y Diseño (finalizamos el 20/07/2023)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de la página web (comenzamos el 04/06/2023)</a:t>
            </a:r>
            <a:endParaRPr lang="es-MX" sz="1000" dirty="0">
              <a:solidFill>
                <a:schemeClr val="dk1"/>
              </a:solidFill>
            </a:endParaRPr>
          </a:p>
          <a:p>
            <a: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Comenzó</a:t>
            </a:r>
            <a:r>
              <a:rPr lang="es-MX" sz="1000" dirty="0">
                <a:solidFill>
                  <a:schemeClr val="dk1"/>
                </a:solidFill>
              </a:rPr>
              <a:t> </a:t>
            </a: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desarrollo y entrenamiento de la </a:t>
            </a:r>
            <a:r>
              <a:rPr lang="es-MX" sz="1000" dirty="0">
                <a:solidFill>
                  <a:schemeClr val="dk1"/>
                </a:solidFill>
              </a:rPr>
              <a:t>I</a:t>
            </a: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nteligencia </a:t>
            </a:r>
            <a:r>
              <a:rPr lang="es-MX" sz="1000" dirty="0">
                <a:solidFill>
                  <a:schemeClr val="dk1"/>
                </a:solidFill>
              </a:rPr>
              <a:t>A</a:t>
            </a: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rtificial (04/09/2023)</a:t>
            </a:r>
          </a:p>
          <a:p>
            <a: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s-MX" sz="1000" dirty="0">
                <a:solidFill>
                  <a:schemeClr val="dk1"/>
                </a:solidFill>
              </a:rPr>
              <a:t>Comenzó el módulo de implementación de Realidad Aumentada (11/09/2023)</a:t>
            </a:r>
          </a:p>
          <a:p>
            <a: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s-MX" sz="1000" dirty="0">
                <a:solidFill>
                  <a:schemeClr val="dk1"/>
                </a:solidFill>
              </a:rPr>
              <a:t>Comenzó la unificación de diferentes tipos de </a:t>
            </a:r>
            <a:r>
              <a:rPr lang="es-MX" sz="1000" dirty="0" err="1">
                <a:solidFill>
                  <a:schemeClr val="dk1"/>
                </a:solidFill>
              </a:rPr>
              <a:t>logueo</a:t>
            </a:r>
            <a:r>
              <a:rPr lang="es-MX" sz="1000" dirty="0">
                <a:solidFill>
                  <a:schemeClr val="dk1"/>
                </a:solidFill>
              </a:rPr>
              <a:t> (25/09/2023)</a:t>
            </a:r>
          </a:p>
          <a:p>
            <a: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s-MX" sz="1000" dirty="0">
                <a:solidFill>
                  <a:schemeClr val="dk1"/>
                </a:solidFill>
              </a:rPr>
              <a:t>Comenzó el desarrollo </a:t>
            </a:r>
            <a:r>
              <a:rPr lang="es-MX" sz="1000" dirty="0" err="1">
                <a:solidFill>
                  <a:schemeClr val="dk1"/>
                </a:solidFill>
              </a:rPr>
              <a:t>front-end</a:t>
            </a:r>
            <a:r>
              <a:rPr lang="es-MX" sz="1000" dirty="0">
                <a:solidFill>
                  <a:schemeClr val="dk1"/>
                </a:solidFill>
              </a:rPr>
              <a:t> de la calificación de usuarios y publicaciones (29/09/2023)</a:t>
            </a:r>
          </a:p>
          <a:p>
            <a:pPr marL="61595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2" name="51 Rectángulo redondeado"/>
          <p:cNvSpPr/>
          <p:nvPr/>
        </p:nvSpPr>
        <p:spPr>
          <a:xfrm>
            <a:off x="5724128" y="1076632"/>
            <a:ext cx="3168352" cy="19739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900" u="sng" dirty="0">
                <a:solidFill>
                  <a:schemeClr val="tx1"/>
                </a:solidFill>
              </a:rPr>
              <a:t>Riesgos</a:t>
            </a:r>
            <a:r>
              <a:rPr lang="es-MX" sz="900" dirty="0">
                <a:solidFill>
                  <a:schemeClr val="tx1"/>
                </a:solidFill>
              </a:rPr>
              <a:t>: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</a:pP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poder entrenar de manera adecuada a la IA del chat para que solucione los problemas relacionados con las recomendaciones.  </a:t>
            </a:r>
            <a:br>
              <a:rPr lang="es-MX" sz="900" dirty="0"/>
            </a:br>
            <a:r>
              <a:rPr lang="es-MX" sz="900" b="1" i="0" u="none" strike="noStrike" cap="none" dirty="0">
                <a:solidFill>
                  <a:schemeClr val="tx1"/>
                </a:solidFill>
              </a:rPr>
              <a:t>Impacto</a:t>
            </a:r>
            <a:r>
              <a:rPr lang="es-MX" sz="9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MX" sz="900" dirty="0">
                <a:solidFill>
                  <a:schemeClr val="tx1"/>
                </a:solidFill>
              </a:rPr>
              <a:t>Bajo - </a:t>
            </a:r>
            <a:r>
              <a:rPr lang="es-MX" sz="900" b="1" dirty="0">
                <a:solidFill>
                  <a:schemeClr val="tx1"/>
                </a:solidFill>
              </a:rPr>
              <a:t>P</a:t>
            </a:r>
            <a:r>
              <a:rPr lang="es-MX" sz="900" b="1" i="0" u="none" strike="noStrike" cap="none" dirty="0">
                <a:solidFill>
                  <a:schemeClr val="tx1"/>
                </a:solidFill>
              </a:rPr>
              <a:t>robabilidad</a:t>
            </a:r>
            <a:r>
              <a:rPr lang="es-MX" sz="9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MX" sz="900" dirty="0">
                <a:solidFill>
                  <a:schemeClr val="tx1"/>
                </a:solidFill>
              </a:rPr>
              <a:t>M</a:t>
            </a:r>
            <a:r>
              <a:rPr lang="es-MX" sz="9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edia</a:t>
            </a:r>
            <a:br>
              <a:rPr lang="es-MX" sz="9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s-MX" sz="9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163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</a:pPr>
            <a:r>
              <a:rPr lang="es-MX" sz="900" dirty="0">
                <a:solidFill>
                  <a:schemeClr val="tx1"/>
                </a:solidFill>
              </a:rPr>
              <a:t>No poder abarcar todas las funcionalidades pensadas desde el inicio.  </a:t>
            </a:r>
            <a:r>
              <a:rPr lang="es-MX" sz="900" b="1" dirty="0">
                <a:solidFill>
                  <a:schemeClr val="dk1"/>
                </a:solidFill>
              </a:rPr>
              <a:t>Impacto</a:t>
            </a:r>
            <a:r>
              <a:rPr lang="es-MX" sz="900" dirty="0">
                <a:solidFill>
                  <a:schemeClr val="dk1"/>
                </a:solidFill>
              </a:rPr>
              <a:t>: Medio - </a:t>
            </a:r>
            <a:r>
              <a:rPr lang="es-MX" sz="900" b="1" dirty="0">
                <a:solidFill>
                  <a:schemeClr val="dk1"/>
                </a:solidFill>
              </a:rPr>
              <a:t>Probabilidad</a:t>
            </a:r>
            <a:r>
              <a:rPr lang="es-MX" sz="900" dirty="0">
                <a:solidFill>
                  <a:schemeClr val="dk1"/>
                </a:solidFill>
              </a:rPr>
              <a:t>: Media</a:t>
            </a:r>
            <a:br>
              <a:rPr lang="es-MX" sz="900" dirty="0">
                <a:solidFill>
                  <a:schemeClr val="dk1"/>
                </a:solidFill>
              </a:rPr>
            </a:br>
            <a:endParaRPr lang="es-MX" sz="900" dirty="0">
              <a:solidFill>
                <a:schemeClr val="dk1"/>
              </a:solidFill>
            </a:endParaRPr>
          </a:p>
          <a:p>
            <a:pPr marL="30163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</a:pPr>
            <a:r>
              <a:rPr lang="es-MX" sz="9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MX" sz="900" dirty="0">
                <a:solidFill>
                  <a:schemeClr val="dk1"/>
                </a:solidFill>
              </a:rPr>
              <a:t>Complejidad del renderizado de las imágenes de las publicaciones para la visualización mediante realidad aumentada. </a:t>
            </a:r>
            <a:r>
              <a:rPr lang="es-MX" sz="900" b="1" dirty="0">
                <a:solidFill>
                  <a:schemeClr val="dk1"/>
                </a:solidFill>
              </a:rPr>
              <a:t>Impacto</a:t>
            </a:r>
            <a:r>
              <a:rPr lang="es-MX" sz="900" dirty="0">
                <a:solidFill>
                  <a:schemeClr val="dk1"/>
                </a:solidFill>
              </a:rPr>
              <a:t>: Medio</a:t>
            </a:r>
            <a:endParaRPr lang="es-MX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59 Rectángulo redondeado"/>
          <p:cNvSpPr/>
          <p:nvPr/>
        </p:nvSpPr>
        <p:spPr>
          <a:xfrm>
            <a:off x="5702920" y="3452465"/>
            <a:ext cx="3177872" cy="10081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 dirty="0">
                <a:solidFill>
                  <a:schemeClr val="dk1"/>
                </a:solidFill>
              </a:rPr>
              <a:t>Implementar una página web donde la gente pueda poner sus herramientas en alquiler (con posibilidad de compra) y/o alquilar (con posibilidad de compra) las herramientas de otras personas por un costo y tiempo determinado.</a:t>
            </a:r>
            <a:endParaRPr lang="es-MX" sz="1000" dirty="0"/>
          </a:p>
        </p:txBody>
      </p:sp>
      <p:sp>
        <p:nvSpPr>
          <p:cNvPr id="64" name="63 Rectángulo"/>
          <p:cNvSpPr/>
          <p:nvPr/>
        </p:nvSpPr>
        <p:spPr>
          <a:xfrm>
            <a:off x="5639420" y="4817563"/>
            <a:ext cx="3325068" cy="192380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65" name="Group 95"/>
          <p:cNvGrpSpPr>
            <a:grpSpLocks/>
          </p:cNvGrpSpPr>
          <p:nvPr/>
        </p:nvGrpSpPr>
        <p:grpSpPr bwMode="auto">
          <a:xfrm>
            <a:off x="5639420" y="4604589"/>
            <a:ext cx="1584325" cy="217487"/>
            <a:chOff x="3809" y="2569"/>
            <a:chExt cx="998" cy="137"/>
          </a:xfrm>
        </p:grpSpPr>
        <p:sp>
          <p:nvSpPr>
            <p:cNvPr id="66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67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Producto</a:t>
              </a:r>
            </a:p>
          </p:txBody>
        </p:sp>
      </p:grpSp>
      <p:sp>
        <p:nvSpPr>
          <p:cNvPr id="68" name="67 Rectángulo redondeado"/>
          <p:cNvSpPr/>
          <p:nvPr/>
        </p:nvSpPr>
        <p:spPr>
          <a:xfrm>
            <a:off x="5741206" y="4924446"/>
            <a:ext cx="3151274" cy="17334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 dirty="0">
                <a:solidFill>
                  <a:schemeClr val="dk1"/>
                </a:solidFill>
              </a:rPr>
              <a:t>Permitir que las personas puedan alquilar, comprar, vender o dar en alquiler herramientas por un costo y tiempo determinado a través de una página web.</a:t>
            </a:r>
          </a:p>
        </p:txBody>
      </p:sp>
      <p:sp>
        <p:nvSpPr>
          <p:cNvPr id="69" name="68 Rectángulo redondeado"/>
          <p:cNvSpPr/>
          <p:nvPr/>
        </p:nvSpPr>
        <p:spPr>
          <a:xfrm>
            <a:off x="214313" y="6011493"/>
            <a:ext cx="5253124" cy="689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999" marR="0" lvl="0" indent="-1503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●"/>
            </a:pPr>
            <a:r>
              <a:rPr lang="es-MX" sz="900" dirty="0">
                <a:solidFill>
                  <a:schemeClr val="tx1"/>
                </a:solidFill>
              </a:rPr>
              <a:t>Para implementar la realidad aumentada, se cambió la librería que se iba a utilizar (vamos a utilizar un componente open-</a:t>
            </a:r>
            <a:r>
              <a:rPr lang="es-MX" sz="900" dirty="0" err="1">
                <a:solidFill>
                  <a:schemeClr val="tx1"/>
                </a:solidFill>
              </a:rPr>
              <a:t>source</a:t>
            </a:r>
            <a:r>
              <a:rPr lang="es-MX" sz="900" dirty="0">
                <a:solidFill>
                  <a:schemeClr val="tx1"/>
                </a:solidFill>
              </a:rPr>
              <a:t> de Google llamado "</a:t>
            </a:r>
            <a:r>
              <a:rPr lang="es-MX" sz="900" dirty="0" err="1">
                <a:solidFill>
                  <a:schemeClr val="tx1"/>
                </a:solidFill>
              </a:rPr>
              <a:t>Model</a:t>
            </a:r>
            <a:r>
              <a:rPr lang="es-MX" sz="900" dirty="0">
                <a:solidFill>
                  <a:schemeClr val="tx1"/>
                </a:solidFill>
              </a:rPr>
              <a:t> </a:t>
            </a:r>
            <a:r>
              <a:rPr lang="es-MX" sz="900" dirty="0" err="1">
                <a:solidFill>
                  <a:schemeClr val="tx1"/>
                </a:solidFill>
              </a:rPr>
              <a:t>Viewer</a:t>
            </a:r>
            <a:r>
              <a:rPr lang="es-MX" sz="900" dirty="0">
                <a:solidFill>
                  <a:schemeClr val="tx1"/>
                </a:solidFill>
              </a:rPr>
              <a:t>")</a:t>
            </a:r>
          </a:p>
          <a:p>
            <a:pPr marL="179999" marR="0" lvl="0" indent="-1503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Char char="●"/>
            </a:pPr>
            <a:r>
              <a:rPr lang="es-MX" sz="900" dirty="0">
                <a:solidFill>
                  <a:schemeClr val="tx1"/>
                </a:solidFill>
              </a:rPr>
              <a:t>Se decidió restringir el universo de </a:t>
            </a:r>
            <a:r>
              <a:rPr lang="es-MX" sz="900" dirty="0" err="1">
                <a:solidFill>
                  <a:schemeClr val="tx1"/>
                </a:solidFill>
              </a:rPr>
              <a:t>herram</a:t>
            </a:r>
            <a:r>
              <a:rPr lang="es-MX" sz="900" dirty="0">
                <a:solidFill>
                  <a:schemeClr val="tx1"/>
                </a:solidFill>
              </a:rPr>
              <a:t>. a las que el modelo tendrá acceso a recomendar.</a:t>
            </a:r>
          </a:p>
          <a:p>
            <a:pPr marL="179999" lvl="0" indent="-1503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s-MX" sz="900" dirty="0">
                <a:solidFill>
                  <a:schemeClr val="tx1"/>
                </a:solidFill>
              </a:rPr>
              <a:t>Se decidió no poder realizar reservas en la página. Por lo tanto, sí o sí la fecha de inicio será la del día en que se realiza la operación. </a:t>
            </a:r>
          </a:p>
        </p:txBody>
      </p:sp>
      <p:sp>
        <p:nvSpPr>
          <p:cNvPr id="75" name="Rectangle 16"/>
          <p:cNvSpPr>
            <a:spLocks noChangeArrowheads="1"/>
          </p:cNvSpPr>
          <p:nvPr/>
        </p:nvSpPr>
        <p:spPr bwMode="auto">
          <a:xfrm>
            <a:off x="140941" y="274407"/>
            <a:ext cx="58137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800" b="1" dirty="0">
                <a:solidFill>
                  <a:srgbClr val="003399"/>
                </a:solidFill>
              </a:rPr>
              <a:t>455</a:t>
            </a:r>
          </a:p>
        </p:txBody>
      </p:sp>
      <p:pic>
        <p:nvPicPr>
          <p:cNvPr id="53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75035" y="6543332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Google Shape;128;p3">
            <a:extLst>
              <a:ext uri="{FF2B5EF4-FFF2-40B4-BE49-F238E27FC236}">
                <a16:creationId xmlns:a16="http://schemas.microsoft.com/office/drawing/2014/main" id="{1C75A88E-DFCD-BCF7-BBFD-8973D5EB1CF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400" y="1246390"/>
            <a:ext cx="5058799" cy="1557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092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4144453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83901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ts val="1500"/>
            </a:pPr>
            <a:r>
              <a:rPr lang="es-AR" sz="1800" b="1" dirty="0" err="1">
                <a:solidFill>
                  <a:schemeClr val="accent1">
                    <a:lumMod val="75000"/>
                  </a:schemeClr>
                </a:solidFill>
              </a:rPr>
              <a:t>AgroIA</a:t>
            </a:r>
            <a:endParaRPr lang="es-AR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>
              <a:buClr>
                <a:srgbClr val="1F497D"/>
              </a:buClr>
              <a:buSzPts val="1050"/>
            </a:pPr>
            <a:r>
              <a:rPr lang="es-AR" sz="1000" dirty="0">
                <a:solidFill>
                  <a:srgbClr val="1F497D"/>
                </a:solidFill>
              </a:rPr>
              <a:t>Tomás Molino</a:t>
            </a:r>
            <a:endParaRPr lang="es-AR" sz="1200" dirty="0"/>
          </a:p>
        </p:txBody>
      </p:sp>
      <p:sp>
        <p:nvSpPr>
          <p:cNvPr id="104" name="Shape 104"/>
          <p:cNvSpPr/>
          <p:nvPr/>
        </p:nvSpPr>
        <p:spPr>
          <a:xfrm>
            <a:off x="3635899" y="419999"/>
            <a:ext cx="2058481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</a:t>
            </a:r>
            <a:r>
              <a:rPr lang="it-IT" sz="1000" dirty="0">
                <a:solidFill>
                  <a:srgbClr val="1F497D"/>
                </a:solidFill>
              </a:rPr>
              <a:t>C Crescentini, E. Cortez</a:t>
            </a:r>
            <a:endParaRPr lang="es-AR" sz="1000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933056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27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</a:p>
        </p:txBody>
      </p:sp>
      <p:sp>
        <p:nvSpPr>
          <p:cNvPr id="125" name="Shape 125"/>
          <p:cNvSpPr/>
          <p:nvPr/>
        </p:nvSpPr>
        <p:spPr>
          <a:xfrm>
            <a:off x="5652125" y="522175"/>
            <a:ext cx="17238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 </a:t>
            </a:r>
            <a:r>
              <a:rPr lang="es-AR" sz="1000" b="1" dirty="0">
                <a:solidFill>
                  <a:srgbClr val="1F497D"/>
                </a:solidFill>
              </a:rPr>
              <a:t>20</a:t>
            </a: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80%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83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59113" y="3472883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de gestión y planeamiento 100% completa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de análisis 100% completa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de diseño 100% completa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de desarrollo </a:t>
            </a:r>
            <a:r>
              <a:rPr lang="es-MX" sz="1000" dirty="0">
                <a:solidFill>
                  <a:schemeClr val="dk1"/>
                </a:solidFill>
              </a:rPr>
              <a:t>95</a:t>
            </a: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 completa</a:t>
            </a:r>
          </a:p>
          <a:p>
            <a: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de funcionalidades mínimas 100% completo</a:t>
            </a:r>
            <a:endParaRPr lang="es-MX" sz="1000"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s-MX" sz="1000" dirty="0">
                <a:solidFill>
                  <a:schemeClr val="dk1"/>
                </a:solidFill>
              </a:rPr>
              <a:t>Elaborar la presentación comercial y el poster 100% completo</a:t>
            </a: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s-MX" sz="1000" dirty="0">
                <a:solidFill>
                  <a:schemeClr val="dk1"/>
                </a:solidFill>
              </a:rPr>
              <a:t>Desarrollo del </a:t>
            </a:r>
            <a:r>
              <a:rPr lang="es-MX" sz="1000" dirty="0" err="1">
                <a:solidFill>
                  <a:schemeClr val="dk1"/>
                </a:solidFill>
              </a:rPr>
              <a:t>paper</a:t>
            </a:r>
            <a:r>
              <a:rPr lang="es-MX" sz="1000" dirty="0">
                <a:solidFill>
                  <a:schemeClr val="dk1"/>
                </a:solidFill>
              </a:rPr>
              <a:t> del CONAIISI</a:t>
            </a: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s-MX" sz="1000" dirty="0" err="1">
                <a:solidFill>
                  <a:schemeClr val="dk1"/>
                </a:solidFill>
              </a:rPr>
              <a:t>Release</a:t>
            </a:r>
            <a:r>
              <a:rPr lang="es-MX" sz="1000" dirty="0">
                <a:solidFill>
                  <a:schemeClr val="dk1"/>
                </a:solidFill>
              </a:rPr>
              <a:t> 5: implementación de </a:t>
            </a:r>
            <a:r>
              <a:rPr lang="es-MX" sz="1000" dirty="0" err="1">
                <a:solidFill>
                  <a:schemeClr val="dk1"/>
                </a:solidFill>
              </a:rPr>
              <a:t>dashboards</a:t>
            </a:r>
            <a:endParaRPr lang="es-MX" sz="1000" dirty="0">
              <a:solidFill>
                <a:schemeClr val="dk1"/>
              </a:solidFill>
            </a:endParaRPr>
          </a:p>
          <a:p>
            <a: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del sistema </a:t>
            </a:r>
            <a:r>
              <a:rPr lang="es-MX" sz="1000" dirty="0">
                <a:solidFill>
                  <a:schemeClr val="dk1"/>
                </a:solidFill>
              </a:rPr>
              <a:t>85</a:t>
            </a: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 completo (inicio sprint </a:t>
            </a:r>
            <a:r>
              <a:rPr lang="es-MX" sz="1000" dirty="0">
                <a:solidFill>
                  <a:schemeClr val="dk1"/>
                </a:solidFill>
              </a:rPr>
              <a:t>6</a:t>
            </a: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MX" sz="1000" dirty="0">
                <a:solidFill>
                  <a:schemeClr val="dk1"/>
                </a:solidFill>
              </a:rPr>
              <a:t>refinado final y completar los </a:t>
            </a:r>
            <a:r>
              <a:rPr lang="es-MX" sz="1000" dirty="0" err="1">
                <a:solidFill>
                  <a:schemeClr val="dk1"/>
                </a:solidFill>
              </a:rPr>
              <a:t>dashboards</a:t>
            </a: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s-MX" sz="1000" dirty="0">
              <a:solidFill>
                <a:schemeClr val="dk1"/>
              </a:solidFill>
            </a:endParaRPr>
          </a:p>
          <a:p>
            <a:pPr marL="456565" lvl="1">
              <a:spcBef>
                <a:spcPts val="20"/>
              </a:spcBef>
              <a:tabLst>
                <a:tab pos="641350" algn="l"/>
              </a:tabLst>
            </a:pPr>
            <a:endParaRPr lang="es-ES" sz="1100" dirty="0">
              <a:latin typeface="Arial MT"/>
              <a:cs typeface="Arial MT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724125" y="4221087"/>
            <a:ext cx="3127870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s-AR" sz="1000" dirty="0">
                <a:solidFill>
                  <a:schemeClr val="dk1"/>
                </a:solidFill>
              </a:rPr>
              <a:t>Desarrollar e implementar un sistema para los campos de cultivo que facilite la toma de decisiones relacionadas a la producción agraria</a:t>
            </a:r>
            <a:r>
              <a:rPr lang="es-ES" sz="1000" dirty="0">
                <a:solidFill>
                  <a:schemeClr val="dk1"/>
                </a:solidFill>
              </a:rPr>
              <a:t>.</a:t>
            </a:r>
            <a:endParaRPr lang="es-ES" sz="800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5584612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5373216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724124" y="5661250"/>
            <a:ext cx="3127871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dirty="0">
                <a:solidFill>
                  <a:schemeClr val="dk1"/>
                </a:solidFill>
              </a:rPr>
              <a:t>Desarrollar soluciones para identificar y diagnosticar enfermedades, plagas u otros problemas de salud en cultivos mediante el análisis de imágenes agrícolas, con el objetivo de proporcionar recomendaciones precisas y oportunas para el manejo y tratamiento de los cultivos.</a:t>
            </a:r>
            <a:endParaRPr lang="es-MX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1410" y="216820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724125" y="1091561"/>
            <a:ext cx="3127870" cy="271586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1" dirty="0" err="1">
                <a:solidFill>
                  <a:schemeClr val="dk1"/>
                </a:solidFill>
              </a:rPr>
              <a:t>Issue</a:t>
            </a:r>
            <a:r>
              <a:rPr lang="es-MX" sz="1100" b="1" dirty="0">
                <a:solidFill>
                  <a:schemeClr val="dk1"/>
                </a:solidFill>
              </a:rPr>
              <a:t>: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MX" sz="1000" dirty="0">
                <a:solidFill>
                  <a:schemeClr val="dk1"/>
                </a:solidFill>
              </a:rPr>
              <a:t>No se lograron alcanzar las fechas esperadas para la entrega del desarrollo de algunos módulos. Lo que obligó a cada equipo a seguir por su cuenta (Impacto: medio).</a:t>
            </a:r>
          </a:p>
        </p:txBody>
      </p:sp>
      <p:sp>
        <p:nvSpPr>
          <p:cNvPr id="138" name="Shape 138"/>
          <p:cNvSpPr/>
          <p:nvPr/>
        </p:nvSpPr>
        <p:spPr>
          <a:xfrm>
            <a:off x="274447" y="5996822"/>
            <a:ext cx="5153003" cy="696466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decidió </a:t>
            </a:r>
            <a:r>
              <a:rPr lang="es-MX" sz="1000" dirty="0">
                <a:solidFill>
                  <a:schemeClr val="dk1"/>
                </a:solidFill>
              </a:rPr>
              <a:t>implementar un </a:t>
            </a:r>
            <a:r>
              <a:rPr lang="es-MX" sz="1000" dirty="0" err="1">
                <a:solidFill>
                  <a:schemeClr val="dk1"/>
                </a:solidFill>
              </a:rPr>
              <a:t>mockeo</a:t>
            </a:r>
            <a:r>
              <a:rPr lang="es-MX" sz="1000" dirty="0">
                <a:solidFill>
                  <a:schemeClr val="dk1"/>
                </a:solidFill>
              </a:rPr>
              <a:t> de los módulos que iban a ser desarrollados por el otro grupo ante la imposibilidad de seguir avanzando en conjunto. A su vez, se decidió documentar y subir todo lo desarrollado en nuestros módulos para que el otro grupo sea capaz de realizar su trabajo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407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9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9368" y="5697944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Google Shape;151;p7">
            <a:extLst>
              <a:ext uri="{FF2B5EF4-FFF2-40B4-BE49-F238E27FC236}">
                <a16:creationId xmlns:a16="http://schemas.microsoft.com/office/drawing/2014/main" id="{F950103B-FA05-642C-8381-45212D7C909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4363" y="2307100"/>
            <a:ext cx="4426974" cy="69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2;p7">
            <a:extLst>
              <a:ext uri="{FF2B5EF4-FFF2-40B4-BE49-F238E27FC236}">
                <a16:creationId xmlns:a16="http://schemas.microsoft.com/office/drawing/2014/main" id="{50E2D3BF-973E-B0DA-1DCD-E9D5C0E695C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4375" y="1150349"/>
            <a:ext cx="4426949" cy="11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3;p7">
            <a:extLst>
              <a:ext uri="{FF2B5EF4-FFF2-40B4-BE49-F238E27FC236}">
                <a16:creationId xmlns:a16="http://schemas.microsoft.com/office/drawing/2014/main" id="{F1CBC055-3F46-CB33-0736-DF5EDBF6CEC2}"/>
              </a:ext>
            </a:extLst>
          </p:cNvPr>
          <p:cNvSpPr/>
          <p:nvPr/>
        </p:nvSpPr>
        <p:spPr>
          <a:xfrm>
            <a:off x="4132575" y="2356076"/>
            <a:ext cx="569400" cy="598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54;p7">
            <a:extLst>
              <a:ext uri="{FF2B5EF4-FFF2-40B4-BE49-F238E27FC236}">
                <a16:creationId xmlns:a16="http://schemas.microsoft.com/office/drawing/2014/main" id="{24285C9D-67A4-C752-F318-001F2EADF0FC}"/>
              </a:ext>
            </a:extLst>
          </p:cNvPr>
          <p:cNvSpPr/>
          <p:nvPr/>
        </p:nvSpPr>
        <p:spPr>
          <a:xfrm>
            <a:off x="2372700" y="1203279"/>
            <a:ext cx="751500" cy="79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3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4144453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83901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11" y="2272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800" b="1" dirty="0">
                <a:solidFill>
                  <a:srgbClr val="003399"/>
                </a:solidFill>
              </a:rPr>
              <a:t> </a:t>
            </a: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800" b="1" dirty="0">
                <a:solidFill>
                  <a:srgbClr val="003399"/>
                </a:solidFill>
              </a:rPr>
              <a:t>  452</a:t>
            </a: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39744" y="22720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CRICERD</a:t>
            </a: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AR" sz="1000" b="0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Macarena Pesce</a:t>
            </a:r>
            <a:endParaRPr lang="es-AR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35900" y="446893"/>
            <a:ext cx="2027864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</a:t>
            </a:r>
            <a:r>
              <a:rPr lang="it-IT" sz="1000" dirty="0">
                <a:solidFill>
                  <a:srgbClr val="1F497D"/>
                </a:solidFill>
              </a:rPr>
              <a:t> G. Brassesco</a:t>
            </a:r>
            <a:endParaRPr lang="es-AR" sz="1000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933056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27</a:t>
            </a:r>
            <a:r>
              <a:rPr lang="es-AR" sz="1000" b="1" dirty="0">
                <a:solidFill>
                  <a:srgbClr val="1F497D"/>
                </a:solidFill>
              </a:rPr>
              <a:t>/04/2023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52125" y="522175"/>
            <a:ext cx="17238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 </a:t>
            </a:r>
            <a:r>
              <a:rPr lang="es-AR" sz="1000" b="1" dirty="0">
                <a:solidFill>
                  <a:srgbClr val="1F497D"/>
                </a:solidFill>
              </a:rPr>
              <a:t>23/11/</a:t>
            </a: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78%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55275" y="522175"/>
            <a:ext cx="915599" cy="260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61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1450" marR="0" lvl="0" indent="-165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−"/>
            </a:pPr>
            <a:r>
              <a:rPr lang="es-MX" sz="900" dirty="0">
                <a:solidFill>
                  <a:schemeClr val="dk1"/>
                </a:solidFill>
              </a:rPr>
              <a:t>Se realizaron los diagramas UML (diagrama de clases y DER).</a:t>
            </a:r>
            <a:endParaRPr lang="es-MX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65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−"/>
            </a:pPr>
            <a:r>
              <a:rPr lang="es-MX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de Desarrollo </a:t>
            </a:r>
            <a:endParaRPr lang="es-MX" sz="13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79400" algn="just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✓"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avanz</a:t>
            </a:r>
            <a:r>
              <a:rPr lang="es-MX" sz="900" dirty="0">
                <a:solidFill>
                  <a:schemeClr val="dk1"/>
                </a:solidFill>
              </a:rPr>
              <a:t>ó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casi en su t</a:t>
            </a:r>
            <a:r>
              <a:rPr lang="es-MX" sz="900" dirty="0">
                <a:solidFill>
                  <a:schemeClr val="dk1"/>
                </a:solidFill>
              </a:rPr>
              <a:t>otalidad el desarrollo 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correspondiente al </a:t>
            </a:r>
            <a:r>
              <a:rPr lang="es-MX" sz="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sistema y e</a:t>
            </a:r>
            <a:r>
              <a:rPr lang="es-MX" sz="900" dirty="0">
                <a:solidFill>
                  <a:schemeClr val="dk1"/>
                </a:solidFill>
              </a:rPr>
              <a:t>n el </a:t>
            </a:r>
            <a:r>
              <a:rPr lang="es-MX" sz="900" dirty="0" err="1">
                <a:solidFill>
                  <a:schemeClr val="dk1"/>
                </a:solidFill>
              </a:rPr>
              <a:t>testing</a:t>
            </a:r>
            <a:r>
              <a:rPr lang="es-MX" sz="900" dirty="0">
                <a:solidFill>
                  <a:schemeClr val="dk1"/>
                </a:solidFill>
              </a:rPr>
              <a:t> de dicho módulo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914400" marR="0" lvl="1" indent="-285750" algn="just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s-MX" sz="900" dirty="0">
                <a:solidFill>
                  <a:schemeClr val="dk1"/>
                </a:solidFill>
              </a:rPr>
              <a:t>Se avanzó en el desarrollo </a:t>
            </a:r>
            <a:r>
              <a:rPr lang="es-MX" sz="900" dirty="0" err="1">
                <a:solidFill>
                  <a:schemeClr val="dk1"/>
                </a:solidFill>
              </a:rPr>
              <a:t>frontend</a:t>
            </a:r>
            <a:r>
              <a:rPr lang="es-MX" sz="900" dirty="0">
                <a:solidFill>
                  <a:schemeClr val="dk1"/>
                </a:solidFill>
              </a:rPr>
              <a:t>:</a:t>
            </a:r>
          </a:p>
          <a:p>
            <a:pPr marL="1371600" marR="0" lvl="2" indent="-285750" algn="just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s-MX" sz="900" dirty="0">
                <a:solidFill>
                  <a:schemeClr val="dk1"/>
                </a:solidFill>
              </a:rPr>
              <a:t>CU </a:t>
            </a:r>
            <a:r>
              <a:rPr lang="es-MX" sz="900" dirty="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0"/>
                  </a:ext>
                </a:extLst>
              </a:rPr>
              <a:t>de registro e inicio de sesión de </a:t>
            </a:r>
            <a:r>
              <a:rPr lang="es-MX" sz="900" dirty="0">
                <a:solidFill>
                  <a:schemeClr val="dk1"/>
                </a:solidFill>
              </a:rPr>
              <a:t>Usuarios, CU de información de </a:t>
            </a:r>
            <a:r>
              <a:rPr lang="es-MX" sz="900" dirty="0" err="1">
                <a:solidFill>
                  <a:schemeClr val="dk1"/>
                </a:solidFill>
              </a:rPr>
              <a:t>animasles</a:t>
            </a:r>
            <a:r>
              <a:rPr lang="es-MX" sz="900" dirty="0">
                <a:solidFill>
                  <a:schemeClr val="dk1"/>
                </a:solidFill>
              </a:rPr>
              <a:t>, CU </a:t>
            </a:r>
            <a:r>
              <a:rPr lang="es-MX" sz="900" dirty="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1"/>
                  </a:ext>
                </a:extLst>
              </a:rPr>
              <a:t>de vinculación y lectura </a:t>
            </a:r>
            <a:r>
              <a:rPr lang="es-MX" sz="900" dirty="0">
                <a:solidFill>
                  <a:schemeClr val="dk1"/>
                </a:solidFill>
              </a:rPr>
              <a:t>de tags de </a:t>
            </a:r>
            <a:r>
              <a:rPr lang="es-MX" sz="900" dirty="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2"/>
                  </a:ext>
                </a:extLst>
              </a:rPr>
              <a:t>Cerdos</a:t>
            </a:r>
            <a:endParaRPr lang="es-MX" sz="900" dirty="0">
              <a:solidFill>
                <a:schemeClr val="dk1"/>
              </a:solidFill>
            </a:endParaRPr>
          </a:p>
          <a:p>
            <a:pPr marL="914400" marR="0" lvl="1" indent="-285750" algn="just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s-MX" sz="900" dirty="0">
                <a:solidFill>
                  <a:schemeClr val="dk1"/>
                </a:solidFill>
              </a:rPr>
              <a:t>Se avanzó en el desarrollo de Arduino.</a:t>
            </a:r>
          </a:p>
          <a:p>
            <a:pPr marL="1371600" marR="0" lvl="2" indent="-285750" algn="just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s-MX" sz="900" dirty="0">
                <a:solidFill>
                  <a:schemeClr val="dk1"/>
                </a:solidFill>
              </a:rPr>
              <a:t>Uso de simulador e implementación en </a:t>
            </a:r>
            <a:r>
              <a:rPr lang="es-MX" sz="900" dirty="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3"/>
                  </a:ext>
                </a:extLst>
              </a:rPr>
              <a:t>HW </a:t>
            </a:r>
            <a:r>
              <a:rPr lang="es-MX" sz="900" dirty="0">
                <a:solidFill>
                  <a:schemeClr val="dk1"/>
                </a:solidFill>
              </a:rPr>
              <a:t>físico.</a:t>
            </a:r>
          </a:p>
          <a:p>
            <a:pPr marL="914400" marR="0" lvl="1" indent="-285750" algn="just" rtl="0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✓"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próximos pasos son </a:t>
            </a:r>
            <a:r>
              <a:rPr lang="es-MX" sz="900" dirty="0">
                <a:solidFill>
                  <a:schemeClr val="dk1"/>
                </a:solidFill>
              </a:rPr>
              <a:t>terminar de desarrollar el </a:t>
            </a:r>
            <a:r>
              <a:rPr lang="es-MX" sz="900" dirty="0" err="1">
                <a:solidFill>
                  <a:schemeClr val="dk1"/>
                </a:solidFill>
              </a:rPr>
              <a:t>front</a:t>
            </a:r>
            <a:r>
              <a:rPr lang="es-MX" sz="900" dirty="0">
                <a:solidFill>
                  <a:schemeClr val="dk1"/>
                </a:solidFill>
              </a:rPr>
              <a:t> y </a:t>
            </a:r>
            <a:r>
              <a:rPr lang="es-MX" sz="900" dirty="0" err="1">
                <a:solidFill>
                  <a:schemeClr val="dk1"/>
                </a:solidFill>
              </a:rPr>
              <a:t>arduino</a:t>
            </a:r>
            <a:r>
              <a:rPr lang="es-MX" sz="900" dirty="0">
                <a:solidFill>
                  <a:schemeClr val="dk1"/>
                </a:solidFill>
              </a:rPr>
              <a:t>, adquirir hardware faltante del alimentador, y vincular el desarrollo </a:t>
            </a:r>
            <a:r>
              <a:rPr lang="es-MX" sz="900" dirty="0" err="1">
                <a:solidFill>
                  <a:schemeClr val="dk1"/>
                </a:solidFill>
              </a:rPr>
              <a:t>arduino</a:t>
            </a:r>
            <a:r>
              <a:rPr lang="es-MX" sz="900" dirty="0">
                <a:solidFill>
                  <a:schemeClr val="dk1"/>
                </a:solidFill>
              </a:rPr>
              <a:t> al back.</a:t>
            </a:r>
          </a:p>
          <a:p>
            <a:pPr marL="45720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</a:pPr>
            <a:r>
              <a:rPr lang="es-MX" sz="900" dirty="0">
                <a:solidFill>
                  <a:schemeClr val="dk1"/>
                </a:solidFill>
              </a:rPr>
              <a:t>Se entregó el </a:t>
            </a:r>
            <a:r>
              <a:rPr lang="es-MX" sz="900" dirty="0" err="1">
                <a:solidFill>
                  <a:schemeClr val="dk1"/>
                </a:solidFill>
              </a:rPr>
              <a:t>paper</a:t>
            </a:r>
            <a:r>
              <a:rPr lang="es-MX" sz="900" dirty="0">
                <a:solidFill>
                  <a:schemeClr val="dk1"/>
                </a:solidFill>
              </a:rPr>
              <a:t>, poster y se realizó la presentación comercial.</a:t>
            </a:r>
          </a:p>
        </p:txBody>
      </p:sp>
      <p:sp>
        <p:nvSpPr>
          <p:cNvPr id="130" name="Shape 130"/>
          <p:cNvSpPr/>
          <p:nvPr/>
        </p:nvSpPr>
        <p:spPr>
          <a:xfrm>
            <a:off x="5702920" y="4221087"/>
            <a:ext cx="3174287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dirty="0"/>
              <a:t>Construir un sistema que permita </a:t>
            </a: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monitoreo y la gestión eficiente de los recursos productivos </a:t>
            </a:r>
            <a:r>
              <a:rPr lang="es-MX" sz="900" dirty="0"/>
              <a:t>(</a:t>
            </a: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cerdos) de manera automatizada y ágil, manteniendo sus valores nominales de peso, alimentación y condiciones ambientales en cada una de las etapas de producción, mediante la incorporación de tecnologías Software y Hardware</a:t>
            </a:r>
            <a:r>
              <a:rPr lang="es-MX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s-MX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639419" y="5584612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5373216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86950" y="5661250"/>
            <a:ext cx="3254190" cy="108003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900" dirty="0"/>
              <a:t>A</a:t>
            </a:r>
            <a:r>
              <a:rPr lang="es-MX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gilizar las tareas del productor de cerdos y </a:t>
            </a:r>
            <a:r>
              <a:rPr lang="es-MX" sz="900" dirty="0">
                <a:solidFill>
                  <a:schemeClr val="dk1"/>
                </a:solidFill>
              </a:rPr>
              <a:t>minimizar los errores humanos mediante:</a:t>
            </a:r>
            <a:endParaRPr lang="es-MX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marR="0" lvl="2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Automatiza</a:t>
            </a:r>
            <a:r>
              <a:rPr lang="es-MX" sz="800" dirty="0"/>
              <a:t>ción d</a:t>
            </a: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cálculo de</a:t>
            </a:r>
            <a:r>
              <a:rPr lang="es-MX" sz="800" dirty="0"/>
              <a:t> cantidad de </a:t>
            </a: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alimento recibido por los animales, Asocia</a:t>
            </a:r>
            <a:r>
              <a:rPr lang="es-MX" sz="800" dirty="0"/>
              <a:t>ción</a:t>
            </a: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automática</a:t>
            </a:r>
            <a:r>
              <a:rPr lang="es-MX" sz="800" dirty="0"/>
              <a:t> de</a:t>
            </a: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las mediciones de peso de cada cerdo a medida que pasan por una balanza. Monitor</a:t>
            </a:r>
            <a:r>
              <a:rPr lang="es-MX" sz="800" dirty="0"/>
              <a:t>eo</a:t>
            </a: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800" dirty="0"/>
              <a:t>de</a:t>
            </a: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las condiciones de temperatura, humedad, presión y gases en las áreas críticas. </a:t>
            </a:r>
            <a:r>
              <a:rPr lang="es-MX" sz="800" dirty="0"/>
              <a:t>Notificaciones y alertas </a:t>
            </a:r>
            <a:r>
              <a:rPr lang="es-MX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productor de eventos relevantes.</a:t>
            </a:r>
          </a:p>
        </p:txBody>
      </p:sp>
      <p:sp>
        <p:nvSpPr>
          <p:cNvPr id="137" name="Shape 137"/>
          <p:cNvSpPr/>
          <p:nvPr/>
        </p:nvSpPr>
        <p:spPr>
          <a:xfrm>
            <a:off x="5663764" y="1059463"/>
            <a:ext cx="3264243" cy="277301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8890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Char char="●"/>
            </a:pPr>
            <a:r>
              <a:rPr lang="es-MX" sz="900" dirty="0"/>
              <a:t>Dificultades técnicas con la implementación del HW. Se avanzó con ayuda de un simulador para realizar una práctica antes de utilizar el HW real, logrando afianzar conocimientos aprendidos a través de la investigación realizada. </a:t>
            </a:r>
          </a:p>
          <a:p>
            <a:pPr marL="8890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Char char="●"/>
            </a:pPr>
            <a:r>
              <a:rPr lang="es-MX" sz="900" dirty="0"/>
              <a:t>Fortalecimiento de la comunicación grupal. En las últimas reuniones, el grupo descuido el hecho de que participen todos y se perdió el seguimiento grupal teniendo una comunicación interna deficiente debido a problemas para sincronizar los horarios para reuniones grupales. Esto se discutió en las últimas reuniones con los integrantes y se llegó a un acuerdo de que en lo que queda del proyecto priorizar la activa participación y comunicación de cada uno de los miembros, decidiendo dejar un </a:t>
            </a:r>
            <a:r>
              <a:rPr lang="es-MX" sz="900" dirty="0" err="1"/>
              <a:t>dia</a:t>
            </a:r>
            <a:r>
              <a:rPr lang="es-MX" sz="900" dirty="0"/>
              <a:t> por semana fijo para reuniones y ver avance, dudas y problemas que se presenten. El resto de los días, cuando sea necesario o pedido, los miembros disponibles se juntarán</a:t>
            </a:r>
            <a:r>
              <a:rPr lang="es-MX" sz="800" dirty="0"/>
              <a:t>.</a:t>
            </a:r>
          </a:p>
        </p:txBody>
      </p:sp>
      <p:sp>
        <p:nvSpPr>
          <p:cNvPr id="138" name="Shape 138"/>
          <p:cNvSpPr/>
          <p:nvPr/>
        </p:nvSpPr>
        <p:spPr>
          <a:xfrm>
            <a:off x="274447" y="5996822"/>
            <a:ext cx="5233655" cy="696466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96838" marR="0" lvl="0" indent="-9683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●"/>
            </a:pPr>
            <a:r>
              <a:rPr lang="es-MX" sz="800" dirty="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4"/>
                  </a:ext>
                </a:extLst>
              </a:rPr>
              <a:t>Realizar el diseño del Hardware del alimentador (prototipo) para reemplazar al modelo 3D para el </a:t>
            </a:r>
            <a:r>
              <a:rPr lang="es-MX" sz="800" dirty="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5"/>
                  </a:ext>
                </a:extLst>
              </a:rPr>
              <a:t>MVP</a:t>
            </a:r>
            <a:r>
              <a:rPr lang="es-MX" sz="800" dirty="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6"/>
                  </a:ext>
                </a:extLst>
              </a:rPr>
              <a:t>.</a:t>
            </a:r>
            <a:endParaRPr lang="es-MX" sz="800" dirty="0">
              <a:solidFill>
                <a:schemeClr val="dk1"/>
              </a:solidFill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7"/>
                </a:ext>
              </a:extLst>
            </a:endParaRPr>
          </a:p>
          <a:p>
            <a:pPr marL="96838" marR="0" lvl="0" indent="-9683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●"/>
            </a:pPr>
            <a:r>
              <a:rPr lang="es-MX" sz="800" dirty="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8"/>
                  </a:ext>
                </a:extLst>
              </a:rPr>
              <a:t>Decidir la forma de presentación del HW, y si incluimos e implementamos una maqueta para la exposición.</a:t>
            </a:r>
            <a:endParaRPr lang="es-MX" sz="800" dirty="0">
              <a:solidFill>
                <a:schemeClr val="dk1"/>
              </a:solidFill>
            </a:endParaRPr>
          </a:p>
          <a:p>
            <a:pPr marL="96838" marR="0" lvl="0" indent="-9683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●"/>
            </a:pPr>
            <a:r>
              <a:rPr lang="es-MX" sz="800" dirty="0">
                <a:solidFill>
                  <a:schemeClr val="dk1"/>
                </a:solidFill>
              </a:rPr>
              <a:t>Se optó por no realizar para el MVP el sincronizador de datos debido a que trabajaremos con un único criadero.</a:t>
            </a:r>
          </a:p>
          <a:p>
            <a:pPr marL="96838" lvl="0" indent="-96838">
              <a:buClr>
                <a:schemeClr val="dk1"/>
              </a:buClr>
              <a:buSzPts val="750"/>
              <a:buFont typeface="Arial"/>
              <a:buChar char="●"/>
            </a:pPr>
            <a:r>
              <a:rPr lang="es-MX" sz="800" dirty="0">
                <a:solidFill>
                  <a:schemeClr val="dk1"/>
                </a:solidFill>
              </a:rPr>
              <a:t>Se decidió continuar utilizando </a:t>
            </a:r>
            <a:r>
              <a:rPr lang="es-MX" sz="800" dirty="0" err="1">
                <a:solidFill>
                  <a:schemeClr val="dk1"/>
                </a:solidFill>
              </a:rPr>
              <a:t>React</a:t>
            </a:r>
            <a:r>
              <a:rPr lang="es-MX" sz="800" dirty="0">
                <a:solidFill>
                  <a:schemeClr val="dk1"/>
                </a:solidFill>
              </a:rPr>
              <a:t> para el </a:t>
            </a:r>
            <a:r>
              <a:rPr lang="es-MX" sz="800" dirty="0" err="1">
                <a:solidFill>
                  <a:schemeClr val="dk1"/>
                </a:solidFill>
              </a:rPr>
              <a:t>frontend</a:t>
            </a:r>
            <a:r>
              <a:rPr lang="es-MX" sz="800" dirty="0">
                <a:solidFill>
                  <a:schemeClr val="dk1"/>
                </a:solidFill>
              </a:rPr>
              <a:t> y Java para el </a:t>
            </a:r>
            <a:r>
              <a:rPr lang="es-MX" sz="800" dirty="0" err="1">
                <a:solidFill>
                  <a:schemeClr val="dk1"/>
                </a:solidFill>
              </a:rPr>
              <a:t>backend</a:t>
            </a:r>
            <a:r>
              <a:rPr lang="es-MX" sz="800" dirty="0">
                <a:solidFill>
                  <a:schemeClr val="dk1"/>
                </a:solidFill>
              </a:rPr>
              <a:t>, l</a:t>
            </a:r>
            <a:r>
              <a:rPr lang="es-MX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uego de haber considerado los lenguajes de programación que maneja la mayoría del grupo</a:t>
            </a:r>
            <a:r>
              <a:rPr lang="es-MX" sz="800" dirty="0">
                <a:solidFill>
                  <a:schemeClr val="dk1"/>
                </a:solidFill>
              </a:rPr>
              <a:t> y </a:t>
            </a:r>
            <a:r>
              <a:rPr lang="es-MX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realizar una votaci</a:t>
            </a:r>
            <a:r>
              <a:rPr lang="es-MX" sz="800" dirty="0">
                <a:solidFill>
                  <a:schemeClr val="dk1"/>
                </a:solidFill>
              </a:rPr>
              <a:t>ón nuevamente</a:t>
            </a:r>
            <a:r>
              <a:rPr lang="es-MX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lang="es-MX" sz="800" dirty="0">
              <a:solidFill>
                <a:schemeClr val="dk1"/>
              </a:solidFill>
            </a:endParaRPr>
          </a:p>
        </p:txBody>
      </p:sp>
      <p:pic>
        <p:nvPicPr>
          <p:cNvPr id="48" name="Picture 23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07890" y="6102167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Shape 1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35681" y="6741280"/>
            <a:ext cx="273000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23;p3">
            <a:extLst>
              <a:ext uri="{FF2B5EF4-FFF2-40B4-BE49-F238E27FC236}">
                <a16:creationId xmlns:a16="http://schemas.microsoft.com/office/drawing/2014/main" id="{7C5116DA-62C1-1C5A-576D-571E4ED358F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908" r="2296"/>
          <a:stretch/>
        </p:blipFill>
        <p:spPr>
          <a:xfrm>
            <a:off x="274447" y="1083437"/>
            <a:ext cx="4961229" cy="185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30;p8">
            <a:extLst>
              <a:ext uri="{FF2B5EF4-FFF2-40B4-BE49-F238E27FC236}">
                <a16:creationId xmlns:a16="http://schemas.microsoft.com/office/drawing/2014/main" id="{D1BD5241-BD32-1FBE-5ACA-DB26AB1A349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5011" y="202693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10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79511" y="1022033"/>
            <a:ext cx="5328591" cy="20469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79511" y="5949280"/>
            <a:ext cx="5328600" cy="79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79511" y="3377089"/>
            <a:ext cx="5328591" cy="228415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630880" y="4144453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630880" y="1022033"/>
            <a:ext cx="3325067" cy="283901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42875" y="161956"/>
            <a:ext cx="8878887" cy="5984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79500" y="228600"/>
            <a:ext cx="613500" cy="4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18" y="0"/>
                </a:moveTo>
                <a:lnTo>
                  <a:pt x="120000" y="0"/>
                </a:lnTo>
                <a:lnTo>
                  <a:pt x="120000" y="99999"/>
                </a:lnTo>
                <a:cubicBezTo>
                  <a:pt x="120000" y="111045"/>
                  <a:pt x="111664" y="119999"/>
                  <a:pt x="101381" y="119999"/>
                </a:cubicBezTo>
                <a:lnTo>
                  <a:pt x="0" y="119999"/>
                </a:lnTo>
                <a:lnTo>
                  <a:pt x="0" y="20000"/>
                </a:lnTo>
                <a:cubicBezTo>
                  <a:pt x="0" y="8954"/>
                  <a:pt x="8335" y="0"/>
                  <a:pt x="18618" y="0"/>
                </a:cubicBezTo>
                <a:close/>
              </a:path>
            </a:pathLst>
          </a:cu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800" b="1" dirty="0">
              <a:solidFill>
                <a:srgbClr val="003399"/>
              </a:solidFill>
            </a:endParaRPr>
          </a:p>
        </p:txBody>
      </p:sp>
      <p:sp>
        <p:nvSpPr>
          <p:cNvPr id="102" name="Shape 102">
            <a:hlinkClick r:id="rId3" action="ppaction://hlinksldjump"/>
          </p:cNvPr>
          <p:cNvSpPr/>
          <p:nvPr/>
        </p:nvSpPr>
        <p:spPr>
          <a:xfrm>
            <a:off x="841300" y="229950"/>
            <a:ext cx="2754089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algn="r" rotWithShape="0">
              <a:srgbClr val="808080">
                <a:alpha val="4274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12700" marR="5080" indent="389255">
              <a:lnSpc>
                <a:spcPct val="100499"/>
              </a:lnSpc>
              <a:spcBef>
                <a:spcPts val="90"/>
              </a:spcBef>
            </a:pPr>
            <a:r>
              <a:rPr lang="es-AR" sz="1800" b="1" spc="-5" dirty="0" err="1">
                <a:solidFill>
                  <a:schemeClr val="accent1">
                    <a:lumMod val="75000"/>
                  </a:schemeClr>
                </a:solidFill>
              </a:rPr>
              <a:t>buscAR</a:t>
            </a:r>
            <a:endParaRPr lang="es-A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620600" y="192825"/>
            <a:ext cx="2412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</a:t>
            </a:r>
          </a:p>
          <a:p>
            <a:pPr lvl="0"/>
            <a:r>
              <a:rPr lang="es-AR" sz="10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Martín M</a:t>
            </a:r>
            <a:r>
              <a:rPr lang="es-AR" sz="1000" b="1" dirty="0">
                <a:solidFill>
                  <a:srgbClr val="1F497D"/>
                </a:solidFill>
              </a:rPr>
              <a:t>éndez</a:t>
            </a:r>
            <a:endParaRPr lang="es-A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616839" y="446031"/>
            <a:ext cx="2065115" cy="3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Docentes: </a:t>
            </a:r>
            <a:r>
              <a:rPr lang="it-IT" sz="1000" dirty="0">
                <a:solidFill>
                  <a:srgbClr val="1F497D"/>
                </a:solidFill>
              </a:rPr>
              <a:t>R. Eribe</a:t>
            </a:r>
            <a:endParaRPr lang="es-AR" sz="1000" dirty="0">
              <a:solidFill>
                <a:srgbClr val="1F497D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138988" y="117506"/>
            <a:ext cx="1465261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7380311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8532813" y="161956"/>
            <a:ext cx="0" cy="601662"/>
          </a:xfrm>
          <a:prstGeom prst="straightConnector1">
            <a:avLst/>
          </a:prstGeom>
          <a:noFill/>
          <a:ln w="12700" cap="flat" cmpd="sng">
            <a:solidFill>
              <a:srgbClr val="134B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Shape 108"/>
          <p:cNvGrpSpPr/>
          <p:nvPr/>
        </p:nvGrpSpPr>
        <p:grpSpPr>
          <a:xfrm>
            <a:off x="150812" y="3161314"/>
            <a:ext cx="1584325" cy="217488"/>
            <a:chOff x="3809" y="2569"/>
            <a:chExt cx="998" cy="137"/>
          </a:xfrm>
        </p:grpSpPr>
        <p:sp>
          <p:nvSpPr>
            <p:cNvPr id="109" name="Shape 109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Avances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179512" y="5733256"/>
            <a:ext cx="1756891" cy="234088"/>
            <a:chOff x="3809" y="2569"/>
            <a:chExt cx="998" cy="135"/>
          </a:xfrm>
        </p:grpSpPr>
        <p:sp>
          <p:nvSpPr>
            <p:cNvPr id="112" name="Shape 112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809" y="2587"/>
              <a:ext cx="971" cy="116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Decisiones Importantes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630881" y="3933056"/>
            <a:ext cx="1584325" cy="217487"/>
            <a:chOff x="3809" y="2569"/>
            <a:chExt cx="998" cy="137"/>
          </a:xfrm>
        </p:grpSpPr>
        <p:sp>
          <p:nvSpPr>
            <p:cNvPr id="115" name="Shape 115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Proyecto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150812" y="800131"/>
            <a:ext cx="1584325" cy="217488"/>
            <a:chOff x="3809" y="2569"/>
            <a:chExt cx="998" cy="137"/>
          </a:xfrm>
        </p:grpSpPr>
        <p:sp>
          <p:nvSpPr>
            <p:cNvPr id="118" name="Shape 118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Plan de Trabajo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5630881" y="800130"/>
            <a:ext cx="1584325" cy="217488"/>
            <a:chOff x="3809" y="2569"/>
            <a:chExt cx="998" cy="137"/>
          </a:xfrm>
        </p:grpSpPr>
        <p:sp>
          <p:nvSpPr>
            <p:cNvPr id="121" name="Shape 121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6033119" y="116631"/>
            <a:ext cx="14759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</a:p>
        </p:txBody>
      </p:sp>
      <p:sp>
        <p:nvSpPr>
          <p:cNvPr id="124" name="Shape 124"/>
          <p:cNvSpPr/>
          <p:nvPr/>
        </p:nvSpPr>
        <p:spPr>
          <a:xfrm>
            <a:off x="6114652" y="322475"/>
            <a:ext cx="1261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01</a:t>
            </a:r>
            <a:r>
              <a:rPr lang="es-AR" sz="1000" b="1" dirty="0">
                <a:solidFill>
                  <a:srgbClr val="1F497D"/>
                </a:solidFill>
              </a:rPr>
              <a:t>/05/2023</a:t>
            </a:r>
            <a:endParaRPr lang="es-AR" sz="1000" dirty="0"/>
          </a:p>
        </p:txBody>
      </p:sp>
      <p:sp>
        <p:nvSpPr>
          <p:cNvPr id="125" name="Shape 125"/>
          <p:cNvSpPr/>
          <p:nvPr/>
        </p:nvSpPr>
        <p:spPr>
          <a:xfrm>
            <a:off x="5686414" y="510744"/>
            <a:ext cx="1856993" cy="276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</a:t>
            </a:r>
            <a:r>
              <a:rPr lang="es-AR" sz="1000" b="1" dirty="0">
                <a:solidFill>
                  <a:srgbClr val="1F497D"/>
                </a:solidFill>
              </a:rPr>
              <a:t> 26/11/2023</a:t>
            </a:r>
          </a:p>
        </p:txBody>
      </p:sp>
      <p:sp>
        <p:nvSpPr>
          <p:cNvPr id="126" name="Shape 126"/>
          <p:cNvSpPr/>
          <p:nvPr/>
        </p:nvSpPr>
        <p:spPr>
          <a:xfrm>
            <a:off x="7375996" y="322487"/>
            <a:ext cx="14760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84%</a:t>
            </a:r>
          </a:p>
        </p:txBody>
      </p:sp>
      <p:sp>
        <p:nvSpPr>
          <p:cNvPr id="127" name="Shape 127"/>
          <p:cNvSpPr/>
          <p:nvPr/>
        </p:nvSpPr>
        <p:spPr>
          <a:xfrm>
            <a:off x="7679274" y="522175"/>
            <a:ext cx="8535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000" b="1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77</a:t>
            </a:r>
            <a:r>
              <a:rPr lang="es-AR" sz="1000" b="1" dirty="0">
                <a:solidFill>
                  <a:srgbClr val="1F497D"/>
                </a:solidFill>
              </a:rPr>
              <a:t>%</a:t>
            </a:r>
          </a:p>
        </p:txBody>
      </p:sp>
      <p:sp>
        <p:nvSpPr>
          <p:cNvPr id="129" name="Shape 129"/>
          <p:cNvSpPr/>
          <p:nvPr/>
        </p:nvSpPr>
        <p:spPr>
          <a:xfrm>
            <a:off x="274447" y="3444625"/>
            <a:ext cx="5157455" cy="21285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MX" sz="1000" dirty="0">
                <a:solidFill>
                  <a:schemeClr val="dk1"/>
                </a:solidFill>
              </a:rPr>
              <a:t>La aplicación lista el catálogo con los objetos del usuario. </a:t>
            </a:r>
            <a:r>
              <a:rPr lang="es-MX" sz="1000" b="1" dirty="0">
                <a:solidFill>
                  <a:schemeClr val="dk1"/>
                </a:solidFill>
              </a:rPr>
              <a:t>(23-08-23)</a:t>
            </a:r>
            <a:endParaRPr lang="es-MX" sz="1000" dirty="0">
              <a:solidFill>
                <a:schemeClr val="dk1"/>
              </a:solidFill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MX" sz="1000" dirty="0">
                <a:solidFill>
                  <a:schemeClr val="dk1"/>
                </a:solidFill>
              </a:rPr>
              <a:t>La aplicación detecta un objeto personal informando la ubicación del mismo. </a:t>
            </a:r>
            <a:r>
              <a:rPr lang="es-MX" sz="1000" b="1" dirty="0">
                <a:solidFill>
                  <a:schemeClr val="dk1"/>
                </a:solidFill>
              </a:rPr>
              <a:t>(13-09-23)</a:t>
            </a:r>
            <a:endParaRPr lang="es-MX" sz="1000" dirty="0">
              <a:solidFill>
                <a:schemeClr val="dk1"/>
              </a:solidFill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MX" sz="1000" dirty="0"/>
              <a:t>La aplicación permite cargar un nuevo objeto personal con la cámara del teléfono móvil. </a:t>
            </a:r>
            <a:r>
              <a:rPr lang="es-MX" sz="1000" b="1" dirty="0">
                <a:solidFill>
                  <a:schemeClr val="dk1"/>
                </a:solidFill>
              </a:rPr>
              <a:t>(20-09-23)</a:t>
            </a:r>
            <a:endParaRPr lang="es-MX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lang="es-MX"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724126" y="4221087"/>
            <a:ext cx="3153082" cy="1008000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dirty="0">
                <a:solidFill>
                  <a:schemeClr val="dk1"/>
                </a:solidFill>
              </a:rPr>
              <a:t>Desarrollar e implementar una aplicación móvil que detecta objetos personalizados para personas con baja visión.</a:t>
            </a:r>
          </a:p>
        </p:txBody>
      </p:sp>
      <p:sp>
        <p:nvSpPr>
          <p:cNvPr id="131" name="Shape 131"/>
          <p:cNvSpPr/>
          <p:nvPr/>
        </p:nvSpPr>
        <p:spPr>
          <a:xfrm>
            <a:off x="5639419" y="5584612"/>
            <a:ext cx="3325067" cy="115675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5639420" y="5373216"/>
            <a:ext cx="1584325" cy="217487"/>
            <a:chOff x="3809" y="2569"/>
            <a:chExt cx="998" cy="137"/>
          </a:xfrm>
        </p:grpSpPr>
        <p:sp>
          <p:nvSpPr>
            <p:cNvPr id="133" name="Shape 133"/>
            <p:cNvSpPr/>
            <p:nvPr/>
          </p:nvSpPr>
          <p:spPr>
            <a:xfrm>
              <a:off x="3849" y="2569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09" y="2587"/>
              <a:ext cx="958" cy="118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0"/>
            </a:gradFill>
            <a:ln w="952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3000" dir="5400000" rotWithShape="0">
                <a:srgbClr val="80808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del Producto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5639410" y="5610933"/>
            <a:ext cx="3316537" cy="1130347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MX" sz="1000" dirty="0">
                <a:solidFill>
                  <a:schemeClr val="dk1"/>
                </a:solidFill>
              </a:rPr>
              <a:t>Permitir a las personas con baja visión cargar en el sistema sus objetos personalizados y que luego los puedan encontrar en una sala. Facilitar el acceso a la aplicación mediante la compatibilidad con lectores de pantalla y colores de alto contraste.</a:t>
            </a:r>
            <a:endParaRPr lang="es-ES" sz="1000" dirty="0"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2977" y="6450438"/>
            <a:ext cx="273000" cy="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724125" y="1116613"/>
            <a:ext cx="3153082" cy="258026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 b="1" dirty="0"/>
              <a:t>Riesgo:</a:t>
            </a:r>
            <a:r>
              <a:rPr lang="es-MX" sz="1000" dirty="0"/>
              <a:t> Alcanzar límite de créditos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 dirty="0"/>
              <a:t>mensuales en el proveedor Cloud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 dirty="0"/>
              <a:t>Azure por el aumento de las pruebas realizadas. (Impacto: Alto. Probabilidad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 dirty="0"/>
              <a:t>de Ocurrencia: Media)</a:t>
            </a:r>
          </a:p>
        </p:txBody>
      </p:sp>
      <p:sp>
        <p:nvSpPr>
          <p:cNvPr id="138" name="Shape 138"/>
          <p:cNvSpPr/>
          <p:nvPr/>
        </p:nvSpPr>
        <p:spPr>
          <a:xfrm>
            <a:off x="274447" y="6009876"/>
            <a:ext cx="5153003" cy="683412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000" dirty="0"/>
              <a:t>Se decidió hacer énfasis en el </a:t>
            </a:r>
            <a:r>
              <a:rPr lang="es-MX" sz="1000" dirty="0" err="1"/>
              <a:t>testing</a:t>
            </a:r>
            <a:r>
              <a:rPr lang="es-MX" sz="1000" dirty="0"/>
              <a:t> integral priorizando la búsqueda y el alta del objeto lo antes posible</a:t>
            </a:r>
            <a:endParaRPr lang="es-MX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13" y="2792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3399"/>
                </a:solidFill>
              </a:rPr>
              <a:t>454</a:t>
            </a:r>
            <a:endParaRPr lang="en-US" sz="1800" b="1" dirty="0">
              <a:solidFill>
                <a:srgbClr val="003399"/>
              </a:solidFill>
            </a:endParaRPr>
          </a:p>
        </p:txBody>
      </p:sp>
      <p:pic>
        <p:nvPicPr>
          <p:cNvPr id="48" name="Picture 2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54705" y="218312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Google Shape;248;p9">
            <a:extLst>
              <a:ext uri="{FF2B5EF4-FFF2-40B4-BE49-F238E27FC236}">
                <a16:creationId xmlns:a16="http://schemas.microsoft.com/office/drawing/2014/main" id="{202F9070-A7B7-F430-EAD6-E2E81276472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6859" r="1808" b="4580"/>
          <a:stretch/>
        </p:blipFill>
        <p:spPr>
          <a:xfrm>
            <a:off x="303944" y="1091375"/>
            <a:ext cx="5034972" cy="1906262"/>
          </a:xfrm>
          <a:prstGeom prst="rect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80291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34385</TotalTime>
  <Words>4832</Words>
  <Application>Microsoft Office PowerPoint</Application>
  <PresentationFormat>Presentación en pantalla (4:3)</PresentationFormat>
  <Paragraphs>706</Paragraphs>
  <Slides>20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Arial MT</vt:lpstr>
      <vt:lpstr>Calibri</vt:lpstr>
      <vt:lpstr>Noto Sans Symbols</vt:lpstr>
      <vt:lpstr>Roboto</vt:lpstr>
      <vt:lpstr>TheSansCorrespondence</vt:lpstr>
      <vt:lpstr>Tema de Office</vt:lpstr>
      <vt:lpstr>Tablero de Control Integral</vt:lpstr>
      <vt:lpstr>Tablero de control integrado</vt:lpstr>
      <vt:lpstr>Tablero de control integrado</vt:lpstr>
      <vt:lpstr>Tablero de control integrado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Tablero de Control Integral</dc:title>
  <dc:creator>Gabriela Salem</dc:creator>
  <cp:lastModifiedBy>Gabriela Salem</cp:lastModifiedBy>
  <cp:revision>157</cp:revision>
  <dcterms:modified xsi:type="dcterms:W3CDTF">2023-10-05T21:03:55Z</dcterms:modified>
</cp:coreProperties>
</file>