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6" r:id="rId4"/>
    <p:sldId id="272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64636-BAC7-4D36-9066-953E20350A81}" v="51" dt="2023-08-10T17:18:24.889"/>
  </p1510:revLst>
</p1510:revInfo>
</file>

<file path=ppt/tableStyles.xml><?xml version="1.0" encoding="utf-8"?>
<a:tblStyleLst xmlns:a="http://schemas.openxmlformats.org/drawingml/2006/main" def="{7CD48338-4FC2-4C32-A0AF-3F45D4AC5364}">
  <a:tblStyle styleId="{7CD48338-4FC2-4C32-A0AF-3F45D4AC5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356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Salem" userId="c4ab765d-4f70-4279-bb0a-fdcdd0b71797" providerId="ADAL" clId="{D6264636-BAC7-4D36-9066-953E20350A81}"/>
    <pc:docChg chg="undo custSel modSld">
      <pc:chgData name="Gabriela Salem" userId="c4ab765d-4f70-4279-bb0a-fdcdd0b71797" providerId="ADAL" clId="{D6264636-BAC7-4D36-9066-953E20350A81}" dt="2023-08-10T23:39:25.497" v="473" actId="20577"/>
      <pc:docMkLst>
        <pc:docMk/>
      </pc:docMkLst>
      <pc:sldChg chg="modSp mod">
        <pc:chgData name="Gabriela Salem" userId="c4ab765d-4f70-4279-bb0a-fdcdd0b71797" providerId="ADAL" clId="{D6264636-BAC7-4D36-9066-953E20350A81}" dt="2023-08-09T21:48:01.820" v="83" actId="6549"/>
        <pc:sldMkLst>
          <pc:docMk/>
          <pc:sldMk cId="0" sldId="256"/>
        </pc:sldMkLst>
        <pc:spChg chg="mod">
          <ac:chgData name="Gabriela Salem" userId="c4ab765d-4f70-4279-bb0a-fdcdd0b71797" providerId="ADAL" clId="{D6264636-BAC7-4D36-9066-953E20350A81}" dt="2023-08-09T21:48:01.820" v="83" actId="6549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Gabriela Salem" userId="c4ab765d-4f70-4279-bb0a-fdcdd0b71797" providerId="ADAL" clId="{D6264636-BAC7-4D36-9066-953E20350A81}" dt="2023-08-10T17:16:49.680" v="454" actId="6549"/>
        <pc:sldMkLst>
          <pc:docMk/>
          <pc:sldMk cId="0" sldId="257"/>
        </pc:sldMkLst>
        <pc:spChg chg="mod">
          <ac:chgData name="Gabriela Salem" userId="c4ab765d-4f70-4279-bb0a-fdcdd0b71797" providerId="ADAL" clId="{D6264636-BAC7-4D36-9066-953E20350A81}" dt="2023-08-09T21:35:46.981" v="0" actId="6549"/>
          <ac:spMkLst>
            <pc:docMk/>
            <pc:sldMk cId="0" sldId="257"/>
            <ac:spMk id="15" creationId="{00000000-0000-0000-0000-000000000000}"/>
          </ac:spMkLst>
        </pc:spChg>
        <pc:grpChg chg="mod">
          <ac:chgData name="Gabriela Salem" userId="c4ab765d-4f70-4279-bb0a-fdcdd0b71797" providerId="ADAL" clId="{D6264636-BAC7-4D36-9066-953E20350A81}" dt="2023-08-09T21:41:03.040" v="45" actId="1076"/>
          <ac:grpSpMkLst>
            <pc:docMk/>
            <pc:sldMk cId="0" sldId="257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09T21:45:25.374" v="69" actId="1076"/>
          <ac:grpSpMkLst>
            <pc:docMk/>
            <pc:sldMk cId="0" sldId="257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09T22:07:06.694" v="187" actId="1076"/>
          <ac:grpSpMkLst>
            <pc:docMk/>
            <pc:sldMk cId="0" sldId="257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02:43:55.136" v="259" actId="1076"/>
          <ac:grpSpMkLst>
            <pc:docMk/>
            <pc:sldMk cId="0" sldId="257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02:48:38.062" v="284" actId="1076"/>
          <ac:grpSpMkLst>
            <pc:docMk/>
            <pc:sldMk cId="0" sldId="257"/>
            <ac:grpSpMk id="64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17:16:22.270" v="449" actId="1076"/>
          <ac:grpSpMkLst>
            <pc:docMk/>
            <pc:sldMk cId="0" sldId="257"/>
            <ac:grpSpMk id="70" creationId="{00000000-0000-0000-0000-000000000000}"/>
          </ac:grpSpMkLst>
        </pc:grpChg>
        <pc:graphicFrameChg chg="mod modGraphic">
          <ac:chgData name="Gabriela Salem" userId="c4ab765d-4f70-4279-bb0a-fdcdd0b71797" providerId="ADAL" clId="{D6264636-BAC7-4D36-9066-953E20350A81}" dt="2023-08-09T21:45:39.442" v="77" actId="6549"/>
          <ac:graphicFrameMkLst>
            <pc:docMk/>
            <pc:sldMk cId="0" sldId="257"/>
            <ac:graphicFrameMk id="1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10T17:16:49.680" v="454" actId="6549"/>
          <ac:graphicFrameMkLst>
            <pc:docMk/>
            <pc:sldMk cId="0" sldId="257"/>
            <ac:graphicFrameMk id="18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10T02:43:47.605" v="258" actId="6549"/>
          <ac:graphicFrameMkLst>
            <pc:docMk/>
            <pc:sldMk cId="0" sldId="257"/>
            <ac:graphicFrameMk id="2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09T21:40:46.833" v="42" actId="20577"/>
          <ac:graphicFrameMkLst>
            <pc:docMk/>
            <pc:sldMk cId="0" sldId="257"/>
            <ac:graphicFrameMk id="29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10T02:48:31.872" v="283"/>
          <ac:graphicFrameMkLst>
            <pc:docMk/>
            <pc:sldMk cId="0" sldId="257"/>
            <ac:graphicFrameMk id="33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09T22:06:41.620" v="186"/>
          <ac:graphicFrameMkLst>
            <pc:docMk/>
            <pc:sldMk cId="0" sldId="257"/>
            <ac:graphicFrameMk id="87" creationId="{00000000-0000-0000-0000-000000000000}"/>
          </ac:graphicFrameMkLst>
        </pc:graphicFrameChg>
        <pc:picChg chg="mod">
          <ac:chgData name="Gabriela Salem" userId="c4ab765d-4f70-4279-bb0a-fdcdd0b71797" providerId="ADAL" clId="{D6264636-BAC7-4D36-9066-953E20350A81}" dt="2023-08-09T21:40:56.984" v="43" actId="1076"/>
          <ac:picMkLst>
            <pc:docMk/>
            <pc:sldMk cId="0" sldId="257"/>
            <ac:picMk id="16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1:41:00.750" v="44" actId="1076"/>
          <ac:picMkLst>
            <pc:docMk/>
            <pc:sldMk cId="0" sldId="257"/>
            <ac:picMk id="63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09T22:09:17.554" v="206" actId="6549"/>
        <pc:sldMkLst>
          <pc:docMk/>
          <pc:sldMk cId="0" sldId="258"/>
        </pc:sldMkLst>
        <pc:spChg chg="mod">
          <ac:chgData name="Gabriela Salem" userId="c4ab765d-4f70-4279-bb0a-fdcdd0b71797" providerId="ADAL" clId="{D6264636-BAC7-4D36-9066-953E20350A81}" dt="2023-08-09T22:08:05.420" v="192" actId="20577"/>
          <ac:spMkLst>
            <pc:docMk/>
            <pc:sldMk cId="0" sldId="258"/>
            <ac:spMk id="3" creationId="{8B4951CB-3192-779F-9561-A8C9C3B25ACA}"/>
          </ac:spMkLst>
        </pc:spChg>
        <pc:spChg chg="mod">
          <ac:chgData name="Gabriela Salem" userId="c4ab765d-4f70-4279-bb0a-fdcdd0b71797" providerId="ADAL" clId="{D6264636-BAC7-4D36-9066-953E20350A81}" dt="2023-08-09T22:09:12.025" v="202" actId="6549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9:17.554" v="206" actId="6549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7:46.494" v="189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8:47.974" v="198" actId="255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8:28.578" v="196" actId="20577"/>
          <ac:spMkLst>
            <pc:docMk/>
            <pc:sldMk cId="0" sldId="258"/>
            <ac:spMk id="160" creationId="{00000000-0000-0000-0000-000000000000}"/>
          </ac:spMkLst>
        </pc:spChg>
      </pc:sldChg>
      <pc:sldChg chg="delSp modSp mod">
        <pc:chgData name="Gabriela Salem" userId="c4ab765d-4f70-4279-bb0a-fdcdd0b71797" providerId="ADAL" clId="{D6264636-BAC7-4D36-9066-953E20350A81}" dt="2023-08-09T21:51:51.193" v="109" actId="21"/>
        <pc:sldMkLst>
          <pc:docMk/>
          <pc:sldMk cId="470929460" sldId="260"/>
        </pc:sldMkLst>
        <pc:spChg chg="mod">
          <ac:chgData name="Gabriela Salem" userId="c4ab765d-4f70-4279-bb0a-fdcdd0b71797" providerId="ADAL" clId="{D6264636-BAC7-4D36-9066-953E20350A81}" dt="2023-08-09T21:49:35.859" v="99" actId="6549"/>
          <ac:spMkLst>
            <pc:docMk/>
            <pc:sldMk cId="470929460" sldId="260"/>
            <ac:spMk id="3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9:50.108" v="105" actId="20577"/>
          <ac:spMkLst>
            <pc:docMk/>
            <pc:sldMk cId="470929460" sldId="260"/>
            <ac:spMk id="40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8:54.399" v="89" actId="5793"/>
          <ac:spMkLst>
            <pc:docMk/>
            <pc:sldMk cId="470929460" sldId="260"/>
            <ac:spMk id="48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8:36.958" v="87" actId="255"/>
          <ac:spMkLst>
            <pc:docMk/>
            <pc:sldMk cId="470929460" sldId="260"/>
            <ac:spMk id="52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9:20.291" v="95" actId="207"/>
          <ac:spMkLst>
            <pc:docMk/>
            <pc:sldMk cId="470929460" sldId="260"/>
            <ac:spMk id="69" creationId="{00000000-0000-0000-0000-000000000000}"/>
          </ac:spMkLst>
        </pc:spChg>
        <pc:picChg chg="del">
          <ac:chgData name="Gabriela Salem" userId="c4ab765d-4f70-4279-bb0a-fdcdd0b71797" providerId="ADAL" clId="{D6264636-BAC7-4D36-9066-953E20350A81}" dt="2023-08-09T21:51:51.193" v="109" actId="21"/>
          <ac:picMkLst>
            <pc:docMk/>
            <pc:sldMk cId="470929460" sldId="260"/>
            <ac:picMk id="51" creationId="{00000000-0000-0000-0000-000000000000}"/>
          </ac:picMkLst>
        </pc:picChg>
      </pc:sldChg>
      <pc:sldChg chg="addSp delSp modSp mod">
        <pc:chgData name="Gabriela Salem" userId="c4ab765d-4f70-4279-bb0a-fdcdd0b71797" providerId="ADAL" clId="{D6264636-BAC7-4D36-9066-953E20350A81}" dt="2023-08-10T17:19:40.829" v="471" actId="6549"/>
        <pc:sldMkLst>
          <pc:docMk/>
          <pc:sldMk cId="238637935" sldId="261"/>
        </pc:sldMkLst>
        <pc:spChg chg="add mod">
          <ac:chgData name="Gabriela Salem" userId="c4ab765d-4f70-4279-bb0a-fdcdd0b71797" providerId="ADAL" clId="{D6264636-BAC7-4D36-9066-953E20350A81}" dt="2023-08-10T17:18:37.171" v="460" actId="1035"/>
          <ac:spMkLst>
            <pc:docMk/>
            <pc:sldMk cId="238637935" sldId="261"/>
            <ac:spMk id="6" creationId="{CE1DCCB6-F5B2-77C7-C12F-1A7F91A10AEA}"/>
          </ac:spMkLst>
        </pc:spChg>
        <pc:spChg chg="add mod">
          <ac:chgData name="Gabriela Salem" userId="c4ab765d-4f70-4279-bb0a-fdcdd0b71797" providerId="ADAL" clId="{D6264636-BAC7-4D36-9066-953E20350A81}" dt="2023-08-10T17:18:37.171" v="460" actId="1035"/>
          <ac:spMkLst>
            <pc:docMk/>
            <pc:sldMk cId="238637935" sldId="261"/>
            <ac:spMk id="7" creationId="{7DEED838-92C3-3027-E6A1-200EF50EAEB2}"/>
          </ac:spMkLst>
        </pc:spChg>
        <pc:spChg chg="mod">
          <ac:chgData name="Gabriela Salem" userId="c4ab765d-4f70-4279-bb0a-fdcdd0b71797" providerId="ADAL" clId="{D6264636-BAC7-4D36-9066-953E20350A81}" dt="2023-08-10T17:19:31.829" v="467" actId="6549"/>
          <ac:spMkLst>
            <pc:docMk/>
            <pc:sldMk cId="238637935" sldId="261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19:40.829" v="471" actId="6549"/>
          <ac:spMkLst>
            <pc:docMk/>
            <pc:sldMk cId="238637935" sldId="261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18:54.714" v="461"/>
          <ac:spMkLst>
            <pc:docMk/>
            <pc:sldMk cId="238637935" sldId="261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19:18.619" v="463"/>
          <ac:spMkLst>
            <pc:docMk/>
            <pc:sldMk cId="238637935" sldId="261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19:07.699" v="462"/>
          <ac:spMkLst>
            <pc:docMk/>
            <pc:sldMk cId="238637935" sldId="261"/>
            <ac:spMk id="138" creationId="{00000000-0000-0000-0000-000000000000}"/>
          </ac:spMkLst>
        </pc:spChg>
        <pc:picChg chg="del">
          <ac:chgData name="Gabriela Salem" userId="c4ab765d-4f70-4279-bb0a-fdcdd0b71797" providerId="ADAL" clId="{D6264636-BAC7-4D36-9066-953E20350A81}" dt="2023-08-10T17:18:23.210" v="455" actId="478"/>
          <ac:picMkLst>
            <pc:docMk/>
            <pc:sldMk cId="238637935" sldId="261"/>
            <ac:picMk id="3" creationId="{894D30CD-7D80-3375-8E9F-E766CFEB0701}"/>
          </ac:picMkLst>
        </pc:picChg>
        <pc:picChg chg="add mod">
          <ac:chgData name="Gabriela Salem" userId="c4ab765d-4f70-4279-bb0a-fdcdd0b71797" providerId="ADAL" clId="{D6264636-BAC7-4D36-9066-953E20350A81}" dt="2023-08-10T17:18:37.171" v="460" actId="1035"/>
          <ac:picMkLst>
            <pc:docMk/>
            <pc:sldMk cId="238637935" sldId="261"/>
            <ac:picMk id="4" creationId="{93D3978B-FDDD-1B90-5218-29BB66A9D957}"/>
          </ac:picMkLst>
        </pc:picChg>
        <pc:picChg chg="add mod">
          <ac:chgData name="Gabriela Salem" userId="c4ab765d-4f70-4279-bb0a-fdcdd0b71797" providerId="ADAL" clId="{D6264636-BAC7-4D36-9066-953E20350A81}" dt="2023-08-10T17:18:37.171" v="460" actId="1035"/>
          <ac:picMkLst>
            <pc:docMk/>
            <pc:sldMk cId="238637935" sldId="261"/>
            <ac:picMk id="5" creationId="{0DB9FBC9-7A4B-10A0-C9AA-AE733E192F19}"/>
          </ac:picMkLst>
        </pc:picChg>
      </pc:sldChg>
      <pc:sldChg chg="modSp mod">
        <pc:chgData name="Gabriela Salem" userId="c4ab765d-4f70-4279-bb0a-fdcdd0b71797" providerId="ADAL" clId="{D6264636-BAC7-4D36-9066-953E20350A81}" dt="2023-08-10T02:46:07.833" v="275" actId="6549"/>
        <pc:sldMkLst>
          <pc:docMk/>
          <pc:sldMk cId="3387102229" sldId="262"/>
        </pc:sldMkLst>
        <pc:spChg chg="mod">
          <ac:chgData name="Gabriela Salem" userId="c4ab765d-4f70-4279-bb0a-fdcdd0b71797" providerId="ADAL" clId="{D6264636-BAC7-4D36-9066-953E20350A81}" dt="2023-08-10T02:46:01.898" v="271" actId="6549"/>
          <ac:spMkLst>
            <pc:docMk/>
            <pc:sldMk cId="3387102229" sldId="262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6:07.833" v="275" actId="6549"/>
          <ac:spMkLst>
            <pc:docMk/>
            <pc:sldMk cId="3387102229" sldId="262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4:21.288" v="261" actId="20577"/>
          <ac:spMkLst>
            <pc:docMk/>
            <pc:sldMk cId="3387102229" sldId="262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4:39.993" v="262"/>
          <ac:spMkLst>
            <pc:docMk/>
            <pc:sldMk cId="3387102229" sldId="262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5:44.433" v="267" actId="255"/>
          <ac:spMkLst>
            <pc:docMk/>
            <pc:sldMk cId="3387102229" sldId="262"/>
            <ac:spMk id="138" creationId="{00000000-0000-0000-0000-000000000000}"/>
          </ac:spMkLst>
        </pc:spChg>
      </pc:sldChg>
      <pc:sldChg chg="addSp delSp modSp mod">
        <pc:chgData name="Gabriela Salem" userId="c4ab765d-4f70-4279-bb0a-fdcdd0b71797" providerId="ADAL" clId="{D6264636-BAC7-4D36-9066-953E20350A81}" dt="2023-08-09T21:43:18.725" v="66" actId="1036"/>
        <pc:sldMkLst>
          <pc:docMk/>
          <pc:sldMk cId="2280291139" sldId="263"/>
        </pc:sldMkLst>
        <pc:spChg chg="mod">
          <ac:chgData name="Gabriela Salem" userId="c4ab765d-4f70-4279-bb0a-fdcdd0b71797" providerId="ADAL" clId="{D6264636-BAC7-4D36-9066-953E20350A81}" dt="2023-08-09T21:42:29.700" v="52" actId="20577"/>
          <ac:spMkLst>
            <pc:docMk/>
            <pc:sldMk cId="2280291139" sldId="263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2:36.480" v="56" actId="6549"/>
          <ac:spMkLst>
            <pc:docMk/>
            <pc:sldMk cId="2280291139" sldId="263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1:43.530" v="46"/>
          <ac:spMkLst>
            <pc:docMk/>
            <pc:sldMk cId="2280291139" sldId="263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2:16.532" v="50" actId="6549"/>
          <ac:spMkLst>
            <pc:docMk/>
            <pc:sldMk cId="2280291139" sldId="263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41:59.930" v="47"/>
          <ac:spMkLst>
            <pc:docMk/>
            <pc:sldMk cId="2280291139" sldId="263"/>
            <ac:spMk id="138" creationId="{00000000-0000-0000-0000-000000000000}"/>
          </ac:spMkLst>
        </pc:spChg>
        <pc:picChg chg="del">
          <ac:chgData name="Gabriela Salem" userId="c4ab765d-4f70-4279-bb0a-fdcdd0b71797" providerId="ADAL" clId="{D6264636-BAC7-4D36-9066-953E20350A81}" dt="2023-08-09T21:42:56.375" v="59" actId="478"/>
          <ac:picMkLst>
            <pc:docMk/>
            <pc:sldMk cId="2280291139" sldId="263"/>
            <ac:picMk id="3" creationId="{C2048327-5940-24F8-AAF2-30286A3CE157}"/>
          </ac:picMkLst>
        </pc:picChg>
        <pc:picChg chg="add mod">
          <ac:chgData name="Gabriela Salem" userId="c4ab765d-4f70-4279-bb0a-fdcdd0b71797" providerId="ADAL" clId="{D6264636-BAC7-4D36-9066-953E20350A81}" dt="2023-08-09T21:43:18.725" v="66" actId="1036"/>
          <ac:picMkLst>
            <pc:docMk/>
            <pc:sldMk cId="2280291139" sldId="263"/>
            <ac:picMk id="4" creationId="{202F9070-A7B7-F430-EAD6-E2E812764727}"/>
          </ac:picMkLst>
        </pc:picChg>
        <pc:picChg chg="mod">
          <ac:chgData name="Gabriela Salem" userId="c4ab765d-4f70-4279-bb0a-fdcdd0b71797" providerId="ADAL" clId="{D6264636-BAC7-4D36-9066-953E20350A81}" dt="2023-08-09T21:42:42.967" v="58" actId="1076"/>
          <ac:picMkLst>
            <pc:docMk/>
            <pc:sldMk cId="2280291139" sldId="263"/>
            <ac:picMk id="48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1:42:39.720" v="57" actId="1076"/>
          <ac:picMkLst>
            <pc:docMk/>
            <pc:sldMk cId="2280291139" sldId="263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10T02:51:00.802" v="310" actId="6549"/>
        <pc:sldMkLst>
          <pc:docMk/>
          <pc:sldMk cId="529096723" sldId="264"/>
        </pc:sldMkLst>
        <pc:spChg chg="mod">
          <ac:chgData name="Gabriela Salem" userId="c4ab765d-4f70-4279-bb0a-fdcdd0b71797" providerId="ADAL" clId="{D6264636-BAC7-4D36-9066-953E20350A81}" dt="2023-08-10T02:51:00.802" v="310" actId="6549"/>
          <ac:spMkLst>
            <pc:docMk/>
            <pc:sldMk cId="529096723" sldId="264"/>
            <ac:spMk id="125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0:21.152" v="298" actId="6549"/>
          <ac:spMkLst>
            <pc:docMk/>
            <pc:sldMk cId="529096723" sldId="264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0:46.461" v="306" actId="6549"/>
          <ac:spMkLst>
            <pc:docMk/>
            <pc:sldMk cId="529096723" sldId="264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9:09.486" v="286" actId="5793"/>
          <ac:spMkLst>
            <pc:docMk/>
            <pc:sldMk cId="529096723" sldId="264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9:24.267" v="287"/>
          <ac:spMkLst>
            <pc:docMk/>
            <pc:sldMk cId="529096723" sldId="264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49:39.337" v="288"/>
          <ac:spMkLst>
            <pc:docMk/>
            <pc:sldMk cId="529096723" sldId="264"/>
            <ac:spMk id="138" creationId="{00000000-0000-0000-0000-000000000000}"/>
          </ac:spMkLst>
        </pc:spChg>
      </pc:sldChg>
      <pc:sldChg chg="addSp delSp modSp mod">
        <pc:chgData name="Gabriela Salem" userId="c4ab765d-4f70-4279-bb0a-fdcdd0b71797" providerId="ADAL" clId="{D6264636-BAC7-4D36-9066-953E20350A81}" dt="2023-08-09T21:59:31.939" v="145" actId="6549"/>
        <pc:sldMkLst>
          <pc:docMk/>
          <pc:sldMk cId="749372679" sldId="265"/>
        </pc:sldMkLst>
        <pc:spChg chg="mod">
          <ac:chgData name="Gabriela Salem" userId="c4ab765d-4f70-4279-bb0a-fdcdd0b71797" providerId="ADAL" clId="{D6264636-BAC7-4D36-9066-953E20350A81}" dt="2023-08-09T21:59:27.866" v="143" actId="20577"/>
          <ac:spMkLst>
            <pc:docMk/>
            <pc:sldMk cId="749372679" sldId="265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9:31.939" v="145" actId="6549"/>
          <ac:spMkLst>
            <pc:docMk/>
            <pc:sldMk cId="749372679" sldId="265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8:35.517" v="139" actId="20577"/>
          <ac:spMkLst>
            <pc:docMk/>
            <pc:sldMk cId="749372679" sldId="265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8:48.042" v="140"/>
          <ac:spMkLst>
            <pc:docMk/>
            <pc:sldMk cId="749372679" sldId="265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9:04.037" v="141"/>
          <ac:spMkLst>
            <pc:docMk/>
            <pc:sldMk cId="749372679" sldId="265"/>
            <ac:spMk id="138" creationId="{00000000-0000-0000-0000-000000000000}"/>
          </ac:spMkLst>
        </pc:spChg>
        <pc:picChg chg="del">
          <ac:chgData name="Gabriela Salem" userId="c4ab765d-4f70-4279-bb0a-fdcdd0b71797" providerId="ADAL" clId="{D6264636-BAC7-4D36-9066-953E20350A81}" dt="2023-08-09T21:58:08.457" v="133" actId="478"/>
          <ac:picMkLst>
            <pc:docMk/>
            <pc:sldMk cId="749372679" sldId="265"/>
            <ac:picMk id="3" creationId="{5D37BA01-73DE-4495-2314-4852A17ABBE1}"/>
          </ac:picMkLst>
        </pc:picChg>
        <pc:picChg chg="add mod">
          <ac:chgData name="Gabriela Salem" userId="c4ab765d-4f70-4279-bb0a-fdcdd0b71797" providerId="ADAL" clId="{D6264636-BAC7-4D36-9066-953E20350A81}" dt="2023-08-09T21:58:14.757" v="136"/>
          <ac:picMkLst>
            <pc:docMk/>
            <pc:sldMk cId="749372679" sldId="265"/>
            <ac:picMk id="4" creationId="{653BDF3F-0838-5EB7-91B4-569107841BEC}"/>
          </ac:picMkLst>
        </pc:picChg>
        <pc:picChg chg="del">
          <ac:chgData name="Gabriela Salem" userId="c4ab765d-4f70-4279-bb0a-fdcdd0b71797" providerId="ADAL" clId="{D6264636-BAC7-4D36-9066-953E20350A81}" dt="2023-08-09T21:58:11.087" v="134" actId="478"/>
          <ac:picMkLst>
            <pc:docMk/>
            <pc:sldMk cId="749372679" sldId="265"/>
            <ac:picMk id="5" creationId="{83FC2B44-EFBE-06E2-2720-59BF15BBB189}"/>
          </ac:picMkLst>
        </pc:picChg>
        <pc:picChg chg="del">
          <ac:chgData name="Gabriela Salem" userId="c4ab765d-4f70-4279-bb0a-fdcdd0b71797" providerId="ADAL" clId="{D6264636-BAC7-4D36-9066-953E20350A81}" dt="2023-08-09T21:58:13.337" v="135" actId="478"/>
          <ac:picMkLst>
            <pc:docMk/>
            <pc:sldMk cId="749372679" sldId="265"/>
            <ac:picMk id="6" creationId="{98759676-0800-4277-48B8-B29FF30EA6F5}"/>
          </ac:picMkLst>
        </pc:picChg>
      </pc:sldChg>
      <pc:sldChg chg="modSp mod">
        <pc:chgData name="Gabriela Salem" userId="c4ab765d-4f70-4279-bb0a-fdcdd0b71797" providerId="ADAL" clId="{D6264636-BAC7-4D36-9066-953E20350A81}" dt="2023-08-10T17:08:59.641" v="440"/>
        <pc:sldMkLst>
          <pc:docMk/>
          <pc:sldMk cId="909615682" sldId="266"/>
        </pc:sldMkLst>
        <pc:grpChg chg="mod">
          <ac:chgData name="Gabriela Salem" userId="c4ab765d-4f70-4279-bb0a-fdcdd0b71797" providerId="ADAL" clId="{D6264636-BAC7-4D36-9066-953E20350A81}" dt="2023-08-10T02:56:47.851" v="335" actId="1076"/>
          <ac:grpSpMkLst>
            <pc:docMk/>
            <pc:sldMk cId="909615682" sldId="266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17:08:30.502" v="438" actId="1076"/>
          <ac:grpSpMkLst>
            <pc:docMk/>
            <pc:sldMk cId="909615682" sldId="266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02:52:12.402" v="312" actId="1076"/>
          <ac:grpSpMkLst>
            <pc:docMk/>
            <pc:sldMk cId="909615682" sldId="266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03:06:43.958" v="377" actId="1076"/>
          <ac:grpSpMkLst>
            <pc:docMk/>
            <pc:sldMk cId="909615682" sldId="266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09T21:57:31.747" v="132" actId="1076"/>
          <ac:grpSpMkLst>
            <pc:docMk/>
            <pc:sldMk cId="909615682" sldId="266"/>
            <ac:grpSpMk id="64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17:01:01.316" v="422" actId="1076"/>
          <ac:grpSpMkLst>
            <pc:docMk/>
            <pc:sldMk cId="909615682" sldId="266"/>
            <ac:grpSpMk id="90" creationId="{00000000-0000-0000-0000-000000000000}"/>
          </ac:grpSpMkLst>
        </pc:grpChg>
        <pc:graphicFrameChg chg="mod">
          <ac:chgData name="Gabriela Salem" userId="c4ab765d-4f70-4279-bb0a-fdcdd0b71797" providerId="ADAL" clId="{D6264636-BAC7-4D36-9066-953E20350A81}" dt="2023-08-10T02:57:16.581" v="337"/>
          <ac:graphicFrameMkLst>
            <pc:docMk/>
            <pc:sldMk cId="909615682" sldId="266"/>
            <ac:graphicFrameMk id="5" creationId="{24E8C047-431A-CB56-E007-F222DCC50718}"/>
          </ac:graphicFrameMkLst>
        </pc:graphicFrameChg>
        <pc:graphicFrameChg chg="mod">
          <ac:chgData name="Gabriela Salem" userId="c4ab765d-4f70-4279-bb0a-fdcdd0b71797" providerId="ADAL" clId="{D6264636-BAC7-4D36-9066-953E20350A81}" dt="2023-08-09T21:57:27.807" v="131"/>
          <ac:graphicFrameMkLst>
            <pc:docMk/>
            <pc:sldMk cId="909615682" sldId="266"/>
            <ac:graphicFrameMk id="69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10T03:07:32.488" v="386" actId="20577"/>
          <ac:graphicFrameMkLst>
            <pc:docMk/>
            <pc:sldMk cId="909615682" sldId="266"/>
            <ac:graphicFrameMk id="74" creationId="{00000000-0000-0000-0000-000000000000}"/>
          </ac:graphicFrameMkLst>
        </pc:graphicFrameChg>
        <pc:graphicFrameChg chg="mod">
          <ac:chgData name="Gabriela Salem" userId="c4ab765d-4f70-4279-bb0a-fdcdd0b71797" providerId="ADAL" clId="{D6264636-BAC7-4D36-9066-953E20350A81}" dt="2023-08-10T17:08:59.641" v="440"/>
          <ac:graphicFrameMkLst>
            <pc:docMk/>
            <pc:sldMk cId="909615682" sldId="266"/>
            <ac:graphicFrameMk id="78" creationId="{00000000-0000-0000-0000-000000000000}"/>
          </ac:graphicFrameMkLst>
        </pc:graphicFrameChg>
        <pc:graphicFrameChg chg="mod">
          <ac:chgData name="Gabriela Salem" userId="c4ab765d-4f70-4279-bb0a-fdcdd0b71797" providerId="ADAL" clId="{D6264636-BAC7-4D36-9066-953E20350A81}" dt="2023-08-10T02:52:40.891" v="314"/>
          <ac:graphicFrameMkLst>
            <pc:docMk/>
            <pc:sldMk cId="909615682" sldId="266"/>
            <ac:graphicFrameMk id="8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10T17:00:42.553" v="417" actId="6549"/>
          <ac:graphicFrameMkLst>
            <pc:docMk/>
            <pc:sldMk cId="909615682" sldId="266"/>
            <ac:graphicFrameMk id="97" creationId="{00000000-0000-0000-0000-000000000000}"/>
          </ac:graphicFrameMkLst>
        </pc:graphicFrameChg>
        <pc:picChg chg="mod">
          <ac:chgData name="Gabriela Salem" userId="c4ab765d-4f70-4279-bb0a-fdcdd0b71797" providerId="ADAL" clId="{D6264636-BAC7-4D36-9066-953E20350A81}" dt="2023-08-10T17:00:46.106" v="418" actId="1076"/>
          <ac:picMkLst>
            <pc:docMk/>
            <pc:sldMk cId="909615682" sldId="266"/>
            <ac:picMk id="36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10T02:52:47.745" v="316" actId="1076"/>
          <ac:picMkLst>
            <pc:docMk/>
            <pc:sldMk cId="909615682" sldId="266"/>
            <ac:picMk id="73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10T17:00:51.916" v="421" actId="1037"/>
          <ac:picMkLst>
            <pc:docMk/>
            <pc:sldMk cId="909615682" sldId="266"/>
            <ac:picMk id="80" creationId="{00000000-0000-0000-0000-000000000000}"/>
          </ac:picMkLst>
        </pc:picChg>
      </pc:sldChg>
      <pc:sldChg chg="addSp delSp modSp mod">
        <pc:chgData name="Gabriela Salem" userId="c4ab765d-4f70-4279-bb0a-fdcdd0b71797" providerId="ADAL" clId="{D6264636-BAC7-4D36-9066-953E20350A81}" dt="2023-08-10T03:09:37.108" v="404" actId="14100"/>
        <pc:sldMkLst>
          <pc:docMk/>
          <pc:sldMk cId="750184142" sldId="267"/>
        </pc:sldMkLst>
        <pc:spChg chg="del">
          <ac:chgData name="Gabriela Salem" userId="c4ab765d-4f70-4279-bb0a-fdcdd0b71797" providerId="ADAL" clId="{D6264636-BAC7-4D36-9066-953E20350A81}" dt="2023-08-10T03:08:25.408" v="388" actId="478"/>
          <ac:spMkLst>
            <pc:docMk/>
            <pc:sldMk cId="750184142" sldId="267"/>
            <ac:spMk id="5" creationId="{EE068237-1209-8312-662B-4410F255221B}"/>
          </ac:spMkLst>
        </pc:spChg>
        <pc:spChg chg="mod">
          <ac:chgData name="Gabriela Salem" userId="c4ab765d-4f70-4279-bb0a-fdcdd0b71797" providerId="ADAL" clId="{D6264636-BAC7-4D36-9066-953E20350A81}" dt="2023-08-10T03:09:18.618" v="397" actId="20577"/>
          <ac:spMkLst>
            <pc:docMk/>
            <pc:sldMk cId="750184142" sldId="267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9:37.108" v="404" actId="14100"/>
          <ac:spMkLst>
            <pc:docMk/>
            <pc:sldMk cId="750184142" sldId="267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8:11.336" v="387"/>
          <ac:spMkLst>
            <pc:docMk/>
            <pc:sldMk cId="750184142" sldId="267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8:43.622" v="390"/>
          <ac:spMkLst>
            <pc:docMk/>
            <pc:sldMk cId="750184142" sldId="267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8:56.513" v="391"/>
          <ac:spMkLst>
            <pc:docMk/>
            <pc:sldMk cId="750184142" sldId="267"/>
            <ac:spMk id="138" creationId="{00000000-0000-0000-0000-000000000000}"/>
          </ac:spMkLst>
        </pc:spChg>
        <pc:picChg chg="add mod">
          <ac:chgData name="Gabriela Salem" userId="c4ab765d-4f70-4279-bb0a-fdcdd0b71797" providerId="ADAL" clId="{D6264636-BAC7-4D36-9066-953E20350A81}" dt="2023-08-10T03:08:26.998" v="389"/>
          <ac:picMkLst>
            <pc:docMk/>
            <pc:sldMk cId="750184142" sldId="267"/>
            <ac:picMk id="3" creationId="{F514AD9F-128A-49E8-0030-B89953FE8D20}"/>
          </ac:picMkLst>
        </pc:picChg>
      </pc:sldChg>
      <pc:sldChg chg="modSp mod">
        <pc:chgData name="Gabriela Salem" userId="c4ab765d-4f70-4279-bb0a-fdcdd0b71797" providerId="ADAL" clId="{D6264636-BAC7-4D36-9066-953E20350A81}" dt="2023-08-10T17:10:27.662" v="447" actId="20577"/>
        <pc:sldMkLst>
          <pc:docMk/>
          <pc:sldMk cId="4017497281" sldId="268"/>
        </pc:sldMkLst>
        <pc:spChg chg="mod">
          <ac:chgData name="Gabriela Salem" userId="c4ab765d-4f70-4279-bb0a-fdcdd0b71797" providerId="ADAL" clId="{D6264636-BAC7-4D36-9066-953E20350A81}" dt="2023-08-10T17:10:22.681" v="445" actId="20577"/>
          <ac:spMkLst>
            <pc:docMk/>
            <pc:sldMk cId="4017497281" sldId="268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10:27.662" v="447" actId="20577"/>
          <ac:spMkLst>
            <pc:docMk/>
            <pc:sldMk cId="4017497281" sldId="268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09:34.251" v="441"/>
          <ac:spMkLst>
            <pc:docMk/>
            <pc:sldMk cId="4017497281" sldId="268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10:04.841" v="443"/>
          <ac:spMkLst>
            <pc:docMk/>
            <pc:sldMk cId="4017497281" sldId="268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09:52.021" v="442"/>
          <ac:spMkLst>
            <pc:docMk/>
            <pc:sldMk cId="4017497281" sldId="268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D6264636-BAC7-4D36-9066-953E20350A81}" dt="2023-08-10T02:55:40.356" v="333" actId="6549"/>
        <pc:sldMkLst>
          <pc:docMk/>
          <pc:sldMk cId="1093167517" sldId="269"/>
        </pc:sldMkLst>
        <pc:spChg chg="mod">
          <ac:chgData name="Gabriela Salem" userId="c4ab765d-4f70-4279-bb0a-fdcdd0b71797" providerId="ADAL" clId="{D6264636-BAC7-4D36-9066-953E20350A81}" dt="2023-08-10T02:55:40.356" v="333" actId="6549"/>
          <ac:spMkLst>
            <pc:docMk/>
            <pc:sldMk cId="1093167517" sldId="269"/>
            <ac:spMk id="125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5:07.926" v="325" actId="6549"/>
          <ac:spMkLst>
            <pc:docMk/>
            <pc:sldMk cId="1093167517" sldId="269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5:21.611" v="327" actId="20577"/>
          <ac:spMkLst>
            <pc:docMk/>
            <pc:sldMk cId="1093167517" sldId="269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3:56.081" v="318" actId="255"/>
          <ac:spMkLst>
            <pc:docMk/>
            <pc:sldMk cId="1093167517" sldId="269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4:53.171" v="321" actId="207"/>
          <ac:spMkLst>
            <pc:docMk/>
            <pc:sldMk cId="1093167517" sldId="269"/>
            <ac:spMk id="130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4:27.441" v="320"/>
          <ac:spMkLst>
            <pc:docMk/>
            <pc:sldMk cId="1093167517" sldId="269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4:15.156" v="319"/>
          <ac:spMkLst>
            <pc:docMk/>
            <pc:sldMk cId="1093167517" sldId="269"/>
            <ac:spMk id="138" creationId="{00000000-0000-0000-0000-000000000000}"/>
          </ac:spMkLst>
        </pc:spChg>
        <pc:picChg chg="mod">
          <ac:chgData name="Gabriela Salem" userId="c4ab765d-4f70-4279-bb0a-fdcdd0b71797" providerId="ADAL" clId="{D6264636-BAC7-4D36-9066-953E20350A81}" dt="2023-08-10T02:55:27.923" v="329" actId="1076"/>
          <ac:picMkLst>
            <pc:docMk/>
            <pc:sldMk cId="1093167517" sldId="269"/>
            <ac:picMk id="49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10T02:55:24.532" v="328" actId="1076"/>
          <ac:picMkLst>
            <pc:docMk/>
            <pc:sldMk cId="1093167517" sldId="269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10T17:02:31.773" v="436" actId="1076"/>
        <pc:sldMkLst>
          <pc:docMk/>
          <pc:sldMk cId="1187786271" sldId="270"/>
        </pc:sldMkLst>
        <pc:spChg chg="mod">
          <ac:chgData name="Gabriela Salem" userId="c4ab765d-4f70-4279-bb0a-fdcdd0b71797" providerId="ADAL" clId="{D6264636-BAC7-4D36-9066-953E20350A81}" dt="2023-08-10T17:02:17.174" v="430" actId="6549"/>
          <ac:spMkLst>
            <pc:docMk/>
            <pc:sldMk cId="1187786271" sldId="270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02:23.034" v="434" actId="6549"/>
          <ac:spMkLst>
            <pc:docMk/>
            <pc:sldMk cId="1187786271" sldId="270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01:23.963" v="423"/>
          <ac:spMkLst>
            <pc:docMk/>
            <pc:sldMk cId="1187786271" sldId="270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01:49.207" v="425" actId="120"/>
          <ac:spMkLst>
            <pc:docMk/>
            <pc:sldMk cId="1187786271" sldId="270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17:02:05.568" v="426"/>
          <ac:spMkLst>
            <pc:docMk/>
            <pc:sldMk cId="1187786271" sldId="270"/>
            <ac:spMk id="138" creationId="{00000000-0000-0000-0000-000000000000}"/>
          </ac:spMkLst>
        </pc:spChg>
        <pc:picChg chg="mod">
          <ac:chgData name="Gabriela Salem" userId="c4ab765d-4f70-4279-bb0a-fdcdd0b71797" providerId="ADAL" clId="{D6264636-BAC7-4D36-9066-953E20350A81}" dt="2023-08-10T17:02:27.814" v="435" actId="1076"/>
          <ac:picMkLst>
            <pc:docMk/>
            <pc:sldMk cId="1187786271" sldId="270"/>
            <ac:picMk id="49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10T17:02:31.773" v="436" actId="1076"/>
          <ac:picMkLst>
            <pc:docMk/>
            <pc:sldMk cId="1187786271" sldId="270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10T02:59:14.050" v="353" actId="6549"/>
        <pc:sldMkLst>
          <pc:docMk/>
          <pc:sldMk cId="28405997" sldId="271"/>
        </pc:sldMkLst>
        <pc:spChg chg="mod">
          <ac:chgData name="Gabriela Salem" userId="c4ab765d-4f70-4279-bb0a-fdcdd0b71797" providerId="ADAL" clId="{D6264636-BAC7-4D36-9066-953E20350A81}" dt="2023-08-10T02:59:14.050" v="353" actId="6549"/>
          <ac:spMkLst>
            <pc:docMk/>
            <pc:sldMk cId="28405997" sldId="271"/>
            <ac:spMk id="125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8:54.090" v="345" actId="6549"/>
          <ac:spMkLst>
            <pc:docMk/>
            <pc:sldMk cId="28405997" sldId="271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9:02.600" v="349" actId="20577"/>
          <ac:spMkLst>
            <pc:docMk/>
            <pc:sldMk cId="28405997" sldId="271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7:45.540" v="338"/>
          <ac:spMkLst>
            <pc:docMk/>
            <pc:sldMk cId="28405997" sldId="271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8:14.995" v="341"/>
          <ac:spMkLst>
            <pc:docMk/>
            <pc:sldMk cId="28405997" sldId="271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2:57:59.736" v="340" actId="5793"/>
          <ac:spMkLst>
            <pc:docMk/>
            <pc:sldMk cId="28405997" sldId="271"/>
            <ac:spMk id="138" creationId="{00000000-0000-0000-0000-000000000000}"/>
          </ac:spMkLst>
        </pc:spChg>
      </pc:sldChg>
      <pc:sldChg chg="addSp modSp mod">
        <pc:chgData name="Gabriela Salem" userId="c4ab765d-4f70-4279-bb0a-fdcdd0b71797" providerId="ADAL" clId="{D6264636-BAC7-4D36-9066-953E20350A81}" dt="2023-08-10T03:05:00.449" v="374"/>
        <pc:sldMkLst>
          <pc:docMk/>
          <pc:sldMk cId="3775002283" sldId="272"/>
        </pc:sldMkLst>
        <pc:grpChg chg="mod">
          <ac:chgData name="Gabriela Salem" userId="c4ab765d-4f70-4279-bb0a-fdcdd0b71797" providerId="ADAL" clId="{D6264636-BAC7-4D36-9066-953E20350A81}" dt="2023-08-09T22:01:03.446" v="148" actId="1076"/>
          <ac:grpSpMkLst>
            <pc:docMk/>
            <pc:sldMk cId="3775002283" sldId="272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09T21:52:07.786" v="112" actId="1076"/>
          <ac:grpSpMkLst>
            <pc:docMk/>
            <pc:sldMk cId="3775002283" sldId="272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D6264636-BAC7-4D36-9066-953E20350A81}" dt="2023-08-10T03:00:12.370" v="355" actId="1076"/>
          <ac:grpSpMkLst>
            <pc:docMk/>
            <pc:sldMk cId="3775002283" sldId="272"/>
            <ac:grpSpMk id="64" creationId="{00000000-0000-0000-0000-000000000000}"/>
          </ac:grpSpMkLst>
        </pc:grpChg>
        <pc:graphicFrameChg chg="mod modGraphic">
          <ac:chgData name="Gabriela Salem" userId="c4ab765d-4f70-4279-bb0a-fdcdd0b71797" providerId="ADAL" clId="{D6264636-BAC7-4D36-9066-953E20350A81}" dt="2023-08-09T22:01:12.271" v="152" actId="6549"/>
          <ac:graphicFrameMkLst>
            <pc:docMk/>
            <pc:sldMk cId="3775002283" sldId="272"/>
            <ac:graphicFrameMk id="5" creationId="{C4CAC463-3682-954C-B4E9-03F983E4E0F3}"/>
          </ac:graphicFrameMkLst>
        </pc:graphicFrameChg>
        <pc:graphicFrameChg chg="mod">
          <ac:chgData name="Gabriela Salem" userId="c4ab765d-4f70-4279-bb0a-fdcdd0b71797" providerId="ADAL" clId="{D6264636-BAC7-4D36-9066-953E20350A81}" dt="2023-08-10T03:00:42.859" v="357"/>
          <ac:graphicFrameMkLst>
            <pc:docMk/>
            <pc:sldMk cId="3775002283" sldId="272"/>
            <ac:graphicFrameMk id="69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09T21:52:32.098" v="116" actId="6549"/>
          <ac:graphicFrameMkLst>
            <pc:docMk/>
            <pc:sldMk cId="3775002283" sldId="272"/>
            <ac:graphicFrameMk id="7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D6264636-BAC7-4D36-9066-953E20350A81}" dt="2023-08-10T03:05:00.449" v="374"/>
          <ac:graphicFrameMkLst>
            <pc:docMk/>
            <pc:sldMk cId="3775002283" sldId="272"/>
            <ac:graphicFrameMk id="78" creationId="{00000000-0000-0000-0000-000000000000}"/>
          </ac:graphicFrameMkLst>
        </pc:graphicFrameChg>
        <pc:picChg chg="add mod">
          <ac:chgData name="Gabriela Salem" userId="c4ab765d-4f70-4279-bb0a-fdcdd0b71797" providerId="ADAL" clId="{D6264636-BAC7-4D36-9066-953E20350A81}" dt="2023-08-09T21:52:05.263" v="111" actId="1076"/>
          <ac:picMkLst>
            <pc:docMk/>
            <pc:sldMk cId="3775002283" sldId="272"/>
            <ac:picMk id="6" creationId="{23582012-37CC-B6CE-D9B9-7D558DDAC796}"/>
          </ac:picMkLst>
        </pc:picChg>
        <pc:picChg chg="mod">
          <ac:chgData name="Gabriela Salem" userId="c4ab765d-4f70-4279-bb0a-fdcdd0b71797" providerId="ADAL" clId="{D6264636-BAC7-4D36-9066-953E20350A81}" dt="2023-08-09T22:01:19.556" v="153" actId="1076"/>
          <ac:picMkLst>
            <pc:docMk/>
            <pc:sldMk cId="3775002283" sldId="272"/>
            <ac:picMk id="36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1:37:23.785" v="17" actId="1035"/>
          <ac:picMkLst>
            <pc:docMk/>
            <pc:sldMk cId="3775002283" sldId="272"/>
            <ac:picMk id="63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2:01:22.338" v="154" actId="1076"/>
          <ac:picMkLst>
            <pc:docMk/>
            <pc:sldMk cId="3775002283" sldId="272"/>
            <ac:picMk id="70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1:51:29.068" v="108" actId="1076"/>
          <ac:picMkLst>
            <pc:docMk/>
            <pc:sldMk cId="3775002283" sldId="272"/>
            <ac:picMk id="73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1:37:18.041" v="13" actId="1076"/>
          <ac:picMkLst>
            <pc:docMk/>
            <pc:sldMk cId="3775002283" sldId="272"/>
            <ac:picMk id="75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10T03:02:58.939" v="370" actId="6549"/>
        <pc:sldMkLst>
          <pc:docMk/>
          <pc:sldMk cId="2650840753" sldId="273"/>
        </pc:sldMkLst>
        <pc:spChg chg="mod">
          <ac:chgData name="Gabriela Salem" userId="c4ab765d-4f70-4279-bb0a-fdcdd0b71797" providerId="ADAL" clId="{D6264636-BAC7-4D36-9066-953E20350A81}" dt="2023-08-10T03:02:48.899" v="366" actId="20577"/>
          <ac:spMkLst>
            <pc:docMk/>
            <pc:sldMk cId="2650840753" sldId="273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2:58.939" v="370" actId="6549"/>
          <ac:spMkLst>
            <pc:docMk/>
            <pc:sldMk cId="2650840753" sldId="273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1:49.732" v="360" actId="255"/>
          <ac:spMkLst>
            <pc:docMk/>
            <pc:sldMk cId="2650840753" sldId="273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2:32.135" v="362"/>
          <ac:spMkLst>
            <pc:docMk/>
            <pc:sldMk cId="2650840753" sldId="273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2:10.490" v="361"/>
          <ac:spMkLst>
            <pc:docMk/>
            <pc:sldMk cId="2650840753" sldId="273"/>
            <ac:spMk id="138" creationId="{00000000-0000-0000-0000-000000000000}"/>
          </ac:spMkLst>
        </pc:spChg>
      </pc:sldChg>
      <pc:sldChg chg="addSp modSp mod">
        <pc:chgData name="Gabriela Salem" userId="c4ab765d-4f70-4279-bb0a-fdcdd0b71797" providerId="ADAL" clId="{D6264636-BAC7-4D36-9066-953E20350A81}" dt="2023-08-09T21:54:57.637" v="128" actId="6549"/>
        <pc:sldMkLst>
          <pc:docMk/>
          <pc:sldMk cId="2293408661" sldId="274"/>
        </pc:sldMkLst>
        <pc:spChg chg="mod">
          <ac:chgData name="Gabriela Salem" userId="c4ab765d-4f70-4279-bb0a-fdcdd0b71797" providerId="ADAL" clId="{D6264636-BAC7-4D36-9066-953E20350A81}" dt="2023-08-09T21:54:57.637" v="128" actId="6549"/>
          <ac:spMkLst>
            <pc:docMk/>
            <pc:sldMk cId="2293408661" sldId="274"/>
            <ac:spMk id="125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4:00.528" v="122" actId="6549"/>
          <ac:spMkLst>
            <pc:docMk/>
            <pc:sldMk cId="2293408661" sldId="274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4:08.611" v="124" actId="6549"/>
          <ac:spMkLst>
            <pc:docMk/>
            <pc:sldMk cId="2293408661" sldId="274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2:56.891" v="117"/>
          <ac:spMkLst>
            <pc:docMk/>
            <pc:sldMk cId="2293408661" sldId="274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3:35.334" v="119"/>
          <ac:spMkLst>
            <pc:docMk/>
            <pc:sldMk cId="2293408661" sldId="274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53:18.808" v="118"/>
          <ac:spMkLst>
            <pc:docMk/>
            <pc:sldMk cId="2293408661" sldId="274"/>
            <ac:spMk id="138" creationId="{00000000-0000-0000-0000-000000000000}"/>
          </ac:spMkLst>
        </pc:spChg>
        <pc:picChg chg="add mod">
          <ac:chgData name="Gabriela Salem" userId="c4ab765d-4f70-4279-bb0a-fdcdd0b71797" providerId="ADAL" clId="{D6264636-BAC7-4D36-9066-953E20350A81}" dt="2023-08-09T21:54:23.687" v="126"/>
          <ac:picMkLst>
            <pc:docMk/>
            <pc:sldMk cId="2293408661" sldId="274"/>
            <ac:picMk id="3" creationId="{56D384F7-720B-A45F-BE61-45595CFB8837}"/>
          </ac:picMkLst>
        </pc:picChg>
        <pc:picChg chg="mod">
          <ac:chgData name="Gabriela Salem" userId="c4ab765d-4f70-4279-bb0a-fdcdd0b71797" providerId="ADAL" clId="{D6264636-BAC7-4D36-9066-953E20350A81}" dt="2023-08-09T21:54:13.157" v="125" actId="1076"/>
          <ac:picMkLst>
            <pc:docMk/>
            <pc:sldMk cId="2293408661" sldId="274"/>
            <ac:picMk id="49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10T03:05:48.194" v="376"/>
        <pc:sldMkLst>
          <pc:docMk/>
          <pc:sldMk cId="1015626576" sldId="275"/>
        </pc:sldMkLst>
        <pc:spChg chg="mod">
          <ac:chgData name="Gabriela Salem" userId="c4ab765d-4f70-4279-bb0a-fdcdd0b71797" providerId="ADAL" clId="{D6264636-BAC7-4D36-9066-953E20350A81}" dt="2023-08-09T21:39:48.002" v="38" actId="207"/>
          <ac:spMkLst>
            <pc:docMk/>
            <pc:sldMk cId="1015626576" sldId="275"/>
            <ac:spMk id="125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38:52.181" v="24" actId="6549"/>
          <ac:spMkLst>
            <pc:docMk/>
            <pc:sldMk cId="1015626576" sldId="275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38:59.961" v="29" actId="6549"/>
          <ac:spMkLst>
            <pc:docMk/>
            <pc:sldMk cId="1015626576" sldId="275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5:33.440" v="375"/>
          <ac:spMkLst>
            <pc:docMk/>
            <pc:sldMk cId="1015626576" sldId="275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1:38:28.657" v="20"/>
          <ac:spMkLst>
            <pc:docMk/>
            <pc:sldMk cId="1015626576" sldId="275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10T03:05:48.194" v="376"/>
          <ac:spMkLst>
            <pc:docMk/>
            <pc:sldMk cId="1015626576" sldId="275"/>
            <ac:spMk id="138" creationId="{00000000-0000-0000-0000-000000000000}"/>
          </ac:spMkLst>
        </pc:spChg>
        <pc:picChg chg="mod">
          <ac:chgData name="Gabriela Salem" userId="c4ab765d-4f70-4279-bb0a-fdcdd0b71797" providerId="ADAL" clId="{D6264636-BAC7-4D36-9066-953E20350A81}" dt="2023-08-09T21:39:09.281" v="33" actId="1038"/>
          <ac:picMkLst>
            <pc:docMk/>
            <pc:sldMk cId="1015626576" sldId="275"/>
            <ac:picMk id="49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1:39:04.063" v="30" actId="1076"/>
          <ac:picMkLst>
            <pc:docMk/>
            <pc:sldMk cId="1015626576" sldId="275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D6264636-BAC7-4D36-9066-953E20350A81}" dt="2023-08-10T23:39:25.497" v="473" actId="20577"/>
        <pc:sldMkLst>
          <pc:docMk/>
          <pc:sldMk cId="3562387534" sldId="276"/>
        </pc:sldMkLst>
        <pc:spChg chg="mod">
          <ac:chgData name="Gabriela Salem" userId="c4ab765d-4f70-4279-bb0a-fdcdd0b71797" providerId="ADAL" clId="{D6264636-BAC7-4D36-9066-953E20350A81}" dt="2023-08-10T23:39:25.497" v="473" actId="20577"/>
          <ac:spMkLst>
            <pc:docMk/>
            <pc:sldMk cId="3562387534" sldId="276"/>
            <ac:spMk id="102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4:58.567" v="178" actId="6549"/>
          <ac:spMkLst>
            <pc:docMk/>
            <pc:sldMk cId="3562387534" sldId="276"/>
            <ac:spMk id="125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3:52.796" v="167" actId="6549"/>
          <ac:spMkLst>
            <pc:docMk/>
            <pc:sldMk cId="3562387534" sldId="276"/>
            <ac:spMk id="126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4:06.505" v="172" actId="20577"/>
          <ac:spMkLst>
            <pc:docMk/>
            <pc:sldMk cId="3562387534" sldId="276"/>
            <ac:spMk id="12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1:42.486" v="156" actId="20577"/>
          <ac:spMkLst>
            <pc:docMk/>
            <pc:sldMk cId="3562387534" sldId="276"/>
            <ac:spMk id="129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3:39.635" v="165"/>
          <ac:spMkLst>
            <pc:docMk/>
            <pc:sldMk cId="3562387534" sldId="276"/>
            <ac:spMk id="137" creationId="{00000000-0000-0000-0000-000000000000}"/>
          </ac:spMkLst>
        </pc:spChg>
        <pc:spChg chg="mod">
          <ac:chgData name="Gabriela Salem" userId="c4ab765d-4f70-4279-bb0a-fdcdd0b71797" providerId="ADAL" clId="{D6264636-BAC7-4D36-9066-953E20350A81}" dt="2023-08-09T22:03:23.040" v="164" actId="255"/>
          <ac:spMkLst>
            <pc:docMk/>
            <pc:sldMk cId="3562387534" sldId="276"/>
            <ac:spMk id="138" creationId="{00000000-0000-0000-0000-000000000000}"/>
          </ac:spMkLst>
        </pc:spChg>
        <pc:picChg chg="mod">
          <ac:chgData name="Gabriela Salem" userId="c4ab765d-4f70-4279-bb0a-fdcdd0b71797" providerId="ADAL" clId="{D6264636-BAC7-4D36-9066-953E20350A81}" dt="2023-08-09T22:04:17.573" v="173" actId="1076"/>
          <ac:picMkLst>
            <pc:docMk/>
            <pc:sldMk cId="3562387534" sldId="276"/>
            <ac:picMk id="49" creationId="{00000000-0000-0000-0000-000000000000}"/>
          </ac:picMkLst>
        </pc:picChg>
        <pc:picChg chg="mod">
          <ac:chgData name="Gabriela Salem" userId="c4ab765d-4f70-4279-bb0a-fdcdd0b71797" providerId="ADAL" clId="{D6264636-BAC7-4D36-9066-953E20350A81}" dt="2023-08-09T22:04:29.518" v="174" actId="1076"/>
          <ac:picMkLst>
            <pc:docMk/>
            <pc:sldMk cId="3562387534" sldId="276"/>
            <ac:picMk id="13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50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44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15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4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50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92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4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858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34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3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51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10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4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85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5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62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27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43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A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Mag.Ing. Gabriela Salem                                                                                                                                                           Template 2016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de Control Integral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057400" y="3792070"/>
            <a:ext cx="528469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Informe de Seguimiento jueves </a:t>
            </a:r>
            <a:r>
              <a:rPr lang="es-AR" dirty="0"/>
              <a:t> 10</a:t>
            </a:r>
            <a:r>
              <a:rPr lang="es-AR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/08/23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Cubitorium</a:t>
            </a:r>
            <a:endParaRPr lang="es-AR" sz="1800" b="1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" sz="1000" dirty="0">
                <a:solidFill>
                  <a:srgbClr val="1F497D"/>
                </a:solidFill>
              </a:rPr>
              <a:t>Guido Dipietro</a:t>
            </a:r>
            <a:endParaRPr lang="es-AR" sz="1000" dirty="0"/>
          </a:p>
        </p:txBody>
      </p:sp>
      <p:sp>
        <p:nvSpPr>
          <p:cNvPr id="104" name="Shape 104"/>
          <p:cNvSpPr/>
          <p:nvPr/>
        </p:nvSpPr>
        <p:spPr>
          <a:xfrm>
            <a:off x="3635900" y="446893"/>
            <a:ext cx="1956880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1F497D"/>
              </a:buClr>
              <a:buSzPts val="105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</a:t>
            </a:r>
            <a:r>
              <a:rPr lang="it-IT" sz="1000" dirty="0">
                <a:solidFill>
                  <a:srgbClr val="1F497D"/>
                </a:solidFill>
              </a:rPr>
              <a:t>  R. Eribe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10/11/2023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52,35%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543407" y="522175"/>
            <a:ext cx="989367" cy="2442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50,18%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100" b="1" dirty="0">
                <a:solidFill>
                  <a:schemeClr val="dk1"/>
                </a:solidFill>
              </a:rPr>
              <a:t>Primer Sprint 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MX" sz="1100" b="1" dirty="0">
                <a:solidFill>
                  <a:schemeClr val="dk1"/>
                </a:solidFill>
              </a:rPr>
              <a:t>21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s-MX" sz="1100" b="1" dirty="0">
                <a:solidFill>
                  <a:schemeClr val="dk1"/>
                </a:solidFill>
              </a:rPr>
              <a:t>7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/23 )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diseñaron los </a:t>
            </a:r>
            <a:r>
              <a:rPr lang="es-MX" sz="1050" dirty="0" err="1">
                <a:solidFill>
                  <a:schemeClr val="dk1"/>
                </a:solidFill>
              </a:rPr>
              <a:t>mock</a:t>
            </a:r>
            <a:r>
              <a:rPr lang="es-MX" sz="1050" dirty="0">
                <a:solidFill>
                  <a:schemeClr val="dk1"/>
                </a:solidFill>
              </a:rPr>
              <a:t> ups del sitio web.</a:t>
            </a: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creó el repositorio y set up del ambiente del trabajo.</a:t>
            </a:r>
          </a:p>
          <a:p>
            <a:pPr marL="457200" marR="0" lvl="0" indent="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None/>
            </a:pPr>
            <a:endParaRPr lang="es-MX" sz="105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100" b="1" dirty="0">
                <a:solidFill>
                  <a:schemeClr val="dk1"/>
                </a:solidFill>
              </a:rPr>
              <a:t>Segundo Sprint 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MX" sz="1100" b="1" dirty="0">
                <a:solidFill>
                  <a:schemeClr val="dk1"/>
                </a:solidFill>
              </a:rPr>
              <a:t>04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s-MX" sz="1100" b="1" dirty="0">
                <a:solidFill>
                  <a:schemeClr val="dk1"/>
                </a:solidFill>
              </a:rPr>
              <a:t>8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/23 )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definieron las instrucciones del programa.</a:t>
            </a: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desarrolló la página de inicio.</a:t>
            </a:r>
          </a:p>
          <a:p>
            <a:pPr marL="0" marR="0" lvl="0" indent="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None/>
            </a:pPr>
            <a:endParaRPr lang="es-MX" sz="105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100" b="1" dirty="0">
                <a:solidFill>
                  <a:schemeClr val="dk1"/>
                </a:solidFill>
              </a:rPr>
              <a:t>Tercer Sprint 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( 27/06/23 )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s-MX" sz="1050" dirty="0"/>
              <a:t>Se confeccionó </a:t>
            </a:r>
            <a:r>
              <a:rPr lang="es-MX" sz="1050" dirty="0" err="1"/>
              <a:t>paper</a:t>
            </a:r>
            <a:r>
              <a:rPr lang="es-MX" sz="1050" dirty="0"/>
              <a:t> preliminar del CONAIISI.</a:t>
            </a:r>
            <a:endParaRPr lang="es-MX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lvl="0" algn="just">
              <a:buClr>
                <a:schemeClr val="dk1"/>
              </a:buClr>
              <a:buSzPts val="1000"/>
            </a:pPr>
            <a:endParaRPr lang="es-ES" sz="800" dirty="0"/>
          </a:p>
        </p:txBody>
      </p:sp>
      <p:sp>
        <p:nvSpPr>
          <p:cNvPr id="130" name="Shape 130"/>
          <p:cNvSpPr/>
          <p:nvPr/>
        </p:nvSpPr>
        <p:spPr>
          <a:xfrm>
            <a:off x="5724126" y="3482538"/>
            <a:ext cx="3153082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Desarrollar una solución Web 3.0 que reúna los distintos algoritmos de resolución para los cubos Rubik, verificando la validez de los mismos.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err="1">
                <a:solidFill>
                  <a:schemeClr val="dk1"/>
                </a:solidFill>
              </a:rPr>
              <a:t>Disponibilizar</a:t>
            </a:r>
            <a:r>
              <a:rPr lang="es-MX" sz="1000" dirty="0">
                <a:solidFill>
                  <a:schemeClr val="dk1"/>
                </a:solidFill>
              </a:rPr>
              <a:t> los algoritmos a cualquier persona interesada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Garantizar que el sitio web sea accesible sin necesidad de que alguien deba mantenerlo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Verificar que los algoritmos realmente sean una solución válida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</a:t>
            </a:r>
            <a:r>
              <a:rPr lang="es-MX" sz="1000" dirty="0" err="1">
                <a:solidFill>
                  <a:schemeClr val="dk1"/>
                </a:solidFill>
              </a:rPr>
              <a:t>Trackear</a:t>
            </a:r>
            <a:r>
              <a:rPr lang="es-MX" sz="1000" dirty="0">
                <a:solidFill>
                  <a:schemeClr val="dk1"/>
                </a:solidFill>
              </a:rPr>
              <a:t> el progreso del usuario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Incentivar a los usuarios a participar en la plataforma mediante la implementación de un sistema de ranking y ganancias </a:t>
            </a:r>
            <a:endParaRPr lang="es-MX" sz="8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505" y="203332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213175"/>
            <a:ext cx="3153082" cy="174368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El equipo se tomó unos días de vacaciones durante el segundo sprint por lo que se tuvo que lidiar con posibles retrasos.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Se decidió utilizar la </a:t>
            </a:r>
            <a:r>
              <a:rPr lang="es-MX" sz="1000" dirty="0" err="1">
                <a:solidFill>
                  <a:schemeClr val="dk1"/>
                </a:solidFill>
              </a:rPr>
              <a:t>blockchain</a:t>
            </a:r>
            <a:r>
              <a:rPr lang="es-MX" sz="1000" dirty="0">
                <a:solidFill>
                  <a:schemeClr val="dk1"/>
                </a:solidFill>
              </a:rPr>
              <a:t> de Solana con </a:t>
            </a:r>
            <a:r>
              <a:rPr lang="es-MX" sz="1000" dirty="0" err="1">
                <a:solidFill>
                  <a:schemeClr val="dk1"/>
                </a:solidFill>
              </a:rPr>
              <a:t>React</a:t>
            </a:r>
            <a:r>
              <a:rPr lang="es-MX" sz="1000" dirty="0">
                <a:solidFill>
                  <a:schemeClr val="dk1"/>
                </a:solidFill>
              </a:rPr>
              <a:t> para el desarrollo del proyecto.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456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20921" y="592010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20;p16">
            <a:extLst>
              <a:ext uri="{FF2B5EF4-FFF2-40B4-BE49-F238E27FC236}">
                <a16:creationId xmlns:a16="http://schemas.microsoft.com/office/drawing/2014/main" id="{E2A6E558-63C6-FF5F-7BCA-5F83A4B9D32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52" y="1080422"/>
            <a:ext cx="4849748" cy="197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09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AgroAgil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dirty="0">
                <a:solidFill>
                  <a:srgbClr val="1F497D"/>
                </a:solidFill>
              </a:rPr>
              <a:t>Lourdes González</a:t>
            </a:r>
          </a:p>
        </p:txBody>
      </p:sp>
      <p:sp>
        <p:nvSpPr>
          <p:cNvPr id="104" name="Shape 104"/>
          <p:cNvSpPr/>
          <p:nvPr/>
        </p:nvSpPr>
        <p:spPr>
          <a:xfrm>
            <a:off x="3600728" y="432075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C Crescentini y E. Cortez</a:t>
            </a:r>
            <a:endParaRPr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</a:t>
            </a:r>
            <a:r>
              <a:rPr lang="es-AR" sz="1000" b="1" dirty="0">
                <a:solidFill>
                  <a:srgbClr val="1F497D"/>
                </a:solidFill>
              </a:rPr>
              <a:t>16/05/2023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09/11/2023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24%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26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Prototipo de interfaz de usuario (</a:t>
            </a:r>
            <a:r>
              <a:rPr lang="es-MX" sz="1000" b="1" dirty="0">
                <a:solidFill>
                  <a:schemeClr val="dk1"/>
                </a:solidFill>
              </a:rPr>
              <a:t>06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s-MX" sz="1000" b="1" dirty="0">
                <a:solidFill>
                  <a:schemeClr val="dk1"/>
                </a:solidFill>
              </a:rPr>
              <a:t>8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/2023)</a:t>
            </a:r>
            <a:endParaRPr lang="es-MX" sz="1000" dirty="0"/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Finalizado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primer diseño de la interfaz de usuario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Primeros cambios aplicados, resultado de entrevistas con usuarios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Elaboración de granja y cultivos (</a:t>
            </a:r>
            <a:r>
              <a:rPr lang="es-MX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 Sprint 1)</a:t>
            </a:r>
            <a:endParaRPr lang="es-MX" sz="1000" dirty="0"/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Finalizado </a:t>
            </a:r>
            <a:r>
              <a:rPr lang="es-MX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backlog</a:t>
            </a:r>
            <a:endParaRPr lang="es-MX" sz="1000" dirty="0"/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Finalizado 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s-MX" sz="1000" dirty="0" err="1">
                <a:solidFill>
                  <a:schemeClr val="dk1"/>
                </a:solidFill>
              </a:rPr>
              <a:t>planning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En elaboración las funcionalidades de la aplicación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</a:rPr>
              <a:t>Entrevistas a usuarios y líder de producto de ACA Mi Campo (Matías </a:t>
            </a:r>
            <a:r>
              <a:rPr lang="es-MX" sz="1000" b="1" dirty="0" err="1">
                <a:solidFill>
                  <a:schemeClr val="dk1"/>
                </a:solidFill>
              </a:rPr>
              <a:t>Charmandarian</a:t>
            </a:r>
            <a:r>
              <a:rPr lang="es-MX" sz="1000" b="1" dirty="0">
                <a:solidFill>
                  <a:schemeClr val="dk1"/>
                </a:solidFill>
              </a:rPr>
              <a:t>, </a:t>
            </a:r>
            <a:r>
              <a:rPr lang="es-MX" sz="1000" b="1" dirty="0" err="1">
                <a:solidFill>
                  <a:schemeClr val="dk1"/>
                </a:solidFill>
              </a:rPr>
              <a:t>AgTech</a:t>
            </a:r>
            <a:r>
              <a:rPr lang="es-MX" sz="1000" b="1" dirty="0">
                <a:solidFill>
                  <a:schemeClr val="dk1"/>
                </a:solidFill>
              </a:rPr>
              <a:t> </a:t>
            </a:r>
            <a:r>
              <a:rPr lang="es-MX" sz="1000" b="1" dirty="0" err="1">
                <a:solidFill>
                  <a:schemeClr val="dk1"/>
                </a:solidFill>
              </a:rPr>
              <a:t>Product</a:t>
            </a:r>
            <a:r>
              <a:rPr lang="es-MX" sz="1000" b="1" dirty="0">
                <a:solidFill>
                  <a:schemeClr val="dk1"/>
                </a:solidFill>
              </a:rPr>
              <a:t> Manager) para la validación de módulos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</a:rPr>
              <a:t>Finalizado el </a:t>
            </a:r>
            <a:r>
              <a:rPr lang="es-MX" sz="1000" b="1" dirty="0" err="1">
                <a:solidFill>
                  <a:schemeClr val="dk1"/>
                </a:solidFill>
              </a:rPr>
              <a:t>paper</a:t>
            </a:r>
            <a:r>
              <a:rPr lang="es-MX" sz="1000" b="1" dirty="0">
                <a:solidFill>
                  <a:schemeClr val="dk1"/>
                </a:solidFill>
              </a:rPr>
              <a:t> para CONAIISI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</a:rPr>
              <a:t>Poster </a:t>
            </a:r>
            <a:r>
              <a:rPr lang="es-MX" sz="1000" b="1" dirty="0" err="1">
                <a:solidFill>
                  <a:schemeClr val="dk1"/>
                </a:solidFill>
              </a:rPr>
              <a:t>version</a:t>
            </a:r>
            <a:r>
              <a:rPr lang="es-MX" sz="1000" b="1" dirty="0">
                <a:solidFill>
                  <a:schemeClr val="dk1"/>
                </a:solidFill>
              </a:rPr>
              <a:t> A4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</a:rPr>
              <a:t>Capacitación del equipo, preparación de entornos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</a:rPr>
              <a:t>Presentación comercial en elaboración 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Desarrollar un sistema de gestión para pequeños productores agrícolas. </a:t>
            </a:r>
            <a:endParaRPr lang="es-MX" sz="1400" dirty="0"/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Gestionar las actividades que llevan adelante los productores y trabajadores de la agricultura familiar.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6281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dirty="0" err="1"/>
              <a:t>Issue</a:t>
            </a:r>
            <a:r>
              <a:rPr lang="es-MX" sz="1050" dirty="0"/>
              <a:t>: se detectó que la configuración del proyecto era incompatible con algunos modelos de celulares</a:t>
            </a:r>
            <a:endParaRPr lang="es-MX"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Se decidió cambiar la interfaz de usuario a partir de entrevistas realizadas. Hay que decidir qué nuevos cambios agregar en base a las respuestas por parte de los usuario con la interfaz.</a:t>
            </a:r>
            <a:endParaRPr lang="es-MX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401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72253" y="647902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92;p11">
            <a:extLst>
              <a:ext uri="{FF2B5EF4-FFF2-40B4-BE49-F238E27FC236}">
                <a16:creationId xmlns:a16="http://schemas.microsoft.com/office/drawing/2014/main" id="{653BDF3F-0838-5EB7-91B4-569107841B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50" y="1141088"/>
            <a:ext cx="5153000" cy="18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37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DoCo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dirty="0">
                <a:solidFill>
                  <a:srgbClr val="1F497D"/>
                </a:solidFill>
              </a:rPr>
              <a:t>Micaela </a:t>
            </a:r>
            <a:r>
              <a:rPr lang="es-AR" sz="1000" dirty="0" err="1">
                <a:solidFill>
                  <a:srgbClr val="1F497D"/>
                </a:solidFill>
              </a:rPr>
              <a:t>Raiter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32075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es-AR" sz="1000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R. </a:t>
            </a:r>
            <a:r>
              <a:rPr lang="es-AR" sz="1000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r>
              <a:rPr lang="es-AR" sz="1000" dirty="0">
                <a:solidFill>
                  <a:srgbClr val="1F497D"/>
                </a:solidFill>
              </a:rPr>
              <a:t>, G. </a:t>
            </a:r>
            <a:r>
              <a:rPr lang="es-AR" sz="1000" dirty="0" err="1">
                <a:solidFill>
                  <a:srgbClr val="1F497D"/>
                </a:solidFill>
              </a:rPr>
              <a:t>Brassesco</a:t>
            </a:r>
            <a:endParaRPr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54,5%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568511" y="522175"/>
            <a:ext cx="964263" cy="262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54,5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dirty="0">
                <a:solidFill>
                  <a:schemeClr val="dk1"/>
                </a:solidFill>
              </a:rPr>
              <a:t>Etapa de estructuración : 100%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dirty="0">
                <a:solidFill>
                  <a:schemeClr val="dk1"/>
                </a:solidFill>
              </a:rPr>
              <a:t>Etapa de planificación : 100%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dirty="0">
                <a:solidFill>
                  <a:schemeClr val="dk1"/>
                </a:solidFill>
              </a:rPr>
              <a:t>Etapa de desarrollo del proyecto: 45.5%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MX" sz="1300" dirty="0">
                <a:solidFill>
                  <a:schemeClr val="dk1"/>
                </a:solidFill>
              </a:rPr>
              <a:t>Estamos trabajando en :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MX" sz="1300" dirty="0">
                <a:solidFill>
                  <a:schemeClr val="dk1"/>
                </a:solidFill>
              </a:rPr>
              <a:t>La Presentación comercial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MX" sz="1300" dirty="0">
                <a:solidFill>
                  <a:schemeClr val="dk1"/>
                </a:solidFill>
              </a:rPr>
              <a:t>El Póster del proyecto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MX" sz="1300" dirty="0">
                <a:solidFill>
                  <a:schemeClr val="dk1"/>
                </a:solidFill>
              </a:rPr>
              <a:t>EL </a:t>
            </a:r>
            <a:r>
              <a:rPr lang="es-MX" sz="1300" dirty="0" err="1">
                <a:solidFill>
                  <a:schemeClr val="dk1"/>
                </a:solidFill>
              </a:rPr>
              <a:t>Paper</a:t>
            </a:r>
            <a:r>
              <a:rPr lang="es-MX" sz="1300" dirty="0">
                <a:solidFill>
                  <a:schemeClr val="dk1"/>
                </a:solidFill>
              </a:rPr>
              <a:t> </a:t>
            </a:r>
            <a:r>
              <a:rPr lang="es-MX" sz="1300" dirty="0" err="1">
                <a:solidFill>
                  <a:schemeClr val="dk1"/>
                </a:solidFill>
              </a:rPr>
              <a:t>CoNaIISI</a:t>
            </a:r>
            <a:endParaRPr lang="es-MX" sz="1300" dirty="0">
              <a:solidFill>
                <a:schemeClr val="dk1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MX" sz="1300" dirty="0">
                <a:solidFill>
                  <a:schemeClr val="dk1"/>
                </a:solidFill>
              </a:rPr>
              <a:t>El módulo de "Autenticación, roles y usuarios" de la web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Desarrollar e implementar una plataforma de documentación colaborativa enfocada en ámbitos de desarrollo de software.</a:t>
            </a:r>
            <a:endParaRPr lang="es-ES" sz="105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Incentivar a la generación y actualización de documentación.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Subobjetivos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●   Interconectar equipos.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● Controlar el desempeño de los empleados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6281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MX" sz="1050" dirty="0">
                <a:solidFill>
                  <a:schemeClr val="dk1"/>
                </a:solidFill>
              </a:rPr>
              <a:t>No hay puntos de atención en el corto plazo</a:t>
            </a:r>
            <a:endParaRPr lang="es-MX"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400" dirty="0">
                <a:solidFill>
                  <a:schemeClr val="dk1"/>
                </a:solidFill>
              </a:rPr>
              <a:t>Decidimos la división de las tareas del desarrollo</a:t>
            </a: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400" dirty="0">
                <a:solidFill>
                  <a:schemeClr val="dk1"/>
                </a:solidFill>
              </a:rPr>
              <a:t>Definición de interfaz entre el </a:t>
            </a:r>
            <a:r>
              <a:rPr lang="es-MX" sz="1400" dirty="0" err="1">
                <a:solidFill>
                  <a:schemeClr val="dk1"/>
                </a:solidFill>
              </a:rPr>
              <a:t>front-end</a:t>
            </a:r>
            <a:r>
              <a:rPr lang="es-MX" sz="1400" dirty="0">
                <a:solidFill>
                  <a:schemeClr val="dk1"/>
                </a:solidFill>
              </a:rPr>
              <a:t> y back-</a:t>
            </a:r>
            <a:r>
              <a:rPr lang="es-MX" sz="1400" dirty="0" err="1">
                <a:solidFill>
                  <a:schemeClr val="dk1"/>
                </a:solidFill>
              </a:rPr>
              <a:t>end</a:t>
            </a:r>
            <a:endParaRPr lang="es-MX" sz="140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453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6383" y="62555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76;p12">
            <a:extLst>
              <a:ext uri="{FF2B5EF4-FFF2-40B4-BE49-F238E27FC236}">
                <a16:creationId xmlns:a16="http://schemas.microsoft.com/office/drawing/2014/main" id="{F514AD9F-128A-49E8-0030-B89953FE8D2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25" y="1449063"/>
            <a:ext cx="5099956" cy="127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18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Sistema Integral para la Fundación de Hemofilia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Roni</a:t>
            </a:r>
            <a:r>
              <a:rPr lang="es-AR" sz="10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000" b="1" dirty="0" err="1">
                <a:solidFill>
                  <a:srgbClr val="1F497D"/>
                </a:solidFill>
              </a:rPr>
              <a:t>D</a:t>
            </a:r>
            <a:r>
              <a:rPr lang="es-AR" sz="10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iament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00728" y="445522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R.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53%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53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000" b="1" dirty="0">
                <a:solidFill>
                  <a:schemeClr val="dk1"/>
                </a:solidFill>
              </a:rPr>
              <a:t>Arquitectura, DER, Casos de uso y Diagramas de secuencia finalizados (20/07/2023)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-Desarrollo del </a:t>
            </a:r>
            <a:r>
              <a:rPr lang="es-MX" sz="1000" b="1" dirty="0" err="1">
                <a:solidFill>
                  <a:schemeClr val="dk1"/>
                </a:solidFill>
              </a:rPr>
              <a:t>logging</a:t>
            </a:r>
            <a:r>
              <a:rPr lang="es-MX" sz="1000" b="1" dirty="0">
                <a:solidFill>
                  <a:schemeClr val="dk1"/>
                </a:solidFill>
              </a:rPr>
              <a:t> en curso (27/07/2023)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</a:t>
            </a:r>
            <a:r>
              <a:rPr lang="es-MX" sz="1000" b="1" dirty="0" err="1">
                <a:solidFill>
                  <a:schemeClr val="dk1"/>
                </a:solidFill>
              </a:rPr>
              <a:t>Paper</a:t>
            </a:r>
            <a:r>
              <a:rPr lang="es-MX" sz="1000" b="1" dirty="0">
                <a:solidFill>
                  <a:schemeClr val="dk1"/>
                </a:solidFill>
              </a:rPr>
              <a:t> </a:t>
            </a:r>
            <a:r>
              <a:rPr lang="es-MX" sz="1000" b="1" dirty="0" err="1">
                <a:solidFill>
                  <a:schemeClr val="dk1"/>
                </a:solidFill>
              </a:rPr>
              <a:t>CoNaIISI</a:t>
            </a:r>
            <a:r>
              <a:rPr lang="es-MX" sz="1000" b="1" dirty="0">
                <a:solidFill>
                  <a:schemeClr val="dk1"/>
                </a:solidFill>
              </a:rPr>
              <a:t> en curso (07/08/2023)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Implementar un sistema integral para pacientes y médicos de la Fundación de la Hemofilia.</a:t>
            </a:r>
            <a:endParaRPr lang="es-MX" sz="10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39410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Llevar un registro automatizado de la carga de transfusiones de los pacientes y obtener estadísticas en base a estas.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1100" dirty="0"/>
              <a:t>Pendientes a la definición por parte de los responsables de la Fundación para los usuarios médicos que serán dados de alta en el sistema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(Impacto: </a:t>
            </a:r>
            <a:r>
              <a:rPr lang="es-MX" sz="1100" dirty="0"/>
              <a:t>Bajo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Probabilidad de ocurrencia: </a:t>
            </a:r>
            <a:r>
              <a:rPr lang="es-MX" sz="1100" dirty="0"/>
              <a:t>Medio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s-MX" sz="1100" dirty="0"/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</a:t>
            </a:r>
            <a:r>
              <a:rPr lang="es-MX" sz="1100" dirty="0">
                <a:solidFill>
                  <a:schemeClr val="dk1"/>
                </a:solidFill>
              </a:rPr>
              <a:t>necesario comenzar el desarrollo con usuarios de prueba establecidos por el equipo. No obstante, para asegurar una transición fluida al sistema en producción, solicitaremos a la fundación que nos proporcione la información de los médicos a la brevedad posible. </a:t>
            </a:r>
            <a:endParaRPr lang="es-MX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457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6383" y="62555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32;p3">
            <a:extLst>
              <a:ext uri="{FF2B5EF4-FFF2-40B4-BE49-F238E27FC236}">
                <a16:creationId xmlns:a16="http://schemas.microsoft.com/office/drawing/2014/main" id="{4A9247F7-DC83-0161-BEEF-3DE4235FB0F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1" y="1086746"/>
            <a:ext cx="5232955" cy="184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49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BeSafe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dirty="0">
                <a:solidFill>
                  <a:srgbClr val="1F497D"/>
                </a:solidFill>
              </a:rPr>
              <a:t>Agustín </a:t>
            </a:r>
            <a:r>
              <a:rPr lang="es-AR" sz="1000" dirty="0" err="1">
                <a:solidFill>
                  <a:srgbClr val="1F497D"/>
                </a:solidFill>
              </a:rPr>
              <a:t>Daquino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00727" y="445522"/>
            <a:ext cx="2151143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033080" y="322475"/>
            <a:ext cx="1342772" cy="2223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30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63%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57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23613" y="3415022"/>
            <a:ext cx="5232537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t"/>
            <a:r>
              <a:rPr lang="es-MX" sz="1000" dirty="0"/>
              <a:t>Descripción de Casos de Uso (25-07-2023)</a:t>
            </a:r>
          </a:p>
          <a:p>
            <a:pPr fontAlgn="t"/>
            <a:r>
              <a:rPr lang="es-MX" sz="1000" dirty="0"/>
              <a:t>✓ Se finalizó el documento sin desvíos.</a:t>
            </a:r>
          </a:p>
          <a:p>
            <a:pPr fontAlgn="t"/>
            <a:r>
              <a:rPr lang="es-MX" sz="1000" dirty="0"/>
              <a:t>Diagrama de Casos de Uso (25-07-2023)</a:t>
            </a:r>
          </a:p>
          <a:p>
            <a:pPr fontAlgn="t"/>
            <a:r>
              <a:rPr lang="es-MX" sz="1000" dirty="0"/>
              <a:t>✓ Se finalizó el documento sin desvíos.</a:t>
            </a:r>
          </a:p>
          <a:p>
            <a:pPr fontAlgn="t"/>
            <a:r>
              <a:rPr lang="es-MX" sz="1000" dirty="0"/>
              <a:t>Documento de interfaces (07-08-2023)</a:t>
            </a:r>
          </a:p>
          <a:p>
            <a:pPr fontAlgn="t"/>
            <a:r>
              <a:rPr lang="es-MX" sz="1000" dirty="0"/>
              <a:t>✓ Se finalizó el documento con los prototipos de la aplicación.</a:t>
            </a:r>
          </a:p>
          <a:p>
            <a:pPr fontAlgn="t"/>
            <a:r>
              <a:rPr lang="es-MX" sz="1000" dirty="0" err="1"/>
              <a:t>Paper</a:t>
            </a:r>
            <a:r>
              <a:rPr lang="es-MX" sz="1000" dirty="0"/>
              <a:t> CONAIISI (07-08-2023)</a:t>
            </a:r>
          </a:p>
          <a:p>
            <a:pPr fontAlgn="t"/>
            <a:r>
              <a:rPr lang="es-MX" sz="1000" dirty="0"/>
              <a:t>✓ Se finalizó el documento consultando al experto y aplicando modificaciones en base a sus comentarios.</a:t>
            </a:r>
          </a:p>
          <a:p>
            <a:pPr fontAlgn="t"/>
            <a:r>
              <a:rPr lang="es-MX" sz="1000" dirty="0"/>
              <a:t>Diagramas de secuencia (17-08-2023) </a:t>
            </a:r>
          </a:p>
          <a:p>
            <a:pPr fontAlgn="t"/>
            <a:r>
              <a:rPr lang="es-MX" sz="1000" dirty="0"/>
              <a:t>✓ Se decidió que el documento de diagramas de secuencia se realizará en paralelo al inicio del desarrollo para reducir desvíos y modificaciones. </a:t>
            </a:r>
          </a:p>
          <a:p>
            <a:pPr fontAlgn="t"/>
            <a:r>
              <a:rPr lang="es-MX" sz="1000" dirty="0"/>
              <a:t>Confección del módulo de ubicación de apiarios (29-08-2023)</a:t>
            </a:r>
          </a:p>
          <a:p>
            <a:pPr fontAlgn="t"/>
            <a:r>
              <a:rPr lang="es-MX" sz="1000" dirty="0"/>
              <a:t> ✓ Comienzo del desarrollo del primer módulo del sistema.</a:t>
            </a:r>
            <a:endParaRPr lang="es-ES" sz="100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ES" sz="1100" dirty="0"/>
              <a:t>.</a:t>
            </a:r>
            <a:r>
              <a:rPr lang="es-MX" sz="1100" dirty="0"/>
              <a:t> </a:t>
            </a:r>
            <a:r>
              <a:rPr lang="es-MX" sz="1100" dirty="0">
                <a:solidFill>
                  <a:srgbClr val="C00000"/>
                </a:solidFill>
              </a:rPr>
              <a:t>Optimizar el cuidado de las colmenas disminuyendo el control manual de las mismas, e incrementar la salud de las abejas, para un mayor beneficio</a:t>
            </a:r>
            <a:endParaRPr lang="es-ES" sz="1100" dirty="0">
              <a:solidFill>
                <a:srgbClr val="C00000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MX" sz="1100" dirty="0"/>
              <a:t>Ubicaciones para apiarios en base a información geográfica •Seguimiento y control de colmenas •Alertas de tratamiento de plagas</a:t>
            </a:r>
            <a:endParaRPr lang="es-ES" sz="1100" dirty="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7684" y="66151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/>
            <a:r>
              <a:rPr lang="es-MX" sz="1100" dirty="0"/>
              <a:t>Riesgo: No se detectaron riesgos en este periodo.</a:t>
            </a:r>
            <a:endParaRPr lang="es-ES" sz="1000" dirty="0"/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ts val="1000"/>
            </a:pPr>
            <a:r>
              <a:rPr lang="es-MX" sz="1050" dirty="0"/>
              <a:t>No se detectaron decisiones importantes a mencionar en este periodo.</a:t>
            </a:r>
            <a:endParaRPr lang="es-E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403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0302" y="20901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6CE24BB-B567-87D6-0E12-3E425495F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00" y="1160278"/>
            <a:ext cx="3863435" cy="18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AInterview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000" dirty="0">
                <a:solidFill>
                  <a:srgbClr val="1F497D"/>
                </a:solidFill>
              </a:rPr>
              <a:t>Facundo Herrera</a:t>
            </a: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01/11/2023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50%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45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-"/>
            </a:pPr>
            <a:r>
              <a:rPr lang="es-MX" sz="900" b="1" dirty="0">
                <a:solidFill>
                  <a:schemeClr val="dk1"/>
                </a:solidFill>
              </a:rPr>
              <a:t>Relevamiento (10-07-23)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s-MX" sz="900" dirty="0">
                <a:solidFill>
                  <a:schemeClr val="dk1"/>
                </a:solidFill>
              </a:rPr>
              <a:t>Se completaron las entrevistas restantes</a:t>
            </a:r>
            <a:r>
              <a:rPr lang="es-MX" sz="900" i="0" u="none" strike="noStrike" cap="none" dirty="0">
                <a:solidFill>
                  <a:schemeClr val="dk1"/>
                </a:solidFill>
              </a:rPr>
              <a:t>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s-MX" sz="900" b="1" dirty="0">
                <a:solidFill>
                  <a:schemeClr val="dk1"/>
                </a:solidFill>
              </a:rPr>
              <a:t>Análisis de Requerimientos (15-07-23)</a:t>
            </a:r>
            <a:endParaRPr lang="es-MX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✓"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s-MX" sz="800" dirty="0">
                <a:solidFill>
                  <a:schemeClr val="dk1"/>
                </a:solidFill>
              </a:rPr>
              <a:t>elaboraron los Casos de Uso</a:t>
            </a:r>
            <a:endParaRPr lang="es-MX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-"/>
            </a:pPr>
            <a:r>
              <a:rPr lang="es-MX" sz="900" b="1" dirty="0">
                <a:solidFill>
                  <a:schemeClr val="dk1"/>
                </a:solidFill>
              </a:rPr>
              <a:t>Diseño del Sistema </a:t>
            </a: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MX" sz="900" b="1" dirty="0">
                <a:solidFill>
                  <a:schemeClr val="dk1"/>
                </a:solidFill>
              </a:rPr>
              <a:t>25</a:t>
            </a: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-0</a:t>
            </a:r>
            <a:r>
              <a:rPr lang="es-MX" sz="900" b="1" dirty="0">
                <a:solidFill>
                  <a:schemeClr val="dk1"/>
                </a:solidFill>
              </a:rPr>
              <a:t>7</a:t>
            </a: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-23) </a:t>
            </a:r>
            <a:endParaRPr lang="es-MX" sz="13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✓"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800" dirty="0">
                <a:solidFill>
                  <a:schemeClr val="dk1"/>
                </a:solidFill>
              </a:rPr>
              <a:t>elaboraron los diagramas de Entidad Relación y Clases.</a:t>
            </a:r>
          </a:p>
          <a:p>
            <a:pPr marL="457200" marR="0" lvl="0" indent="-28575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s-MX" sz="900" b="1" dirty="0">
                <a:solidFill>
                  <a:schemeClr val="dk1"/>
                </a:solidFill>
              </a:rPr>
              <a:t>Desarrollo del Código Fuente (08-08-23)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genero el repositorio del proyecto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comenzó el desarrollo del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endParaRPr lang="es-MX" sz="800" dirty="0">
              <a:solidFill>
                <a:schemeClr val="dk1"/>
              </a:solidFill>
            </a:endParaRP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completó el desarrollo del Módulo de Procesamiento de Texto con Inteligencia Artificial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avanzó con el desarrollo del Módulo de Procesamiento de Audio con Inteligencia Artificial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codificó la capa de persistencia y modelo 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continua investigando sobre las herramientas a utilizar para el procesamiento de Video.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A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sistema que permita automatizar el proceso de selección de personal a gran escala mediante la utilización de Inteligencia Artificial</a:t>
            </a:r>
            <a:endParaRPr lang="es-ES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Automatizar las etapas preliminares del proceso de selección de personal utilizando filtros simples y complejos, así como también herramientas de Inteligencia Artificial para reducir el espectro de postulantes deseados por las distintas empresas y agilizar el proceso de selección.</a:t>
            </a:r>
            <a:endParaRPr lang="es-MX" sz="1000" dirty="0"/>
          </a:p>
          <a:p>
            <a:pPr lvl="0">
              <a:buClr>
                <a:schemeClr val="dk1"/>
              </a:buClr>
              <a:buSzPts val="1000"/>
            </a:pPr>
            <a:endParaRPr lang="es-ES" sz="10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7387" y="229483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000" b="1" dirty="0">
                <a:solidFill>
                  <a:schemeClr val="dk1"/>
                </a:solidFill>
              </a:rPr>
              <a:t>No se han identificado riesgos que puedan afectar al proyecto en esta instancia.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MX" sz="1000" dirty="0">
                <a:solidFill>
                  <a:schemeClr val="dk1"/>
                </a:solidFill>
              </a:rPr>
              <a:t> La falta de experiencia y conocimiento previo referente al área de IA, hace que el proceso de ponderación y posterior implementación de las herramientas seleccionadas sea más extenso de lo esperado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(Impacto: Alto)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Será necesario tomar la decisión de si se continuará utilizando la tecnología de </a:t>
            </a:r>
            <a:r>
              <a:rPr lang="es-MX" sz="1100" dirty="0" err="1">
                <a:solidFill>
                  <a:schemeClr val="dk1"/>
                </a:solidFill>
              </a:rPr>
              <a:t>TensorFlow</a:t>
            </a:r>
            <a:r>
              <a:rPr lang="es-MX" sz="1100" dirty="0">
                <a:solidFill>
                  <a:schemeClr val="dk1"/>
                </a:solidFill>
              </a:rPr>
              <a:t> para el procesamiento de Imágenes y Video o si se optara por un modelo </a:t>
            </a:r>
            <a:r>
              <a:rPr lang="es-MX" sz="1100" dirty="0" err="1">
                <a:solidFill>
                  <a:schemeClr val="dk1"/>
                </a:solidFill>
              </a:rPr>
              <a:t>pre-entrenado</a:t>
            </a:r>
            <a:r>
              <a:rPr lang="es-MX" sz="1100" dirty="0">
                <a:solidFill>
                  <a:schemeClr val="dk1"/>
                </a:solidFill>
              </a:rPr>
              <a:t> para evitar mayores retrasos.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408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92332" y="649839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70;p3">
            <a:extLst>
              <a:ext uri="{FF2B5EF4-FFF2-40B4-BE49-F238E27FC236}">
                <a16:creationId xmlns:a16="http://schemas.microsoft.com/office/drawing/2014/main" id="{E59B204E-F868-3D10-7FA9-BE288FF6FBB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0284" b="3871"/>
          <a:stretch/>
        </p:blipFill>
        <p:spPr>
          <a:xfrm>
            <a:off x="763504" y="1095765"/>
            <a:ext cx="4194524" cy="191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78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 Hub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J. I. </a:t>
            </a:r>
            <a:r>
              <a:rPr lang="es-AR" sz="1100" b="1" dirty="0" err="1">
                <a:solidFill>
                  <a:schemeClr val="accent1">
                    <a:lumMod val="75000"/>
                  </a:schemeClr>
                </a:solidFill>
              </a:rPr>
              <a:t>Cuiule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R.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23/11/2023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45%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38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confeccionó el documento de arquitectura.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completó el Sprint 1.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planificó el Sprint 2.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avanzó en el diseño de interfaces y experiencia de usuario.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avanzó con el </a:t>
            </a:r>
            <a:r>
              <a:rPr lang="es-MX" sz="1100" dirty="0" err="1">
                <a:solidFill>
                  <a:schemeClr val="dk1"/>
                </a:solidFill>
              </a:rPr>
              <a:t>deploy</a:t>
            </a:r>
            <a:r>
              <a:rPr lang="es-MX" sz="1100" dirty="0">
                <a:solidFill>
                  <a:schemeClr val="dk1"/>
                </a:solidFill>
              </a:rPr>
              <a:t> tanto del </a:t>
            </a:r>
            <a:r>
              <a:rPr lang="es-MX" sz="1100" dirty="0" err="1">
                <a:solidFill>
                  <a:schemeClr val="dk1"/>
                </a:solidFill>
              </a:rPr>
              <a:t>frontend</a:t>
            </a:r>
            <a:r>
              <a:rPr lang="es-MX" sz="1100" dirty="0">
                <a:solidFill>
                  <a:schemeClr val="dk1"/>
                </a:solidFill>
              </a:rPr>
              <a:t> como del </a:t>
            </a:r>
            <a:r>
              <a:rPr lang="es-MX" sz="1100" dirty="0" err="1">
                <a:solidFill>
                  <a:schemeClr val="dk1"/>
                </a:solidFill>
              </a:rPr>
              <a:t>backend</a:t>
            </a:r>
            <a:endParaRPr lang="es-MX" sz="90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900" dirty="0"/>
              <a:t>Desarrollar e implementar una plataforma en línea que permita a los investigadores científicos diseñar y administrar encuestas complejas sin conocimientos de programación, con el fin de aumentar la cantidad y mejorar la calidad de las investigaciones realizadas en campos como la psicología, las ciencias del comportamiento y la sociología, entre otros.</a:t>
            </a:r>
            <a:endParaRPr lang="es-ES" sz="9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dirty="0"/>
              <a:t>Simplificar la creación y administración de encuestas complejas, permitiendo a investigadores científicos sin conocimientos de programación diseñar y desplegar experimentos online de manera intuitiva y accesible.</a:t>
            </a:r>
            <a:endParaRPr lang="es-ES" sz="10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7387" y="2183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lang="es-MX" sz="9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Especificaciones y casos de uso limitados por falta de relevamiento más amplio en mercado de potenciales clientes.</a:t>
            </a:r>
            <a:endParaRPr lang="es-MX" sz="9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dirty="0"/>
              <a:t>- </a:t>
            </a:r>
            <a:r>
              <a:rPr lang="es-MX" sz="9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Alto.</a:t>
            </a:r>
            <a:endParaRPr lang="es-MX" sz="9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dirty="0"/>
              <a:t>- </a:t>
            </a:r>
            <a:r>
              <a:rPr lang="es-MX" sz="9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 de Ocurrencia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Bajo</a:t>
            </a:r>
            <a:endParaRPr lang="es-MX" sz="9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dirty="0"/>
              <a:t>- </a:t>
            </a:r>
            <a:r>
              <a:rPr lang="es-MX" sz="9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Mitigación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Generar una segunda vuelta de relevamiento con potenciales clientes y buscar ampliar la cartera de los mismos.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Riesgo</a:t>
            </a:r>
            <a:r>
              <a:rPr lang="es-MX" sz="900" dirty="0">
                <a:solidFill>
                  <a:schemeClr val="dk1"/>
                </a:solidFill>
              </a:rPr>
              <a:t>: Desvío en la planificación del </a:t>
            </a:r>
            <a:r>
              <a:rPr lang="es-MX" sz="900" dirty="0" err="1">
                <a:solidFill>
                  <a:schemeClr val="dk1"/>
                </a:solidFill>
              </a:rPr>
              <a:t>Release</a:t>
            </a:r>
            <a:r>
              <a:rPr lang="es-MX" sz="9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Impacto</a:t>
            </a:r>
            <a:r>
              <a:rPr lang="es-MX" sz="900" dirty="0">
                <a:solidFill>
                  <a:schemeClr val="dk1"/>
                </a:solidFill>
              </a:rPr>
              <a:t>: Medio.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Probabilidad de Ocurrencia</a:t>
            </a:r>
            <a:r>
              <a:rPr lang="es-MX" sz="900" dirty="0">
                <a:solidFill>
                  <a:schemeClr val="dk1"/>
                </a:solidFill>
              </a:rPr>
              <a:t>: Medio.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Plan de Mitigación</a:t>
            </a:r>
            <a:r>
              <a:rPr lang="es-MX" sz="900" dirty="0">
                <a:solidFill>
                  <a:schemeClr val="dk1"/>
                </a:solidFill>
              </a:rPr>
              <a:t>: </a:t>
            </a:r>
            <a:r>
              <a:rPr lang="es-MX" sz="900" dirty="0" err="1">
                <a:solidFill>
                  <a:schemeClr val="dk1"/>
                </a:solidFill>
              </a:rPr>
              <a:t>Re-estimar</a:t>
            </a:r>
            <a:r>
              <a:rPr lang="es-MX" sz="900" dirty="0">
                <a:solidFill>
                  <a:schemeClr val="dk1"/>
                </a:solidFill>
              </a:rPr>
              <a:t> la capacidad de ejecución del equipo en base a los respectivos calendarios personales.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5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definió que el </a:t>
            </a:r>
            <a:r>
              <a:rPr lang="es-MX" sz="1050" dirty="0" err="1">
                <a:solidFill>
                  <a:schemeClr val="dk1"/>
                </a:solidFill>
              </a:rPr>
              <a:t>cloud</a:t>
            </a:r>
            <a:r>
              <a:rPr lang="es-MX" sz="1050" dirty="0">
                <a:solidFill>
                  <a:schemeClr val="dk1"/>
                </a:solidFill>
              </a:rPr>
              <a:t> </a:t>
            </a:r>
            <a:r>
              <a:rPr lang="es-MX" sz="1050" dirty="0" err="1">
                <a:solidFill>
                  <a:schemeClr val="dk1"/>
                </a:solidFill>
              </a:rPr>
              <a:t>provider</a:t>
            </a:r>
            <a:r>
              <a:rPr lang="es-MX" sz="1050" dirty="0">
                <a:solidFill>
                  <a:schemeClr val="dk1"/>
                </a:solidFill>
              </a:rPr>
              <a:t> será Digital </a:t>
            </a:r>
            <a:r>
              <a:rPr lang="es-MX" sz="1050" dirty="0" err="1">
                <a:solidFill>
                  <a:schemeClr val="dk1"/>
                </a:solidFill>
              </a:rPr>
              <a:t>Ocean</a:t>
            </a:r>
            <a:endParaRPr lang="es-MX" sz="1050" dirty="0">
              <a:solidFill>
                <a:schemeClr val="dk1"/>
              </a:solidFill>
            </a:endParaRPr>
          </a:p>
          <a:p>
            <a:pPr marL="457200" marR="0" lvl="0" indent="-295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definieron las tecnologías que se van a usar para el desarrollo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s-MX" sz="105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458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7126" y="64504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3B33CA0-47DD-E0AF-45F2-9BA6AF1F9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02" y="1057268"/>
            <a:ext cx="4837918" cy="19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SmartEd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Ramiro Luengo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21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40%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40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indent="-171450">
              <a:buSzPts val="1000"/>
              <a:buChar char="•"/>
            </a:pPr>
            <a:r>
              <a:rPr lang="es-AR" sz="1000" dirty="0">
                <a:solidFill>
                  <a:schemeClr val="dk1"/>
                </a:solidFill>
              </a:rPr>
              <a:t>Se finalizó el diseño del modelo de datos y el diagrama de entidad relación.</a:t>
            </a:r>
          </a:p>
          <a:p>
            <a:pPr marL="171450" indent="-171450">
              <a:buSzPts val="1000"/>
              <a:buChar char="•"/>
            </a:pPr>
            <a:r>
              <a:rPr lang="es-AR" sz="1000" dirty="0">
                <a:solidFill>
                  <a:schemeClr val="dk1"/>
                </a:solidFill>
              </a:rPr>
              <a:t>Se finalizó el diseño del modelo de dominio y el diagrama de clases.</a:t>
            </a:r>
          </a:p>
          <a:p>
            <a:pPr marL="171450" indent="-171450">
              <a:buSzPts val="1000"/>
              <a:buChar char="•"/>
            </a:pPr>
            <a:r>
              <a:rPr lang="es-AR" sz="1000" dirty="0">
                <a:solidFill>
                  <a:schemeClr val="dk1"/>
                </a:solidFill>
              </a:rPr>
              <a:t>Se finalizó el diseño del logo.</a:t>
            </a:r>
          </a:p>
          <a:p>
            <a:pPr marL="171450" indent="-171450">
              <a:buSzPts val="1000"/>
              <a:buChar char="•"/>
            </a:pPr>
            <a:r>
              <a:rPr lang="es-AR" sz="1000" dirty="0">
                <a:solidFill>
                  <a:schemeClr val="dk1"/>
                </a:solidFill>
              </a:rPr>
              <a:t>Se finalizó el módulo de perfiles:</a:t>
            </a:r>
            <a:br>
              <a:rPr lang="es-AR" sz="1000" dirty="0"/>
            </a:br>
            <a:r>
              <a:rPr lang="es-AR" sz="1000" dirty="0">
                <a:solidFill>
                  <a:schemeClr val="dk1"/>
                </a:solidFill>
              </a:rPr>
              <a:t>  - Inicio de sesión. Restablecimiento de contraseña por correo electrónico.  </a:t>
            </a:r>
            <a:br>
              <a:rPr lang="es-AR" sz="1000" dirty="0"/>
            </a:br>
            <a:r>
              <a:rPr lang="es-AR" sz="1000" dirty="0">
                <a:solidFill>
                  <a:schemeClr val="dk1"/>
                </a:solidFill>
              </a:rPr>
              <a:t>  - Creación/edición de usuarios y datos personales.</a:t>
            </a:r>
            <a:br>
              <a:rPr lang="es-AR" sz="1000" dirty="0"/>
            </a:br>
            <a:r>
              <a:rPr lang="es-AR" sz="1000" dirty="0">
                <a:solidFill>
                  <a:schemeClr val="dk1"/>
                </a:solidFill>
              </a:rPr>
              <a:t>  - Matriculación a cursos.</a:t>
            </a:r>
          </a:p>
          <a:p>
            <a:pPr marL="171450" indent="-171450">
              <a:buSzPts val="1000"/>
              <a:buChar char="•"/>
            </a:pPr>
            <a:r>
              <a:rPr lang="es-AR" sz="1000" dirty="0">
                <a:solidFill>
                  <a:schemeClr val="dk1"/>
                </a:solidFill>
              </a:rPr>
              <a:t>Se avanzó en el módulo de cursos:</a:t>
            </a:r>
            <a:br>
              <a:rPr lang="es-AR" sz="1000" dirty="0"/>
            </a:br>
            <a:r>
              <a:rPr lang="es-AR" sz="1000" dirty="0">
                <a:solidFill>
                  <a:schemeClr val="dk1"/>
                </a:solidFill>
              </a:rPr>
              <a:t>  - Visualización de cursos propios, con sus datos y listado de alumnos matriculados al mismo.</a:t>
            </a:r>
            <a:br>
              <a:rPr lang="es-AR" sz="1000" dirty="0">
                <a:solidFill>
                  <a:schemeClr val="dk1"/>
                </a:solidFill>
              </a:rPr>
            </a:br>
            <a:r>
              <a:rPr lang="es-AR" sz="1000" dirty="0">
                <a:solidFill>
                  <a:schemeClr val="dk1"/>
                </a:solidFill>
              </a:rPr>
              <a:t>  - Visualización de etiquetas asociadas a un alumno y su historial</a:t>
            </a:r>
            <a:r>
              <a:rPr lang="es-AR" sz="11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900" dirty="0">
                <a:solidFill>
                  <a:schemeClr val="dk1"/>
                </a:solidFill>
              </a:rPr>
              <a:t>Analizar, diseñar y desarrollar un sistema web que permita la gestión de los procesos escolares y el seguimiento de los alumnos.</a:t>
            </a:r>
            <a:endParaRPr lang="es-AR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1100" dirty="0"/>
              <a:t>Facilitar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AR" sz="1100" dirty="0"/>
              <a:t>seguimiento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-AR" sz="1100" dirty="0"/>
              <a:t>progreso escolar a lo largo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-AR" sz="1100" dirty="0"/>
              <a:t>tiempo. Fomentar la participación y comunicación entre padres y docentes. Integrar los distintos procesos de la gestión escolar.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7387" y="2183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indent="-171450"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900" dirty="0">
                <a:solidFill>
                  <a:schemeClr val="dk1"/>
                </a:solidFill>
              </a:rPr>
              <a:t> No hay puntos de atención a remarcar en esta etapa</a:t>
            </a:r>
            <a:endParaRPr lang="es-AR" sz="90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1050" dirty="0"/>
              <a:t>No hay decisiones importantes a remarcar en esta etapa.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404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7126" y="64504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A1EA6B-AD14-352B-A661-F6830E00E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17" y="1270592"/>
            <a:ext cx="5236629" cy="15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AppAgroIA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Ramiro Luengo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01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</a:t>
            </a:r>
            <a:r>
              <a:rPr lang="es-AR" sz="1000" b="1" dirty="0">
                <a:solidFill>
                  <a:srgbClr val="1F497D"/>
                </a:solidFill>
              </a:rPr>
              <a:t>37,5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Real:28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❖"/>
            </a:pP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</a:t>
            </a:r>
            <a:r>
              <a:rPr lang="es-MX" sz="900" dirty="0"/>
              <a:t>(14/08/2023)</a:t>
            </a:r>
            <a:endParaRPr lang="es-MX" sz="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➢"/>
            </a:pP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definió </a:t>
            </a:r>
            <a:r>
              <a:rPr lang="es-MX" sz="900" dirty="0" err="1"/>
              <a:t>React</a:t>
            </a:r>
            <a:r>
              <a:rPr lang="es-MX" sz="900" dirty="0"/>
              <a:t> Native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lang="es-MX" sz="900" dirty="0"/>
              <a:t>tecnología a utilizar para el módulo de comunidad (25/07/2023)</a:t>
            </a:r>
            <a:endParaRPr lang="es-MX" sz="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➢"/>
            </a:pPr>
            <a:r>
              <a:rPr lang="es-MX" sz="900" dirty="0"/>
              <a:t>Continua con el desarrollo del diagrama de entidad-relación para el módulo de imágenes</a:t>
            </a: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s-MX" sz="900" dirty="0">
                <a:solidFill>
                  <a:schemeClr val="dk1"/>
                </a:solidFill>
              </a:rPr>
              <a:t>Continua con el desarrollo del diagrama de entidad-relación para el módulo de comunidad</a:t>
            </a:r>
            <a:endParaRPr lang="es-MX"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rPr lang="es-MX" sz="900" dirty="0">
                <a:solidFill>
                  <a:schemeClr val="dk1"/>
                </a:solidFill>
              </a:rPr>
              <a:t>Desarrollo modulo imágenes (31/10/2023)</a:t>
            </a: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lang="es-MX" sz="900" dirty="0">
                <a:solidFill>
                  <a:schemeClr val="dk1"/>
                </a:solidFill>
              </a:rPr>
              <a:t>Continúa el desarrollo del conector a la plataforma </a:t>
            </a:r>
            <a:r>
              <a:rPr lang="es-MX" sz="900" dirty="0" err="1">
                <a:solidFill>
                  <a:schemeClr val="dk1"/>
                </a:solidFill>
              </a:rPr>
              <a:t>LandViewer</a:t>
            </a:r>
            <a:endParaRPr lang="es-MX" sz="90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Analizar, diseñar e implementar los módulos de Análisis y Procesamiento de imágenes y Comunidad para la aplicación </a:t>
            </a:r>
            <a:r>
              <a:rPr lang="es-MX" sz="900" dirty="0" err="1">
                <a:solidFill>
                  <a:schemeClr val="dk1"/>
                </a:solidFill>
              </a:rPr>
              <a:t>AppAgroIA</a:t>
            </a:r>
            <a:r>
              <a:rPr lang="es-MX" sz="900" dirty="0">
                <a:solidFill>
                  <a:schemeClr val="dk1"/>
                </a:solidFill>
              </a:rPr>
              <a:t>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Recolección de imágenes satelitales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Procesamiento de imágenes obtenidas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Comunidad: Conexión de usuarios y sistema de alertas de plagas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649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900" dirty="0"/>
              <a:t>Retraso en la etapa de diseño 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(Impacto: Alto)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s-MX" sz="9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/>
              <a:t>Riesgo</a:t>
            </a:r>
            <a:r>
              <a:rPr lang="es-MX" sz="900" dirty="0">
                <a:solidFill>
                  <a:schemeClr val="dk1"/>
                </a:solidFill>
              </a:rPr>
              <a:t>: Conocimiento del equipo limitado en las tecnologías a aplicar (Impacto: Medio)</a:t>
            </a:r>
            <a:endParaRPr lang="es-MX" sz="900" dirty="0"/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 dirty="0"/>
              <a:t>No se han tomado decisiones importantes</a:t>
            </a:r>
            <a:endParaRPr lang="es-MX" sz="105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402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2044" y="601265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23;p3">
            <a:extLst>
              <a:ext uri="{FF2B5EF4-FFF2-40B4-BE49-F238E27FC236}">
                <a16:creationId xmlns:a16="http://schemas.microsoft.com/office/drawing/2014/main" id="{3C13092D-C403-7EBA-AB22-3F4122FF78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203" y="1086755"/>
            <a:ext cx="5225704" cy="187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5">
            <a:extLst>
              <a:ext uri="{FF2B5EF4-FFF2-40B4-BE49-F238E27FC236}">
                <a16:creationId xmlns:a16="http://schemas.microsoft.com/office/drawing/2014/main" id="{56D384F7-720B-A45F-BE61-45595CFB883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8435" y="21446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0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Auto </a:t>
            </a: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Savings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Agustín </a:t>
            </a:r>
            <a:r>
              <a:rPr lang="es-AR" sz="1100" b="1" dirty="0" err="1">
                <a:solidFill>
                  <a:srgbClr val="1F497D"/>
                </a:solidFill>
              </a:rPr>
              <a:t>Meinardo</a:t>
            </a:r>
            <a:r>
              <a:rPr lang="es-AR" sz="1100" b="1" dirty="0">
                <a:solidFill>
                  <a:srgbClr val="1F497D"/>
                </a:solidFill>
              </a:rPr>
              <a:t>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07</a:t>
            </a:r>
            <a:r>
              <a:rPr lang="es-AR" sz="1000" b="1" dirty="0">
                <a:solidFill>
                  <a:srgbClr val="1F497D"/>
                </a:solidFill>
              </a:rPr>
              <a:t>/06/2023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</a:t>
            </a:r>
            <a:r>
              <a:rPr lang="es-AR" sz="1000" b="1" dirty="0">
                <a:solidFill>
                  <a:srgbClr val="C00000"/>
                </a:solidFill>
              </a:rPr>
              <a:t>30</a:t>
            </a:r>
            <a:r>
              <a:rPr lang="es-AR" sz="1000" b="1" dirty="0">
                <a:solidFill>
                  <a:srgbClr val="1F497D"/>
                </a:solidFill>
              </a:rPr>
              <a:t>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36%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32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</a:rPr>
              <a:t> 0 - 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de la documentación del proyecto finalizad</a:t>
            </a:r>
            <a:r>
              <a:rPr lang="es-MX" sz="1100" dirty="0">
                <a:solidFill>
                  <a:schemeClr val="dk1"/>
                </a:solidFill>
              </a:rPr>
              <a:t>a (documentación obligatoria + algunos documentos optativos)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</a:rPr>
              <a:t> 1 - 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 Consolidación planes de ahorro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Se creó el </a:t>
            </a:r>
            <a:r>
              <a:rPr lang="es-MX" sz="1100" dirty="0" err="1">
                <a:solidFill>
                  <a:schemeClr val="dk1"/>
                </a:solidFill>
              </a:rPr>
              <a:t>Datawarehouse</a:t>
            </a:r>
            <a:r>
              <a:rPr lang="es-MX" sz="1100" dirty="0">
                <a:solidFill>
                  <a:schemeClr val="dk1"/>
                </a:solidFill>
              </a:rPr>
              <a:t> y se desarrollaron los </a:t>
            </a:r>
            <a:r>
              <a:rPr lang="es-MX" sz="1100" dirty="0" err="1">
                <a:solidFill>
                  <a:schemeClr val="dk1"/>
                </a:solidFill>
              </a:rPr>
              <a:t>ETLs</a:t>
            </a:r>
            <a:r>
              <a:rPr lang="es-MX" sz="1100" dirty="0">
                <a:solidFill>
                  <a:schemeClr val="dk1"/>
                </a:solidFill>
              </a:rPr>
              <a:t> correspondientes para el almacenamiento de los datos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</a:rPr>
              <a:t> 1 -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Módulo Marketplace para venta de planes adquiridos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Realización de la mitad de las vistas definidas junto con el cliente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MX" sz="1100" b="1" dirty="0" err="1">
                <a:solidFill>
                  <a:schemeClr val="dk1"/>
                </a:solidFill>
              </a:rPr>
              <a:t>Release</a:t>
            </a:r>
            <a:r>
              <a:rPr lang="es-MX" sz="1100" b="1" dirty="0">
                <a:solidFill>
                  <a:schemeClr val="dk1"/>
                </a:solidFill>
              </a:rPr>
              <a:t> 1 - </a:t>
            </a:r>
            <a:r>
              <a:rPr lang="es-MX" sz="1100" dirty="0">
                <a:solidFill>
                  <a:schemeClr val="dk1"/>
                </a:solidFill>
              </a:rPr>
              <a:t>Retoques finales de la versión preliminar del </a:t>
            </a:r>
            <a:r>
              <a:rPr lang="es-MX" sz="1100" b="1" dirty="0" err="1">
                <a:solidFill>
                  <a:schemeClr val="dk1"/>
                </a:solidFill>
              </a:rPr>
              <a:t>Paper</a:t>
            </a:r>
            <a:r>
              <a:rPr lang="es-MX" sz="1100" b="1" dirty="0">
                <a:solidFill>
                  <a:schemeClr val="dk1"/>
                </a:solidFill>
              </a:rPr>
              <a:t> de la CONAIISI</a:t>
            </a:r>
            <a:r>
              <a:rPr lang="es-MX" sz="1100" dirty="0">
                <a:solidFill>
                  <a:schemeClr val="dk1"/>
                </a:solidFill>
              </a:rPr>
              <a:t>,</a:t>
            </a:r>
            <a:r>
              <a:rPr lang="es-MX" sz="1100" b="1" dirty="0">
                <a:solidFill>
                  <a:schemeClr val="dk1"/>
                </a:solidFill>
              </a:rPr>
              <a:t> Poster</a:t>
            </a:r>
            <a:r>
              <a:rPr lang="es-MX" sz="1100" dirty="0">
                <a:solidFill>
                  <a:schemeClr val="dk1"/>
                </a:solidFill>
              </a:rPr>
              <a:t> y </a:t>
            </a:r>
            <a:r>
              <a:rPr lang="es-MX" sz="1100" b="1" dirty="0">
                <a:solidFill>
                  <a:schemeClr val="dk1"/>
                </a:solidFill>
              </a:rPr>
              <a:t>Presentación Comercial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Diseñar y desarrollar una consolidación de las carteras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de planes de ahorro para proveer módulos relacionados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con la información consolidada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Relacionar los datos de las carteras de los planes de ahorro proveniente de las diferentes automotrices para que los inversionistas tengan un acceso más rápido y de fácil acceso.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Crear un </a:t>
            </a:r>
            <a:r>
              <a:rPr lang="es-MX" sz="900" dirty="0" err="1">
                <a:solidFill>
                  <a:schemeClr val="dk1"/>
                </a:solidFill>
              </a:rPr>
              <a:t>marketplace</a:t>
            </a:r>
            <a:r>
              <a:rPr lang="es-MX" sz="900" dirty="0">
                <a:solidFill>
                  <a:schemeClr val="dk1"/>
                </a:solidFill>
              </a:rPr>
              <a:t> destinado a la venta de planes adquiridos por ahorristas y que ya no los puedan pagar, evitando que éstos caigan en una situación morosa irreversible.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Predecir la caída de planes para poder dar aviso de manera automatizada a los clientes prontos a ser morosos.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Proveer una central de reportes para brindar mejor información.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1517" y="6596186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 1 - </a:t>
            </a:r>
            <a:r>
              <a:rPr lang="es-MX" sz="900" b="1" dirty="0">
                <a:solidFill>
                  <a:schemeClr val="dk1"/>
                </a:solidFill>
              </a:rPr>
              <a:t>Problemas con la disponibilidad de tiempos para el desarrollo por parte del equipo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</a:rPr>
              <a:t>Se acepta el riesgo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</a:rPr>
              <a:t>Se adaptan las tareas para poder delegar correctamente las tareas y no atrasarnos con el desarrollo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406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0391" y="21465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58;p29">
            <a:extLst>
              <a:ext uri="{FF2B5EF4-FFF2-40B4-BE49-F238E27FC236}">
                <a16:creationId xmlns:a16="http://schemas.microsoft.com/office/drawing/2014/main" id="{D491413F-CE02-5D44-9E6A-8B5D33CF912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447" y="1430594"/>
            <a:ext cx="5153003" cy="147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6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477576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Shape 87"/>
          <p:cNvGraphicFramePr/>
          <p:nvPr>
            <p:extLst>
              <p:ext uri="{D42A27DB-BD31-4B8C-83A1-F6EECF244321}">
                <p14:modId xmlns:p14="http://schemas.microsoft.com/office/powerpoint/2010/main" val="932481634"/>
              </p:ext>
            </p:extLst>
          </p:nvPr>
        </p:nvGraphicFramePr>
        <p:xfrm>
          <a:off x="2425207" y="1534978"/>
          <a:ext cx="6048675" cy="6028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B. Luna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I - </a:t>
                      </a: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92</a:t>
                      </a: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MX" sz="1050" dirty="0"/>
                    </a:p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II - </a:t>
                      </a: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88</a:t>
                      </a: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Desarrollo - 0%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Presentación Comercial</a:t>
                      </a:r>
                      <a:endParaRPr lang="es-AR" sz="1400" u="none" strike="noStrike" cap="none" dirty="0"/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14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/0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16/11/2023</a:t>
                      </a:r>
                      <a:endParaRPr lang="es-A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809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36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3316566268"/>
              </p:ext>
            </p:extLst>
          </p:nvPr>
        </p:nvGraphicFramePr>
        <p:xfrm>
          <a:off x="2309347" y="938452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>
            <a:off x="251520" y="158050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ServerWise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2265253" y="6960744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0066" y="559568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85"/>
          <p:cNvSpPr/>
          <p:nvPr/>
        </p:nvSpPr>
        <p:spPr>
          <a:xfrm>
            <a:off x="203308" y="22729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Shape 87"/>
          <p:cNvGraphicFramePr/>
          <p:nvPr>
            <p:extLst>
              <p:ext uri="{D42A27DB-BD31-4B8C-83A1-F6EECF244321}">
                <p14:modId xmlns:p14="http://schemas.microsoft.com/office/powerpoint/2010/main" val="179811316"/>
              </p:ext>
            </p:extLst>
          </p:nvPr>
        </p:nvGraphicFramePr>
        <p:xfrm>
          <a:off x="2435568" y="2342061"/>
          <a:ext cx="6048675" cy="53750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5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L.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Canalini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Etapa de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Desarrollo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36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Testing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06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11/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2023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45%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Shape 89"/>
          <p:cNvSpPr/>
          <p:nvPr/>
        </p:nvSpPr>
        <p:spPr>
          <a:xfrm>
            <a:off x="275328" y="236776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Handy</a:t>
            </a:r>
          </a:p>
        </p:txBody>
      </p:sp>
      <p:pic>
        <p:nvPicPr>
          <p:cNvPr id="16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3155" y="6439857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85"/>
          <p:cNvSpPr/>
          <p:nvPr/>
        </p:nvSpPr>
        <p:spPr>
          <a:xfrm>
            <a:off x="203308" y="3078135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Shape 87"/>
          <p:cNvGraphicFramePr/>
          <p:nvPr>
            <p:extLst>
              <p:ext uri="{D42A27DB-BD31-4B8C-83A1-F6EECF244321}">
                <p14:modId xmlns:p14="http://schemas.microsoft.com/office/powerpoint/2010/main" val="4237460468"/>
              </p:ext>
            </p:extLst>
          </p:nvPr>
        </p:nvGraphicFramePr>
        <p:xfrm>
          <a:off x="2479812" y="3152196"/>
          <a:ext cx="6048675" cy="424044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Tomás Molino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D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esarrollo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0%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Testing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17/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20/11/2023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s-A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60</a:t>
                      </a: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hape 89"/>
          <p:cNvSpPr/>
          <p:nvPr/>
        </p:nvSpPr>
        <p:spPr>
          <a:xfrm>
            <a:off x="275328" y="318106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AgroIA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3566" y="666614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hape 85"/>
          <p:cNvSpPr/>
          <p:nvPr/>
        </p:nvSpPr>
        <p:spPr>
          <a:xfrm>
            <a:off x="212828" y="3890334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Shape 87"/>
          <p:cNvGraphicFramePr/>
          <p:nvPr>
            <p:extLst>
              <p:ext uri="{D42A27DB-BD31-4B8C-83A1-F6EECF244321}">
                <p14:modId xmlns:p14="http://schemas.microsoft.com/office/powerpoint/2010/main" val="3632948354"/>
              </p:ext>
            </p:extLst>
          </p:nvPr>
        </p:nvGraphicFramePr>
        <p:xfrm>
          <a:off x="2445088" y="3965069"/>
          <a:ext cx="6048675" cy="5774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Macarena Pesce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Fase de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Desarrollo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HW </a:t>
                      </a: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03</a:t>
                      </a: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/0</a:t>
                      </a: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MX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50" dirty="0" err="1">
                          <a:solidFill>
                            <a:srgbClr val="1F497D"/>
                          </a:solidFill>
                        </a:rPr>
                        <a:t>Backend</a:t>
                      </a:r>
                      <a:r>
                        <a:rPr lang="es-MX" sz="1050" dirty="0">
                          <a:solidFill>
                            <a:srgbClr val="1F497D"/>
                          </a:solidFill>
                        </a:rPr>
                        <a:t>  26/07/2023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23/11/2023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37%</a:t>
                      </a:r>
                      <a:endParaRPr lang="es-AR" sz="1050" dirty="0">
                        <a:solidFill>
                          <a:srgbClr val="1F497D"/>
                        </a:solidFill>
                        <a:highlight>
                          <a:srgbClr val="D0F500"/>
                        </a:highlight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Shape 89"/>
          <p:cNvSpPr/>
          <p:nvPr/>
        </p:nvSpPr>
        <p:spPr>
          <a:xfrm>
            <a:off x="284848" y="3993264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CRICERD</a:t>
            </a:r>
          </a:p>
        </p:txBody>
      </p:sp>
      <p:pic>
        <p:nvPicPr>
          <p:cNvPr id="27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5994" y="1587383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5646" y="237659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85"/>
          <p:cNvSpPr/>
          <p:nvPr/>
        </p:nvSpPr>
        <p:spPr>
          <a:xfrm>
            <a:off x="216638" y="4693365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Shape 87"/>
          <p:cNvGraphicFramePr/>
          <p:nvPr>
            <p:extLst>
              <p:ext uri="{D42A27DB-BD31-4B8C-83A1-F6EECF244321}">
                <p14:modId xmlns:p14="http://schemas.microsoft.com/office/powerpoint/2010/main" val="827672489"/>
              </p:ext>
            </p:extLst>
          </p:nvPr>
        </p:nvGraphicFramePr>
        <p:xfrm>
          <a:off x="2448898" y="4774891"/>
          <a:ext cx="6048675" cy="5520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Martín Méndez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Roberto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Fase de Desarrollo</a:t>
                      </a:r>
                      <a:b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33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R2 - Alta nuevo objeto 21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/08/2023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5080" indent="33020" algn="ctr">
                        <a:lnSpc>
                          <a:spcPct val="101200"/>
                        </a:lnSpc>
                        <a:spcBef>
                          <a:spcPts val="85"/>
                        </a:spcBef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Implementación</a:t>
                      </a:r>
                      <a:br>
                        <a:rPr lang="es-AR" sz="1050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     26/11/2023</a:t>
                      </a:r>
                      <a:br>
                        <a:rPr lang="es-AR" sz="1050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    43%</a:t>
                      </a:r>
                      <a:endParaRPr lang="es-AR" sz="1050" dirty="0">
                        <a:latin typeface="Arial MT"/>
                        <a:cs typeface="Arial MT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Shape 89"/>
          <p:cNvSpPr/>
          <p:nvPr/>
        </p:nvSpPr>
        <p:spPr>
          <a:xfrm>
            <a:off x="288658" y="479629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marL="12700" marR="5080" indent="343535">
              <a:spcBef>
                <a:spcPts val="100"/>
              </a:spcBef>
            </a:pPr>
            <a:r>
              <a:rPr lang="es-AR" sz="1500" b="1" spc="-5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s-AR" sz="1500" b="1" spc="-5" dirty="0" err="1">
                <a:solidFill>
                  <a:schemeClr val="accent1">
                    <a:lumMod val="75000"/>
                  </a:schemeClr>
                </a:solidFill>
              </a:rPr>
              <a:t>buscAR</a:t>
            </a:r>
            <a:endParaRPr lang="es-A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109" y="3977751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85"/>
          <p:cNvSpPr/>
          <p:nvPr/>
        </p:nvSpPr>
        <p:spPr>
          <a:xfrm>
            <a:off x="193778" y="5480863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Shape 87"/>
          <p:cNvGraphicFramePr/>
          <p:nvPr>
            <p:extLst>
              <p:ext uri="{D42A27DB-BD31-4B8C-83A1-F6EECF244321}">
                <p14:modId xmlns:p14="http://schemas.microsoft.com/office/powerpoint/2010/main" val="3415160392"/>
              </p:ext>
            </p:extLst>
          </p:nvPr>
        </p:nvGraphicFramePr>
        <p:xfrm>
          <a:off x="2426038" y="5552531"/>
          <a:ext cx="613583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3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 dirty="0">
                          <a:solidFill>
                            <a:srgbClr val="1F497D"/>
                          </a:solidFill>
                        </a:rPr>
                        <a:t>Guido Dipietro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Roberto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Sprint 3: Desarrollo de </a:t>
                      </a:r>
                      <a:r>
                        <a:rPr lang="es-MX" sz="1000" dirty="0" err="1">
                          <a:solidFill>
                            <a:srgbClr val="1F497D"/>
                          </a:solidFill>
                        </a:rPr>
                        <a:t>login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 y subida de algoritmos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5%</a:t>
                      </a:r>
                      <a:endParaRPr lang="es-MX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S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print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4: Validación de algoritmos</a:t>
                      </a:r>
                      <a:b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/0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,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18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Shape 89"/>
          <p:cNvSpPr/>
          <p:nvPr/>
        </p:nvSpPr>
        <p:spPr>
          <a:xfrm>
            <a:off x="265798" y="5583793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>
              <a:buSzPts val="1500"/>
            </a:pPr>
            <a:r>
              <a:rPr lang="es-AR" sz="1500" b="1" dirty="0" err="1">
                <a:solidFill>
                  <a:schemeClr val="accent1">
                    <a:lumMod val="75000"/>
                  </a:schemeClr>
                </a:solidFill>
              </a:rPr>
              <a:t>Cubitorium</a:t>
            </a:r>
            <a:endParaRPr lang="es-AR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7641" y="3187715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1325" y="6377138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12233879" y="6451080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10400469" y="6550301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11953717" y="6442491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18200" y="671785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1992535" y="5989193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5646" y="481022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1606662" y="6357602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32861" y="6474968"/>
            <a:ext cx="273050" cy="48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Shape 90"/>
          <p:cNvGrpSpPr/>
          <p:nvPr/>
        </p:nvGrpSpPr>
        <p:grpSpPr>
          <a:xfrm>
            <a:off x="10147871" y="6666139"/>
            <a:ext cx="273050" cy="485775"/>
            <a:chOff x="7929586" y="7358090"/>
            <a:chExt cx="273050" cy="485775"/>
          </a:xfrm>
        </p:grpSpPr>
        <p:pic>
          <p:nvPicPr>
            <p:cNvPr id="71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>
                <a:solidFill>
                  <a:schemeClr val="accent1">
                    <a:lumMod val="75000"/>
                  </a:schemeClr>
                </a:solidFill>
              </a:rPr>
              <a:t>LabTrack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Iván </a:t>
            </a:r>
            <a:r>
              <a:rPr lang="es-AR" sz="1100" b="1" dirty="0" err="1">
                <a:solidFill>
                  <a:srgbClr val="1F497D"/>
                </a:solidFill>
              </a:rPr>
              <a:t>Arnaudo</a:t>
            </a:r>
            <a:r>
              <a:rPr lang="es-AR" sz="1100" b="1" dirty="0">
                <a:solidFill>
                  <a:srgbClr val="1F497D"/>
                </a:solidFill>
              </a:rPr>
              <a:t>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??</a:t>
            </a:r>
            <a:r>
              <a:rPr lang="es-AR" sz="1000" b="1" dirty="0">
                <a:solidFill>
                  <a:srgbClr val="1F497D"/>
                </a:solidFill>
              </a:rPr>
              <a:t>/??/2023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05/11/2023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30%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30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lvl="8">
              <a:buClr>
                <a:schemeClr val="dk1"/>
              </a:buClr>
              <a:buSzPts val="900"/>
            </a:pPr>
            <a:r>
              <a:rPr lang="es-MX" sz="1100" b="1" dirty="0"/>
              <a:t>Documentación</a:t>
            </a:r>
          </a:p>
          <a:p>
            <a:pPr marL="457200" lvl="8" indent="-285750"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00" dirty="0"/>
              <a:t>Quedó conformada la documentación ágil general (</a:t>
            </a:r>
            <a:r>
              <a:rPr lang="es-MX" sz="1000" dirty="0" err="1"/>
              <a:t>Product</a:t>
            </a:r>
            <a:r>
              <a:rPr lang="es-MX" sz="1000" dirty="0"/>
              <a:t> Backlog, </a:t>
            </a:r>
            <a:r>
              <a:rPr lang="es-MX" sz="1000" dirty="0" err="1"/>
              <a:t>Story</a:t>
            </a:r>
            <a:r>
              <a:rPr lang="es-MX" sz="1000" dirty="0"/>
              <a:t> </a:t>
            </a:r>
            <a:r>
              <a:rPr lang="es-MX" sz="1000" dirty="0" err="1"/>
              <a:t>Mapping</a:t>
            </a:r>
            <a:r>
              <a:rPr lang="es-MX" sz="1000" dirty="0"/>
              <a:t>, </a:t>
            </a:r>
            <a:r>
              <a:rPr lang="es-MX" sz="1000" dirty="0" err="1"/>
              <a:t>Release</a:t>
            </a:r>
            <a:r>
              <a:rPr lang="es-MX" sz="1000" dirty="0"/>
              <a:t> Plan etc.) y la de los </a:t>
            </a:r>
            <a:r>
              <a:rPr lang="es-MX" sz="1000" dirty="0" err="1"/>
              <a:t>Sprints</a:t>
            </a:r>
            <a:r>
              <a:rPr lang="es-MX" sz="1000" dirty="0"/>
              <a:t> 0 y 1 (Sprint Backlog, Sprint </a:t>
            </a:r>
            <a:r>
              <a:rPr lang="es-MX" sz="1000" dirty="0" err="1"/>
              <a:t>Review</a:t>
            </a:r>
            <a:r>
              <a:rPr lang="es-MX" sz="1000" dirty="0"/>
              <a:t>)</a:t>
            </a:r>
          </a:p>
          <a:p>
            <a:pPr marL="457200" lvl="8" indent="-285750"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00" dirty="0"/>
              <a:t>Trabajando actualmente en </a:t>
            </a:r>
            <a:r>
              <a:rPr lang="es-MX" sz="1000" dirty="0" err="1"/>
              <a:t>paper</a:t>
            </a:r>
            <a:r>
              <a:rPr lang="es-MX" sz="1000" dirty="0"/>
              <a:t> de </a:t>
            </a:r>
            <a:r>
              <a:rPr lang="es-MX" sz="1000" dirty="0" err="1"/>
              <a:t>CoNaIISI</a:t>
            </a:r>
            <a:r>
              <a:rPr lang="es-MX" sz="1000" dirty="0"/>
              <a:t> y Presentación Comercial (17/08/2023)</a:t>
            </a:r>
            <a:endParaRPr lang="es-MX" sz="1200" dirty="0"/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s-MX" sz="1100" b="1" dirty="0"/>
              <a:t>Desarrollo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Se configuraron los entornos de desarrollo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Se avanza con las pantallas de usuario, la integración con </a:t>
            </a:r>
            <a:r>
              <a:rPr lang="es-MX" sz="1050" dirty="0" err="1"/>
              <a:t>gDrive</a:t>
            </a:r>
            <a:r>
              <a:rPr lang="es-MX" sz="1050" dirty="0"/>
              <a:t> y con los scripts de análisis. (10/09/23)</a:t>
            </a:r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s-MX" sz="1100" b="1" dirty="0"/>
              <a:t>Formación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Investigando sobre </a:t>
            </a:r>
            <a:r>
              <a:rPr lang="es-MX" sz="1050" dirty="0" err="1"/>
              <a:t>Frontend</a:t>
            </a:r>
            <a:r>
              <a:rPr lang="es-MX" sz="1050" dirty="0"/>
              <a:t> y API de </a:t>
            </a:r>
            <a:r>
              <a:rPr lang="es-MX" sz="1050" dirty="0" err="1"/>
              <a:t>gDrive</a:t>
            </a:r>
            <a:endParaRPr lang="es-MX" sz="1050" dirty="0"/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50" dirty="0"/>
              <a:t>Desarrollar una herramienta de reconocimiento de comportamiento mediante video de pruebas de Biotecnología.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s-MX" sz="1050" dirty="0"/>
              <a:t>Automatizar el análisis de videos enfocados en pruebas de laboratorios en roedores: • Cuantificar el movimiento de los roedores, en tiempo y distancia. • Realizar un trazado de movimiento de los roedores. • Persistir de manera local y en la nube las métricas obtenidas.</a:t>
            </a:r>
            <a:endParaRPr lang="es-MX" sz="9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326" y="229483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1" dirty="0"/>
              <a:t>Riesgos</a:t>
            </a:r>
            <a:r>
              <a:rPr lang="es-MX" sz="1050" dirty="0"/>
              <a:t>: No se han encontrado riesgos al momento de confeccionar el documento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1" dirty="0"/>
              <a:t>Issues: </a:t>
            </a:r>
            <a:r>
              <a:rPr lang="es-MX" sz="1050" dirty="0"/>
              <a:t>No se han encontrado </a:t>
            </a:r>
            <a:r>
              <a:rPr lang="es-MX" sz="1050" dirty="0" err="1"/>
              <a:t>issues</a:t>
            </a:r>
            <a:r>
              <a:rPr lang="es-MX" sz="1050" dirty="0"/>
              <a:t> al momento de confeccionar el documento</a:t>
            </a:r>
            <a:endParaRPr lang="es-MX" sz="90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rgbClr val="C00000"/>
                </a:solidFill>
              </a:rPr>
              <a:t>Definir la tecnología a utilizar para la interfaz del usuario, de modo que cumpla con los requerimientos del cliente</a:t>
            </a:r>
          </a:p>
          <a:p>
            <a:pPr>
              <a:buSzPts val="1000"/>
            </a:pPr>
            <a:r>
              <a:rPr lang="es-MX" sz="1000" dirty="0"/>
              <a:t>Definir el método que tendrá la aplicación para mostrar en pantalla el video analizado.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405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3846" y="658879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D66A694-34AA-DE22-472C-54270385C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91" y="1079474"/>
            <a:ext cx="3760838" cy="19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553233216"/>
              </p:ext>
            </p:extLst>
          </p:nvPr>
        </p:nvGraphicFramePr>
        <p:xfrm>
          <a:off x="2352379" y="860759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AgroAgil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0180471" y="6471445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3434" y="661511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3042" y="648413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10867669" y="6615111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12111967" y="6280536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11945767" y="6572024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0830" y="68580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1083326" y="5827404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3583" y="661511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1733472" y="6131127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9" name="Shape 87"/>
          <p:cNvGraphicFramePr/>
          <p:nvPr>
            <p:extLst>
              <p:ext uri="{D42A27DB-BD31-4B8C-83A1-F6EECF244321}">
                <p14:modId xmlns:p14="http://schemas.microsoft.com/office/powerpoint/2010/main" val="366764228"/>
              </p:ext>
            </p:extLst>
          </p:nvPr>
        </p:nvGraphicFramePr>
        <p:xfrm>
          <a:off x="2407710" y="1449504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L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ourdes González</a:t>
                      </a:r>
                      <a:endParaRPr lang="es-AR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Etapa 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de Diseño</a:t>
                      </a:r>
                      <a:r>
                        <a:rPr lang="es-MX" sz="1000" dirty="0"/>
                        <a:t> 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90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b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Etapa de Desarr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ollo 10%  </a:t>
                      </a:r>
                      <a:endParaRPr lang="es-MX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Desarrollo 2</a:t>
                      </a:r>
                      <a:br>
                        <a:rPr lang="es-AR" sz="1000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 Implementación</a:t>
                      </a:r>
                      <a:b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/0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8/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4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Shape 87"/>
          <p:cNvGraphicFramePr/>
          <p:nvPr>
            <p:extLst>
              <p:ext uri="{D42A27DB-BD31-4B8C-83A1-F6EECF244321}">
                <p14:modId xmlns:p14="http://schemas.microsoft.com/office/powerpoint/2010/main" val="2145656546"/>
              </p:ext>
            </p:extLst>
          </p:nvPr>
        </p:nvGraphicFramePr>
        <p:xfrm>
          <a:off x="2444384" y="47045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Shape 87"/>
          <p:cNvGraphicFramePr/>
          <p:nvPr>
            <p:extLst>
              <p:ext uri="{D42A27DB-BD31-4B8C-83A1-F6EECF244321}">
                <p14:modId xmlns:p14="http://schemas.microsoft.com/office/powerpoint/2010/main" val="104913712"/>
              </p:ext>
            </p:extLst>
          </p:nvPr>
        </p:nvGraphicFramePr>
        <p:xfrm>
          <a:off x="2431684" y="55173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9947" y="231607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85"/>
          <p:cNvSpPr/>
          <p:nvPr/>
        </p:nvSpPr>
        <p:spPr>
          <a:xfrm>
            <a:off x="183983" y="2190767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89"/>
          <p:cNvSpPr/>
          <p:nvPr/>
        </p:nvSpPr>
        <p:spPr>
          <a:xfrm>
            <a:off x="256003" y="2293696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DoCo</a:t>
            </a:r>
            <a:endParaRPr lang="es-A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9947" y="392723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" name="Shape 87"/>
          <p:cNvGraphicFramePr/>
          <p:nvPr>
            <p:extLst>
              <p:ext uri="{D42A27DB-BD31-4B8C-83A1-F6EECF244321}">
                <p14:modId xmlns:p14="http://schemas.microsoft.com/office/powerpoint/2010/main" val="2095282116"/>
              </p:ext>
            </p:extLst>
          </p:nvPr>
        </p:nvGraphicFramePr>
        <p:xfrm>
          <a:off x="2412193" y="2247360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M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Raiter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del proyecto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27,27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AR" sz="100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Autenticación, roles y usuarios"</a:t>
                      </a:r>
                      <a:endParaRPr lang="es-MX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20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/0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MX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54,5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4430" y="312737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5"/>
          <p:cNvSpPr/>
          <p:nvPr/>
        </p:nvSpPr>
        <p:spPr>
          <a:xfrm>
            <a:off x="188466" y="3002070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89"/>
          <p:cNvSpPr/>
          <p:nvPr/>
        </p:nvSpPr>
        <p:spPr>
          <a:xfrm>
            <a:off x="260486" y="3104999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Sistema Integral para la Fundación de Hemofilia</a:t>
            </a:r>
          </a:p>
        </p:txBody>
      </p:sp>
      <p:graphicFrame>
        <p:nvGraphicFramePr>
          <p:cNvPr id="78" name="Shape 87"/>
          <p:cNvGraphicFramePr/>
          <p:nvPr>
            <p:extLst>
              <p:ext uri="{D42A27DB-BD31-4B8C-83A1-F6EECF244321}">
                <p14:modId xmlns:p14="http://schemas.microsoft.com/office/powerpoint/2010/main" val="1924796516"/>
              </p:ext>
            </p:extLst>
          </p:nvPr>
        </p:nvGraphicFramePr>
        <p:xfrm>
          <a:off x="2416676" y="3058663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Roni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Diament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En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Ejecución</a:t>
                      </a:r>
                      <a:endParaRPr lang="es-AR" sz="12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33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Control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26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53%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553" y="1511224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7085" y="472627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5"/>
          <p:cNvSpPr/>
          <p:nvPr/>
        </p:nvSpPr>
        <p:spPr>
          <a:xfrm>
            <a:off x="192949" y="381337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9"/>
          <p:cNvSpPr/>
          <p:nvPr/>
        </p:nvSpPr>
        <p:spPr>
          <a:xfrm>
            <a:off x="249739" y="391642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BeSafe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4" name="Shape 87"/>
          <p:cNvGraphicFramePr/>
          <p:nvPr>
            <p:extLst>
              <p:ext uri="{D42A27DB-BD31-4B8C-83A1-F6EECF244321}">
                <p14:modId xmlns:p14="http://schemas.microsoft.com/office/powerpoint/2010/main" val="3662572008"/>
              </p:ext>
            </p:extLst>
          </p:nvPr>
        </p:nvGraphicFramePr>
        <p:xfrm>
          <a:off x="2421159" y="3869966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Jorgelina Rial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Diseño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33% </a:t>
                      </a:r>
                      <a:endParaRPr lang="es-AR" sz="1000" b="0" i="0" u="none" strike="noStrike" cap="none" dirty="0">
                        <a:solidFill>
                          <a:srgbClr val="1F497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Desarrollo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18/07/2023 </a:t>
                      </a:r>
                      <a:endParaRPr lang="es-AR" sz="1000" b="0" i="0" u="none" strike="noStrike" cap="none" dirty="0">
                        <a:solidFill>
                          <a:srgbClr val="1F497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57%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5408" y="552841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85"/>
          <p:cNvSpPr/>
          <p:nvPr/>
        </p:nvSpPr>
        <p:spPr>
          <a:xfrm>
            <a:off x="192949" y="462019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89"/>
          <p:cNvSpPr/>
          <p:nvPr/>
        </p:nvSpPr>
        <p:spPr>
          <a:xfrm>
            <a:off x="264969" y="472312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AInterview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7" name="Shape 87"/>
          <p:cNvGraphicFramePr/>
          <p:nvPr>
            <p:extLst>
              <p:ext uri="{D42A27DB-BD31-4B8C-83A1-F6EECF244321}">
                <p14:modId xmlns:p14="http://schemas.microsoft.com/office/powerpoint/2010/main" val="3488915144"/>
              </p:ext>
            </p:extLst>
          </p:nvPr>
        </p:nvGraphicFramePr>
        <p:xfrm>
          <a:off x="2421159" y="4676786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Facundo Herrera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Desarrollo del Código Fuente del </a:t>
                      </a:r>
                      <a:r>
                        <a:rPr lang="es-ES" sz="100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Backend</a:t>
                      </a:r>
                      <a:endParaRPr lang="es-ES" sz="1000" b="0" i="0" u="none" strike="noStrike" cap="none" dirty="0">
                        <a:solidFill>
                          <a:srgbClr val="1F497D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25%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Apartado </a:t>
                      </a:r>
                      <a:r>
                        <a:rPr lang="es-AR" sz="100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Frontend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 Codificado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15/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09/2023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01/11/2023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45%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3">
            <a:extLst>
              <a:ext uri="{FF2B5EF4-FFF2-40B4-BE49-F238E27FC236}">
                <a16:creationId xmlns:a16="http://schemas.microsoft.com/office/drawing/2014/main" id="{6A2B001D-F54E-AF75-6777-CD13CAE6F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4602" y="710088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hape 85">
            <a:extLst>
              <a:ext uri="{FF2B5EF4-FFF2-40B4-BE49-F238E27FC236}">
                <a16:creationId xmlns:a16="http://schemas.microsoft.com/office/drawing/2014/main" id="{9D36BCA0-F205-8872-06AE-4FA0D2C0A55E}"/>
              </a:ext>
            </a:extLst>
          </p:cNvPr>
          <p:cNvSpPr/>
          <p:nvPr/>
        </p:nvSpPr>
        <p:spPr>
          <a:xfrm>
            <a:off x="197869" y="54215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84018E61-4467-EAB2-65EA-E63111D2D703}"/>
              </a:ext>
            </a:extLst>
          </p:cNvPr>
          <p:cNvSpPr/>
          <p:nvPr/>
        </p:nvSpPr>
        <p:spPr>
          <a:xfrm>
            <a:off x="269889" y="552445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Hub</a:t>
            </a:r>
          </a:p>
        </p:txBody>
      </p:sp>
      <p:graphicFrame>
        <p:nvGraphicFramePr>
          <p:cNvPr id="5" name="Shape 87">
            <a:extLst>
              <a:ext uri="{FF2B5EF4-FFF2-40B4-BE49-F238E27FC236}">
                <a16:creationId xmlns:a16="http://schemas.microsoft.com/office/drawing/2014/main" id="{24E8C047-431A-CB56-E007-F222DCC5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55163"/>
              </p:ext>
            </p:extLst>
          </p:nvPr>
        </p:nvGraphicFramePr>
        <p:xfrm>
          <a:off x="2426079" y="5478116"/>
          <a:ext cx="6048675" cy="568723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7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J.I. </a:t>
                      </a:r>
                      <a:r>
                        <a:rPr lang="es-AR" sz="105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Cuiule</a:t>
                      </a:r>
                      <a:endParaRPr lang="es-AR" sz="1050" b="0" i="0" u="none" strike="noStrike" cap="none" dirty="0">
                        <a:solidFill>
                          <a:srgbClr val="1F497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Sprint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0%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MVP Encuestador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/0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4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0%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1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Shape 88"/>
          <p:cNvGraphicFramePr/>
          <p:nvPr/>
        </p:nvGraphicFramePr>
        <p:xfrm>
          <a:off x="2352379" y="860759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SmartEd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1539729" y="5928495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3434" y="661511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3946" y="661223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12121247" y="5829707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11684976" y="6462830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11093683" y="5217040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0830" y="68580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0834640" y="6669386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5457" y="31057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0715761" y="6337107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9" name="Shape 87"/>
          <p:cNvGraphicFramePr/>
          <p:nvPr>
            <p:extLst>
              <p:ext uri="{D42A27DB-BD31-4B8C-83A1-F6EECF244321}">
                <p14:modId xmlns:p14="http://schemas.microsoft.com/office/powerpoint/2010/main" val="1751018770"/>
              </p:ext>
            </p:extLst>
          </p:nvPr>
        </p:nvGraphicFramePr>
        <p:xfrm>
          <a:off x="2407710" y="1449504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00" u="none" strike="noStrike" cap="none">
                          <a:solidFill>
                            <a:srgbClr val="1F497D"/>
                          </a:solidFill>
                        </a:rPr>
                        <a:t>Ramiro Luengo</a:t>
                      </a:r>
                      <a:endParaRPr lang="es-AR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Desarrollo módulo de cursos 40%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chemeClr val="bg2"/>
                          </a:solidFill>
                        </a:rPr>
                        <a:t>Desarrollo del plan de Pruebas - 11/08/2023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chemeClr val="bg2"/>
                          </a:solidFill>
                        </a:rPr>
                        <a:t>30/11/2023</a:t>
                      </a:r>
                      <a:endParaRPr lang="es-AR" sz="1400" u="none" strike="noStrike" cap="none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chemeClr val="bg2"/>
                          </a:solidFill>
                        </a:rPr>
                        <a:t>40%</a:t>
                      </a:r>
                      <a:endParaRPr lang="es-AR" sz="1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Shape 87"/>
          <p:cNvGraphicFramePr/>
          <p:nvPr/>
        </p:nvGraphicFramePr>
        <p:xfrm>
          <a:off x="2444384" y="47045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Shape 87"/>
          <p:cNvGraphicFramePr/>
          <p:nvPr/>
        </p:nvGraphicFramePr>
        <p:xfrm>
          <a:off x="2431684" y="55173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3361" y="393255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85"/>
          <p:cNvSpPr/>
          <p:nvPr/>
        </p:nvSpPr>
        <p:spPr>
          <a:xfrm>
            <a:off x="183983" y="2190767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89"/>
          <p:cNvSpPr/>
          <p:nvPr/>
        </p:nvSpPr>
        <p:spPr>
          <a:xfrm>
            <a:off x="256003" y="2293696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AppAgroIA</a:t>
            </a:r>
            <a:endParaRPr lang="es-A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0944" y="734377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" name="Shape 87"/>
          <p:cNvGraphicFramePr/>
          <p:nvPr>
            <p:extLst>
              <p:ext uri="{D42A27DB-BD31-4B8C-83A1-F6EECF244321}">
                <p14:modId xmlns:p14="http://schemas.microsoft.com/office/powerpoint/2010/main" val="3071419027"/>
              </p:ext>
            </p:extLst>
          </p:nvPr>
        </p:nvGraphicFramePr>
        <p:xfrm>
          <a:off x="2412193" y="2247360"/>
          <a:ext cx="6048675" cy="58000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Felipe Lucas Otero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Diseño </a:t>
                      </a:r>
                      <a:r>
                        <a:rPr lang="es-MX" sz="1000" dirty="0" err="1">
                          <a:solidFill>
                            <a:srgbClr val="1F497D"/>
                          </a:solidFill>
                        </a:rPr>
                        <a:t>Img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 (70%)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Diseño </a:t>
                      </a:r>
                      <a:r>
                        <a:rPr lang="es-MX" sz="1000" dirty="0" err="1">
                          <a:solidFill>
                            <a:srgbClr val="1F497D"/>
                          </a:solidFill>
                        </a:rPr>
                        <a:t>Com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 (60%)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 err="1">
                          <a:solidFill>
                            <a:srgbClr val="1F497D"/>
                          </a:solidFill>
                        </a:rPr>
                        <a:t>Desarrolo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MX" sz="1000" dirty="0" err="1">
                          <a:solidFill>
                            <a:srgbClr val="1F497D"/>
                          </a:solidFill>
                        </a:rPr>
                        <a:t>Img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 (10%)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</a:rPr>
                        <a:t>Look &amp; Feel  Modulo </a:t>
                      </a:r>
                      <a:r>
                        <a:rPr lang="en-US" sz="1000" dirty="0" err="1">
                          <a:solidFill>
                            <a:srgbClr val="1F497D"/>
                          </a:solidFill>
                        </a:rPr>
                        <a:t>Comu</a:t>
                      </a:r>
                      <a:endParaRPr lang="en-US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</a:rPr>
                        <a:t>17/08/2023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28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157" y="649759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5"/>
          <p:cNvSpPr/>
          <p:nvPr/>
        </p:nvSpPr>
        <p:spPr>
          <a:xfrm>
            <a:off x="188466" y="3002070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89"/>
          <p:cNvSpPr/>
          <p:nvPr/>
        </p:nvSpPr>
        <p:spPr>
          <a:xfrm>
            <a:off x="260486" y="3104999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AutoSavings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8" name="Shape 87"/>
          <p:cNvGraphicFramePr/>
          <p:nvPr>
            <p:extLst>
              <p:ext uri="{D42A27DB-BD31-4B8C-83A1-F6EECF244321}">
                <p14:modId xmlns:p14="http://schemas.microsoft.com/office/powerpoint/2010/main" val="1741644218"/>
              </p:ext>
            </p:extLst>
          </p:nvPr>
        </p:nvGraphicFramePr>
        <p:xfrm>
          <a:off x="2416676" y="3058663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Agustín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Meinardo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1.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4</a:t>
                      </a:r>
                      <a:endParaRPr lang="es-AR" sz="12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33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1.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5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/0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32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553" y="1511224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473" y="591607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5"/>
          <p:cNvSpPr/>
          <p:nvPr/>
        </p:nvSpPr>
        <p:spPr>
          <a:xfrm>
            <a:off x="192949" y="381337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7929" y="654918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85"/>
          <p:cNvSpPr/>
          <p:nvPr/>
        </p:nvSpPr>
        <p:spPr>
          <a:xfrm>
            <a:off x="192949" y="462019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3">
            <a:extLst>
              <a:ext uri="{FF2B5EF4-FFF2-40B4-BE49-F238E27FC236}">
                <a16:creationId xmlns:a16="http://schemas.microsoft.com/office/drawing/2014/main" id="{6A2B001D-F54E-AF75-6777-CD13CAE6F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4602" y="710088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hape 85">
            <a:extLst>
              <a:ext uri="{FF2B5EF4-FFF2-40B4-BE49-F238E27FC236}">
                <a16:creationId xmlns:a16="http://schemas.microsoft.com/office/drawing/2014/main" id="{9D36BCA0-F205-8872-06AE-4FA0D2C0A55E}"/>
              </a:ext>
            </a:extLst>
          </p:cNvPr>
          <p:cNvSpPr/>
          <p:nvPr/>
        </p:nvSpPr>
        <p:spPr>
          <a:xfrm>
            <a:off x="197869" y="54215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82E0E181-70D7-B814-E85C-04E293C7A225}"/>
              </a:ext>
            </a:extLst>
          </p:cNvPr>
          <p:cNvSpPr/>
          <p:nvPr/>
        </p:nvSpPr>
        <p:spPr>
          <a:xfrm>
            <a:off x="280154" y="3935823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LabTruck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Shape 87">
            <a:extLst>
              <a:ext uri="{FF2B5EF4-FFF2-40B4-BE49-F238E27FC236}">
                <a16:creationId xmlns:a16="http://schemas.microsoft.com/office/drawing/2014/main" id="{C4CAC463-3682-954C-B4E9-03F983E4E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597923"/>
              </p:ext>
            </p:extLst>
          </p:nvPr>
        </p:nvGraphicFramePr>
        <p:xfrm>
          <a:off x="2595716" y="3889494"/>
          <a:ext cx="594829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Iván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Arnaudo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Desarrollo y Ejecución –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Release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1 - 45%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Release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11/09/2023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05/11/2023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Shape 168">
            <a:extLst>
              <a:ext uri="{FF2B5EF4-FFF2-40B4-BE49-F238E27FC236}">
                <a16:creationId xmlns:a16="http://schemas.microsoft.com/office/drawing/2014/main" id="{23582012-37CC-B6CE-D9B9-7D558DDAC79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79558" y="2273626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0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42999" y="115841"/>
            <a:ext cx="8878675" cy="6445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79512" y="3305679"/>
            <a:ext cx="5328592" cy="235556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644641" y="3391715"/>
            <a:ext cx="3390793" cy="105225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630881" y="1022035"/>
            <a:ext cx="3325068" cy="203539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90500" y="187082"/>
            <a:ext cx="481013" cy="468000"/>
          </a:xfrm>
          <a:custGeom>
            <a:avLst/>
            <a:gdLst/>
            <a:ahLst/>
            <a:cxnLst/>
            <a:rect l="0" t="0" r="0" b="0"/>
            <a:pathLst>
              <a:path w="390525" h="363537" extrusionOk="0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>
            <a:noFill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54064" y="187082"/>
            <a:ext cx="2941636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ServerWise</a:t>
            </a: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680189" y="169814"/>
            <a:ext cx="1999215" cy="37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F497D"/>
              </a:buClr>
              <a:buSzPts val="9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  <a:r>
              <a:rPr lang="es-AR" sz="1050" dirty="0">
                <a:solidFill>
                  <a:srgbClr val="1F497D"/>
                </a:solidFill>
              </a:rPr>
              <a:t>Brian Luna</a:t>
            </a:r>
            <a:endParaRPr lang="es-AR" sz="1050" dirty="0"/>
          </a:p>
        </p:txBody>
      </p:sp>
      <p:sp>
        <p:nvSpPr>
          <p:cNvPr id="119" name="Shape 119"/>
          <p:cNvSpPr/>
          <p:nvPr/>
        </p:nvSpPr>
        <p:spPr>
          <a:xfrm>
            <a:off x="3678524" y="388115"/>
            <a:ext cx="1964346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es-AR" sz="1050" dirty="0">
                <a:solidFill>
                  <a:srgbClr val="1F497D"/>
                </a:solidFill>
              </a:rPr>
              <a:t>G. </a:t>
            </a:r>
            <a:r>
              <a:rPr lang="es-AR" sz="1050" dirty="0" err="1">
                <a:solidFill>
                  <a:srgbClr val="1F497D"/>
                </a:solidFill>
              </a:rPr>
              <a:t>Brassesco</a:t>
            </a:r>
            <a:endParaRPr lang="es-AR" sz="1050" dirty="0"/>
          </a:p>
        </p:txBody>
      </p:sp>
      <p:sp>
        <p:nvSpPr>
          <p:cNvPr id="120" name="Shape 120"/>
          <p:cNvSpPr/>
          <p:nvPr/>
        </p:nvSpPr>
        <p:spPr>
          <a:xfrm>
            <a:off x="7138988" y="117506"/>
            <a:ext cx="14652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 sz="1000" b="1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7380312" y="161956"/>
            <a:ext cx="0" cy="601663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>
            <a:off x="8532813" y="161956"/>
            <a:ext cx="0" cy="601663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Shape 123"/>
          <p:cNvGrpSpPr/>
          <p:nvPr/>
        </p:nvGrpSpPr>
        <p:grpSpPr>
          <a:xfrm>
            <a:off x="150813" y="3094079"/>
            <a:ext cx="1584325" cy="217488"/>
            <a:chOff x="3809" y="2569"/>
            <a:chExt cx="998" cy="137"/>
          </a:xfrm>
        </p:grpSpPr>
        <p:sp>
          <p:nvSpPr>
            <p:cNvPr id="124" name="Shape 124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27" name="Shape 127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5630881" y="3140865"/>
            <a:ext cx="1584325" cy="217487"/>
            <a:chOff x="3809" y="2569"/>
            <a:chExt cx="998" cy="137"/>
          </a:xfrm>
        </p:grpSpPr>
        <p:sp>
          <p:nvSpPr>
            <p:cNvPr id="130" name="Shape 130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  <a:endParaRPr sz="1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136" name="Shape 136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5652120" y="116632"/>
            <a:ext cx="1476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665117" y="312843"/>
            <a:ext cx="1682083" cy="19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30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40" name="Shape 140"/>
          <p:cNvSpPr/>
          <p:nvPr/>
        </p:nvSpPr>
        <p:spPr>
          <a:xfrm>
            <a:off x="5652120" y="483812"/>
            <a:ext cx="1816546" cy="28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16/11/2023</a:t>
            </a:r>
          </a:p>
        </p:txBody>
      </p:sp>
      <p:sp>
        <p:nvSpPr>
          <p:cNvPr id="141" name="Shape 141"/>
          <p:cNvSpPr/>
          <p:nvPr/>
        </p:nvSpPr>
        <p:spPr>
          <a:xfrm>
            <a:off x="7375996" y="322487"/>
            <a:ext cx="1476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</a:t>
            </a:r>
            <a:r>
              <a:rPr lang="es-AR" sz="1000" b="1" dirty="0">
                <a:solidFill>
                  <a:srgbClr val="1F497D"/>
                </a:solidFill>
              </a:rPr>
              <a:t> 41% </a:t>
            </a:r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7551217" y="517980"/>
            <a:ext cx="786246" cy="19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36%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11248853" y="6127706"/>
            <a:ext cx="273050" cy="485775"/>
            <a:chOff x="7929586" y="7358090"/>
            <a:chExt cx="273050" cy="485775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/>
          <p:nvPr/>
        </p:nvSpPr>
        <p:spPr>
          <a:xfrm>
            <a:off x="214313" y="3336686"/>
            <a:ext cx="5255663" cy="2292087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s-AR" sz="900" b="1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Por iniciar</a:t>
            </a:r>
            <a:endParaRPr lang="es-AR" sz="900" b="0" i="0" u="none" strike="noStrike" dirty="0">
              <a:effectLst/>
              <a:latin typeface="Arial" panose="020B0604020202020204" pitchFamily="34" charset="0"/>
            </a:endParaRPr>
          </a:p>
          <a:p>
            <a:pPr marL="91440" marR="0" lvl="0" indent="-9144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AR" sz="900" dirty="0"/>
              <a:t>Desarrollo del Producto</a:t>
            </a:r>
          </a:p>
          <a:p>
            <a:pPr marL="91440" marR="0" indent="-128016" algn="l" rtl="0" fontAlgn="t">
              <a:spcBef>
                <a:spcPts val="200"/>
              </a:spcBef>
              <a:spcAft>
                <a:spcPts val="200"/>
              </a:spcAft>
            </a:pPr>
            <a:endParaRPr lang="es-A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s-AR" sz="900" b="1" i="0" u="none" strike="noStrike" dirty="0">
                <a:solidFill>
                  <a:srgbClr val="F1C23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 Proceso / Revisión</a:t>
            </a:r>
            <a:endParaRPr lang="es-AR" sz="900" b="0" i="0" u="none" strike="noStrike" dirty="0">
              <a:effectLst/>
              <a:latin typeface="Arial" panose="020B0604020202020204" pitchFamily="34" charset="0"/>
            </a:endParaRPr>
          </a:p>
          <a:p>
            <a:pPr marL="91440" marR="0" lvl="0" indent="-9144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MX" sz="900" dirty="0"/>
              <a:t>Presentación Comercial (</a:t>
            </a:r>
            <a:r>
              <a:rPr lang="es-MX" sz="900" dirty="0" err="1"/>
              <a:t>Paper</a:t>
            </a:r>
            <a:r>
              <a:rPr lang="es-MX" sz="900" dirty="0"/>
              <a:t> </a:t>
            </a:r>
            <a:r>
              <a:rPr lang="es-MX" sz="900" dirty="0" err="1"/>
              <a:t>CoNaIISI</a:t>
            </a:r>
            <a:r>
              <a:rPr lang="es-MX" sz="900" dirty="0"/>
              <a:t> y Póster)</a:t>
            </a:r>
          </a:p>
          <a:p>
            <a:pPr lvl="0">
              <a:buSzPts val="1000"/>
            </a:pP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724128" y="1159901"/>
            <a:ext cx="3168352" cy="180918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1"/>
                </a:solidFill>
              </a:rPr>
              <a:t>Cobertura de pruebas insuficiente: No se cubren adecuadamente todas las funcionalidades y escenarios relevantes en las pruebas.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 dirty="0">
                <a:solidFill>
                  <a:schemeClr val="dk1"/>
                </a:solidFill>
              </a:rPr>
              <a:t>Probabilidad de Ocurrencia: Media, Impacto: Medio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 dirty="0">
                <a:solidFill>
                  <a:schemeClr val="dk1"/>
                </a:solidFill>
              </a:rPr>
              <a:t>Mitigación: La estrategia de pruebas debe garantizar una cobertura adecuada: uso de herramientas de análisis de cobertura para el código, criterios de aceptación claros y casos de prueba representativos.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 dirty="0">
                <a:solidFill>
                  <a:schemeClr val="dk1"/>
                </a:solidFill>
              </a:rPr>
              <a:t>- Defectos no registrados adecuadamente: Los defectos identificados durante las pruebas no se registraron adecuadamente para su seguimiento y resolución. Probabilidad de Ocurrencia: Bajo, Impacto: Alto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 dirty="0">
                <a:solidFill>
                  <a:schemeClr val="dk1"/>
                </a:solidFill>
              </a:rPr>
              <a:t>Mitigación: Establecer un proceso claro para informar y registrar los defectos encontrados durante las pruebas.</a:t>
            </a:r>
          </a:p>
        </p:txBody>
      </p:sp>
      <p:sp>
        <p:nvSpPr>
          <p:cNvPr id="153" name="Shape 153"/>
          <p:cNvSpPr/>
          <p:nvPr/>
        </p:nvSpPr>
        <p:spPr>
          <a:xfrm>
            <a:off x="5724128" y="3470366"/>
            <a:ext cx="3231821" cy="844468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y desarrollar un Sistema que permita controlar el estado de un conjunto de servidores y máquinas virtuales.</a:t>
            </a:r>
          </a:p>
        </p:txBody>
      </p:sp>
      <p:sp>
        <p:nvSpPr>
          <p:cNvPr id="155" name="Shape 155"/>
          <p:cNvSpPr/>
          <p:nvPr/>
        </p:nvSpPr>
        <p:spPr>
          <a:xfrm>
            <a:off x="5639419" y="4830405"/>
            <a:ext cx="3382255" cy="192239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5639420" y="4587183"/>
            <a:ext cx="1584325" cy="217487"/>
            <a:chOff x="3809" y="2569"/>
            <a:chExt cx="998" cy="137"/>
          </a:xfrm>
        </p:grpSpPr>
        <p:sp>
          <p:nvSpPr>
            <p:cNvPr id="157" name="Shape 157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Shape 159"/>
          <p:cNvSpPr/>
          <p:nvPr/>
        </p:nvSpPr>
        <p:spPr>
          <a:xfrm>
            <a:off x="5651286" y="4919304"/>
            <a:ext cx="3330481" cy="176171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Ordenar la gestión de los recursos de hardware de un </a:t>
            </a:r>
            <a:r>
              <a:rPr lang="es-MX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datacenter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MX" sz="1000" dirty="0"/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 el tiempo de uso de las máquinas virtuales, que pueda ser limitado.</a:t>
            </a:r>
            <a:endParaRPr lang="es-MX" sz="1000" dirty="0"/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Controlar el estado de los servidores que alojan las máquinas virtuales, </a:t>
            </a:r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Ofrecer a los usuarios únicamente las funcionalidades indispensables que resuelve la herramienta que utilizan actualmente</a:t>
            </a:r>
            <a:endParaRPr lang="es-MX" sz="1000" dirty="0"/>
          </a:p>
        </p:txBody>
      </p:sp>
      <p:sp>
        <p:nvSpPr>
          <p:cNvPr id="160" name="Shape 160"/>
          <p:cNvSpPr/>
          <p:nvPr/>
        </p:nvSpPr>
        <p:spPr>
          <a:xfrm>
            <a:off x="249927" y="6000178"/>
            <a:ext cx="5220049" cy="72976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1"/>
                </a:solidFill>
              </a:rPr>
              <a:t>Se decidió utilizar proveedor único de herramientas de virtualización en los servidores controlados por la solución, a efectos de estandarizar comandos de control sobre las </a:t>
            </a:r>
            <a:r>
              <a:rPr lang="es-MX" sz="800" dirty="0" err="1">
                <a:solidFill>
                  <a:schemeClr val="dk1"/>
                </a:solidFill>
              </a:rPr>
              <a:t>VMs</a:t>
            </a:r>
            <a:r>
              <a:rPr lang="es-MX" sz="80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1"/>
                </a:solidFill>
              </a:rPr>
              <a:t>- Luego de identificar los requerimientos de la solución, elegir los patrones de diseño para el desarrollo de los componentes y el lenguaje de programación, se adoptó el </a:t>
            </a:r>
            <a:r>
              <a:rPr lang="es-MX" sz="800" dirty="0" err="1">
                <a:solidFill>
                  <a:schemeClr val="dk1"/>
                </a:solidFill>
              </a:rPr>
              <a:t>framework</a:t>
            </a:r>
            <a:r>
              <a:rPr lang="es-MX" sz="800" dirty="0">
                <a:solidFill>
                  <a:schemeClr val="dk1"/>
                </a:solidFill>
              </a:rPr>
              <a:t> Spring </a:t>
            </a:r>
            <a:r>
              <a:rPr lang="es-MX" sz="800" dirty="0" err="1">
                <a:solidFill>
                  <a:schemeClr val="dk1"/>
                </a:solidFill>
              </a:rPr>
              <a:t>Boot</a:t>
            </a:r>
            <a:r>
              <a:rPr lang="es-MX" sz="800" dirty="0">
                <a:solidFill>
                  <a:schemeClr val="dk1"/>
                </a:solidFill>
              </a:rPr>
              <a:t> 3.11 en lugar de </a:t>
            </a:r>
            <a:r>
              <a:rPr lang="es-MX" sz="800" dirty="0" err="1">
                <a:solidFill>
                  <a:schemeClr val="dk1"/>
                </a:solidFill>
              </a:rPr>
              <a:t>JavaServer</a:t>
            </a:r>
            <a:r>
              <a:rPr lang="es-MX" sz="800" dirty="0">
                <a:solidFill>
                  <a:schemeClr val="dk1"/>
                </a:solidFill>
              </a:rPr>
              <a:t> Faces (JSF) 2.3.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9510" y="5967561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6276" y="20432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56644" y="602049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179512" y="284374"/>
            <a:ext cx="60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ES" sz="1800" b="1" dirty="0">
                <a:solidFill>
                  <a:srgbClr val="003399"/>
                </a:solidFill>
              </a:rPr>
              <a:t>451</a:t>
            </a:r>
            <a:endParaRPr lang="es-AR" sz="1800" b="1" dirty="0">
              <a:solidFill>
                <a:srgbClr val="003399"/>
              </a:solidFill>
            </a:endParaRPr>
          </a:p>
        </p:txBody>
      </p:sp>
      <p:pic>
        <p:nvPicPr>
          <p:cNvPr id="5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4492" y="6069978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4;p3">
            <a:extLst>
              <a:ext uri="{FF2B5EF4-FFF2-40B4-BE49-F238E27FC236}">
                <a16:creationId xmlns:a16="http://schemas.microsoft.com/office/drawing/2014/main" id="{4C5AF276-F2D0-8236-DC9A-589F4BD0BC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4313" y="1097146"/>
            <a:ext cx="5259392" cy="1724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B4951CB-3192-779F-9561-A8C9C3B25ACA}"/>
              </a:ext>
            </a:extLst>
          </p:cNvPr>
          <p:cNvSpPr txBox="1"/>
          <p:nvPr/>
        </p:nvSpPr>
        <p:spPr>
          <a:xfrm>
            <a:off x="3504581" y="3495366"/>
            <a:ext cx="19349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s-AR" sz="900" b="1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Terminado</a:t>
            </a:r>
            <a:endParaRPr lang="es-AR" sz="900" b="0" i="0" u="none" strike="noStrike" dirty="0">
              <a:effectLst/>
              <a:latin typeface="Arial" panose="020B0604020202020204" pitchFamily="34" charset="0"/>
            </a:endParaRPr>
          </a:p>
          <a:p>
            <a:pPr marL="91440" marR="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/>
              <a:t>Documentación del proyecto (Gestión 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0881" y="3362570"/>
            <a:ext cx="3325068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630881" y="1022034"/>
            <a:ext cx="3325068" cy="20422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0940" y="161956"/>
            <a:ext cx="8815007" cy="5842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endParaRPr lang="es-E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dondear rectángulo de esquina diagonal 8"/>
          <p:cNvSpPr>
            <a:spLocks noChangeArrowheads="1"/>
          </p:cNvSpPr>
          <p:nvPr/>
        </p:nvSpPr>
        <p:spPr bwMode="auto">
          <a:xfrm>
            <a:off x="155475" y="220421"/>
            <a:ext cx="485876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defTabSz="457200"/>
            <a:endParaRPr lang="es-ES">
              <a:solidFill>
                <a:srgbClr val="FFFFFF"/>
              </a:solidFill>
              <a:latin typeface="Calibri"/>
              <a:ea typeface="ＭＳ Ｐゴシック"/>
            </a:endParaRPr>
          </a:p>
        </p:txBody>
      </p:sp>
      <p:sp>
        <p:nvSpPr>
          <p:cNvPr id="12" name="Rectángulo redondeado 12"/>
          <p:cNvSpPr>
            <a:spLocks noChangeArrowheads="1"/>
          </p:cNvSpPr>
          <p:nvPr/>
        </p:nvSpPr>
        <p:spPr bwMode="auto">
          <a:xfrm>
            <a:off x="703183" y="211597"/>
            <a:ext cx="3079236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Implementación Handy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816350" y="129332"/>
            <a:ext cx="1872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  <a:b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</a:br>
            <a:r>
              <a:rPr lang="es-AR" sz="900" dirty="0">
                <a:solidFill>
                  <a:srgbClr val="1F497D"/>
                </a:solidFill>
              </a:rPr>
              <a:t>Federico </a:t>
            </a:r>
            <a:r>
              <a:rPr lang="es-AR" sz="900" dirty="0" err="1">
                <a:solidFill>
                  <a:srgbClr val="1F497D"/>
                </a:solidFill>
              </a:rPr>
              <a:t>Bunader</a:t>
            </a:r>
            <a:endParaRPr lang="es-AR" sz="900" dirty="0">
              <a:solidFill>
                <a:srgbClr val="1F497D"/>
              </a:solidFill>
            </a:endParaRPr>
          </a:p>
        </p:txBody>
      </p:sp>
      <p:sp>
        <p:nvSpPr>
          <p:cNvPr id="14" name="Rectangle 189"/>
          <p:cNvSpPr>
            <a:spLocks noChangeArrowheads="1"/>
          </p:cNvSpPr>
          <p:nvPr/>
        </p:nvSpPr>
        <p:spPr bwMode="auto">
          <a:xfrm>
            <a:off x="3820599" y="464621"/>
            <a:ext cx="2108888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</a:t>
            </a:r>
            <a:r>
              <a:rPr lang="it-IT" sz="900" dirty="0">
                <a:solidFill>
                  <a:srgbClr val="1F497D"/>
                </a:solidFill>
              </a:rPr>
              <a:t> G. Brassesco </a:t>
            </a: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2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2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27" name="Group 95"/>
          <p:cNvGrpSpPr>
            <a:grpSpLocks/>
          </p:cNvGrpSpPr>
          <p:nvPr/>
        </p:nvGrpSpPr>
        <p:grpSpPr bwMode="auto">
          <a:xfrm>
            <a:off x="5630881" y="3164432"/>
            <a:ext cx="1584325" cy="217487"/>
            <a:chOff x="3809" y="2569"/>
            <a:chExt cx="998" cy="137"/>
          </a:xfrm>
        </p:grpSpPr>
        <p:sp>
          <p:nvSpPr>
            <p:cNvPr id="28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9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31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2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33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34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5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52120" y="143136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114648" y="322487"/>
            <a:ext cx="128997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>
              <a:buSzPts val="1000"/>
            </a:pP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</a:t>
            </a:r>
            <a:r>
              <a:rPr lang="es-AR" sz="1000" b="1" dirty="0">
                <a:solidFill>
                  <a:srgbClr val="1F497D"/>
                </a:solidFill>
              </a:rPr>
              <a:t>04//05/2023</a:t>
            </a:r>
            <a:endParaRPr lang="es-AR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663432" y="495162"/>
            <a:ext cx="17533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>
              <a:buSzPts val="1000"/>
            </a:pP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05</a:t>
            </a:r>
            <a:r>
              <a:rPr lang="es-AR" sz="1000" b="1" dirty="0">
                <a:solidFill>
                  <a:srgbClr val="1F497D"/>
                </a:solidFill>
              </a:rPr>
              <a:t>/11/2023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47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  <a:endParaRPr lang="es-AR" sz="1000" b="1" dirty="0">
              <a:latin typeface="TheSansCorrespondence" pitchFamily="34" charset="0"/>
              <a:ea typeface="ＭＳ Ｐゴシック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679267" y="522170"/>
            <a:ext cx="9232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45%</a:t>
            </a:r>
          </a:p>
        </p:txBody>
      </p:sp>
      <p:grpSp>
        <p:nvGrpSpPr>
          <p:cNvPr id="41" name="23 Grupo"/>
          <p:cNvGrpSpPr/>
          <p:nvPr/>
        </p:nvGrpSpPr>
        <p:grpSpPr>
          <a:xfrm>
            <a:off x="8625597" y="211183"/>
            <a:ext cx="273050" cy="485775"/>
            <a:chOff x="7929586" y="7358090"/>
            <a:chExt cx="273050" cy="485775"/>
          </a:xfrm>
        </p:grpSpPr>
        <p:pic>
          <p:nvPicPr>
            <p:cNvPr id="42" name="Picture 4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29586" y="7358090"/>
              <a:ext cx="2730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43 Acorde"/>
            <p:cNvSpPr/>
            <p:nvPr/>
          </p:nvSpPr>
          <p:spPr bwMode="auto">
            <a:xfrm>
              <a:off x="7943593" y="7701787"/>
              <a:ext cx="36000" cy="97200"/>
            </a:xfrm>
            <a:prstGeom prst="chord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700" b="1">
                <a:solidFill>
                  <a:srgbClr val="4F81BD"/>
                </a:solidFill>
                <a:latin typeface="TheSansCorrespondence" pitchFamily="34" charset="0"/>
              </a:endParaRPr>
            </a:p>
          </p:txBody>
        </p:sp>
        <p:sp>
          <p:nvSpPr>
            <p:cNvPr id="45" name="44 Acorde"/>
            <p:cNvSpPr/>
            <p:nvPr/>
          </p:nvSpPr>
          <p:spPr bwMode="auto"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700" b="1">
                <a:solidFill>
                  <a:srgbClr val="4F81BD"/>
                </a:solidFill>
                <a:latin typeface="TheSansCorrespondence" pitchFamily="34" charset="0"/>
              </a:endParaRPr>
            </a:p>
          </p:txBody>
        </p:sp>
      </p:grpSp>
      <p:sp>
        <p:nvSpPr>
          <p:cNvPr id="48" name="47 Rectángulo redondeado"/>
          <p:cNvSpPr/>
          <p:nvPr/>
        </p:nvSpPr>
        <p:spPr>
          <a:xfrm>
            <a:off x="214313" y="3434490"/>
            <a:ext cx="5109998" cy="2156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Finalizaron las etapas de Inicio, Relevamiento y Diseño (finalizamos el 20/07/2023)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Desarrollo de la página web (comenzamos el 04/06/2023)</a:t>
            </a:r>
            <a:endParaRPr lang="es-MX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Comenzó el módulo de “Desarrollar Back </a:t>
            </a:r>
            <a:r>
              <a:rPr lang="es-MX" sz="1100" dirty="0" err="1">
                <a:solidFill>
                  <a:schemeClr val="dk1"/>
                </a:solidFill>
              </a:rPr>
              <a:t>End</a:t>
            </a:r>
            <a:r>
              <a:rPr lang="es-MX" sz="1100" dirty="0">
                <a:solidFill>
                  <a:schemeClr val="dk1"/>
                </a:solidFill>
              </a:rPr>
              <a:t> del Carrito de Compras” (fecha de compromiso: 12/08/2023)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Comenzó el módulo de “Desarrollar Front </a:t>
            </a:r>
            <a:r>
              <a:rPr lang="es-MX" sz="1100" dirty="0" err="1">
                <a:solidFill>
                  <a:schemeClr val="dk1"/>
                </a:solidFill>
              </a:rPr>
              <a:t>End</a:t>
            </a:r>
            <a:r>
              <a:rPr lang="es-MX" sz="1100" dirty="0">
                <a:solidFill>
                  <a:schemeClr val="dk1"/>
                </a:solidFill>
              </a:rPr>
              <a:t> del </a:t>
            </a:r>
            <a:r>
              <a:rPr lang="es-MX" sz="1100" dirty="0" err="1">
                <a:solidFill>
                  <a:schemeClr val="dk1"/>
                </a:solidFill>
              </a:rPr>
              <a:t>Inbox</a:t>
            </a:r>
            <a:r>
              <a:rPr lang="es-MX" sz="1100" dirty="0">
                <a:solidFill>
                  <a:schemeClr val="dk1"/>
                </a:solidFill>
              </a:rPr>
              <a:t>” (echa de compromiso: 07/08/2023)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Comenzó la investigación para la selección de la mejor alternativa para entrenar a la inteligencia artificial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724128" y="1124502"/>
            <a:ext cx="3168352" cy="1926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u="sng" dirty="0">
                <a:solidFill>
                  <a:schemeClr val="tx1"/>
                </a:solidFill>
              </a:rPr>
              <a:t>Riesgos</a:t>
            </a:r>
            <a:r>
              <a:rPr lang="es-MX" sz="900" dirty="0">
                <a:solidFill>
                  <a:schemeClr val="tx1"/>
                </a:solidFill>
              </a:rPr>
              <a:t>: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No poder entrenar de manera adecuada a la IA del chat para que solucione los problemas relacionados con las recomendaciones. (Impacto: medio, probabilidad: media)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Complejidad del renderizado de las imágenes de las publicaciones para la visualización mediante realidad aumentada. (Impacto: medio, probabilidad: media)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u="sng" dirty="0">
                <a:solidFill>
                  <a:schemeClr val="tx1"/>
                </a:solidFill>
              </a:rPr>
              <a:t>Issues</a:t>
            </a:r>
            <a:r>
              <a:rPr lang="es-MX" sz="900" dirty="0">
                <a:solidFill>
                  <a:schemeClr val="tx1"/>
                </a:solidFill>
              </a:rPr>
              <a:t>: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Por el momento, no hay </a:t>
            </a:r>
            <a:r>
              <a:rPr lang="es-MX" sz="900" dirty="0" err="1">
                <a:solidFill>
                  <a:schemeClr val="tx1"/>
                </a:solidFill>
              </a:rPr>
              <a:t>issues</a:t>
            </a:r>
            <a:r>
              <a:rPr lang="es-MX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5702920" y="3452465"/>
            <a:ext cx="3177872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Implementar una página web donde la gente pueda poner sus herramientas en alquiler (con posibilidad de compra) y/o alquilar (con posibilidad de compra) las herramientas de otras personas por un costo y tiempo determinado.</a:t>
            </a:r>
            <a:endParaRPr lang="es-MX" sz="1000" dirty="0"/>
          </a:p>
        </p:txBody>
      </p:sp>
      <p:sp>
        <p:nvSpPr>
          <p:cNvPr id="64" name="63 Rectángulo"/>
          <p:cNvSpPr/>
          <p:nvPr/>
        </p:nvSpPr>
        <p:spPr>
          <a:xfrm>
            <a:off x="5639420" y="4817563"/>
            <a:ext cx="3325068" cy="19238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65" name="Group 95"/>
          <p:cNvGrpSpPr>
            <a:grpSpLocks/>
          </p:cNvGrpSpPr>
          <p:nvPr/>
        </p:nvGrpSpPr>
        <p:grpSpPr bwMode="auto">
          <a:xfrm>
            <a:off x="5639420" y="4604589"/>
            <a:ext cx="1584325" cy="217487"/>
            <a:chOff x="3809" y="2569"/>
            <a:chExt cx="998" cy="137"/>
          </a:xfrm>
        </p:grpSpPr>
        <p:sp>
          <p:nvSpPr>
            <p:cNvPr id="6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sp>
        <p:nvSpPr>
          <p:cNvPr id="68" name="67 Rectángulo redondeado"/>
          <p:cNvSpPr/>
          <p:nvPr/>
        </p:nvSpPr>
        <p:spPr>
          <a:xfrm>
            <a:off x="5741206" y="4924446"/>
            <a:ext cx="3151274" cy="1733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Permitir que las personas puedan alquilar, comprar, vender o dar en alquiler herramientas por un costo y tiempo determinado a través de una página web.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249927" y="6011493"/>
            <a:ext cx="5217510" cy="689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Se decidió guardar las fotos del sistema en formato file </a:t>
            </a:r>
            <a:r>
              <a:rPr lang="es-MX" sz="900" dirty="0" err="1">
                <a:solidFill>
                  <a:schemeClr val="tx1"/>
                </a:solidFill>
              </a:rPr>
              <a:t>system</a:t>
            </a:r>
            <a:r>
              <a:rPr lang="es-MX" sz="900" dirty="0">
                <a:solidFill>
                  <a:schemeClr val="tx1"/>
                </a:solidFill>
              </a:rPr>
              <a:t> en lugar de JPA.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Se decidió, por cuestiones de simplicidad, realizar la funcionalidad de chat (</a:t>
            </a:r>
            <a:r>
              <a:rPr lang="es-MX" sz="900" dirty="0" err="1">
                <a:solidFill>
                  <a:schemeClr val="tx1"/>
                </a:solidFill>
              </a:rPr>
              <a:t>inbox</a:t>
            </a:r>
            <a:r>
              <a:rPr lang="es-MX" sz="900" dirty="0">
                <a:solidFill>
                  <a:schemeClr val="tx1"/>
                </a:solidFill>
              </a:rPr>
              <a:t>) mediante una API </a:t>
            </a:r>
            <a:r>
              <a:rPr lang="es-MX" sz="900" dirty="0" err="1">
                <a:solidFill>
                  <a:schemeClr val="tx1"/>
                </a:solidFill>
              </a:rPr>
              <a:t>Rest</a:t>
            </a:r>
            <a:r>
              <a:rPr lang="es-MX" sz="900" dirty="0">
                <a:solidFill>
                  <a:schemeClr val="tx1"/>
                </a:solidFill>
              </a:rPr>
              <a:t> y no mediante un web socket.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Se decidió hacer algunos cambios en la UI en comparación a lo diseñado, por cuestiones de usabilidad.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140941" y="274407"/>
            <a:ext cx="5813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800" b="1" dirty="0">
                <a:solidFill>
                  <a:srgbClr val="003399"/>
                </a:solidFill>
              </a:rPr>
              <a:t>455</a:t>
            </a:r>
          </a:p>
        </p:txBody>
      </p:sp>
      <p:pic>
        <p:nvPicPr>
          <p:cNvPr id="53" name="Picture 2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5035" y="654333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Google Shape;111;p3">
            <a:extLst>
              <a:ext uri="{FF2B5EF4-FFF2-40B4-BE49-F238E27FC236}">
                <a16:creationId xmlns:a16="http://schemas.microsoft.com/office/drawing/2014/main" id="{7E9D0C11-12E4-7B4E-8E25-2F534EFDC6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269" y="1103062"/>
            <a:ext cx="5068286" cy="1878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92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ts val="1500"/>
            </a:pP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AgroIA</a:t>
            </a: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dirty="0">
                <a:solidFill>
                  <a:srgbClr val="1F497D"/>
                </a:solidFill>
              </a:rPr>
              <a:t>Tomás Molino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35899" y="419999"/>
            <a:ext cx="2058481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C Crescentini, E. Cortez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</a:p>
        </p:txBody>
      </p:sp>
      <p:sp>
        <p:nvSpPr>
          <p:cNvPr id="125" name="Shape 125"/>
          <p:cNvSpPr/>
          <p:nvPr/>
        </p:nvSpPr>
        <p:spPr>
          <a:xfrm>
            <a:off x="5652125" y="522175"/>
            <a:ext cx="17238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20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58%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60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59113" y="3472883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gestión y planeamiento 100% completa</a:t>
            </a:r>
            <a:endParaRPr lang="es-MX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análisis 100% completa</a:t>
            </a:r>
            <a:endParaRPr lang="es-MX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Etapa de diseño 100% completa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Etapa de desarrollo 50% completa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Desarrollo de funcionalidades mínimas 100% completo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 err="1">
                <a:solidFill>
                  <a:schemeClr val="dk1"/>
                </a:solidFill>
              </a:rPr>
              <a:t>Release</a:t>
            </a:r>
            <a:r>
              <a:rPr lang="es-MX" sz="1000" dirty="0">
                <a:solidFill>
                  <a:schemeClr val="dk1"/>
                </a:solidFill>
              </a:rPr>
              <a:t> 2: creación de campos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Desarrollo del sistema 50% completo (inicio sprint 3, conexión con analizador de imágenes)</a:t>
            </a:r>
          </a:p>
          <a:p>
            <a:pPr marL="456565" lvl="1">
              <a:spcBef>
                <a:spcPts val="20"/>
              </a:spcBef>
              <a:tabLst>
                <a:tab pos="641350" algn="l"/>
              </a:tabLst>
            </a:pPr>
            <a:endParaRPr lang="es-ES" sz="1100" dirty="0">
              <a:latin typeface="Arial MT"/>
              <a:cs typeface="Arial M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724125" y="4221087"/>
            <a:ext cx="312787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AR" sz="1000" dirty="0">
                <a:solidFill>
                  <a:schemeClr val="dk1"/>
                </a:solidFill>
              </a:rPr>
              <a:t>Desarrollar e implementar un sistema para los campos de cultivo que facilite la toma de decisiones relacionadas a la producción agraria</a:t>
            </a:r>
            <a:r>
              <a:rPr lang="es-ES" sz="1000" dirty="0">
                <a:solidFill>
                  <a:schemeClr val="dk1"/>
                </a:solidFill>
              </a:rPr>
              <a:t>.</a:t>
            </a:r>
            <a:endParaRPr lang="es-ES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724124" y="5661250"/>
            <a:ext cx="3127871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Desarrollar soluciones para identificar y diagnosticar enfermedades, plagas u otros problemas de salud en cultivos mediante el análisis de imágenes agrícolas, con el objetivo de proporcionar recomendaciones precisas y oportunas para el manejo y tratamiento de los cultivos.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410" y="21682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091561"/>
            <a:ext cx="3127870" cy="271586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No todos los miembros del equipo contaban con experiencia en las tecnologías elegidas. </a:t>
            </a:r>
            <a:r>
              <a:rPr lang="es-MX" sz="1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(Impacto: medio. Probabilidad de ocurrencia: media)</a:t>
            </a:r>
            <a:endParaRPr lang="es-MX" sz="1000" i="1" dirty="0"/>
          </a:p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se mantiene un canal de comunicación abierto y constante con el grupo que realiza los otros dos módulos entonces podrían darse malentendidos y retrasos.</a:t>
            </a:r>
            <a:r>
              <a:rPr lang="es-MX" sz="1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(Impacto: Medio. Probabilidad de ocurrencia: </a:t>
            </a:r>
            <a:r>
              <a:rPr lang="es-MX" sz="1000" i="1" dirty="0">
                <a:solidFill>
                  <a:schemeClr val="dk1"/>
                </a:solidFill>
              </a:rPr>
              <a:t>M</a:t>
            </a:r>
            <a:r>
              <a:rPr lang="es-MX" sz="1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edia)</a:t>
            </a:r>
            <a:endParaRPr lang="es-MX" sz="1000" i="1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5996822"/>
            <a:ext cx="5153003" cy="696466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Se decidió 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establecer una red amplia de contactos para tener el menor tiempo de respuesta posible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407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9368" y="569794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51;p7">
            <a:extLst>
              <a:ext uri="{FF2B5EF4-FFF2-40B4-BE49-F238E27FC236}">
                <a16:creationId xmlns:a16="http://schemas.microsoft.com/office/drawing/2014/main" id="{93D3978B-FDDD-1B90-5218-29BB66A9D95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63" y="2262856"/>
            <a:ext cx="4434334" cy="75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2;p7">
            <a:extLst>
              <a:ext uri="{FF2B5EF4-FFF2-40B4-BE49-F238E27FC236}">
                <a16:creationId xmlns:a16="http://schemas.microsoft.com/office/drawing/2014/main" id="{0DB9FBC9-7A4B-10A0-C9AA-AE733E192F1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75" y="1106104"/>
            <a:ext cx="4434309" cy="12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3;p7">
            <a:extLst>
              <a:ext uri="{FF2B5EF4-FFF2-40B4-BE49-F238E27FC236}">
                <a16:creationId xmlns:a16="http://schemas.microsoft.com/office/drawing/2014/main" id="{CE1DCCB6-F5B2-77C7-C12F-1A7F91A10AEA}"/>
              </a:ext>
            </a:extLst>
          </p:cNvPr>
          <p:cNvSpPr/>
          <p:nvPr/>
        </p:nvSpPr>
        <p:spPr>
          <a:xfrm>
            <a:off x="2077424" y="2311844"/>
            <a:ext cx="570347" cy="6453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4;p7">
            <a:extLst>
              <a:ext uri="{FF2B5EF4-FFF2-40B4-BE49-F238E27FC236}">
                <a16:creationId xmlns:a16="http://schemas.microsoft.com/office/drawing/2014/main" id="{7DEED838-92C3-3027-E6A1-200EF50EAEB2}"/>
              </a:ext>
            </a:extLst>
          </p:cNvPr>
          <p:cNvSpPr/>
          <p:nvPr/>
        </p:nvSpPr>
        <p:spPr>
          <a:xfrm>
            <a:off x="2372699" y="1159035"/>
            <a:ext cx="752749" cy="85399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11" y="2272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800" b="1" dirty="0">
                <a:solidFill>
                  <a:srgbClr val="003399"/>
                </a:solidFill>
              </a:rPr>
              <a:t> 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800" b="1" dirty="0">
                <a:solidFill>
                  <a:srgbClr val="003399"/>
                </a:solidFill>
              </a:rPr>
              <a:t>  452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9744" y="22720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CRICERD</a:t>
            </a: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AR" sz="1000" b="0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Macarena Pesce</a:t>
            </a:r>
            <a:endParaRPr lang="es-AR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35900" y="446893"/>
            <a:ext cx="2027864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</a:t>
            </a:r>
            <a:r>
              <a:rPr lang="it-IT" sz="1000" dirty="0">
                <a:solidFill>
                  <a:srgbClr val="1F497D"/>
                </a:solidFill>
              </a:rPr>
              <a:t> G. Brassesco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52125" y="522175"/>
            <a:ext cx="17238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23/11/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40%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55275" y="522175"/>
            <a:ext cx="915599" cy="260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37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</a:pPr>
            <a:r>
              <a:rPr lang="es-MX" sz="900" dirty="0">
                <a:solidFill>
                  <a:schemeClr val="dk1"/>
                </a:solidFill>
              </a:rPr>
              <a:t>Se completó la etapa de diseño, en la cual se definieron los casos de uso y la arquitectura que tendrá el sistema, y se diseñó un modelo preliminar de las interfaces principales.</a:t>
            </a:r>
          </a:p>
          <a:p>
            <a:pPr marL="17145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</a:pPr>
            <a:r>
              <a:rPr lang="es-MX" sz="900" dirty="0">
                <a:solidFill>
                  <a:schemeClr val="dk1"/>
                </a:solidFill>
              </a:rPr>
              <a:t>Se concluye así esta primera etapa de documentación.</a:t>
            </a:r>
          </a:p>
          <a:p>
            <a:pPr marL="17145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</a:pPr>
            <a:r>
              <a:rPr lang="es-MX" sz="900" b="1" dirty="0">
                <a:solidFill>
                  <a:schemeClr val="dk1"/>
                </a:solidFill>
              </a:rPr>
              <a:t>Etapa de Desarrollo </a:t>
            </a:r>
            <a:endParaRPr lang="es-MX" sz="1300" b="1" dirty="0">
              <a:solidFill>
                <a:schemeClr val="dk1"/>
              </a:solidFill>
            </a:endParaRPr>
          </a:p>
          <a:p>
            <a:pPr marL="914400" lvl="1" indent="-27940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✓"/>
            </a:pPr>
            <a:r>
              <a:rPr lang="es-MX" sz="900" dirty="0">
                <a:solidFill>
                  <a:schemeClr val="dk1"/>
                </a:solidFill>
              </a:rPr>
              <a:t>Habiendo adquirido parte de los elementos necesarios, se está trabajando en la construcción del hardware, el cual es una parte fundamental de nuestro sistema.</a:t>
            </a:r>
            <a:endParaRPr lang="es-MX" sz="1300" dirty="0">
              <a:solidFill>
                <a:schemeClr val="dk1"/>
              </a:solidFill>
            </a:endParaRPr>
          </a:p>
          <a:p>
            <a:pPr marL="914400" lvl="1" indent="-27940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✓"/>
            </a:pPr>
            <a:r>
              <a:rPr lang="es-MX" sz="900" dirty="0">
                <a:solidFill>
                  <a:schemeClr val="dk1"/>
                </a:solidFill>
              </a:rPr>
              <a:t>Se comenzó a desarrollar lo correspondiente al </a:t>
            </a:r>
            <a:r>
              <a:rPr lang="es-MX" sz="900" dirty="0" err="1">
                <a:solidFill>
                  <a:schemeClr val="dk1"/>
                </a:solidFill>
              </a:rPr>
              <a:t>backend</a:t>
            </a:r>
            <a:r>
              <a:rPr lang="es-MX" sz="900" dirty="0">
                <a:solidFill>
                  <a:schemeClr val="dk1"/>
                </a:solidFill>
              </a:rPr>
              <a:t> del sistema.</a:t>
            </a:r>
          </a:p>
          <a:p>
            <a:pPr marL="914400" lvl="1" indent="-28575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s-MX" sz="900" dirty="0">
                <a:solidFill>
                  <a:schemeClr val="dk1"/>
                </a:solidFill>
              </a:rPr>
              <a:t>Los próximos pasos son empezar a desarrollar el </a:t>
            </a:r>
            <a:r>
              <a:rPr lang="es-MX" sz="900" dirty="0" err="1">
                <a:solidFill>
                  <a:schemeClr val="dk1"/>
                </a:solidFill>
              </a:rPr>
              <a:t>frontend</a:t>
            </a:r>
            <a:r>
              <a:rPr lang="es-MX" sz="900" dirty="0">
                <a:solidFill>
                  <a:schemeClr val="dk1"/>
                </a:solidFill>
              </a:rPr>
              <a:t>, y luego integrar el hardware con el software.</a:t>
            </a:r>
          </a:p>
          <a:p>
            <a:pPr marL="17145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</a:pPr>
            <a:r>
              <a:rPr lang="es-MX" sz="900" dirty="0">
                <a:solidFill>
                  <a:schemeClr val="dk1"/>
                </a:solidFill>
              </a:rPr>
              <a:t>Se está trabajando a la vez en la presentación comercial y el poster.</a:t>
            </a:r>
          </a:p>
        </p:txBody>
      </p:sp>
      <p:sp>
        <p:nvSpPr>
          <p:cNvPr id="130" name="Shape 130"/>
          <p:cNvSpPr/>
          <p:nvPr/>
        </p:nvSpPr>
        <p:spPr>
          <a:xfrm>
            <a:off x="5702920" y="4221087"/>
            <a:ext cx="3174287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dirty="0"/>
              <a:t>Construir un sistema que permita 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monitoreo y la gestión eficiente de los recursos productivos </a:t>
            </a:r>
            <a:r>
              <a:rPr lang="es-MX" sz="900" dirty="0"/>
              <a:t>(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cerdos) de manera automatizada y ágil, manteniendo sus valores nominales de peso, alimentación y condiciones ambientales en cada una de las etapas de producción, mediante la incorporación de tecnologías Software y Hardware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950" y="5661250"/>
            <a:ext cx="3254190" cy="108003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900" dirty="0"/>
              <a:t>A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gilizar las tareas del productor de cerdos y </a:t>
            </a:r>
            <a:r>
              <a:rPr lang="es-MX" sz="900" dirty="0">
                <a:solidFill>
                  <a:schemeClr val="dk1"/>
                </a:solidFill>
              </a:rPr>
              <a:t>minimizar los errores humanos mediante: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</a:t>
            </a:r>
            <a:r>
              <a:rPr lang="es-MX" sz="800" dirty="0"/>
              <a:t>ción d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cálculo de</a:t>
            </a:r>
            <a:r>
              <a:rPr lang="es-MX" sz="800" dirty="0"/>
              <a:t> cantidad de 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alimento recibido por los animales, Asocia</a:t>
            </a:r>
            <a:r>
              <a:rPr lang="es-MX" sz="800" dirty="0"/>
              <a:t>ción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automática</a:t>
            </a:r>
            <a:r>
              <a:rPr lang="es-MX" sz="800" dirty="0"/>
              <a:t> de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mediciones de peso de cada cerdo a medida que pasan por una balanza. Monitor</a:t>
            </a:r>
            <a:r>
              <a:rPr lang="es-MX" sz="800" dirty="0"/>
              <a:t>eo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800" dirty="0"/>
              <a:t>de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condiciones de temperatura, humedad, presión y gases en las áreas críticas. </a:t>
            </a:r>
            <a:r>
              <a:rPr lang="es-MX" sz="800" dirty="0"/>
              <a:t>Notificaciones y alertas 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productor de eventos relevantes.</a:t>
            </a:r>
          </a:p>
        </p:txBody>
      </p:sp>
      <p:sp>
        <p:nvSpPr>
          <p:cNvPr id="137" name="Shape 137"/>
          <p:cNvSpPr/>
          <p:nvPr/>
        </p:nvSpPr>
        <p:spPr>
          <a:xfrm>
            <a:off x="5663764" y="1059463"/>
            <a:ext cx="3264243" cy="277301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−"/>
            </a:pPr>
            <a:r>
              <a:rPr lang="es-MX" sz="1000" dirty="0"/>
              <a:t>No se detectaron puntos de atención en esta etapa del proyecto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5996822"/>
            <a:ext cx="5153003" cy="696466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6213" marR="0" lvl="0" indent="-1762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AR" sz="800" dirty="0">
                <a:solidFill>
                  <a:schemeClr val="dk1"/>
                </a:solidFill>
              </a:rPr>
              <a:t>l</a:t>
            </a:r>
            <a:r>
              <a:rPr lang="es-MX" sz="800" dirty="0">
                <a:solidFill>
                  <a:schemeClr val="dk1"/>
                </a:solidFill>
              </a:rPr>
              <a:t>Luego de haber considerado los lenguajes de programación que maneja la mayoría del grupo, se decidió utilizar </a:t>
            </a:r>
            <a:r>
              <a:rPr lang="es-MX" sz="800" dirty="0" err="1">
                <a:solidFill>
                  <a:schemeClr val="dk1"/>
                </a:solidFill>
              </a:rPr>
              <a:t>React</a:t>
            </a:r>
            <a:r>
              <a:rPr lang="es-MX" sz="800" dirty="0">
                <a:solidFill>
                  <a:schemeClr val="dk1"/>
                </a:solidFill>
              </a:rPr>
              <a:t> para el </a:t>
            </a:r>
            <a:r>
              <a:rPr lang="es-MX" sz="800" dirty="0" err="1">
                <a:solidFill>
                  <a:schemeClr val="dk1"/>
                </a:solidFill>
              </a:rPr>
              <a:t>frontend</a:t>
            </a:r>
            <a:r>
              <a:rPr lang="es-MX" sz="800" dirty="0">
                <a:solidFill>
                  <a:schemeClr val="dk1"/>
                </a:solidFill>
              </a:rPr>
              <a:t> y Java para el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r>
              <a:rPr lang="es-MX" sz="800" dirty="0">
                <a:solidFill>
                  <a:schemeClr val="dk1"/>
                </a:solidFill>
              </a:rPr>
              <a:t>, y también se determinó que la base de datos será de tipo relacional, pudiendo a futuro utilizar persistencia políglota.</a:t>
            </a:r>
            <a:endParaRPr lang="es-MX" sz="800" dirty="0"/>
          </a:p>
          <a:p>
            <a:pPr marL="176213" marR="0" lvl="0" indent="-1762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decidió realizar una única aplicación web, que será de tipo responsive, y podrá ser utilizada desde cualquier dispositivo móvil.</a:t>
            </a:r>
          </a:p>
        </p:txBody>
      </p:sp>
      <p:pic>
        <p:nvPicPr>
          <p:cNvPr id="48" name="Picture 2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7890" y="610216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5007" y="226960"/>
            <a:ext cx="2730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3;p3">
            <a:extLst>
              <a:ext uri="{FF2B5EF4-FFF2-40B4-BE49-F238E27FC236}">
                <a16:creationId xmlns:a16="http://schemas.microsoft.com/office/drawing/2014/main" id="{7C5116DA-62C1-1C5A-576D-571E4ED358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908" r="2296"/>
          <a:stretch/>
        </p:blipFill>
        <p:spPr>
          <a:xfrm>
            <a:off x="274447" y="1083437"/>
            <a:ext cx="4961229" cy="1850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1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12700" marR="5080" indent="389255">
              <a:lnSpc>
                <a:spcPct val="100499"/>
              </a:lnSpc>
              <a:spcBef>
                <a:spcPts val="90"/>
              </a:spcBef>
            </a:pPr>
            <a:r>
              <a:rPr lang="es-AR" sz="1800" b="1" spc="-5" dirty="0" err="1">
                <a:solidFill>
                  <a:schemeClr val="accent1">
                    <a:lumMod val="75000"/>
                  </a:schemeClr>
                </a:solidFill>
              </a:rPr>
              <a:t>buscAR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Martín M</a:t>
            </a:r>
            <a:r>
              <a:rPr lang="es-AR" sz="1000" b="1" dirty="0">
                <a:solidFill>
                  <a:srgbClr val="1F497D"/>
                </a:solidFill>
              </a:rPr>
              <a:t>éndez</a:t>
            </a:r>
            <a:endParaRPr lang="es-A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16839" y="446031"/>
            <a:ext cx="2065115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R. Eribe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01</a:t>
            </a:r>
            <a:r>
              <a:rPr lang="es-AR" sz="1000" b="1" dirty="0">
                <a:solidFill>
                  <a:srgbClr val="1F497D"/>
                </a:solidFill>
              </a:rPr>
              <a:t>/05/2023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26/11/2023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</a:t>
            </a:r>
            <a:r>
              <a:rPr lang="es-AR" sz="1000" b="1" dirty="0">
                <a:solidFill>
                  <a:srgbClr val="1F497D"/>
                </a:solidFill>
              </a:rPr>
              <a:t>50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43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-MX" sz="1000" dirty="0"/>
              <a:t>Documentación de Gestión Inicial </a:t>
            </a:r>
            <a:r>
              <a:rPr lang="es-MX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(31-05-23)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-MX" sz="1000" dirty="0">
                <a:solidFill>
                  <a:srgbClr val="000000"/>
                </a:solidFill>
              </a:rPr>
              <a:t>Documentación de Análisis </a:t>
            </a:r>
            <a:r>
              <a:rPr lang="es-MX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(15-06-23)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-MX" sz="1000" dirty="0">
                <a:solidFill>
                  <a:srgbClr val="000000"/>
                </a:solidFill>
              </a:rPr>
              <a:t>La red neuronal detecta un objeto personalizado </a:t>
            </a:r>
            <a:r>
              <a:rPr lang="es-MX" sz="1000" b="1" dirty="0">
                <a:solidFill>
                  <a:srgbClr val="000000"/>
                </a:solidFill>
              </a:rPr>
              <a:t>(28-07-23).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-MX" sz="1000" dirty="0">
                <a:solidFill>
                  <a:srgbClr val="000000"/>
                </a:solidFill>
              </a:rPr>
              <a:t>La aplicación permite registrar un nuevo usuario y gestionar la sesión del mismo. </a:t>
            </a:r>
            <a:r>
              <a:rPr lang="es-MX" sz="1000" b="1" dirty="0">
                <a:solidFill>
                  <a:srgbClr val="000000"/>
                </a:solidFill>
              </a:rPr>
              <a:t>(28-07-23)</a:t>
            </a:r>
          </a:p>
        </p:txBody>
      </p:sp>
      <p:sp>
        <p:nvSpPr>
          <p:cNvPr id="130" name="Shape 130"/>
          <p:cNvSpPr/>
          <p:nvPr/>
        </p:nvSpPr>
        <p:spPr>
          <a:xfrm>
            <a:off x="5724126" y="4221087"/>
            <a:ext cx="3153082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Desarrollar e implementar una aplicación móvil que detecta objetos personalizados para personas con baja visión.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39410" y="5610933"/>
            <a:ext cx="3316537" cy="1130347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MX" sz="1000" dirty="0">
                <a:solidFill>
                  <a:schemeClr val="dk1"/>
                </a:solidFill>
              </a:rPr>
              <a:t>Permitir a las personas con baja visión cargar en el sistema sus objetos personalizados y que luego los puedan encontrar en una sala. Facilitar el acceso a la aplicación mediante la compatibilidad con lectores de pantalla y colores de alto contraste.</a:t>
            </a:r>
            <a:endParaRPr lang="es-ES" sz="1000" dirty="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2977" y="6450438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116613"/>
            <a:ext cx="3153082" cy="258026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Riesgo: </a:t>
            </a:r>
            <a:r>
              <a:rPr lang="es-MX" sz="1000" dirty="0">
                <a:solidFill>
                  <a:srgbClr val="000000"/>
                </a:solidFill>
              </a:rPr>
              <a:t>Alcanzar límite de créditos mensuales en el proveedor Cloud Azure. 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(Impacto: </a:t>
            </a:r>
            <a:r>
              <a:rPr lang="es-MX" sz="1000" dirty="0">
                <a:solidFill>
                  <a:srgbClr val="000000"/>
                </a:solidFill>
              </a:rPr>
              <a:t>Alto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Probabilidad de Ocurrencia: Media)</a:t>
            </a:r>
            <a:endParaRPr lang="es-MX" sz="105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000" dirty="0"/>
              <a:t>Decidimos reducir los </a:t>
            </a:r>
            <a:r>
              <a:rPr lang="es-MX" sz="1000" dirty="0" err="1"/>
              <a:t>backups</a:t>
            </a:r>
            <a:r>
              <a:rPr lang="es-MX" sz="1000" dirty="0"/>
              <a:t> hechos en la nube de manera temporal para disminuir costos.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454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8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4705" y="21831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248;p9">
            <a:extLst>
              <a:ext uri="{FF2B5EF4-FFF2-40B4-BE49-F238E27FC236}">
                <a16:creationId xmlns:a16="http://schemas.microsoft.com/office/drawing/2014/main" id="{202F9070-A7B7-F430-EAD6-E2E8127647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859" r="1808" b="4580"/>
          <a:stretch/>
        </p:blipFill>
        <p:spPr>
          <a:xfrm>
            <a:off x="303944" y="1091375"/>
            <a:ext cx="5034972" cy="1906262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029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32784</TotalTime>
  <Words>4498</Words>
  <Application>Microsoft Office PowerPoint</Application>
  <PresentationFormat>Presentación en pantalla (4:3)</PresentationFormat>
  <Paragraphs>672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Noto Sans Symbols</vt:lpstr>
      <vt:lpstr>Roboto</vt:lpstr>
      <vt:lpstr>TheSansCorrespondence</vt:lpstr>
      <vt:lpstr>Tema de Office</vt:lpstr>
      <vt:lpstr>Tablero de Control Integral</vt:lpstr>
      <vt:lpstr>Tablero de control integrado</vt:lpstr>
      <vt:lpstr>Tablero de control integrado</vt:lpstr>
      <vt:lpstr>Tablero de control integrado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Gabriela Salem</dc:creator>
  <cp:lastModifiedBy>Gabriela Salem</cp:lastModifiedBy>
  <cp:revision>156</cp:revision>
  <dcterms:modified xsi:type="dcterms:W3CDTF">2023-08-10T23:39:35Z</dcterms:modified>
</cp:coreProperties>
</file>