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66" r:id="rId4"/>
    <p:sldId id="272" r:id="rId5"/>
    <p:sldId id="258" r:id="rId6"/>
    <p:sldId id="260" r:id="rId7"/>
    <p:sldId id="261" r:id="rId8"/>
    <p:sldId id="262" r:id="rId9"/>
    <p:sldId id="263" r:id="rId10"/>
    <p:sldId id="264" r:id="rId11"/>
    <p:sldId id="265" r:id="rId12"/>
    <p:sldId id="267" r:id="rId13"/>
    <p:sldId id="268" r:id="rId14"/>
    <p:sldId id="269" r:id="rId15"/>
    <p:sldId id="270" r:id="rId16"/>
    <p:sldId id="271" r:id="rId17"/>
    <p:sldId id="273" r:id="rId18"/>
    <p:sldId id="274" r:id="rId19"/>
    <p:sldId id="275" r:id="rId20"/>
    <p:sldId id="276"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A9A31A-6FEF-4178-BA9D-872744F68237}" v="69" dt="2023-06-22T19:32:05.813"/>
  </p1510:revLst>
</p1510:revInfo>
</file>

<file path=ppt/tableStyles.xml><?xml version="1.0" encoding="utf-8"?>
<a:tblStyleLst xmlns:a="http://schemas.openxmlformats.org/drawingml/2006/main" def="{7CD48338-4FC2-4C32-A0AF-3F45D4AC5364}">
  <a:tblStyle styleId="{7CD48338-4FC2-4C32-A0AF-3F45D4AC53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434" autoAdjust="0"/>
  </p:normalViewPr>
  <p:slideViewPr>
    <p:cSldViewPr snapToGrid="0">
      <p:cViewPr varScale="1">
        <p:scale>
          <a:sx n="65" d="100"/>
          <a:sy n="65" d="100"/>
        </p:scale>
        <p:origin x="1356" y="6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2050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443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215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6647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8504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92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548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4858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344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3321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51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46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106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4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85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dirty="0"/>
          </a:p>
        </p:txBody>
      </p:sp>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55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62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27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43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9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Shape 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7" name="Shape 17"/>
          <p:cNvSpPr txBox="1">
            <a:spLocks noGrp="1"/>
          </p:cNvSpPr>
          <p:nvPr>
            <p:ph type="ftr" idx="11"/>
          </p:nvPr>
        </p:nvSpPr>
        <p:spPr>
          <a:xfrm>
            <a:off x="468313" y="6356350"/>
            <a:ext cx="8135937" cy="312738"/>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5" name="Shape 65"/>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9"/>
        <p:cNvGrpSpPr/>
        <p:nvPr/>
      </p:nvGrpSpPr>
      <p:grpSpPr>
        <a:xfrm>
          <a:off x="0" y="0"/>
          <a:ext cx="0" cy="0"/>
          <a:chOff x="0" y="0"/>
          <a:chExt cx="0" cy="0"/>
        </a:xfrm>
      </p:grpSpPr>
      <p:sp>
        <p:nvSpPr>
          <p:cNvPr id="70" name="Shape 7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1" name="Shape 7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Shape 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3" name="Shape 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5"/>
        <p:cNvGrpSpPr/>
        <p:nvPr/>
      </p:nvGrpSpPr>
      <p:grpSpPr>
        <a:xfrm>
          <a:off x="0" y="0"/>
          <a:ext cx="0" cy="0"/>
          <a:chOff x="0" y="0"/>
          <a:chExt cx="0" cy="0"/>
        </a:xfrm>
      </p:grpSpPr>
      <p:sp>
        <p:nvSpPr>
          <p:cNvPr id="46" name="Shape 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67544" y="6356351"/>
            <a:ext cx="8208912" cy="313009"/>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p:nvPr/>
        </p:nvSpPr>
        <p:spPr>
          <a:xfrm>
            <a:off x="468313" y="6356350"/>
            <a:ext cx="8135937" cy="3127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00"/>
              <a:buFont typeface="Arial"/>
              <a:buNone/>
            </a:pPr>
            <a:r>
              <a:rPr lang="es-AR" sz="1000" b="0" i="0" u="none" strike="noStrike" cap="none">
                <a:solidFill>
                  <a:schemeClr val="dk1"/>
                </a:solidFill>
                <a:latin typeface="Arial"/>
                <a:ea typeface="Arial"/>
                <a:cs typeface="Arial"/>
                <a:sym typeface="Arial"/>
              </a:rPr>
              <a:t>Mag.Ing. Gabriela Salem                                                                                                                                                           Template 2016</a:t>
            </a:r>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4400"/>
              <a:buFont typeface="Calibri"/>
              <a:buNone/>
            </a:pPr>
            <a:r>
              <a:rPr lang="es-AR" sz="4400" b="0" i="0" u="none" strike="noStrike" cap="none">
                <a:solidFill>
                  <a:schemeClr val="dk1"/>
                </a:solidFill>
                <a:latin typeface="Calibri"/>
                <a:ea typeface="Calibri"/>
                <a:cs typeface="Calibri"/>
                <a:sym typeface="Calibri"/>
              </a:rPr>
              <a:t>Tablero de Control Integral</a:t>
            </a:r>
            <a:endParaRPr sz="4400" b="0" i="0" u="none" strike="noStrike" cap="none">
              <a:solidFill>
                <a:schemeClr val="dk1"/>
              </a:solidFill>
              <a:latin typeface="Calibri"/>
              <a:ea typeface="Calibri"/>
              <a:cs typeface="Calibri"/>
              <a:sym typeface="Calibri"/>
            </a:endParaRPr>
          </a:p>
        </p:txBody>
      </p:sp>
      <p:sp>
        <p:nvSpPr>
          <p:cNvPr id="80" name="Shape 80"/>
          <p:cNvSpPr txBox="1">
            <a:spLocks noGrp="1"/>
          </p:cNvSpPr>
          <p:nvPr>
            <p:ph type="subTitle" idx="1"/>
          </p:nvPr>
        </p:nvSpPr>
        <p:spPr>
          <a:xfrm>
            <a:off x="2057400" y="3792070"/>
            <a:ext cx="5284694" cy="17526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888888"/>
              </a:buClr>
              <a:buSzPts val="3200"/>
              <a:buFont typeface="Arial"/>
              <a:buNone/>
            </a:pPr>
            <a:r>
              <a:rPr lang="es-AR" sz="3200" b="0" i="0" u="none" strike="noStrike" cap="none" dirty="0">
                <a:solidFill>
                  <a:srgbClr val="888888"/>
                </a:solidFill>
                <a:latin typeface="Calibri"/>
                <a:ea typeface="Calibri"/>
                <a:cs typeface="Calibri"/>
                <a:sym typeface="Calibri"/>
              </a:rPr>
              <a:t>Informe de Seguimiento jueves </a:t>
            </a:r>
            <a:r>
              <a:rPr lang="es-AR" dirty="0"/>
              <a:t> 22</a:t>
            </a:r>
            <a:r>
              <a:rPr lang="es-AR" sz="3200" b="0" i="0" u="none" strike="noStrike" cap="none" dirty="0">
                <a:solidFill>
                  <a:srgbClr val="888888"/>
                </a:solidFill>
                <a:latin typeface="Calibri"/>
                <a:ea typeface="Calibri"/>
                <a:cs typeface="Calibri"/>
                <a:sym typeface="Calibri"/>
              </a:rPr>
              <a:t>/06/23</a:t>
            </a:r>
            <a:endParaRPr sz="3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buSzPts val="1800"/>
            </a:pPr>
            <a:r>
              <a:rPr lang="es-AR" sz="1800" b="1" dirty="0" err="1">
                <a:solidFill>
                  <a:schemeClr val="accent1">
                    <a:lumMod val="75000"/>
                  </a:schemeClr>
                </a:solidFill>
                <a:latin typeface="Roboto"/>
                <a:ea typeface="Roboto"/>
                <a:cs typeface="Roboto"/>
              </a:rPr>
              <a:t>Cubitorium</a:t>
            </a:r>
            <a:endParaRPr lang="es-AR" sz="1800" b="1" dirty="0">
              <a:solidFill>
                <a:schemeClr val="accent1">
                  <a:lumMod val="75000"/>
                </a:schemeClr>
              </a:solidFill>
              <a:latin typeface="Roboto"/>
              <a:ea typeface="Roboto"/>
              <a:cs typeface="Roboto"/>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Clr>
                <a:srgbClr val="1F497D"/>
              </a:buClr>
              <a:buSzPts val="1050"/>
            </a:pPr>
            <a:r>
              <a:rPr lang="es" sz="1000" dirty="0">
                <a:solidFill>
                  <a:srgbClr val="1F497D"/>
                </a:solidFill>
              </a:rPr>
              <a:t>Guido Dipietro</a:t>
            </a:r>
            <a:endParaRPr lang="es-AR" sz="1000" dirty="0"/>
          </a:p>
        </p:txBody>
      </p:sp>
      <p:sp>
        <p:nvSpPr>
          <p:cNvPr id="104" name="Shape 104"/>
          <p:cNvSpPr/>
          <p:nvPr/>
        </p:nvSpPr>
        <p:spPr>
          <a:xfrm>
            <a:off x="3635900" y="446893"/>
            <a:ext cx="1956880" cy="363000"/>
          </a:xfrm>
          <a:prstGeom prst="rect">
            <a:avLst/>
          </a:prstGeom>
          <a:noFill/>
          <a:ln>
            <a:noFill/>
          </a:ln>
        </p:spPr>
        <p:txBody>
          <a:bodyPr lIns="91425" tIns="45700" rIns="91425" bIns="45700" anchor="ctr" anchorCtr="0">
            <a:noAutofit/>
          </a:bodyPr>
          <a:lstStyle/>
          <a:p>
            <a:pPr lvl="0">
              <a:buClr>
                <a:srgbClr val="1F497D"/>
              </a:buClr>
              <a:buSzPts val="1050"/>
            </a:pPr>
            <a:r>
              <a:rPr lang="es-AR" sz="1000" b="1" dirty="0">
                <a:solidFill>
                  <a:srgbClr val="1F497D"/>
                </a:solidFill>
                <a:latin typeface="Arial"/>
                <a:ea typeface="Arial"/>
                <a:cs typeface="Arial"/>
                <a:sym typeface="Arial"/>
              </a:rPr>
              <a:t>Docentes</a:t>
            </a:r>
            <a:r>
              <a:rPr lang="it-IT" sz="1000" dirty="0">
                <a:solidFill>
                  <a:srgbClr val="1F497D"/>
                </a:solidFill>
              </a:rPr>
              <a:t>  R. Eribe</a:t>
            </a:r>
            <a:endParaRPr lang="es-AR" sz="1000"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13</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31/11/2023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26,32%</a:t>
            </a:r>
          </a:p>
        </p:txBody>
      </p:sp>
      <p:sp>
        <p:nvSpPr>
          <p:cNvPr id="127" name="Shape 127"/>
          <p:cNvSpPr/>
          <p:nvPr/>
        </p:nvSpPr>
        <p:spPr>
          <a:xfrm>
            <a:off x="7543407" y="522175"/>
            <a:ext cx="989367" cy="244272"/>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26,32%</a:t>
            </a:r>
            <a:endParaRPr lang="es-AR" sz="1000" b="1" dirty="0">
              <a:solidFill>
                <a:srgbClr val="1F497D"/>
              </a:solidFill>
            </a:endParaRP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1050" b="1" dirty="0">
                <a:solidFill>
                  <a:schemeClr val="dk1"/>
                </a:solidFill>
              </a:rPr>
              <a:t>Matriz de habilidades y competencias( 30/05/23 )</a:t>
            </a:r>
            <a:endParaRPr lang="es-MX" sz="1050" dirty="0">
              <a:solidFill>
                <a:schemeClr val="dk1"/>
              </a:solidFill>
            </a:endParaRPr>
          </a:p>
          <a:p>
            <a:pPr marL="457200" lvl="0" indent="-285750" algn="l" rtl="0">
              <a:lnSpc>
                <a:spcPct val="85000"/>
              </a:lnSpc>
              <a:spcBef>
                <a:spcPts val="315"/>
              </a:spcBef>
              <a:spcAft>
                <a:spcPts val="0"/>
              </a:spcAft>
              <a:buClr>
                <a:schemeClr val="dk1"/>
              </a:buClr>
              <a:buSzPts val="900"/>
              <a:buChar char="-"/>
            </a:pPr>
            <a:r>
              <a:rPr lang="es-MX" sz="1050" dirty="0">
                <a:solidFill>
                  <a:schemeClr val="dk1"/>
                </a:solidFill>
              </a:rPr>
              <a:t>Finalizó la elaboración de la matriz de habilidades y competencias</a:t>
            </a:r>
            <a:endParaRPr lang="es-MX" sz="1050" b="1" dirty="0">
              <a:solidFill>
                <a:schemeClr val="dk1"/>
              </a:solidFill>
            </a:endParaRPr>
          </a:p>
          <a:p>
            <a:pPr marL="0" lvl="0" indent="0" algn="l" rtl="0">
              <a:spcBef>
                <a:spcPts val="0"/>
              </a:spcBef>
              <a:spcAft>
                <a:spcPts val="0"/>
              </a:spcAft>
              <a:buNone/>
            </a:pPr>
            <a:endParaRPr lang="es-MX" sz="1050" b="1" dirty="0">
              <a:solidFill>
                <a:schemeClr val="dk1"/>
              </a:solidFill>
            </a:endParaRPr>
          </a:p>
          <a:p>
            <a:pPr marL="0" lvl="0" indent="0" algn="l" rtl="0">
              <a:spcBef>
                <a:spcPts val="0"/>
              </a:spcBef>
              <a:spcAft>
                <a:spcPts val="0"/>
              </a:spcAft>
              <a:buNone/>
            </a:pPr>
            <a:r>
              <a:rPr lang="es-MX" sz="1050" b="1" dirty="0">
                <a:solidFill>
                  <a:schemeClr val="dk1"/>
                </a:solidFill>
              </a:rPr>
              <a:t>GANTT ( 16/06/23 )</a:t>
            </a:r>
            <a:endParaRPr lang="es-MX" sz="1050" dirty="0">
              <a:solidFill>
                <a:schemeClr val="dk1"/>
              </a:solidFill>
            </a:endParaRPr>
          </a:p>
          <a:p>
            <a:pPr marL="457200" lvl="0" indent="-285750" algn="l" rtl="0">
              <a:lnSpc>
                <a:spcPct val="85000"/>
              </a:lnSpc>
              <a:spcBef>
                <a:spcPts val="315"/>
              </a:spcBef>
              <a:spcAft>
                <a:spcPts val="0"/>
              </a:spcAft>
              <a:buClr>
                <a:schemeClr val="dk1"/>
              </a:buClr>
              <a:buSzPts val="900"/>
              <a:buChar char="-"/>
            </a:pPr>
            <a:r>
              <a:rPr lang="es-MX" sz="1050" dirty="0">
                <a:solidFill>
                  <a:schemeClr val="dk1"/>
                </a:solidFill>
              </a:rPr>
              <a:t>Finalizó la confección del GANTT con sus respectivos hitos y tareas</a:t>
            </a:r>
            <a:br>
              <a:rPr lang="es-MX" sz="1050" dirty="0">
                <a:solidFill>
                  <a:schemeClr val="dk1"/>
                </a:solidFill>
              </a:rPr>
            </a:br>
            <a:endParaRPr lang="es-MX" sz="1050" dirty="0">
              <a:solidFill>
                <a:schemeClr val="dk1"/>
              </a:solidFill>
            </a:endParaRPr>
          </a:p>
          <a:p>
            <a:pPr marL="0" lvl="0" indent="0" algn="l" rtl="0">
              <a:spcBef>
                <a:spcPts val="0"/>
              </a:spcBef>
              <a:spcAft>
                <a:spcPts val="0"/>
              </a:spcAft>
              <a:buNone/>
            </a:pPr>
            <a:r>
              <a:rPr lang="es-MX" sz="1050" b="1" dirty="0">
                <a:solidFill>
                  <a:schemeClr val="dk1"/>
                </a:solidFill>
              </a:rPr>
              <a:t>Documentación Scrum ( 27/06/23 )</a:t>
            </a:r>
            <a:endParaRPr lang="es-MX" sz="1050" dirty="0">
              <a:solidFill>
                <a:schemeClr val="dk1"/>
              </a:solidFill>
            </a:endParaRPr>
          </a:p>
          <a:p>
            <a:pPr marL="457200" lvl="0" indent="-285750" algn="l" rtl="0">
              <a:lnSpc>
                <a:spcPct val="85000"/>
              </a:lnSpc>
              <a:spcBef>
                <a:spcPts val="315"/>
              </a:spcBef>
              <a:spcAft>
                <a:spcPts val="0"/>
              </a:spcAft>
              <a:buClr>
                <a:schemeClr val="dk1"/>
              </a:buClr>
              <a:buSzPts val="900"/>
              <a:buChar char="-"/>
            </a:pPr>
            <a:r>
              <a:rPr lang="es-MX" sz="1050" dirty="0">
                <a:solidFill>
                  <a:schemeClr val="dk1"/>
                </a:solidFill>
              </a:rPr>
              <a:t>Se encuentra en progreso la elaboración de los documentos de scrum (</a:t>
            </a:r>
            <a:r>
              <a:rPr lang="es-MX" sz="1050" dirty="0" err="1">
                <a:solidFill>
                  <a:schemeClr val="dk1"/>
                </a:solidFill>
              </a:rPr>
              <a:t>Sprints</a:t>
            </a:r>
            <a:r>
              <a:rPr lang="es-MX" sz="1050" dirty="0">
                <a:solidFill>
                  <a:schemeClr val="dk1"/>
                </a:solidFill>
              </a:rPr>
              <a:t> backlog, </a:t>
            </a:r>
            <a:r>
              <a:rPr lang="es-MX" sz="1050" dirty="0" err="1">
                <a:solidFill>
                  <a:schemeClr val="dk1"/>
                </a:solidFill>
              </a:rPr>
              <a:t>Story</a:t>
            </a:r>
            <a:r>
              <a:rPr lang="es-MX" sz="1050" dirty="0">
                <a:solidFill>
                  <a:schemeClr val="dk1"/>
                </a:solidFill>
              </a:rPr>
              <a:t> </a:t>
            </a:r>
            <a:r>
              <a:rPr lang="es-MX" sz="1050" dirty="0" err="1">
                <a:solidFill>
                  <a:schemeClr val="dk1"/>
                </a:solidFill>
              </a:rPr>
              <a:t>Mapping</a:t>
            </a:r>
            <a:r>
              <a:rPr lang="es-MX" sz="1050" dirty="0">
                <a:solidFill>
                  <a:schemeClr val="dk1"/>
                </a:solidFill>
              </a:rPr>
              <a:t>, </a:t>
            </a:r>
            <a:r>
              <a:rPr lang="es-MX" sz="1050" dirty="0" err="1">
                <a:solidFill>
                  <a:schemeClr val="dk1"/>
                </a:solidFill>
              </a:rPr>
              <a:t>Product</a:t>
            </a:r>
            <a:r>
              <a:rPr lang="es-MX" sz="1050" dirty="0">
                <a:solidFill>
                  <a:schemeClr val="dk1"/>
                </a:solidFill>
              </a:rPr>
              <a:t> Backlog, </a:t>
            </a:r>
            <a:r>
              <a:rPr lang="es-MX" sz="1050" dirty="0" err="1">
                <a:solidFill>
                  <a:schemeClr val="dk1"/>
                </a:solidFill>
              </a:rPr>
              <a:t>User</a:t>
            </a:r>
            <a:r>
              <a:rPr lang="es-MX" sz="1050" dirty="0">
                <a:solidFill>
                  <a:schemeClr val="dk1"/>
                </a:solidFill>
              </a:rPr>
              <a:t> </a:t>
            </a:r>
            <a:r>
              <a:rPr lang="es-MX" sz="1050" dirty="0" err="1">
                <a:solidFill>
                  <a:schemeClr val="dk1"/>
                </a:solidFill>
              </a:rPr>
              <a:t>Story</a:t>
            </a:r>
            <a:r>
              <a:rPr lang="es-MX" sz="1050" dirty="0">
                <a:solidFill>
                  <a:schemeClr val="dk1"/>
                </a:solidFill>
              </a:rPr>
              <a:t> y </a:t>
            </a:r>
            <a:r>
              <a:rPr lang="es-MX" sz="1050" dirty="0" err="1">
                <a:solidFill>
                  <a:schemeClr val="dk1"/>
                </a:solidFill>
              </a:rPr>
              <a:t>Release</a:t>
            </a:r>
            <a:r>
              <a:rPr lang="es-MX" sz="1050" dirty="0">
                <a:solidFill>
                  <a:schemeClr val="dk1"/>
                </a:solidFill>
              </a:rPr>
              <a:t> Plan)</a:t>
            </a:r>
          </a:p>
          <a:p>
            <a:pPr marL="457200" lvl="0" indent="-292100" algn="just">
              <a:buClr>
                <a:schemeClr val="dk1"/>
              </a:buClr>
              <a:buSzPts val="1000"/>
              <a:buChar char="●"/>
            </a:pPr>
            <a:endParaRPr lang="es-ES" sz="800" dirty="0"/>
          </a:p>
        </p:txBody>
      </p:sp>
      <p:sp>
        <p:nvSpPr>
          <p:cNvPr id="130" name="Shape 130"/>
          <p:cNvSpPr/>
          <p:nvPr/>
        </p:nvSpPr>
        <p:spPr>
          <a:xfrm>
            <a:off x="5724126" y="3482538"/>
            <a:ext cx="3153082"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s-MX" sz="1000" dirty="0">
                <a:solidFill>
                  <a:schemeClr val="dk1"/>
                </a:solidFill>
              </a:rPr>
              <a:t>Desarrollar una solución Web 3.0 que reúna los distintos algoritmos de resolución para los cubos Rubik, verificando la validez de los mismos.</a:t>
            </a: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1000" dirty="0" err="1">
                <a:solidFill>
                  <a:schemeClr val="dk1"/>
                </a:solidFill>
              </a:rPr>
              <a:t>Disponibilizar</a:t>
            </a:r>
            <a:r>
              <a:rPr lang="es-MX" sz="1000" dirty="0">
                <a:solidFill>
                  <a:schemeClr val="dk1"/>
                </a:solidFill>
              </a:rPr>
              <a:t> los algoritmos a cualquier persona interesada</a:t>
            </a:r>
          </a:p>
          <a:p>
            <a:pPr marL="0" lvl="0" indent="0" algn="l" rtl="0">
              <a:spcBef>
                <a:spcPts val="0"/>
              </a:spcBef>
              <a:spcAft>
                <a:spcPts val="0"/>
              </a:spcAft>
              <a:buNone/>
            </a:pPr>
            <a:r>
              <a:rPr lang="es-MX" sz="1000" dirty="0">
                <a:solidFill>
                  <a:schemeClr val="dk1"/>
                </a:solidFill>
              </a:rPr>
              <a:t>- Garantizar que el sitio web sea accesible sin necesidad de que alguien deba mantenerlo</a:t>
            </a:r>
          </a:p>
          <a:p>
            <a:pPr marL="0" lvl="0" indent="0" algn="l" rtl="0">
              <a:spcBef>
                <a:spcPts val="0"/>
              </a:spcBef>
              <a:spcAft>
                <a:spcPts val="0"/>
              </a:spcAft>
              <a:buNone/>
            </a:pPr>
            <a:r>
              <a:rPr lang="es-MX" sz="1000" dirty="0">
                <a:solidFill>
                  <a:schemeClr val="dk1"/>
                </a:solidFill>
              </a:rPr>
              <a:t>- Verificar que los algoritmos realmente sean una solución válida </a:t>
            </a:r>
          </a:p>
          <a:p>
            <a:pPr marL="0" lvl="0" indent="0" algn="l" rtl="0">
              <a:spcBef>
                <a:spcPts val="0"/>
              </a:spcBef>
              <a:spcAft>
                <a:spcPts val="0"/>
              </a:spcAft>
              <a:buNone/>
            </a:pPr>
            <a:r>
              <a:rPr lang="es-MX" sz="1000" dirty="0">
                <a:solidFill>
                  <a:schemeClr val="dk1"/>
                </a:solidFill>
              </a:rPr>
              <a:t>- </a:t>
            </a:r>
            <a:r>
              <a:rPr lang="es-MX" sz="1000" dirty="0" err="1">
                <a:solidFill>
                  <a:schemeClr val="dk1"/>
                </a:solidFill>
              </a:rPr>
              <a:t>Trackear</a:t>
            </a:r>
            <a:r>
              <a:rPr lang="es-MX" sz="1000" dirty="0">
                <a:solidFill>
                  <a:schemeClr val="dk1"/>
                </a:solidFill>
              </a:rPr>
              <a:t> el progreso del usuario</a:t>
            </a:r>
          </a:p>
          <a:p>
            <a:pPr marL="0" lvl="0" indent="0" algn="l" rtl="0">
              <a:spcBef>
                <a:spcPts val="0"/>
              </a:spcBef>
              <a:spcAft>
                <a:spcPts val="0"/>
              </a:spcAft>
              <a:buNone/>
            </a:pPr>
            <a:r>
              <a:rPr lang="es-MX" sz="1000" dirty="0">
                <a:solidFill>
                  <a:schemeClr val="dk1"/>
                </a:solidFill>
              </a:rPr>
              <a:t>- Incentivar a los usuarios a participar en la plataforma mediante la implementación de un sistema de ranking y ganancias </a:t>
            </a:r>
            <a:endParaRPr lang="es-MX" sz="800" dirty="0">
              <a:solidFill>
                <a:schemeClr val="dk1"/>
              </a:solidFill>
            </a:endParaRPr>
          </a:p>
        </p:txBody>
      </p:sp>
      <p:pic>
        <p:nvPicPr>
          <p:cNvPr id="136" name="Shape 136"/>
          <p:cNvPicPr preferRelativeResize="0"/>
          <p:nvPr/>
        </p:nvPicPr>
        <p:blipFill rotWithShape="1">
          <a:blip r:embed="rId3">
            <a:alphaModFix/>
          </a:blip>
          <a:srcRect/>
          <a:stretch/>
        </p:blipFill>
        <p:spPr>
          <a:xfrm>
            <a:off x="8676505" y="203332"/>
            <a:ext cx="273000" cy="485700"/>
          </a:xfrm>
          <a:prstGeom prst="rect">
            <a:avLst/>
          </a:prstGeom>
          <a:noFill/>
          <a:ln>
            <a:noFill/>
          </a:ln>
        </p:spPr>
      </p:pic>
      <p:sp>
        <p:nvSpPr>
          <p:cNvPr id="137" name="Shape 137"/>
          <p:cNvSpPr/>
          <p:nvPr/>
        </p:nvSpPr>
        <p:spPr>
          <a:xfrm>
            <a:off x="5724125" y="1213175"/>
            <a:ext cx="3153082" cy="174368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MX" sz="1000" dirty="0">
                <a:solidFill>
                  <a:schemeClr val="dk1"/>
                </a:solidFill>
              </a:rPr>
              <a:t>No se detectaron riesgos que puedan afectar</a:t>
            </a:r>
            <a:br>
              <a:rPr lang="es-MX" sz="1000" dirty="0">
                <a:solidFill>
                  <a:schemeClr val="dk1"/>
                </a:solidFill>
              </a:rPr>
            </a:br>
            <a:r>
              <a:rPr lang="es-MX" sz="1000" dirty="0">
                <a:solidFill>
                  <a:schemeClr val="dk1"/>
                </a:solidFill>
              </a:rPr>
              <a:t>al proyecto en esta instancia.</a:t>
            </a: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s-MX" sz="1000" dirty="0">
                <a:solidFill>
                  <a:schemeClr val="dk1"/>
                </a:solidFill>
              </a:rPr>
              <a:t>Se debe decidir sobre qué </a:t>
            </a:r>
            <a:r>
              <a:rPr lang="es-MX" sz="1000" dirty="0" err="1">
                <a:solidFill>
                  <a:schemeClr val="dk1"/>
                </a:solidFill>
              </a:rPr>
              <a:t>blockchain</a:t>
            </a:r>
            <a:r>
              <a:rPr lang="es-MX" sz="1000" dirty="0">
                <a:solidFill>
                  <a:schemeClr val="dk1"/>
                </a:solidFill>
              </a:rPr>
              <a:t> correrá el proyecto.</a:t>
            </a: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456</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9420921" y="5920101"/>
            <a:ext cx="273050" cy="485775"/>
          </a:xfrm>
          <a:prstGeom prst="rect">
            <a:avLst/>
          </a:prstGeom>
          <a:noFill/>
          <a:ln w="9525">
            <a:noFill/>
            <a:miter lim="800000"/>
            <a:headEnd/>
            <a:tailEnd/>
          </a:ln>
        </p:spPr>
      </p:pic>
      <p:pic>
        <p:nvPicPr>
          <p:cNvPr id="3" name="Google Shape;120;p16">
            <a:extLst>
              <a:ext uri="{FF2B5EF4-FFF2-40B4-BE49-F238E27FC236}">
                <a16:creationId xmlns:a16="http://schemas.microsoft.com/office/drawing/2014/main" id="{E2A6E558-63C6-FF5F-7BCA-5F83A4B9D328}"/>
              </a:ext>
            </a:extLst>
          </p:cNvPr>
          <p:cNvPicPr preferRelativeResize="0"/>
          <p:nvPr/>
        </p:nvPicPr>
        <p:blipFill>
          <a:blip r:embed="rId5">
            <a:alphaModFix/>
          </a:blip>
          <a:stretch>
            <a:fillRect/>
          </a:stretch>
        </p:blipFill>
        <p:spPr>
          <a:xfrm>
            <a:off x="442452" y="1080422"/>
            <a:ext cx="4849748" cy="1977669"/>
          </a:xfrm>
          <a:prstGeom prst="rect">
            <a:avLst/>
          </a:prstGeom>
          <a:noFill/>
          <a:ln>
            <a:noFill/>
          </a:ln>
        </p:spPr>
      </p:pic>
    </p:spTree>
    <p:extLst>
      <p:ext uri="{BB962C8B-B14F-4D97-AF65-F5344CB8AC3E}">
        <p14:creationId xmlns:p14="http://schemas.microsoft.com/office/powerpoint/2010/main" val="52909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4"/>
            <a:ext cx="3325067" cy="178734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ctr"/>
            <a:r>
              <a:rPr lang="es-AR" sz="1800" b="1" dirty="0" err="1">
                <a:solidFill>
                  <a:schemeClr val="accent1">
                    <a:lumMod val="75000"/>
                  </a:schemeClr>
                </a:solidFill>
              </a:rPr>
              <a:t>AgroAgil</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r>
              <a:rPr lang="es-AR" sz="1000" dirty="0">
                <a:solidFill>
                  <a:srgbClr val="1F497D"/>
                </a:solidFill>
              </a:rPr>
              <a:t>Lourdes González</a:t>
            </a:r>
          </a:p>
        </p:txBody>
      </p:sp>
      <p:sp>
        <p:nvSpPr>
          <p:cNvPr id="104" name="Shape 104"/>
          <p:cNvSpPr/>
          <p:nvPr/>
        </p:nvSpPr>
        <p:spPr>
          <a:xfrm>
            <a:off x="3600728" y="432075"/>
            <a:ext cx="2102192" cy="363000"/>
          </a:xfrm>
          <a:prstGeom prst="rect">
            <a:avLst/>
          </a:prstGeom>
          <a:noFill/>
          <a:ln>
            <a:noFill/>
          </a:ln>
        </p:spPr>
        <p:txBody>
          <a:bodyPr lIns="91425" tIns="45700" rIns="91425" bIns="45700" anchor="ctr" anchorCtr="0">
            <a:noAutofit/>
          </a:bodyPr>
          <a:lstStyle/>
          <a:p>
            <a:pPr lvl="0">
              <a:buSzPct val="25000"/>
            </a:pPr>
            <a:r>
              <a:rPr lang="es-AR" sz="1000" b="1" dirty="0">
                <a:solidFill>
                  <a:srgbClr val="1F497D"/>
                </a:solidFill>
                <a:latin typeface="Arial"/>
                <a:ea typeface="Arial"/>
                <a:cs typeface="Arial"/>
                <a:sym typeface="Arial"/>
              </a:rPr>
              <a:t>Docentes: </a:t>
            </a:r>
            <a:r>
              <a:rPr lang="it-IT" sz="1000" dirty="0">
                <a:solidFill>
                  <a:srgbClr val="1F497D"/>
                </a:solidFill>
              </a:rPr>
              <a:t>C Crescentini y E. Cortez</a:t>
            </a:r>
            <a:endParaRP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a:t>
            </a:r>
            <a:r>
              <a:rPr lang="es-AR" sz="1000" b="1" dirty="0">
                <a:solidFill>
                  <a:srgbClr val="1F497D"/>
                </a:solidFill>
              </a:rPr>
              <a:t>16/05/2023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09/11/2023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22%</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22</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just" rtl="0">
              <a:lnSpc>
                <a:spcPct val="100000"/>
              </a:lnSpc>
              <a:spcBef>
                <a:spcPts val="0"/>
              </a:spcBef>
              <a:spcAft>
                <a:spcPts val="0"/>
              </a:spcAft>
              <a:buClr>
                <a:schemeClr val="dk1"/>
              </a:buClr>
              <a:buSzPts val="1100"/>
              <a:buFont typeface="Arial"/>
              <a:buNone/>
            </a:pPr>
            <a:r>
              <a:rPr lang="es-MX" sz="1000" b="1" dirty="0">
                <a:solidFill>
                  <a:schemeClr val="dk1"/>
                </a:solidFill>
              </a:rPr>
              <a:t>Prototipo de interfaz de usuario (20/06/2023)</a:t>
            </a:r>
          </a:p>
          <a:p>
            <a:pPr marL="457200" marR="0" lvl="0" indent="-292100" algn="just" rtl="0">
              <a:lnSpc>
                <a:spcPct val="100000"/>
              </a:lnSpc>
              <a:spcBef>
                <a:spcPts val="0"/>
              </a:spcBef>
              <a:spcAft>
                <a:spcPts val="0"/>
              </a:spcAft>
              <a:buClr>
                <a:schemeClr val="dk1"/>
              </a:buClr>
              <a:buSzPts val="1000"/>
              <a:buChar char="●"/>
            </a:pPr>
            <a:r>
              <a:rPr lang="es-MX" sz="1000" dirty="0">
                <a:solidFill>
                  <a:schemeClr val="dk1"/>
                </a:solidFill>
              </a:rPr>
              <a:t>Continua con el diseño de la interfaz de usuario donde se plasma cómo el usuario ve y usa la aplicación.</a:t>
            </a:r>
          </a:p>
          <a:p>
            <a:pPr marL="0" marR="0" lvl="0" indent="0" algn="just" rtl="0">
              <a:lnSpc>
                <a:spcPct val="100000"/>
              </a:lnSpc>
              <a:spcBef>
                <a:spcPts val="0"/>
              </a:spcBef>
              <a:spcAft>
                <a:spcPts val="0"/>
              </a:spcAft>
              <a:buNone/>
            </a:pPr>
            <a:r>
              <a:rPr lang="es-MX" sz="1000" b="1" dirty="0" err="1">
                <a:solidFill>
                  <a:schemeClr val="dk1"/>
                </a:solidFill>
              </a:rPr>
              <a:t>Release</a:t>
            </a:r>
            <a:r>
              <a:rPr lang="es-MX" sz="1000" b="1" dirty="0">
                <a:solidFill>
                  <a:schemeClr val="dk1"/>
                </a:solidFill>
              </a:rPr>
              <a:t> 1 - Sprint 1 -  Planificando sprint (21/06/2023)</a:t>
            </a:r>
          </a:p>
          <a:p>
            <a:pPr marL="457200" marR="0" lvl="0" indent="-292100" algn="just" rtl="0">
              <a:lnSpc>
                <a:spcPct val="100000"/>
              </a:lnSpc>
              <a:spcBef>
                <a:spcPts val="0"/>
              </a:spcBef>
              <a:spcAft>
                <a:spcPts val="0"/>
              </a:spcAft>
              <a:buClr>
                <a:schemeClr val="dk1"/>
              </a:buClr>
              <a:buSzPts val="1000"/>
              <a:buChar char="●"/>
            </a:pPr>
            <a:r>
              <a:rPr lang="es-MX" sz="1000" dirty="0">
                <a:solidFill>
                  <a:schemeClr val="dk1"/>
                </a:solidFill>
              </a:rPr>
              <a:t>Revisar </a:t>
            </a:r>
            <a:r>
              <a:rPr lang="es-MX" sz="1000" dirty="0" err="1">
                <a:solidFill>
                  <a:schemeClr val="dk1"/>
                </a:solidFill>
              </a:rPr>
              <a:t>product</a:t>
            </a:r>
            <a:r>
              <a:rPr lang="es-MX" sz="1000" dirty="0">
                <a:solidFill>
                  <a:schemeClr val="dk1"/>
                </a:solidFill>
              </a:rPr>
              <a:t> backlog</a:t>
            </a:r>
          </a:p>
          <a:p>
            <a:pPr marL="457200" marR="0" lvl="0" indent="-292100" algn="just" rtl="0">
              <a:lnSpc>
                <a:spcPct val="100000"/>
              </a:lnSpc>
              <a:spcBef>
                <a:spcPts val="0"/>
              </a:spcBef>
              <a:spcAft>
                <a:spcPts val="0"/>
              </a:spcAft>
              <a:buClr>
                <a:schemeClr val="dk1"/>
              </a:buClr>
              <a:buSzPts val="1000"/>
              <a:buChar char="●"/>
            </a:pPr>
            <a:r>
              <a:rPr lang="es-MX" sz="1000" dirty="0">
                <a:solidFill>
                  <a:schemeClr val="dk1"/>
                </a:solidFill>
              </a:rPr>
              <a:t>Elaborar sprint </a:t>
            </a:r>
            <a:r>
              <a:rPr lang="es-MX" sz="1000" dirty="0" err="1">
                <a:solidFill>
                  <a:schemeClr val="dk1"/>
                </a:solidFill>
              </a:rPr>
              <a:t>planning</a:t>
            </a:r>
            <a:endParaRPr lang="es-MX" sz="1000" dirty="0">
              <a:solidFill>
                <a:schemeClr val="dk1"/>
              </a:solidFill>
            </a:endParaRPr>
          </a:p>
          <a:p>
            <a:pPr marL="269999" lvl="1" indent="-134449">
              <a:lnSpc>
                <a:spcPct val="85000"/>
              </a:lnSpc>
              <a:spcBef>
                <a:spcPts val="180"/>
              </a:spcBef>
              <a:buClr>
                <a:schemeClr val="dk1"/>
              </a:buClr>
              <a:buSzPts val="700"/>
              <a:buFont typeface="Noto Sans Symbols"/>
              <a:buChar char="✓"/>
            </a:pPr>
            <a:endParaRPr lang="es-ES" sz="700" dirty="0">
              <a:solidFill>
                <a:schemeClr val="dk1"/>
              </a:solidFill>
            </a:endParaRP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1100" dirty="0">
                <a:solidFill>
                  <a:schemeClr val="dk1"/>
                </a:solidFill>
              </a:rPr>
              <a:t>Desarrollar un sistema de gestión para pequeños productores agrícolas. </a:t>
            </a:r>
            <a:endParaRPr lang="es-MX" sz="1400" dirty="0"/>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just" rtl="0">
              <a:spcBef>
                <a:spcPts val="0"/>
              </a:spcBef>
              <a:spcAft>
                <a:spcPts val="0"/>
              </a:spcAft>
              <a:buNone/>
            </a:pPr>
            <a:r>
              <a:rPr lang="es-MX" sz="1100" dirty="0">
                <a:solidFill>
                  <a:schemeClr val="dk1"/>
                </a:solidFill>
              </a:rPr>
              <a:t>Gestionar las actividades que llevan adelante los productores y trabajadores de la agricultura familiar.</a:t>
            </a:r>
          </a:p>
        </p:txBody>
      </p:sp>
      <p:pic>
        <p:nvPicPr>
          <p:cNvPr id="136" name="Shape 136"/>
          <p:cNvPicPr preferRelativeResize="0"/>
          <p:nvPr/>
        </p:nvPicPr>
        <p:blipFill rotWithShape="1">
          <a:blip r:embed="rId3">
            <a:alphaModFix/>
          </a:blip>
          <a:srcRect/>
          <a:stretch/>
        </p:blipFill>
        <p:spPr>
          <a:xfrm>
            <a:off x="8661619" y="210900"/>
            <a:ext cx="273000" cy="485700"/>
          </a:xfrm>
          <a:prstGeom prst="rect">
            <a:avLst/>
          </a:prstGeom>
          <a:noFill/>
          <a:ln>
            <a:noFill/>
          </a:ln>
        </p:spPr>
      </p:pic>
      <p:sp>
        <p:nvSpPr>
          <p:cNvPr id="137" name="Shape 137"/>
          <p:cNvSpPr/>
          <p:nvPr/>
        </p:nvSpPr>
        <p:spPr>
          <a:xfrm>
            <a:off x="5639419" y="1111485"/>
            <a:ext cx="3310086" cy="16281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just" rtl="0">
              <a:lnSpc>
                <a:spcPct val="100000"/>
              </a:lnSpc>
              <a:spcBef>
                <a:spcPts val="0"/>
              </a:spcBef>
              <a:spcAft>
                <a:spcPts val="0"/>
              </a:spcAft>
              <a:buClr>
                <a:srgbClr val="000000"/>
              </a:buClr>
              <a:buSzPts val="1000"/>
              <a:buFont typeface="Arial"/>
              <a:buNone/>
            </a:pPr>
            <a:r>
              <a:rPr lang="es-MX" sz="1050" dirty="0">
                <a:solidFill>
                  <a:schemeClr val="dk1"/>
                </a:solidFill>
              </a:rPr>
              <a:t>Riesgo: No todos los miembros del equipo cuentan con experiencia en las tecnologías elegidas</a:t>
            </a:r>
          </a:p>
          <a:p>
            <a:pPr marL="0" marR="0" lvl="0" indent="0" algn="just" rtl="0">
              <a:lnSpc>
                <a:spcPct val="100000"/>
              </a:lnSpc>
              <a:spcBef>
                <a:spcPts val="0"/>
              </a:spcBef>
              <a:spcAft>
                <a:spcPts val="0"/>
              </a:spcAft>
              <a:buClr>
                <a:srgbClr val="000000"/>
              </a:buClr>
              <a:buSzPts val="1000"/>
              <a:buFont typeface="Arial"/>
              <a:buNone/>
            </a:pPr>
            <a:r>
              <a:rPr lang="es-MX" sz="1050" dirty="0">
                <a:solidFill>
                  <a:schemeClr val="dk1"/>
                </a:solidFill>
              </a:rPr>
              <a:t>Impacto: Medio. Probabilidad de Ocurrencia: Alta.</a:t>
            </a:r>
            <a:endParaRPr lang="es-MX" sz="1050" b="0" i="0" u="none" strike="noStrike" cap="none" dirty="0">
              <a:solidFill>
                <a:srgbClr val="000000"/>
              </a:solidFill>
              <a:latin typeface="Arial"/>
              <a:ea typeface="Arial"/>
              <a:cs typeface="Arial"/>
              <a:sym typeface="Aria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100" dirty="0">
                <a:solidFill>
                  <a:schemeClr val="dk1"/>
                </a:solidFill>
              </a:rPr>
              <a:t>Se tendrán que tomar decisiones con respecto a la experiencia del usuario para que sea fácil e intuitiva de usar.</a:t>
            </a:r>
            <a:br>
              <a:rPr lang="es-MX" sz="1100" dirty="0">
                <a:solidFill>
                  <a:schemeClr val="dk1"/>
                </a:solidFill>
              </a:rPr>
            </a:br>
            <a:r>
              <a:rPr lang="es-MX" sz="1100" dirty="0">
                <a:solidFill>
                  <a:schemeClr val="dk1"/>
                </a:solidFill>
              </a:rPr>
              <a:t>Los miembros del equipo deberán hacer cursos de las tecnologías a usar.</a:t>
            </a:r>
            <a:endParaRPr lang="es-MX" sz="1800" b="0" i="0" u="none" strike="noStrike" cap="none" dirty="0">
              <a:solidFill>
                <a:srgbClr val="000000"/>
              </a:solidFill>
              <a:latin typeface="Arial"/>
              <a:ea typeface="Arial"/>
              <a:cs typeface="Arial"/>
              <a:sym typeface="Aria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401</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0672253" y="6479026"/>
            <a:ext cx="273050" cy="485775"/>
          </a:xfrm>
          <a:prstGeom prst="rect">
            <a:avLst/>
          </a:prstGeom>
          <a:noFill/>
          <a:ln w="9525">
            <a:noFill/>
            <a:miter lim="800000"/>
            <a:headEnd/>
            <a:tailEnd/>
          </a:ln>
        </p:spPr>
      </p:pic>
      <p:pic>
        <p:nvPicPr>
          <p:cNvPr id="3" name="Google Shape;112;g2533744c2aa_1_38">
            <a:extLst>
              <a:ext uri="{FF2B5EF4-FFF2-40B4-BE49-F238E27FC236}">
                <a16:creationId xmlns:a16="http://schemas.microsoft.com/office/drawing/2014/main" id="{5D37BA01-73DE-4495-2314-4852A17ABBE1}"/>
              </a:ext>
            </a:extLst>
          </p:cNvPr>
          <p:cNvPicPr preferRelativeResize="0"/>
          <p:nvPr/>
        </p:nvPicPr>
        <p:blipFill rotWithShape="1">
          <a:blip r:embed="rId5">
            <a:alphaModFix/>
          </a:blip>
          <a:srcRect l="2477" t="7025" r="3306" b="37500"/>
          <a:stretch/>
        </p:blipFill>
        <p:spPr>
          <a:xfrm>
            <a:off x="208996" y="1420268"/>
            <a:ext cx="5247950" cy="1563413"/>
          </a:xfrm>
          <a:prstGeom prst="rect">
            <a:avLst/>
          </a:prstGeom>
          <a:noFill/>
          <a:ln>
            <a:noFill/>
          </a:ln>
        </p:spPr>
      </p:pic>
      <p:pic>
        <p:nvPicPr>
          <p:cNvPr id="5" name="Google Shape;115;g2533744c2aa_1_38">
            <a:extLst>
              <a:ext uri="{FF2B5EF4-FFF2-40B4-BE49-F238E27FC236}">
                <a16:creationId xmlns:a16="http://schemas.microsoft.com/office/drawing/2014/main" id="{83FC2B44-EFBE-06E2-2720-59BF15BBB189}"/>
              </a:ext>
            </a:extLst>
          </p:cNvPr>
          <p:cNvPicPr preferRelativeResize="0"/>
          <p:nvPr/>
        </p:nvPicPr>
        <p:blipFill rotWithShape="1">
          <a:blip r:embed="rId5">
            <a:alphaModFix/>
          </a:blip>
          <a:srcRect l="3141" t="66503" r="42133" b="17998"/>
          <a:stretch/>
        </p:blipFill>
        <p:spPr>
          <a:xfrm>
            <a:off x="1439985" y="1060569"/>
            <a:ext cx="2207020" cy="343678"/>
          </a:xfrm>
          <a:prstGeom prst="rect">
            <a:avLst/>
          </a:prstGeom>
          <a:noFill/>
          <a:ln>
            <a:noFill/>
          </a:ln>
        </p:spPr>
      </p:pic>
      <p:pic>
        <p:nvPicPr>
          <p:cNvPr id="6" name="Google Shape;116;g2533744c2aa_1_38">
            <a:extLst>
              <a:ext uri="{FF2B5EF4-FFF2-40B4-BE49-F238E27FC236}">
                <a16:creationId xmlns:a16="http://schemas.microsoft.com/office/drawing/2014/main" id="{98759676-0800-4277-48B8-B29FF30EA6F5}"/>
              </a:ext>
            </a:extLst>
          </p:cNvPr>
          <p:cNvPicPr preferRelativeResize="0"/>
          <p:nvPr/>
        </p:nvPicPr>
        <p:blipFill rotWithShape="1">
          <a:blip r:embed="rId5">
            <a:alphaModFix/>
          </a:blip>
          <a:srcRect l="3142" t="81862" r="57226" b="5820"/>
          <a:stretch/>
        </p:blipFill>
        <p:spPr>
          <a:xfrm>
            <a:off x="3800019" y="1060499"/>
            <a:ext cx="1681251" cy="286215"/>
          </a:xfrm>
          <a:prstGeom prst="rect">
            <a:avLst/>
          </a:prstGeom>
          <a:noFill/>
          <a:ln>
            <a:noFill/>
          </a:ln>
        </p:spPr>
      </p:pic>
    </p:spTree>
    <p:extLst>
      <p:ext uri="{BB962C8B-B14F-4D97-AF65-F5344CB8AC3E}">
        <p14:creationId xmlns:p14="http://schemas.microsoft.com/office/powerpoint/2010/main" val="749372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4"/>
            <a:ext cx="3325067" cy="178734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ctr"/>
            <a:r>
              <a:rPr lang="es-AR" sz="1800" b="1" dirty="0" err="1">
                <a:solidFill>
                  <a:schemeClr val="accent1">
                    <a:lumMod val="75000"/>
                  </a:schemeClr>
                </a:solidFill>
              </a:rPr>
              <a:t>DoCo</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r>
              <a:rPr lang="es-AR" sz="1000" dirty="0">
                <a:solidFill>
                  <a:srgbClr val="1F497D"/>
                </a:solidFill>
              </a:rPr>
              <a:t>Micaela </a:t>
            </a:r>
            <a:r>
              <a:rPr lang="es-AR" sz="1000" dirty="0" err="1">
                <a:solidFill>
                  <a:srgbClr val="1F497D"/>
                </a:solidFill>
              </a:rPr>
              <a:t>Raiter</a:t>
            </a:r>
            <a:endParaRPr lang="es-AR" sz="1000" dirty="0">
              <a:solidFill>
                <a:srgbClr val="1F497D"/>
              </a:solidFill>
            </a:endParaRPr>
          </a:p>
        </p:txBody>
      </p:sp>
      <p:sp>
        <p:nvSpPr>
          <p:cNvPr id="104" name="Shape 104"/>
          <p:cNvSpPr/>
          <p:nvPr/>
        </p:nvSpPr>
        <p:spPr>
          <a:xfrm>
            <a:off x="3600728" y="432075"/>
            <a:ext cx="2102192" cy="363000"/>
          </a:xfrm>
          <a:prstGeom prst="rect">
            <a:avLst/>
          </a:prstGeom>
          <a:noFill/>
          <a:ln>
            <a:noFill/>
          </a:ln>
        </p:spPr>
        <p:txBody>
          <a:bodyPr lIns="91425" tIns="45700" rIns="91425" bIns="45700" anchor="ctr" anchorCtr="0">
            <a:noAutofit/>
          </a:bodyPr>
          <a:lstStyle/>
          <a:p>
            <a:pPr lvl="0">
              <a:buSzPct val="25000"/>
            </a:pPr>
            <a:r>
              <a:rPr lang="es-AR" sz="1000" b="1" dirty="0">
                <a:solidFill>
                  <a:srgbClr val="1F497D"/>
                </a:solidFill>
                <a:latin typeface="Arial"/>
                <a:ea typeface="Arial"/>
                <a:cs typeface="Arial"/>
                <a:sym typeface="Arial"/>
              </a:rPr>
              <a:t>Docentes: </a:t>
            </a:r>
            <a:r>
              <a:rPr lang="es-AR" sz="1000" dirty="0">
                <a:solidFill>
                  <a:srgbClr val="1F497D"/>
                </a:solidFill>
                <a:latin typeface="Arial"/>
                <a:ea typeface="Arial"/>
                <a:cs typeface="Arial"/>
                <a:sym typeface="Arial"/>
              </a:rPr>
              <a:t>R. </a:t>
            </a:r>
            <a:r>
              <a:rPr lang="es-AR" sz="1000" dirty="0" err="1">
                <a:solidFill>
                  <a:srgbClr val="1F497D"/>
                </a:solidFill>
                <a:latin typeface="Arial"/>
                <a:ea typeface="Arial"/>
                <a:cs typeface="Arial"/>
                <a:sym typeface="Arial"/>
              </a:rPr>
              <a:t>Eribe</a:t>
            </a:r>
            <a:r>
              <a:rPr lang="es-AR" sz="1000" dirty="0">
                <a:solidFill>
                  <a:srgbClr val="1F497D"/>
                </a:solidFill>
              </a:rPr>
              <a:t>, G. </a:t>
            </a:r>
            <a:r>
              <a:rPr lang="es-AR" sz="1000" dirty="0" err="1">
                <a:solidFill>
                  <a:srgbClr val="1F497D"/>
                </a:solidFill>
              </a:rPr>
              <a:t>Brassesco</a:t>
            </a:r>
            <a:endParaRP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13</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30/11/2023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36%</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36</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lgn="just">
              <a:buClr>
                <a:schemeClr val="dk1"/>
              </a:buClr>
              <a:buSzPts val="1000"/>
              <a:buChar char="●"/>
            </a:pPr>
            <a:r>
              <a:rPr lang="es-AR" sz="1100" dirty="0"/>
              <a:t>Documentación sobre Casos de uso (06/07/2023) </a:t>
            </a:r>
          </a:p>
          <a:p>
            <a:pPr marL="457200" lvl="0" indent="-292100" algn="just">
              <a:buClr>
                <a:schemeClr val="dk1"/>
              </a:buClr>
              <a:buSzPts val="1000"/>
              <a:buChar char="●"/>
            </a:pPr>
            <a:r>
              <a:rPr lang="es-AR" sz="1100" dirty="0"/>
              <a:t>Documentos de diseño (13/07/2023) </a:t>
            </a:r>
          </a:p>
          <a:p>
            <a:pPr marL="457200" lvl="0" indent="-292100" algn="just">
              <a:buClr>
                <a:schemeClr val="dk1"/>
              </a:buClr>
              <a:buSzPts val="1000"/>
              <a:buChar char="●"/>
            </a:pPr>
            <a:r>
              <a:rPr lang="es-AR" sz="1100" dirty="0"/>
              <a:t>Documento de arquitectura (13/07/2023) </a:t>
            </a:r>
            <a:endParaRPr lang="es-ES" dirty="0"/>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buClr>
                <a:schemeClr val="dk1"/>
              </a:buClr>
              <a:buSzPts val="1100"/>
            </a:pPr>
            <a:r>
              <a:rPr lang="es-MX" sz="1400" dirty="0"/>
              <a:t>Desarrollar e implementar una plataforma de documentación colaborativa enfocada en ámbitos de desarrollo de software.</a:t>
            </a:r>
            <a:endParaRPr lang="es-ES" sz="1050" dirty="0">
              <a:solidFill>
                <a:schemeClr val="dk1"/>
              </a:solidFil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buClr>
                <a:schemeClr val="dk1"/>
              </a:buClr>
              <a:buSzPts val="1100"/>
            </a:pPr>
            <a:r>
              <a:rPr lang="es-MX" sz="1400" dirty="0"/>
              <a:t>Incentivar a la generación y actualización de documentación. </a:t>
            </a:r>
          </a:p>
          <a:p>
            <a:pPr lvl="0" algn="just">
              <a:buClr>
                <a:schemeClr val="dk1"/>
              </a:buClr>
              <a:buSzPts val="1100"/>
            </a:pPr>
            <a:r>
              <a:rPr lang="es-MX" sz="1400" dirty="0"/>
              <a:t>Subobjetivos </a:t>
            </a:r>
          </a:p>
          <a:p>
            <a:pPr lvl="0" algn="just">
              <a:buClr>
                <a:schemeClr val="dk1"/>
              </a:buClr>
              <a:buSzPts val="1100"/>
            </a:pPr>
            <a:r>
              <a:rPr lang="es-MX" sz="1400" dirty="0"/>
              <a:t>●   Interconectar equipos. </a:t>
            </a:r>
          </a:p>
          <a:p>
            <a:pPr lvl="0" algn="just">
              <a:buClr>
                <a:schemeClr val="dk1"/>
              </a:buClr>
              <a:buSzPts val="1100"/>
            </a:pPr>
            <a:r>
              <a:rPr lang="es-MX" sz="1400" dirty="0"/>
              <a:t>● Controlar el desempeño de los empleados</a:t>
            </a:r>
            <a:endParaRPr lang="es-ES" sz="1100" dirty="0">
              <a:solidFill>
                <a:schemeClr val="dk1"/>
              </a:solidFill>
            </a:endParaRPr>
          </a:p>
        </p:txBody>
      </p:sp>
      <p:pic>
        <p:nvPicPr>
          <p:cNvPr id="136" name="Shape 136"/>
          <p:cNvPicPr preferRelativeResize="0"/>
          <p:nvPr/>
        </p:nvPicPr>
        <p:blipFill rotWithShape="1">
          <a:blip r:embed="rId3">
            <a:alphaModFix/>
          </a:blip>
          <a:srcRect/>
          <a:stretch/>
        </p:blipFill>
        <p:spPr>
          <a:xfrm>
            <a:off x="8661619" y="210900"/>
            <a:ext cx="273000" cy="485700"/>
          </a:xfrm>
          <a:prstGeom prst="rect">
            <a:avLst/>
          </a:prstGeom>
          <a:noFill/>
          <a:ln>
            <a:noFill/>
          </a:ln>
        </p:spPr>
      </p:pic>
      <p:sp>
        <p:nvSpPr>
          <p:cNvPr id="137" name="Shape 137"/>
          <p:cNvSpPr/>
          <p:nvPr/>
        </p:nvSpPr>
        <p:spPr>
          <a:xfrm>
            <a:off x="5639419" y="1111485"/>
            <a:ext cx="3310086" cy="16281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292100" lvl="0" indent="-292100" algn="just">
              <a:buClr>
                <a:schemeClr val="dk1"/>
              </a:buClr>
              <a:buSzPts val="1000"/>
              <a:buChar char="●"/>
            </a:pPr>
            <a:r>
              <a:rPr lang="es-MX" sz="1050" dirty="0"/>
              <a:t>Riesgo: Ninguno en el equipo construyó un ambiente de código local desde el inicio, por ende, podríamos llegar a retrasarnos en el calendario Impacto: Medio. Probabilidad de Ocurrencia Media </a:t>
            </a:r>
            <a:endParaRPr lang="es-ES" sz="900" dirty="0">
              <a:solidFill>
                <a:schemeClr val="dk1"/>
              </a:solidFil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85750" algn="just">
              <a:buClr>
                <a:schemeClr val="dk1"/>
              </a:buClr>
              <a:buSzPts val="900"/>
              <a:buChar char="●"/>
            </a:pPr>
            <a:r>
              <a:rPr lang="es-MX" sz="1400" dirty="0"/>
              <a:t>Tecnologías seleccionadas </a:t>
            </a:r>
          </a:p>
          <a:p>
            <a:pPr marL="457200" lvl="0" indent="-285750" algn="just">
              <a:buClr>
                <a:schemeClr val="dk1"/>
              </a:buClr>
              <a:buSzPts val="900"/>
              <a:buChar char="●"/>
            </a:pPr>
            <a:r>
              <a:rPr lang="es-MX" sz="1400" dirty="0"/>
              <a:t>División de trabajo </a:t>
            </a:r>
          </a:p>
          <a:p>
            <a:pPr marL="457200" lvl="0" indent="-285750" algn="just">
              <a:buClr>
                <a:schemeClr val="dk1"/>
              </a:buClr>
              <a:buSzPts val="900"/>
              <a:buChar char="●"/>
            </a:pPr>
            <a:r>
              <a:rPr lang="es-MX" sz="1400" dirty="0"/>
              <a:t>Metodología de trabajo</a:t>
            </a:r>
            <a:endParaRPr lang="es-ES" sz="1200" dirty="0">
              <a:solidFill>
                <a:schemeClr val="dk1"/>
              </a:solidFil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453</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0766383" y="6255505"/>
            <a:ext cx="273050" cy="485775"/>
          </a:xfrm>
          <a:prstGeom prst="rect">
            <a:avLst/>
          </a:prstGeom>
          <a:noFill/>
          <a:ln w="9525">
            <a:noFill/>
            <a:miter lim="800000"/>
            <a:headEnd/>
            <a:tailEnd/>
          </a:ln>
        </p:spPr>
      </p:pic>
      <p:sp>
        <p:nvSpPr>
          <p:cNvPr id="5" name="CuadroTexto 4">
            <a:extLst>
              <a:ext uri="{FF2B5EF4-FFF2-40B4-BE49-F238E27FC236}">
                <a16:creationId xmlns:a16="http://schemas.microsoft.com/office/drawing/2014/main" id="{EE068237-1209-8312-662B-4410F255221B}"/>
              </a:ext>
            </a:extLst>
          </p:cNvPr>
          <p:cNvSpPr txBox="1"/>
          <p:nvPr/>
        </p:nvSpPr>
        <p:spPr>
          <a:xfrm rot="20262121">
            <a:off x="1988400" y="1684775"/>
            <a:ext cx="1710813" cy="338554"/>
          </a:xfrm>
          <a:prstGeom prst="rect">
            <a:avLst/>
          </a:prstGeom>
          <a:noFill/>
        </p:spPr>
        <p:txBody>
          <a:bodyPr wrap="square" rtlCol="0">
            <a:spAutoFit/>
          </a:bodyPr>
          <a:lstStyle/>
          <a:p>
            <a:r>
              <a:rPr lang="es-AR" sz="1600" dirty="0">
                <a:solidFill>
                  <a:schemeClr val="bg2">
                    <a:lumMod val="60000"/>
                    <a:lumOff val="40000"/>
                  </a:schemeClr>
                </a:solidFill>
              </a:rPr>
              <a:t>En Elaboración</a:t>
            </a:r>
          </a:p>
        </p:txBody>
      </p:sp>
    </p:spTree>
    <p:extLst>
      <p:ext uri="{BB962C8B-B14F-4D97-AF65-F5344CB8AC3E}">
        <p14:creationId xmlns:p14="http://schemas.microsoft.com/office/powerpoint/2010/main" val="75018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b="1" dirty="0">
                <a:solidFill>
                  <a:schemeClr val="accent1">
                    <a:lumMod val="75000"/>
                  </a:schemeClr>
                </a:solidFill>
              </a:rPr>
              <a:t>Sistema Integral para la Fundación de Hemofilia</a:t>
            </a:r>
            <a:endParaRPr lang="es-AR"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Clr>
                <a:srgbClr val="1F497D"/>
              </a:buClr>
              <a:buSzPts val="1050"/>
            </a:pPr>
            <a:r>
              <a:rPr lang="es-AR" sz="1000" b="1" i="0" u="none" strike="noStrike" cap="none" dirty="0" err="1">
                <a:solidFill>
                  <a:srgbClr val="1F497D"/>
                </a:solidFill>
                <a:latin typeface="Arial"/>
                <a:ea typeface="Arial"/>
                <a:cs typeface="Arial"/>
                <a:sym typeface="Arial"/>
              </a:rPr>
              <a:t>Roni</a:t>
            </a:r>
            <a:r>
              <a:rPr lang="es-AR" sz="1000" b="1" i="0" u="none" strike="noStrike" cap="none" dirty="0">
                <a:solidFill>
                  <a:srgbClr val="1F497D"/>
                </a:solidFill>
                <a:latin typeface="Arial"/>
                <a:ea typeface="Arial"/>
                <a:cs typeface="Arial"/>
                <a:sym typeface="Arial"/>
              </a:rPr>
              <a:t> </a:t>
            </a:r>
            <a:r>
              <a:rPr lang="es-AR" sz="1000" b="1" dirty="0" err="1">
                <a:solidFill>
                  <a:srgbClr val="1F497D"/>
                </a:solidFill>
              </a:rPr>
              <a:t>D</a:t>
            </a:r>
            <a:r>
              <a:rPr lang="es-AR" sz="1000" b="1" i="0" u="none" strike="noStrike" cap="none" dirty="0" err="1">
                <a:solidFill>
                  <a:srgbClr val="1F497D"/>
                </a:solidFill>
                <a:latin typeface="Arial"/>
                <a:ea typeface="Arial"/>
                <a:cs typeface="Arial"/>
                <a:sym typeface="Arial"/>
              </a:rPr>
              <a:t>iament</a:t>
            </a:r>
            <a:endParaRPr lang="es-AR" sz="1200" dirty="0"/>
          </a:p>
        </p:txBody>
      </p:sp>
      <p:sp>
        <p:nvSpPr>
          <p:cNvPr id="104" name="Shape 104"/>
          <p:cNvSpPr/>
          <p:nvPr/>
        </p:nvSpPr>
        <p:spPr>
          <a:xfrm>
            <a:off x="3600728" y="445522"/>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R. </a:t>
            </a:r>
            <a:r>
              <a:rPr lang="es-AR" sz="1000" b="1" dirty="0" err="1">
                <a:solidFill>
                  <a:srgbClr val="1F497D"/>
                </a:solidFill>
                <a:latin typeface="Arial"/>
                <a:ea typeface="Arial"/>
                <a:cs typeface="Arial"/>
                <a:sym typeface="Arial"/>
              </a:rPr>
              <a:t>Eribe</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13</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30/11/2023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25%</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35</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buClr>
                <a:schemeClr val="dk1"/>
              </a:buClr>
              <a:buSzPts val="1000"/>
              <a:buChar char="●"/>
            </a:pPr>
            <a:r>
              <a:rPr lang="es-ES" sz="1000" dirty="0" err="1">
                <a:solidFill>
                  <a:schemeClr val="dk1"/>
                </a:solidFill>
              </a:rPr>
              <a:t>Story</a:t>
            </a:r>
            <a:r>
              <a:rPr lang="es-ES" sz="1000" dirty="0">
                <a:solidFill>
                  <a:schemeClr val="dk1"/>
                </a:solidFill>
              </a:rPr>
              <a:t> </a:t>
            </a:r>
            <a:r>
              <a:rPr lang="es-ES" sz="1000" dirty="0" err="1">
                <a:solidFill>
                  <a:schemeClr val="dk1"/>
                </a:solidFill>
              </a:rPr>
              <a:t>Mapping</a:t>
            </a:r>
            <a:r>
              <a:rPr lang="es-ES" sz="1000" dirty="0">
                <a:solidFill>
                  <a:schemeClr val="dk1"/>
                </a:solidFill>
              </a:rPr>
              <a:t> (16/06/22)</a:t>
            </a:r>
          </a:p>
          <a:p>
            <a:pPr marL="0" marR="0" lvl="0" indent="0" algn="l" rtl="0">
              <a:lnSpc>
                <a:spcPct val="100000"/>
              </a:lnSpc>
              <a:spcBef>
                <a:spcPts val="0"/>
              </a:spcBef>
              <a:spcAft>
                <a:spcPts val="0"/>
              </a:spcAft>
              <a:buClr>
                <a:srgbClr val="000000"/>
              </a:buClr>
              <a:buSzPts val="1000"/>
              <a:buFont typeface="Arial"/>
              <a:buNone/>
            </a:pPr>
            <a:r>
              <a:rPr lang="es-MX" sz="1000" b="1" dirty="0">
                <a:solidFill>
                  <a:schemeClr val="dk1"/>
                </a:solidFill>
              </a:rPr>
              <a:t>- Diagrama de secuencia y Descripción y diagrama de casos de uso (13/07/23):</a:t>
            </a:r>
          </a:p>
          <a:p>
            <a:pPr marL="0" marR="0" lvl="0" indent="0" algn="l" rtl="0">
              <a:lnSpc>
                <a:spcPct val="100000"/>
              </a:lnSpc>
              <a:spcBef>
                <a:spcPts val="0"/>
              </a:spcBef>
              <a:spcAft>
                <a:spcPts val="0"/>
              </a:spcAft>
              <a:buClr>
                <a:srgbClr val="000000"/>
              </a:buClr>
              <a:buSzPts val="1000"/>
              <a:buFont typeface="Arial"/>
              <a:buNone/>
            </a:pPr>
            <a:r>
              <a:rPr lang="es-MX" sz="1000" dirty="0">
                <a:solidFill>
                  <a:schemeClr val="dk1"/>
                </a:solidFill>
              </a:rPr>
              <a:t>. Comenzamos con la elaboración del documento.</a:t>
            </a:r>
          </a:p>
          <a:p>
            <a:pPr marL="0" marR="0" lvl="0" indent="0" algn="l" rtl="0">
              <a:lnSpc>
                <a:spcPct val="100000"/>
              </a:lnSpc>
              <a:spcBef>
                <a:spcPts val="0"/>
              </a:spcBef>
              <a:spcAft>
                <a:spcPts val="0"/>
              </a:spcAft>
              <a:buClr>
                <a:srgbClr val="000000"/>
              </a:buClr>
              <a:buSzPts val="1000"/>
              <a:buFont typeface="Arial"/>
              <a:buNone/>
            </a:pPr>
            <a:r>
              <a:rPr lang="es-MX" sz="1000" dirty="0">
                <a:solidFill>
                  <a:schemeClr val="dk1"/>
                </a:solidFill>
              </a:rPr>
              <a:t>. Se están evaluando los casos de uso de acuerdo a las funcionalidades.</a:t>
            </a: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s-MX" sz="1100" dirty="0">
                <a:solidFill>
                  <a:schemeClr val="dk1"/>
                </a:solidFill>
              </a:rPr>
              <a:t>Implementar un sistema integral para pacientes y médicos de la Fundación de la Hemofilia.</a:t>
            </a:r>
            <a:endParaRPr lang="es-MX" sz="1000" dirty="0">
              <a:solidFill>
                <a:schemeClr val="dk1"/>
              </a:solidFil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39410"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s-MX" sz="1100" dirty="0">
                <a:solidFill>
                  <a:schemeClr val="dk1"/>
                </a:solidFill>
              </a:rPr>
              <a:t>Llevar un registro automatizado de la carga de transfusiones de los pacientes y obtener estadísticas en base a estas.</a:t>
            </a:r>
            <a:endParaRPr lang="es-MX" sz="1000" b="0" i="0" u="none" strike="noStrike" cap="none" dirty="0">
              <a:solidFill>
                <a:schemeClr val="dk1"/>
              </a:solidFill>
              <a:latin typeface="Arial"/>
              <a:ea typeface="Arial"/>
              <a:cs typeface="Arial"/>
              <a:sym typeface="Arial"/>
            </a:endParaRPr>
          </a:p>
        </p:txBody>
      </p:sp>
      <p:pic>
        <p:nvPicPr>
          <p:cNvPr id="136" name="Shape 136"/>
          <p:cNvPicPr preferRelativeResize="0"/>
          <p:nvPr/>
        </p:nvPicPr>
        <p:blipFill rotWithShape="1">
          <a:blip r:embed="rId3">
            <a:alphaModFix/>
          </a:blip>
          <a:srcRect/>
          <a:stretch/>
        </p:blipFill>
        <p:spPr>
          <a:xfrm>
            <a:off x="8661619" y="21090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1100" b="1" dirty="0"/>
              <a:t>Riesgo</a:t>
            </a:r>
            <a:r>
              <a:rPr lang="es-MX" sz="1100" dirty="0"/>
              <a:t>: Dado que los requerimientos no funcionales no se encuentran debidamente detallados al comienzo del proyecto, entonces es posible que deban ser capturados antes de que el desarrollo avance considerablemente, de lo contrario este último puede quedar trunco.</a:t>
            </a:r>
          </a:p>
          <a:p>
            <a:pPr marL="0" lvl="0" indent="0" algn="l" rtl="0">
              <a:spcBef>
                <a:spcPts val="0"/>
              </a:spcBef>
              <a:spcAft>
                <a:spcPts val="0"/>
              </a:spcAft>
              <a:buNone/>
            </a:pPr>
            <a:r>
              <a:rPr lang="es-MX" sz="1100" dirty="0"/>
              <a:t>(Impacto: Medio. Probabilidad de ocurrencia: Alto)</a:t>
            </a: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100" dirty="0">
                <a:solidFill>
                  <a:schemeClr val="dk1"/>
                </a:solidFill>
              </a:rPr>
              <a:t>Será necesario establecer la frecuencia del diálogo con los responsables de la Fundación de la Hemofilia para unificar los criterios de lo que se espera del proyecto con lo que se está realizando</a:t>
            </a:r>
            <a:endParaRPr lang="es-MX" sz="1800" b="0" i="0" u="none" strike="noStrike" cap="none" dirty="0">
              <a:solidFill>
                <a:srgbClr val="000000"/>
              </a:solidFill>
              <a:latin typeface="Arial"/>
              <a:ea typeface="Arial"/>
              <a:cs typeface="Arial"/>
              <a:sym typeface="Aria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457</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0766383" y="6255505"/>
            <a:ext cx="273050" cy="485775"/>
          </a:xfrm>
          <a:prstGeom prst="rect">
            <a:avLst/>
          </a:prstGeom>
          <a:noFill/>
          <a:ln w="9525">
            <a:noFill/>
            <a:miter lim="800000"/>
            <a:headEnd/>
            <a:tailEnd/>
          </a:ln>
        </p:spPr>
      </p:pic>
      <p:pic>
        <p:nvPicPr>
          <p:cNvPr id="3" name="Google Shape;132;p3">
            <a:extLst>
              <a:ext uri="{FF2B5EF4-FFF2-40B4-BE49-F238E27FC236}">
                <a16:creationId xmlns:a16="http://schemas.microsoft.com/office/drawing/2014/main" id="{4A9247F7-DC83-0161-BEEF-3DE4235FB0F2}"/>
              </a:ext>
            </a:extLst>
          </p:cNvPr>
          <p:cNvPicPr preferRelativeResize="0"/>
          <p:nvPr/>
        </p:nvPicPr>
        <p:blipFill>
          <a:blip r:embed="rId5">
            <a:alphaModFix/>
          </a:blip>
          <a:stretch>
            <a:fillRect/>
          </a:stretch>
        </p:blipFill>
        <p:spPr>
          <a:xfrm>
            <a:off x="223991" y="1086746"/>
            <a:ext cx="5232955" cy="1844605"/>
          </a:xfrm>
          <a:prstGeom prst="rect">
            <a:avLst/>
          </a:prstGeom>
          <a:noFill/>
          <a:ln>
            <a:noFill/>
          </a:ln>
        </p:spPr>
      </p:pic>
    </p:spTree>
    <p:extLst>
      <p:ext uri="{BB962C8B-B14F-4D97-AF65-F5344CB8AC3E}">
        <p14:creationId xmlns:p14="http://schemas.microsoft.com/office/powerpoint/2010/main" val="401749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BeSafe</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Clr>
                <a:srgbClr val="1F497D"/>
              </a:buClr>
              <a:buSzPts val="1050"/>
            </a:pPr>
            <a:r>
              <a:rPr lang="es-AR" sz="1000" dirty="0">
                <a:solidFill>
                  <a:srgbClr val="1F497D"/>
                </a:solidFill>
              </a:rPr>
              <a:t>Agustín </a:t>
            </a:r>
            <a:r>
              <a:rPr lang="es-AR" sz="1000" dirty="0" err="1">
                <a:solidFill>
                  <a:srgbClr val="1F497D"/>
                </a:solidFill>
              </a:rPr>
              <a:t>Daquino</a:t>
            </a:r>
            <a:endParaRPr lang="es-AR" sz="1200" dirty="0"/>
          </a:p>
        </p:txBody>
      </p:sp>
      <p:sp>
        <p:nvSpPr>
          <p:cNvPr id="104" name="Shape 104"/>
          <p:cNvSpPr/>
          <p:nvPr/>
        </p:nvSpPr>
        <p:spPr>
          <a:xfrm>
            <a:off x="3600727" y="445522"/>
            <a:ext cx="2151143"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033080" y="322475"/>
            <a:ext cx="1342772" cy="222326"/>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30</a:t>
            </a:r>
            <a:r>
              <a:rPr lang="es-AR" sz="1000" b="1" dirty="0">
                <a:solidFill>
                  <a:srgbClr val="1F497D"/>
                </a:solidFill>
              </a:rPr>
              <a:t>/03/2023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17/11/2023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35%</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35</a:t>
            </a:r>
            <a:r>
              <a:rPr lang="es-AR" sz="1000" b="1" dirty="0">
                <a:solidFill>
                  <a:srgbClr val="1F497D"/>
                </a:solidFill>
              </a:rPr>
              <a:t>%</a:t>
            </a:r>
          </a:p>
        </p:txBody>
      </p:sp>
      <p:sp>
        <p:nvSpPr>
          <p:cNvPr id="129" name="Shape 129"/>
          <p:cNvSpPr/>
          <p:nvPr/>
        </p:nvSpPr>
        <p:spPr>
          <a:xfrm>
            <a:off x="223613" y="3415022"/>
            <a:ext cx="5232537"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fontAlgn="t"/>
            <a:r>
              <a:rPr lang="es-MX" sz="1100" dirty="0"/>
              <a:t>Documento de requerimientos (26-06-2023) </a:t>
            </a:r>
          </a:p>
          <a:p>
            <a:pPr fontAlgn="t"/>
            <a:r>
              <a:rPr lang="es-MX" sz="1100" dirty="0"/>
              <a:t>✓ Continúa la elaboración del documento con las especificaciones funcionales y alcances del proyecto. </a:t>
            </a:r>
          </a:p>
          <a:p>
            <a:pPr fontAlgn="t"/>
            <a:r>
              <a:rPr lang="es-MX" sz="1100" dirty="0"/>
              <a:t>Preparación ambiente de desarrollo (27-06-2023)</a:t>
            </a:r>
          </a:p>
          <a:p>
            <a:pPr fontAlgn="t"/>
            <a:r>
              <a:rPr lang="es-MX" sz="1100" dirty="0"/>
              <a:t> ✓ Comienzo de la configuración del entorno de desarrollo</a:t>
            </a:r>
            <a:endParaRPr lang="es-ES" sz="1000" dirty="0">
              <a:solidFill>
                <a:schemeClr val="dk1"/>
              </a:solidFill>
            </a:endParaRP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r>
              <a:rPr lang="es-ES" sz="1100" dirty="0"/>
              <a:t>.</a:t>
            </a:r>
            <a:r>
              <a:rPr lang="es-MX" sz="1100" dirty="0"/>
              <a:t> Optimizar el cuidado de las colmenas disminuyendo el control manual de las mismas, e incrementar la salud de las abejas, para un mayor beneficio</a:t>
            </a:r>
            <a:endParaRPr lang="es-ES" sz="1100" dirty="0"/>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r>
              <a:rPr lang="es-MX" sz="1100" dirty="0"/>
              <a:t>Ubicaciones para apiarios en base a información geográfica •Seguimiento y control de colmenas •Alertas de tratamiento de plagas</a:t>
            </a:r>
            <a:endParaRPr lang="es-ES" sz="1100" dirty="0"/>
          </a:p>
        </p:txBody>
      </p:sp>
      <p:pic>
        <p:nvPicPr>
          <p:cNvPr id="136" name="Shape 136"/>
          <p:cNvPicPr preferRelativeResize="0"/>
          <p:nvPr/>
        </p:nvPicPr>
        <p:blipFill rotWithShape="1">
          <a:blip r:embed="rId3">
            <a:alphaModFix/>
          </a:blip>
          <a:srcRect/>
          <a:stretch/>
        </p:blipFill>
        <p:spPr>
          <a:xfrm>
            <a:off x="8661619" y="21090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r>
              <a:rPr lang="es-MX" sz="1100" dirty="0"/>
              <a:t>Riesgo: Para el desarrollo se utilizarán varios servicios de AWS, como por ejemplo AWS Lambda y AWS API Gateway para que el </a:t>
            </a:r>
            <a:r>
              <a:rPr lang="es-MX" sz="1100" dirty="0" err="1"/>
              <a:t>frontend</a:t>
            </a:r>
            <a:r>
              <a:rPr lang="es-MX" sz="1100" dirty="0"/>
              <a:t> se comunique con el </a:t>
            </a:r>
            <a:r>
              <a:rPr lang="es-MX" sz="1100" dirty="0" err="1"/>
              <a:t>backend</a:t>
            </a:r>
            <a:r>
              <a:rPr lang="es-MX" sz="1100" dirty="0"/>
              <a:t>. No es una tecnología muy conocida por el equipo, por lo tanto su aprendizaje podría retrasar el inicio de la etapa de Desarrollo. Impacto: Alto Probabilidad de Ocurrencia: Baja</a:t>
            </a:r>
            <a:endParaRPr lang="es-ES" sz="1000" dirty="0"/>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buSzPts val="1000"/>
            </a:pPr>
            <a:r>
              <a:rPr lang="es-MX" sz="1050" dirty="0"/>
              <a:t>Estamos en el proceso de decidir si realizar el </a:t>
            </a:r>
            <a:r>
              <a:rPr lang="es-MX" sz="1050" dirty="0" err="1"/>
              <a:t>frontend</a:t>
            </a:r>
            <a:r>
              <a:rPr lang="es-MX" sz="1050" dirty="0"/>
              <a:t> del </a:t>
            </a:r>
            <a:r>
              <a:rPr lang="es-MX" sz="1050" dirty="0" err="1"/>
              <a:t>mobile</a:t>
            </a:r>
            <a:r>
              <a:rPr lang="es-MX" sz="1050" dirty="0"/>
              <a:t> con </a:t>
            </a:r>
            <a:r>
              <a:rPr lang="es-MX" sz="1050" dirty="0" err="1"/>
              <a:t>React</a:t>
            </a:r>
            <a:r>
              <a:rPr lang="es-MX" sz="1050" dirty="0"/>
              <a:t> Native o no, porque parte del equipo debe capacitarse en esta tecnología, pero a la vez su gran ventaja es que permite realizar código para dispositivos iOS y Android.</a:t>
            </a:r>
            <a:endParaRPr lang="es-ES" sz="1050" dirty="0"/>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403</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0766383" y="6255505"/>
            <a:ext cx="273050" cy="485775"/>
          </a:xfrm>
          <a:prstGeom prst="rect">
            <a:avLst/>
          </a:prstGeom>
          <a:noFill/>
          <a:ln w="9525">
            <a:noFill/>
            <a:miter lim="800000"/>
            <a:headEnd/>
            <a:tailEnd/>
          </a:ln>
        </p:spPr>
      </p:pic>
      <p:pic>
        <p:nvPicPr>
          <p:cNvPr id="5" name="Imagen 4" descr="Diagrama&#10;&#10;Descripción generada automáticamente">
            <a:extLst>
              <a:ext uri="{FF2B5EF4-FFF2-40B4-BE49-F238E27FC236}">
                <a16:creationId xmlns:a16="http://schemas.microsoft.com/office/drawing/2014/main" id="{16CE24BB-B567-87D6-0E12-3E425495F416}"/>
              </a:ext>
            </a:extLst>
          </p:cNvPr>
          <p:cNvPicPr>
            <a:picLocks noChangeAspect="1"/>
          </p:cNvPicPr>
          <p:nvPr/>
        </p:nvPicPr>
        <p:blipFill>
          <a:blip r:embed="rId5"/>
          <a:stretch>
            <a:fillRect/>
          </a:stretch>
        </p:blipFill>
        <p:spPr>
          <a:xfrm>
            <a:off x="841300" y="1160278"/>
            <a:ext cx="3863435" cy="1899788"/>
          </a:xfrm>
          <a:prstGeom prst="rect">
            <a:avLst/>
          </a:prstGeom>
        </p:spPr>
      </p:pic>
    </p:spTree>
    <p:extLst>
      <p:ext uri="{BB962C8B-B14F-4D97-AF65-F5344CB8AC3E}">
        <p14:creationId xmlns:p14="http://schemas.microsoft.com/office/powerpoint/2010/main" val="1093167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AInterview</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000" dirty="0">
                <a:solidFill>
                  <a:srgbClr val="1F497D"/>
                </a:solidFill>
              </a:rPr>
              <a:t>Facundo Herrera</a:t>
            </a: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Crescentini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27</a:t>
            </a:r>
            <a:r>
              <a:rPr lang="es-AR" sz="1000" b="1" dirty="0">
                <a:solidFill>
                  <a:srgbClr val="1F497D"/>
                </a:solidFill>
              </a:rPr>
              <a:t>/03/2023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01/11/2023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19%</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13</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lgn="l" rtl="0">
              <a:spcBef>
                <a:spcPts val="0"/>
              </a:spcBef>
              <a:spcAft>
                <a:spcPts val="0"/>
              </a:spcAft>
              <a:buClr>
                <a:schemeClr val="dk1"/>
              </a:buClr>
              <a:buSzPts val="1000"/>
              <a:buChar char="-"/>
            </a:pPr>
            <a:r>
              <a:rPr lang="es-MX" sz="1000" b="1" dirty="0">
                <a:solidFill>
                  <a:schemeClr val="dk1"/>
                </a:solidFill>
              </a:rPr>
              <a:t>Gestión del proyecto (20-06-23) </a:t>
            </a:r>
            <a:endParaRPr lang="es-MX" b="1" dirty="0">
              <a:solidFill>
                <a:schemeClr val="dk1"/>
              </a:solidFill>
            </a:endParaRPr>
          </a:p>
          <a:p>
            <a:pPr marL="914400" lvl="1" indent="-285750" algn="l" rtl="0">
              <a:lnSpc>
                <a:spcPct val="85000"/>
              </a:lnSpc>
              <a:spcBef>
                <a:spcPts val="180"/>
              </a:spcBef>
              <a:spcAft>
                <a:spcPts val="0"/>
              </a:spcAft>
              <a:buClr>
                <a:schemeClr val="dk1"/>
              </a:buClr>
              <a:buSzPts val="900"/>
              <a:buFont typeface="Noto Sans Symbols"/>
              <a:buChar char="✓"/>
            </a:pPr>
            <a:r>
              <a:rPr lang="es-MX" sz="900" dirty="0">
                <a:solidFill>
                  <a:schemeClr val="dk1"/>
                </a:solidFill>
              </a:rPr>
              <a:t> Se elaboraron los entregables: Estudio de Factibilidad, Gantt del proyecto, Matriz de Roles y Responsabilidades, Matriz de Habilidades y Competencias, Matriz de Riesgos, Matriz de comunicaciones, WBS..</a:t>
            </a:r>
          </a:p>
          <a:p>
            <a:pPr marL="914400" lvl="1" indent="-285750" algn="l" rtl="0">
              <a:lnSpc>
                <a:spcPct val="85000"/>
              </a:lnSpc>
              <a:spcBef>
                <a:spcPts val="180"/>
              </a:spcBef>
              <a:spcAft>
                <a:spcPts val="0"/>
              </a:spcAft>
              <a:buClr>
                <a:schemeClr val="dk1"/>
              </a:buClr>
              <a:buSzPts val="900"/>
              <a:buChar char="✓"/>
            </a:pPr>
            <a:r>
              <a:rPr lang="es-MX" sz="900" dirty="0">
                <a:solidFill>
                  <a:schemeClr val="dk1"/>
                </a:solidFill>
              </a:rPr>
              <a:t> Se continúa elaborando el acta de proyecto y la Matriz de Interesados. </a:t>
            </a:r>
          </a:p>
          <a:p>
            <a:pPr marL="457200" lvl="0" indent="-285750" algn="l" rtl="0">
              <a:lnSpc>
                <a:spcPct val="85000"/>
              </a:lnSpc>
              <a:spcBef>
                <a:spcPts val="180"/>
              </a:spcBef>
              <a:spcAft>
                <a:spcPts val="0"/>
              </a:spcAft>
              <a:buClr>
                <a:schemeClr val="dk1"/>
              </a:buClr>
              <a:buSzPts val="900"/>
              <a:buFont typeface="Noto Sans Symbols"/>
              <a:buChar char="-"/>
            </a:pPr>
            <a:r>
              <a:rPr lang="es-MX" sz="1000" b="1" dirty="0">
                <a:solidFill>
                  <a:schemeClr val="dk1"/>
                </a:solidFill>
              </a:rPr>
              <a:t>Relevamiento (20-06-23) </a:t>
            </a:r>
            <a:endParaRPr lang="es-MX" b="1" dirty="0">
              <a:solidFill>
                <a:schemeClr val="dk1"/>
              </a:solidFill>
            </a:endParaRPr>
          </a:p>
          <a:p>
            <a:pPr marL="914400" lvl="1" indent="-285750" algn="l" rtl="0">
              <a:lnSpc>
                <a:spcPct val="85000"/>
              </a:lnSpc>
              <a:spcBef>
                <a:spcPts val="180"/>
              </a:spcBef>
              <a:spcAft>
                <a:spcPts val="0"/>
              </a:spcAft>
              <a:buClr>
                <a:schemeClr val="dk1"/>
              </a:buClr>
              <a:buSzPts val="900"/>
              <a:buFont typeface="Noto Sans Symbols"/>
              <a:buChar char="✓"/>
            </a:pPr>
            <a:r>
              <a:rPr lang="es-MX" sz="900" dirty="0">
                <a:solidFill>
                  <a:schemeClr val="dk1"/>
                </a:solidFill>
              </a:rPr>
              <a:t>Se investigó la competencia para tener una mejor comprensión del negocio.</a:t>
            </a:r>
          </a:p>
          <a:p>
            <a:pPr marL="914400" lvl="1" indent="-285750" algn="l" rtl="0">
              <a:lnSpc>
                <a:spcPct val="85000"/>
              </a:lnSpc>
              <a:spcBef>
                <a:spcPts val="180"/>
              </a:spcBef>
              <a:spcAft>
                <a:spcPts val="0"/>
              </a:spcAft>
              <a:buClr>
                <a:schemeClr val="dk1"/>
              </a:buClr>
              <a:buSzPts val="900"/>
              <a:buFont typeface="Noto Sans Symbols"/>
              <a:buChar char="✓"/>
            </a:pPr>
            <a:r>
              <a:rPr lang="es-MX" sz="900" dirty="0">
                <a:solidFill>
                  <a:schemeClr val="dk1"/>
                </a:solidFill>
              </a:rPr>
              <a:t>Se realizaron el 60% de las entrevistas planificadas, con su respectivo documento. </a:t>
            </a:r>
          </a:p>
          <a:p>
            <a:pPr marL="914400" lvl="1" indent="-285750" algn="l" rtl="0">
              <a:lnSpc>
                <a:spcPct val="85000"/>
              </a:lnSpc>
              <a:spcBef>
                <a:spcPts val="180"/>
              </a:spcBef>
              <a:spcAft>
                <a:spcPts val="0"/>
              </a:spcAft>
              <a:buClr>
                <a:schemeClr val="dk1"/>
              </a:buClr>
              <a:buSzPts val="900"/>
              <a:buChar char="✓"/>
            </a:pPr>
            <a:r>
              <a:rPr lang="es-MX" sz="900" dirty="0">
                <a:solidFill>
                  <a:schemeClr val="dk1"/>
                </a:solidFill>
              </a:rPr>
              <a:t>Se continúa elaborando el Informe de Reconocimiento</a:t>
            </a:r>
          </a:p>
          <a:p>
            <a:pPr marL="914400" lvl="1" indent="-285750" algn="l" rtl="0">
              <a:lnSpc>
                <a:spcPct val="85000"/>
              </a:lnSpc>
              <a:spcBef>
                <a:spcPts val="180"/>
              </a:spcBef>
              <a:spcAft>
                <a:spcPts val="0"/>
              </a:spcAft>
              <a:buClr>
                <a:schemeClr val="dk1"/>
              </a:buClr>
              <a:buSzPts val="900"/>
              <a:buChar char="✓"/>
            </a:pPr>
            <a:r>
              <a:rPr lang="es-MX" sz="900" dirty="0">
                <a:solidFill>
                  <a:schemeClr val="dk1"/>
                </a:solidFill>
              </a:rPr>
              <a:t>Se comenzaron a documentar las principales funcionalidades, y sus respectivos Casos de Uso</a:t>
            </a: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buClr>
                <a:schemeClr val="dk1"/>
              </a:buClr>
              <a:buSzPts val="1100"/>
            </a:pPr>
            <a:r>
              <a:rPr lang="es-AR" sz="1100" b="0" i="0" u="none" strike="noStrike" cap="none" dirty="0">
                <a:solidFill>
                  <a:schemeClr val="dk1"/>
                </a:solidFill>
                <a:latin typeface="Arial"/>
                <a:ea typeface="Arial"/>
                <a:cs typeface="Arial"/>
                <a:sym typeface="Arial"/>
              </a:rPr>
              <a:t>Implementar un sistema que permita automatizar el proceso de selección de personal a gran escala mediante la utilización de Inteligencia Artificial</a:t>
            </a:r>
            <a:endParaRPr lang="es-ES" sz="800" dirty="0">
              <a:solidFill>
                <a:schemeClr val="dk1"/>
              </a:solidFil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000" b="0" i="0" u="none" strike="noStrike" cap="none" dirty="0">
                <a:solidFill>
                  <a:schemeClr val="dk1"/>
                </a:solidFill>
                <a:latin typeface="Arial"/>
                <a:ea typeface="Arial"/>
                <a:cs typeface="Arial"/>
                <a:sym typeface="Arial"/>
              </a:rPr>
              <a:t>Automatizar las etapas preliminares del proceso de selección de personal utilizando filtros simples y complejos, así como también herramientas de Inteligencia Artificial para reducir el espectro de postulantes deseados por las distintas empresas y agilizar el proceso de selección.</a:t>
            </a:r>
            <a:endParaRPr lang="es-MX" sz="1000" dirty="0"/>
          </a:p>
          <a:p>
            <a:pPr lvl="0">
              <a:buClr>
                <a:schemeClr val="dk1"/>
              </a:buClr>
              <a:buSzPts val="1000"/>
            </a:pPr>
            <a:endParaRPr lang="es-ES" sz="1000" dirty="0">
              <a:solidFill>
                <a:schemeClr val="dk1"/>
              </a:solidFill>
            </a:endParaRPr>
          </a:p>
        </p:txBody>
      </p:sp>
      <p:pic>
        <p:nvPicPr>
          <p:cNvPr id="136" name="Shape 136"/>
          <p:cNvPicPr preferRelativeResize="0"/>
          <p:nvPr/>
        </p:nvPicPr>
        <p:blipFill rotWithShape="1">
          <a:blip r:embed="rId3">
            <a:alphaModFix/>
          </a:blip>
          <a:srcRect/>
          <a:stretch/>
        </p:blipFill>
        <p:spPr>
          <a:xfrm>
            <a:off x="10195452" y="6338755"/>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000" b="0" i="0" u="none" strike="noStrike" cap="none" dirty="0">
                <a:solidFill>
                  <a:schemeClr val="dk1"/>
                </a:solidFill>
                <a:latin typeface="Arial"/>
                <a:ea typeface="Arial"/>
                <a:cs typeface="Arial"/>
                <a:sym typeface="Arial"/>
              </a:rPr>
              <a:t>-</a:t>
            </a:r>
            <a:r>
              <a:rPr lang="es-MX" sz="1000" b="1" i="0" u="none" strike="noStrike" cap="none" dirty="0">
                <a:solidFill>
                  <a:schemeClr val="dk1"/>
                </a:solidFill>
                <a:latin typeface="Arial"/>
                <a:ea typeface="Arial"/>
                <a:cs typeface="Arial"/>
                <a:sym typeface="Arial"/>
              </a:rPr>
              <a:t>Riesgo: </a:t>
            </a:r>
            <a:r>
              <a:rPr lang="es-MX" sz="1000" b="0" i="0" u="none" strike="noStrike" cap="none" dirty="0">
                <a:solidFill>
                  <a:schemeClr val="dk1"/>
                </a:solidFill>
                <a:latin typeface="Arial"/>
                <a:ea typeface="Arial"/>
                <a:cs typeface="Arial"/>
                <a:sym typeface="Arial"/>
              </a:rPr>
              <a:t>Dificultad para coordinar días de trabajo en conjunto para determinar tareas claves. Es posible que esto retrase otras tareas del proyecto. (Impacto: Alto, Proba</a:t>
            </a:r>
            <a:r>
              <a:rPr lang="es-MX" sz="1000" dirty="0">
                <a:solidFill>
                  <a:schemeClr val="dk1"/>
                </a:solidFill>
              </a:rPr>
              <a:t>bilidad de Ocurrencia</a:t>
            </a:r>
            <a:r>
              <a:rPr lang="es-MX" sz="1000" b="0" i="0" u="none" strike="noStrike" cap="none" dirty="0">
                <a:solidFill>
                  <a:schemeClr val="dk1"/>
                </a:solidFill>
                <a:latin typeface="Arial"/>
                <a:ea typeface="Arial"/>
                <a:cs typeface="Arial"/>
                <a:sym typeface="Arial"/>
              </a:rPr>
              <a:t>: Media)</a:t>
            </a:r>
            <a:endParaRPr lang="es-MX" sz="1000" dirty="0"/>
          </a:p>
          <a:p>
            <a:pPr marL="0" marR="0" lvl="0" indent="0" rtl="0">
              <a:lnSpc>
                <a:spcPct val="100000"/>
              </a:lnSpc>
              <a:spcBef>
                <a:spcPts val="0"/>
              </a:spcBef>
              <a:spcAft>
                <a:spcPts val="0"/>
              </a:spcAft>
              <a:buClr>
                <a:srgbClr val="000000"/>
              </a:buClr>
              <a:buSzPts val="1000"/>
              <a:buFont typeface="Arial"/>
              <a:buNone/>
            </a:pPr>
            <a:r>
              <a:rPr lang="es-MX" sz="1000" b="0" i="0" u="none" strike="noStrike" cap="none" dirty="0">
                <a:solidFill>
                  <a:schemeClr val="dk1"/>
                </a:solidFill>
                <a:latin typeface="Arial"/>
                <a:ea typeface="Arial"/>
                <a:cs typeface="Arial"/>
                <a:sym typeface="Arial"/>
              </a:rPr>
              <a:t> </a:t>
            </a:r>
            <a:endParaRPr lang="es-MX" sz="1000" dirty="0"/>
          </a:p>
          <a:p>
            <a:pPr marL="0" marR="0" lvl="0" indent="0" rtl="0">
              <a:lnSpc>
                <a:spcPct val="100000"/>
              </a:lnSpc>
              <a:spcBef>
                <a:spcPts val="0"/>
              </a:spcBef>
              <a:spcAft>
                <a:spcPts val="0"/>
              </a:spcAft>
              <a:buClr>
                <a:srgbClr val="000000"/>
              </a:buClr>
              <a:buSzPts val="1000"/>
              <a:buFont typeface="Arial"/>
              <a:buNone/>
            </a:pPr>
            <a:r>
              <a:rPr lang="es-MX" sz="1000" b="1" i="0" u="none" strike="noStrike" cap="none" dirty="0">
                <a:solidFill>
                  <a:schemeClr val="dk1"/>
                </a:solidFill>
                <a:latin typeface="Arial"/>
                <a:ea typeface="Arial"/>
                <a:cs typeface="Arial"/>
                <a:sym typeface="Arial"/>
              </a:rPr>
              <a:t>-Riesgo:</a:t>
            </a:r>
            <a:r>
              <a:rPr lang="es-MX" sz="1000" b="0" i="0" u="none" strike="noStrike" cap="none" dirty="0">
                <a:solidFill>
                  <a:schemeClr val="dk1"/>
                </a:solidFill>
                <a:latin typeface="Arial"/>
                <a:ea typeface="Arial"/>
                <a:cs typeface="Arial"/>
                <a:sym typeface="Arial"/>
              </a:rPr>
              <a:t> </a:t>
            </a:r>
            <a:r>
              <a:rPr lang="es-MX" sz="1000" dirty="0">
                <a:solidFill>
                  <a:schemeClr val="dk1"/>
                </a:solidFill>
              </a:rPr>
              <a:t>Retraso en las entrevistas planificadas debido a que no esté disponible la gente a entrevistar. </a:t>
            </a:r>
            <a:r>
              <a:rPr lang="es-MX" sz="1000" b="0" i="0" u="none" strike="noStrike" cap="none" dirty="0">
                <a:solidFill>
                  <a:schemeClr val="dk1"/>
                </a:solidFill>
                <a:latin typeface="Arial"/>
                <a:ea typeface="Arial"/>
                <a:cs typeface="Arial"/>
                <a:sym typeface="Arial"/>
              </a:rPr>
              <a:t>(Impacto: </a:t>
            </a:r>
            <a:r>
              <a:rPr lang="es-MX" sz="1000" dirty="0">
                <a:solidFill>
                  <a:schemeClr val="dk1"/>
                </a:solidFill>
              </a:rPr>
              <a:t>Medio</a:t>
            </a:r>
            <a:r>
              <a:rPr lang="es-MX" sz="1000" b="0" i="0" u="none" strike="noStrike" cap="none" dirty="0">
                <a:solidFill>
                  <a:schemeClr val="dk1"/>
                </a:solidFill>
                <a:latin typeface="Arial"/>
                <a:ea typeface="Arial"/>
                <a:cs typeface="Arial"/>
                <a:sym typeface="Arial"/>
              </a:rPr>
              <a:t>. </a:t>
            </a:r>
            <a:r>
              <a:rPr lang="es-MX" sz="1000" dirty="0">
                <a:solidFill>
                  <a:schemeClr val="dk1"/>
                </a:solidFill>
              </a:rPr>
              <a:t>Probabilidad de Ocurrencia</a:t>
            </a:r>
            <a:r>
              <a:rPr lang="es-MX" sz="1000" b="0" i="0" u="none" strike="noStrike" cap="none" dirty="0">
                <a:solidFill>
                  <a:schemeClr val="dk1"/>
                </a:solidFill>
                <a:latin typeface="Arial"/>
                <a:ea typeface="Arial"/>
                <a:cs typeface="Arial"/>
                <a:sym typeface="Arial"/>
              </a:rPr>
              <a:t>: </a:t>
            </a:r>
            <a:r>
              <a:rPr lang="es-MX" sz="1000" dirty="0">
                <a:solidFill>
                  <a:schemeClr val="dk1"/>
                </a:solidFill>
              </a:rPr>
              <a:t>Medio</a:t>
            </a:r>
            <a:r>
              <a:rPr lang="es-MX" sz="1000" b="0" i="0" u="none" strike="noStrike" cap="none" dirty="0">
                <a:solidFill>
                  <a:schemeClr val="dk1"/>
                </a:solidFill>
                <a:latin typeface="Arial"/>
                <a:ea typeface="Arial"/>
                <a:cs typeface="Arial"/>
                <a:sym typeface="Arial"/>
              </a:rPr>
              <a:t>)</a:t>
            </a:r>
          </a:p>
          <a:p>
            <a:pPr marL="0" marR="0" lvl="0" indent="0" rtl="0">
              <a:lnSpc>
                <a:spcPct val="100000"/>
              </a:lnSpc>
              <a:spcBef>
                <a:spcPts val="0"/>
              </a:spcBef>
              <a:spcAft>
                <a:spcPts val="0"/>
              </a:spcAft>
              <a:buClr>
                <a:srgbClr val="000000"/>
              </a:buClr>
              <a:buSzPts val="1000"/>
              <a:buFont typeface="Arial"/>
              <a:buNone/>
            </a:pPr>
            <a:br>
              <a:rPr lang="es-MX" sz="1000" b="0" i="0" u="none" strike="noStrike" cap="none" dirty="0">
                <a:solidFill>
                  <a:schemeClr val="dk1"/>
                </a:solidFill>
                <a:latin typeface="Arial"/>
                <a:ea typeface="Arial"/>
                <a:cs typeface="Arial"/>
                <a:sym typeface="Arial"/>
              </a:rPr>
            </a:br>
            <a:r>
              <a:rPr lang="es-MX" sz="1000" b="1" dirty="0">
                <a:solidFill>
                  <a:schemeClr val="dk1"/>
                </a:solidFill>
              </a:rPr>
              <a:t>-</a:t>
            </a:r>
            <a:r>
              <a:rPr lang="es-MX" sz="1000" b="1" dirty="0" err="1">
                <a:solidFill>
                  <a:schemeClr val="dk1"/>
                </a:solidFill>
              </a:rPr>
              <a:t>Issue</a:t>
            </a:r>
            <a:r>
              <a:rPr lang="es-MX" sz="1000" b="1" dirty="0">
                <a:solidFill>
                  <a:schemeClr val="dk1"/>
                </a:solidFill>
              </a:rPr>
              <a:t>:</a:t>
            </a:r>
            <a:r>
              <a:rPr lang="es-MX" sz="1000" dirty="0">
                <a:solidFill>
                  <a:schemeClr val="dk1"/>
                </a:solidFill>
              </a:rPr>
              <a:t> No se tiene experiencia utilizando Inteligencia Artificial. (Impacto: Alto)</a:t>
            </a:r>
            <a:endParaRPr lang="es-MX" sz="1400" b="0" i="0" u="none" strike="noStrike" cap="none" dirty="0">
              <a:solidFill>
                <a:srgbClr val="000000"/>
              </a:solidFill>
              <a:latin typeface="Arial"/>
              <a:ea typeface="Arial"/>
              <a:cs typeface="Arial"/>
              <a:sym typeface="Aria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lgn="l" rtl="0">
              <a:spcBef>
                <a:spcPts val="0"/>
              </a:spcBef>
              <a:spcAft>
                <a:spcPts val="0"/>
              </a:spcAft>
              <a:buClr>
                <a:schemeClr val="dk1"/>
              </a:buClr>
              <a:buSzPts val="1000"/>
              <a:buChar char="●"/>
            </a:pPr>
            <a:r>
              <a:rPr lang="es-MX" sz="1100" dirty="0">
                <a:solidFill>
                  <a:schemeClr val="dk1"/>
                </a:solidFill>
              </a:rPr>
              <a:t>Finalizar la definición del alcance del proyecto.</a:t>
            </a:r>
            <a:endParaRPr lang="es-MX" sz="1100" dirty="0"/>
          </a:p>
          <a:p>
            <a:pPr marL="457200" lvl="0" indent="-292100" algn="l" rtl="0">
              <a:spcBef>
                <a:spcPts val="0"/>
              </a:spcBef>
              <a:spcAft>
                <a:spcPts val="0"/>
              </a:spcAft>
              <a:buClr>
                <a:schemeClr val="dk1"/>
              </a:buClr>
              <a:buSzPts val="1000"/>
              <a:buChar char="●"/>
            </a:pPr>
            <a:r>
              <a:rPr lang="es-MX" sz="1100" dirty="0">
                <a:solidFill>
                  <a:schemeClr val="dk1"/>
                </a:solidFill>
              </a:rPr>
              <a:t>Definir las tecnologías a utilizar para el desarrollo.</a:t>
            </a:r>
          </a:p>
          <a:p>
            <a:pPr marL="457200" lvl="0" indent="-292100" algn="l" rtl="0">
              <a:spcBef>
                <a:spcPts val="0"/>
              </a:spcBef>
              <a:spcAft>
                <a:spcPts val="0"/>
              </a:spcAft>
              <a:buClr>
                <a:schemeClr val="dk1"/>
              </a:buClr>
              <a:buSzPts val="1000"/>
              <a:buChar char="●"/>
            </a:pPr>
            <a:r>
              <a:rPr lang="es-MX" sz="1100" dirty="0">
                <a:solidFill>
                  <a:schemeClr val="dk1"/>
                </a:solidFill>
              </a:rPr>
              <a:t>Refinar la propuesta de valor.</a:t>
            </a: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408</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8671803" y="210825"/>
            <a:ext cx="273050" cy="485775"/>
          </a:xfrm>
          <a:prstGeom prst="rect">
            <a:avLst/>
          </a:prstGeom>
          <a:noFill/>
          <a:ln w="9525">
            <a:noFill/>
            <a:miter lim="800000"/>
            <a:headEnd/>
            <a:tailEnd/>
          </a:ln>
        </p:spPr>
      </p:pic>
      <p:pic>
        <p:nvPicPr>
          <p:cNvPr id="3" name="Google Shape;70;p3">
            <a:extLst>
              <a:ext uri="{FF2B5EF4-FFF2-40B4-BE49-F238E27FC236}">
                <a16:creationId xmlns:a16="http://schemas.microsoft.com/office/drawing/2014/main" id="{E59B204E-F868-3D10-7FA9-BE288FF6FBBB}"/>
              </a:ext>
            </a:extLst>
          </p:cNvPr>
          <p:cNvPicPr preferRelativeResize="0"/>
          <p:nvPr/>
        </p:nvPicPr>
        <p:blipFill rotWithShape="1">
          <a:blip r:embed="rId5">
            <a:alphaModFix/>
          </a:blip>
          <a:srcRect t="10284" b="3871"/>
          <a:stretch/>
        </p:blipFill>
        <p:spPr>
          <a:xfrm>
            <a:off x="763504" y="1095765"/>
            <a:ext cx="4194524" cy="1912277"/>
          </a:xfrm>
          <a:prstGeom prst="rect">
            <a:avLst/>
          </a:prstGeom>
          <a:noFill/>
          <a:ln>
            <a:noFill/>
          </a:ln>
        </p:spPr>
      </p:pic>
    </p:spTree>
    <p:extLst>
      <p:ext uri="{BB962C8B-B14F-4D97-AF65-F5344CB8AC3E}">
        <p14:creationId xmlns:p14="http://schemas.microsoft.com/office/powerpoint/2010/main" val="118778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Experiment</a:t>
            </a:r>
            <a:r>
              <a:rPr lang="es-AR" sz="1800" b="1" dirty="0">
                <a:solidFill>
                  <a:schemeClr val="accent1">
                    <a:lumMod val="75000"/>
                  </a:schemeClr>
                </a:solidFill>
              </a:rPr>
              <a:t> Hub</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100" b="1" dirty="0">
                <a:solidFill>
                  <a:schemeClr val="accent1">
                    <a:lumMod val="75000"/>
                  </a:schemeClr>
                </a:solidFill>
              </a:rPr>
              <a:t>J. I. </a:t>
            </a:r>
            <a:r>
              <a:rPr lang="es-AR" sz="1100" b="1" dirty="0" err="1">
                <a:solidFill>
                  <a:schemeClr val="accent1">
                    <a:lumMod val="75000"/>
                  </a:schemeClr>
                </a:solidFill>
              </a:rPr>
              <a:t>Cuiule</a:t>
            </a:r>
            <a:endParaRPr lang="es-AR" sz="1000" b="1" dirty="0">
              <a:solidFill>
                <a:schemeClr val="accent1">
                  <a:lumMod val="75000"/>
                </a:schemeClr>
              </a:solidFill>
            </a:endParaRP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R. </a:t>
            </a:r>
            <a:r>
              <a:rPr lang="es-AR" sz="1000" b="1" dirty="0" err="1">
                <a:solidFill>
                  <a:srgbClr val="1F497D"/>
                </a:solidFill>
                <a:latin typeface="Arial"/>
                <a:ea typeface="Arial"/>
                <a:cs typeface="Arial"/>
                <a:sym typeface="Arial"/>
              </a:rPr>
              <a:t>Eribe</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27</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16/11/2023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90%</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a:t>
            </a:r>
            <a:r>
              <a:rPr lang="es-AR" sz="1000" b="1" dirty="0">
                <a:solidFill>
                  <a:srgbClr val="1F497D"/>
                </a:solidFill>
              </a:rPr>
              <a:t>90%</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lgn="l" rtl="0">
              <a:spcBef>
                <a:spcPts val="0"/>
              </a:spcBef>
              <a:spcAft>
                <a:spcPts val="0"/>
              </a:spcAft>
              <a:buClr>
                <a:schemeClr val="dk1"/>
              </a:buClr>
              <a:buSzPts val="1000"/>
              <a:buChar char="-"/>
            </a:pPr>
            <a:r>
              <a:rPr lang="es-AR" sz="1100" dirty="0"/>
              <a:t>Business </a:t>
            </a:r>
            <a:r>
              <a:rPr lang="es-AR" sz="1100" dirty="0" err="1"/>
              <a:t>Model</a:t>
            </a:r>
            <a:r>
              <a:rPr lang="es-AR" sz="1100" dirty="0"/>
              <a:t> </a:t>
            </a:r>
            <a:r>
              <a:rPr lang="es-AR" sz="1100" dirty="0" err="1"/>
              <a:t>Canvas</a:t>
            </a:r>
            <a:r>
              <a:rPr lang="es-AR" sz="1100" dirty="0"/>
              <a:t> ● Estudio de Factibilidad ● Acta de Proyecto ● WBS ● Documento de Análisis de Riesgos ● Matriz de Roles y Responsabilidades ● Matriz de Comunicaciones ● Matriz de Registro de Interesados ● Matriz de Habilidades y Competencias ● Estimación de Costos ● </a:t>
            </a:r>
            <a:r>
              <a:rPr lang="es-AR" sz="1100" dirty="0" err="1"/>
              <a:t>Story</a:t>
            </a:r>
            <a:r>
              <a:rPr lang="es-AR" sz="1100" dirty="0"/>
              <a:t> </a:t>
            </a:r>
            <a:r>
              <a:rPr lang="es-AR" sz="1100" dirty="0" err="1"/>
              <a:t>Mapping</a:t>
            </a:r>
            <a:r>
              <a:rPr lang="es-AR" sz="1100" dirty="0"/>
              <a:t> ● </a:t>
            </a:r>
            <a:r>
              <a:rPr lang="es-AR" sz="1100" dirty="0" err="1"/>
              <a:t>Product</a:t>
            </a:r>
            <a:r>
              <a:rPr lang="es-AR" sz="1100" dirty="0"/>
              <a:t> Backlog ● Historias de Usuario ● Tablero de Control ● </a:t>
            </a:r>
            <a:r>
              <a:rPr lang="es-AR" sz="1100" dirty="0" err="1"/>
              <a:t>Release</a:t>
            </a:r>
            <a:r>
              <a:rPr lang="es-AR" sz="1100" dirty="0"/>
              <a:t> Plan</a:t>
            </a:r>
            <a:endParaRPr lang="es-MX" sz="900" dirty="0">
              <a:solidFill>
                <a:schemeClr val="dk1"/>
              </a:solidFill>
            </a:endParaRP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buClr>
                <a:schemeClr val="dk1"/>
              </a:buClr>
              <a:buSzPts val="1100"/>
            </a:pPr>
            <a:r>
              <a:rPr lang="es-MX" sz="900" dirty="0"/>
              <a:t>Desarrollar e implementar una plataforma en línea que permita a los investigadores científicos diseñar y administrar encuestas complejas sin conocimientos de programación, con el fin de aumentar la cantidad y mejorar la calidad de las investigaciones realizadas en campos como la psicología, las ciencias del comportamiento y la sociología, entre otros.</a:t>
            </a:r>
            <a:endParaRPr lang="es-ES" sz="900" dirty="0">
              <a:solidFill>
                <a:schemeClr val="dk1"/>
              </a:solidFil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100" dirty="0"/>
              <a:t>Simplificar la creación y administración de encuestas complejas, permitiendo a investigadores científicos sin conocimientos de programación diseñar y desplegar experimentos online de manera intuitiva y accesible.</a:t>
            </a:r>
            <a:endParaRPr lang="es-ES" sz="1000" dirty="0">
              <a:solidFill>
                <a:schemeClr val="dk1"/>
              </a:solidFill>
            </a:endParaRPr>
          </a:p>
        </p:txBody>
      </p:sp>
      <p:pic>
        <p:nvPicPr>
          <p:cNvPr id="136" name="Shape 136"/>
          <p:cNvPicPr preferRelativeResize="0"/>
          <p:nvPr/>
        </p:nvPicPr>
        <p:blipFill rotWithShape="1">
          <a:blip r:embed="rId3">
            <a:alphaModFix/>
          </a:blip>
          <a:srcRect/>
          <a:stretch/>
        </p:blipFill>
        <p:spPr>
          <a:xfrm>
            <a:off x="8647387" y="21835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900" b="0" i="0" u="none" strike="noStrike" cap="none" dirty="0">
                <a:solidFill>
                  <a:schemeClr val="dk1"/>
                </a:solidFill>
                <a:latin typeface="Arial"/>
                <a:ea typeface="Arial"/>
                <a:cs typeface="Arial"/>
                <a:sym typeface="Arial"/>
              </a:rPr>
              <a:t>-</a:t>
            </a:r>
            <a:r>
              <a:rPr lang="es-MX" sz="900" dirty="0"/>
              <a:t>Riesgo: Especificaciones y casos de uso limitados por falta de relevamiento más amplio en mercado de potenciales clientes. Impacto: Alto. Probabilidad de Ocurrencia: Bajo Plan de Mitigación: Generar una segunda vuelta de relevamiento con potenciales clientes y buscar ampliar la cartera de los mismos. </a:t>
            </a:r>
          </a:p>
          <a:p>
            <a:pPr marL="0" marR="0" lvl="0" indent="0" rtl="0">
              <a:lnSpc>
                <a:spcPct val="100000"/>
              </a:lnSpc>
              <a:spcBef>
                <a:spcPts val="0"/>
              </a:spcBef>
              <a:spcAft>
                <a:spcPts val="0"/>
              </a:spcAft>
              <a:buClr>
                <a:srgbClr val="000000"/>
              </a:buClr>
              <a:buSzPts val="1000"/>
              <a:buFont typeface="Arial"/>
              <a:buNone/>
            </a:pPr>
            <a:endParaRPr lang="es-MX" sz="900" dirty="0"/>
          </a:p>
          <a:p>
            <a:pPr marL="0" marR="0" lvl="0" indent="0" rtl="0">
              <a:lnSpc>
                <a:spcPct val="100000"/>
              </a:lnSpc>
              <a:spcBef>
                <a:spcPts val="0"/>
              </a:spcBef>
              <a:spcAft>
                <a:spcPts val="0"/>
              </a:spcAft>
              <a:buClr>
                <a:srgbClr val="000000"/>
              </a:buClr>
              <a:buSzPts val="1000"/>
              <a:buFont typeface="Arial"/>
              <a:buNone/>
            </a:pPr>
            <a:r>
              <a:rPr lang="es-MX" sz="900" dirty="0"/>
              <a:t>- Riesgo: Retraso en la definiciones de arquitectura impacten en el plazo total del proyecto. Impacto: Alto. Probabilidad de Ocurrencia: Medio Plan de Mitigación: priorizar definición en el corto plazo </a:t>
            </a:r>
            <a:endParaRPr lang="es-MX" sz="900" b="0" i="0" u="none" strike="noStrike" cap="none" dirty="0">
              <a:solidFill>
                <a:srgbClr val="000000"/>
              </a:solidFill>
              <a:latin typeface="Arial"/>
              <a:ea typeface="Arial"/>
              <a:cs typeface="Arial"/>
              <a:sym typeface="Aria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lvl="0" indent="-292100" algn="l" rtl="0">
              <a:spcBef>
                <a:spcPts val="0"/>
              </a:spcBef>
              <a:spcAft>
                <a:spcPts val="0"/>
              </a:spcAft>
              <a:buClr>
                <a:schemeClr val="dk1"/>
              </a:buClr>
              <a:buSzPts val="1000"/>
              <a:buChar char="●"/>
            </a:pPr>
            <a:r>
              <a:rPr lang="es-MX" sz="1050" dirty="0"/>
              <a:t>Definir las historias de usuario en las que vamos a estar trabajando durante los </a:t>
            </a:r>
            <a:r>
              <a:rPr lang="es-MX" sz="1050" dirty="0" err="1"/>
              <a:t>sprints</a:t>
            </a:r>
            <a:r>
              <a:rPr lang="es-MX" sz="1050" dirty="0"/>
              <a:t>.</a:t>
            </a:r>
          </a:p>
          <a:p>
            <a:pPr marL="457200" lvl="0" indent="-292100" algn="l" rtl="0">
              <a:spcBef>
                <a:spcPts val="0"/>
              </a:spcBef>
              <a:spcAft>
                <a:spcPts val="0"/>
              </a:spcAft>
              <a:buClr>
                <a:schemeClr val="dk1"/>
              </a:buClr>
              <a:buSzPts val="1000"/>
              <a:buChar char="●"/>
            </a:pPr>
            <a:r>
              <a:rPr lang="es-MX" sz="1050" dirty="0"/>
              <a:t>Definir las tecnologías a usar para el proyecto</a:t>
            </a:r>
            <a:endParaRPr lang="es-MX" sz="1050" dirty="0">
              <a:solidFill>
                <a:schemeClr val="dk1"/>
              </a:solidFil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458</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1367126" y="6450400"/>
            <a:ext cx="273050" cy="485775"/>
          </a:xfrm>
          <a:prstGeom prst="rect">
            <a:avLst/>
          </a:prstGeom>
          <a:noFill/>
          <a:ln w="9525">
            <a:noFill/>
            <a:miter lim="800000"/>
            <a:headEnd/>
            <a:tailEnd/>
          </a:ln>
        </p:spPr>
      </p:pic>
      <p:pic>
        <p:nvPicPr>
          <p:cNvPr id="5" name="Imagen 4" descr="Interfaz de usuario gráfica, Texto, Aplicación&#10;&#10;Descripción generada automáticamente">
            <a:extLst>
              <a:ext uri="{FF2B5EF4-FFF2-40B4-BE49-F238E27FC236}">
                <a16:creationId xmlns:a16="http://schemas.microsoft.com/office/drawing/2014/main" id="{C3B33CA0-47DD-E0AF-45F2-9BA6AF1F98F4}"/>
              </a:ext>
            </a:extLst>
          </p:cNvPr>
          <p:cNvPicPr>
            <a:picLocks noChangeAspect="1"/>
          </p:cNvPicPr>
          <p:nvPr/>
        </p:nvPicPr>
        <p:blipFill>
          <a:blip r:embed="rId5"/>
          <a:stretch>
            <a:fillRect/>
          </a:stretch>
        </p:blipFill>
        <p:spPr>
          <a:xfrm>
            <a:off x="471502" y="1057268"/>
            <a:ext cx="4837918" cy="1954683"/>
          </a:xfrm>
          <a:prstGeom prst="rect">
            <a:avLst/>
          </a:prstGeom>
        </p:spPr>
      </p:pic>
    </p:spTree>
    <p:extLst>
      <p:ext uri="{BB962C8B-B14F-4D97-AF65-F5344CB8AC3E}">
        <p14:creationId xmlns:p14="http://schemas.microsoft.com/office/powerpoint/2010/main" val="28405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SmartEd</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100" b="1" dirty="0">
                <a:solidFill>
                  <a:srgbClr val="1F497D"/>
                </a:solidFill>
              </a:rPr>
              <a:t>Ramiro Luengo </a:t>
            </a:r>
            <a:endParaRPr lang="es-AR" sz="1000" b="1" dirty="0">
              <a:solidFill>
                <a:schemeClr val="accent1">
                  <a:lumMod val="75000"/>
                </a:schemeClr>
              </a:solidFill>
            </a:endParaRP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Crescentini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21</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30/11/2023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171450" indent="-171450">
              <a:buSzPts val="1000"/>
              <a:buChar char="•"/>
            </a:pPr>
            <a:r>
              <a:rPr lang="es-AR" sz="1100" b="1" dirty="0">
                <a:solidFill>
                  <a:schemeClr val="dk1"/>
                </a:solidFill>
              </a:rPr>
              <a:t>Diagrama de Entidad Relación (06-07-23)</a:t>
            </a:r>
            <a:r>
              <a:rPr lang="es-AR" sz="1000" b="1" dirty="0">
                <a:solidFill>
                  <a:schemeClr val="dk1"/>
                </a:solidFill>
              </a:rPr>
              <a:t> </a:t>
            </a:r>
            <a:endParaRPr lang="en-US" sz="1000" dirty="0">
              <a:solidFill>
                <a:schemeClr val="dk1"/>
              </a:solidFill>
            </a:endParaRPr>
          </a:p>
          <a:p>
            <a:pPr marL="457200" lvl="2" indent="-57150" algn="just">
              <a:spcBef>
                <a:spcPts val="150"/>
              </a:spcBef>
              <a:buSzPts val="1000"/>
              <a:buFont typeface="Noto Sans Symbols,Sans-Serif"/>
              <a:buChar char="✓"/>
            </a:pPr>
            <a:r>
              <a:rPr lang="es-AR" sz="900" dirty="0">
                <a:solidFill>
                  <a:schemeClr val="dk1"/>
                </a:solidFill>
              </a:rPr>
              <a:t>Se finalizo las estructuras más grandes del sistema (Docente, Alumno, Curso, etc.)</a:t>
            </a:r>
            <a:endParaRPr lang="en-US" sz="900" dirty="0">
              <a:solidFill>
                <a:schemeClr val="dk1"/>
              </a:solidFill>
            </a:endParaRPr>
          </a:p>
          <a:p>
            <a:pPr marL="457200" lvl="2" indent="-57150" algn="just">
              <a:spcBef>
                <a:spcPts val="150"/>
              </a:spcBef>
              <a:buSzPts val="1000"/>
              <a:buFont typeface="Noto Sans Symbols,Sans-Serif"/>
              <a:buChar char="✓"/>
            </a:pPr>
            <a:r>
              <a:rPr lang="es-AR" sz="900" dirty="0">
                <a:solidFill>
                  <a:schemeClr val="dk1"/>
                </a:solidFill>
              </a:rPr>
              <a:t>Continúa la elaboración del documento con  las definiciones de los campos de cada entidad y las nuevas entidades como Notificaciones.</a:t>
            </a:r>
            <a:endParaRPr lang="en-US" sz="900" dirty="0">
              <a:solidFill>
                <a:schemeClr val="dk1"/>
              </a:solidFill>
            </a:endParaRPr>
          </a:p>
          <a:p>
            <a:pPr marL="171450" indent="-171450">
              <a:lnSpc>
                <a:spcPct val="85000"/>
              </a:lnSpc>
              <a:spcBef>
                <a:spcPts val="335"/>
              </a:spcBef>
              <a:buSzPts val="1000"/>
              <a:buChar char="•"/>
            </a:pPr>
            <a:r>
              <a:rPr lang="es-AR" sz="1100" b="1" dirty="0">
                <a:solidFill>
                  <a:schemeClr val="dk1"/>
                </a:solidFill>
              </a:rPr>
              <a:t>Elaboración del diagrama de clases (13-07-23)</a:t>
            </a:r>
            <a:endParaRPr lang="en-US" sz="1100" dirty="0">
              <a:solidFill>
                <a:schemeClr val="dk1"/>
              </a:solidFill>
            </a:endParaRPr>
          </a:p>
          <a:p>
            <a:pPr marL="457200" lvl="2" indent="-57150">
              <a:spcBef>
                <a:spcPts val="150"/>
              </a:spcBef>
              <a:buSzPts val="1000"/>
              <a:buFont typeface="Noto Sans Symbols,Sans-Serif"/>
              <a:buChar char="✓"/>
            </a:pPr>
            <a:r>
              <a:rPr lang="es-AR" sz="900" dirty="0">
                <a:solidFill>
                  <a:schemeClr val="dk1"/>
                </a:solidFill>
              </a:rPr>
              <a:t> Continua el desarrollo del diagrama de clases en base al DER y a lo detallado en los requerimientos.</a:t>
            </a:r>
          </a:p>
          <a:p>
            <a:pPr marL="171450" indent="-171450">
              <a:lnSpc>
                <a:spcPct val="85000"/>
              </a:lnSpc>
              <a:spcBef>
                <a:spcPts val="335"/>
              </a:spcBef>
              <a:buFont typeface="Arial,Sans-Serif"/>
              <a:buChar char="•"/>
            </a:pPr>
            <a:r>
              <a:rPr lang="es-AR" sz="1100" b="1" dirty="0">
                <a:solidFill>
                  <a:schemeClr val="dk1"/>
                </a:solidFill>
              </a:rPr>
              <a:t>Desarrollo del módulo de perfiles (10-08-23)</a:t>
            </a:r>
            <a:endParaRPr lang="en-US" sz="1100" dirty="0">
              <a:solidFill>
                <a:schemeClr val="dk1"/>
              </a:solidFill>
            </a:endParaRPr>
          </a:p>
          <a:p>
            <a:pPr marL="457200" lvl="2" indent="-57150">
              <a:spcBef>
                <a:spcPts val="150"/>
              </a:spcBef>
              <a:buFont typeface="Noto Sans Symbols,Sans-Serif"/>
              <a:buChar char="✓"/>
            </a:pPr>
            <a:r>
              <a:rPr lang="es-AR" sz="900" dirty="0">
                <a:solidFill>
                  <a:schemeClr val="dk1"/>
                </a:solidFill>
              </a:rPr>
              <a:t> Se comenzó el desarrollo del módulo de perfiles en base al DER y al diagrama de clases. Actualmente estimamos que está a un 20%.</a:t>
            </a: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just"/>
            <a:r>
              <a:rPr lang="es-AR" sz="900" dirty="0">
                <a:solidFill>
                  <a:schemeClr val="dk1"/>
                </a:solidFill>
              </a:rPr>
              <a:t>Analizar, diseñar y desarrollar un sistema web que permita la gestión de los procesos escolares y el seguimiento de los alumnos.</a:t>
            </a:r>
            <a:endParaRPr lang="es-AR" sz="800" dirty="0">
              <a:solidFill>
                <a:schemeClr val="dk1"/>
              </a:solidFil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just"/>
            <a:r>
              <a:rPr lang="es-AR" sz="1100" dirty="0"/>
              <a:t>Facilitar </a:t>
            </a:r>
            <a:r>
              <a:rPr lang="es-AR" sz="1100" b="0" i="0" u="none" strike="noStrike" cap="none" dirty="0">
                <a:latin typeface="Arial"/>
                <a:ea typeface="Arial"/>
                <a:cs typeface="Arial"/>
                <a:sym typeface="Arial"/>
              </a:rPr>
              <a:t>el </a:t>
            </a:r>
            <a:r>
              <a:rPr lang="es-AR" sz="1100" dirty="0"/>
              <a:t>seguimiento </a:t>
            </a:r>
            <a:r>
              <a:rPr lang="es-AR" sz="1100" b="0" i="0" u="none" strike="noStrike" cap="none" dirty="0">
                <a:latin typeface="Arial"/>
                <a:ea typeface="Arial"/>
                <a:cs typeface="Arial"/>
                <a:sym typeface="Arial"/>
              </a:rPr>
              <a:t>del </a:t>
            </a:r>
            <a:r>
              <a:rPr lang="es-AR" sz="1100" dirty="0"/>
              <a:t>progreso escolar a lo largo </a:t>
            </a:r>
            <a:r>
              <a:rPr lang="es-AR" sz="1100" b="0" i="0" u="none" strike="noStrike" cap="none" dirty="0">
                <a:latin typeface="Arial"/>
                <a:ea typeface="Arial"/>
                <a:cs typeface="Arial"/>
                <a:sym typeface="Arial"/>
              </a:rPr>
              <a:t>del </a:t>
            </a:r>
            <a:r>
              <a:rPr lang="es-AR" sz="1100" dirty="0"/>
              <a:t>tiempo. Fomentar la participación y comunicación entre padres y docentes. Integrar los distintos procesos de la gestión escolar.</a:t>
            </a:r>
          </a:p>
        </p:txBody>
      </p:sp>
      <p:pic>
        <p:nvPicPr>
          <p:cNvPr id="136" name="Shape 136"/>
          <p:cNvPicPr preferRelativeResize="0"/>
          <p:nvPr/>
        </p:nvPicPr>
        <p:blipFill rotWithShape="1">
          <a:blip r:embed="rId3">
            <a:alphaModFix/>
          </a:blip>
          <a:srcRect/>
          <a:stretch/>
        </p:blipFill>
        <p:spPr>
          <a:xfrm>
            <a:off x="8647387" y="21835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171450" indent="-171450">
              <a:buChar char="•"/>
            </a:pPr>
            <a:r>
              <a:rPr lang="es-MX" sz="900" b="0" i="0" u="none" strike="noStrike" cap="none" dirty="0">
                <a:solidFill>
                  <a:schemeClr val="dk1"/>
                </a:solidFill>
                <a:latin typeface="Arial"/>
                <a:ea typeface="Arial"/>
                <a:cs typeface="Arial"/>
                <a:sym typeface="Arial"/>
              </a:rPr>
              <a:t>-</a:t>
            </a:r>
            <a:r>
              <a:rPr lang="es-AR" sz="900" b="1" dirty="0" err="1">
                <a:solidFill>
                  <a:schemeClr val="dk1"/>
                </a:solidFill>
              </a:rPr>
              <a:t>Issue</a:t>
            </a:r>
            <a:r>
              <a:rPr lang="es-AR" sz="900" b="1" dirty="0">
                <a:solidFill>
                  <a:schemeClr val="dk1"/>
                </a:solidFill>
              </a:rPr>
              <a:t>:</a:t>
            </a:r>
            <a:r>
              <a:rPr lang="es-AR" sz="900" dirty="0">
                <a:solidFill>
                  <a:schemeClr val="dk1"/>
                </a:solidFill>
              </a:rPr>
              <a:t> Cambios en los requerimientos que derivaron en un poco de retrabajo en el DER y el Diagrama de Clases. (Impacto: Bajo)</a:t>
            </a: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algn="just"/>
            <a:r>
              <a:rPr lang="es-AR" sz="1050" dirty="0"/>
              <a:t>Investigar la tecnología para que el sistema este preparado para manejar el crecimiento en términos de número de alumnos, escuelas o funcionalidades adicionales, y evitar problemas de rendimiento</a:t>
            </a:r>
            <a:endParaRPr lang="es-ES" sz="1050" dirty="0"/>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404</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1367126" y="6450400"/>
            <a:ext cx="273050" cy="485775"/>
          </a:xfrm>
          <a:prstGeom prst="rect">
            <a:avLst/>
          </a:prstGeom>
          <a:noFill/>
          <a:ln w="9525">
            <a:noFill/>
            <a:miter lim="800000"/>
            <a:headEnd/>
            <a:tailEnd/>
          </a:ln>
        </p:spPr>
      </p:pic>
      <p:pic>
        <p:nvPicPr>
          <p:cNvPr id="3" name="Imagen 6" descr="Interfaz de usuario gráfica, Aplicación&#10;&#10;Descripción generada automáticamente">
            <a:extLst>
              <a:ext uri="{FF2B5EF4-FFF2-40B4-BE49-F238E27FC236}">
                <a16:creationId xmlns:a16="http://schemas.microsoft.com/office/drawing/2014/main" id="{E6A1EA6B-AD14-352B-A661-F6830E00E1A3}"/>
              </a:ext>
            </a:extLst>
          </p:cNvPr>
          <p:cNvPicPr>
            <a:picLocks noChangeAspect="1"/>
          </p:cNvPicPr>
          <p:nvPr/>
        </p:nvPicPr>
        <p:blipFill>
          <a:blip r:embed="rId5"/>
          <a:stretch>
            <a:fillRect/>
          </a:stretch>
        </p:blipFill>
        <p:spPr>
          <a:xfrm>
            <a:off x="220317" y="1270592"/>
            <a:ext cx="5236629" cy="1572242"/>
          </a:xfrm>
          <a:prstGeom prst="rect">
            <a:avLst/>
          </a:prstGeom>
        </p:spPr>
      </p:pic>
    </p:spTree>
    <p:extLst>
      <p:ext uri="{BB962C8B-B14F-4D97-AF65-F5344CB8AC3E}">
        <p14:creationId xmlns:p14="http://schemas.microsoft.com/office/powerpoint/2010/main" val="2650840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AppAgroIA</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100" b="1" dirty="0">
                <a:solidFill>
                  <a:srgbClr val="1F497D"/>
                </a:solidFill>
              </a:rPr>
              <a:t>Ramiro Luengo </a:t>
            </a:r>
            <a:endParaRPr lang="es-AR" sz="1000" b="1" dirty="0">
              <a:solidFill>
                <a:schemeClr val="accent1">
                  <a:lumMod val="75000"/>
                </a:schemeClr>
              </a:solidFill>
            </a:endParaRP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Crescentini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01</a:t>
            </a:r>
            <a:r>
              <a:rPr lang="es-AR" sz="1000" b="1" dirty="0">
                <a:solidFill>
                  <a:srgbClr val="1F497D"/>
                </a:solidFill>
              </a:rPr>
              <a:t>/04/2023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20/11/2023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a:t>
            </a:r>
            <a:r>
              <a:rPr lang="es-AR" sz="1000" b="1" dirty="0">
                <a:solidFill>
                  <a:srgbClr val="1F497D"/>
                </a:solidFill>
              </a:rPr>
              <a:t>31,25</a:t>
            </a:r>
            <a:r>
              <a:rPr lang="es-AR" sz="1000" b="1" dirty="0">
                <a:solidFill>
                  <a:srgbClr val="1F497D"/>
                </a:solidFill>
                <a:latin typeface="Arial"/>
                <a:ea typeface="Arial"/>
                <a:cs typeface="Arial"/>
                <a:sym typeface="Arial"/>
              </a:rPr>
              <a:t>%</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Real:25</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marR="0" lvl="0" indent="-285750" algn="l" rtl="0">
              <a:lnSpc>
                <a:spcPct val="100000"/>
              </a:lnSpc>
              <a:spcBef>
                <a:spcPts val="0"/>
              </a:spcBef>
              <a:spcAft>
                <a:spcPts val="0"/>
              </a:spcAft>
              <a:buClr>
                <a:schemeClr val="dk1"/>
              </a:buClr>
              <a:buSzPts val="900"/>
              <a:buChar char="❖"/>
            </a:pPr>
            <a:r>
              <a:rPr lang="es-MX" sz="900" dirty="0">
                <a:solidFill>
                  <a:schemeClr val="dk1"/>
                </a:solidFill>
              </a:rPr>
              <a:t>Análisis:</a:t>
            </a:r>
          </a:p>
          <a:p>
            <a:pPr marL="914400" marR="0" lvl="1" indent="-285750" algn="l" rtl="0">
              <a:lnSpc>
                <a:spcPct val="100000"/>
              </a:lnSpc>
              <a:spcBef>
                <a:spcPts val="0"/>
              </a:spcBef>
              <a:spcAft>
                <a:spcPts val="0"/>
              </a:spcAft>
              <a:buClr>
                <a:schemeClr val="dk1"/>
              </a:buClr>
              <a:buSzPts val="900"/>
              <a:buChar char="➢"/>
            </a:pPr>
            <a:r>
              <a:rPr lang="es-MX" sz="900" dirty="0">
                <a:solidFill>
                  <a:schemeClr val="dk1"/>
                </a:solidFill>
              </a:rPr>
              <a:t>Gestión de Riesgos (16/07/23): Resta definir potenciales riesgos con las conexiones y dispositivos de los usuarios.</a:t>
            </a:r>
          </a:p>
          <a:p>
            <a:pPr marL="914400" marR="0" lvl="1" indent="-285750" algn="l" rtl="0">
              <a:lnSpc>
                <a:spcPct val="100000"/>
              </a:lnSpc>
              <a:spcBef>
                <a:spcPts val="0"/>
              </a:spcBef>
              <a:spcAft>
                <a:spcPts val="0"/>
              </a:spcAft>
              <a:buClr>
                <a:schemeClr val="dk1"/>
              </a:buClr>
              <a:buSzPts val="900"/>
              <a:buChar char="➢"/>
            </a:pPr>
            <a:r>
              <a:rPr lang="es-MX" sz="900" dirty="0">
                <a:solidFill>
                  <a:schemeClr val="dk1"/>
                </a:solidFill>
              </a:rPr>
              <a:t>Cronograma (16/07/23): Continúa la especificación de fechas comprometidas para los entregables de diseño y desarrollo.</a:t>
            </a:r>
          </a:p>
          <a:p>
            <a:pPr marL="914400" marR="0" lvl="1" indent="-285750" algn="l" rtl="0">
              <a:lnSpc>
                <a:spcPct val="100000"/>
              </a:lnSpc>
              <a:spcBef>
                <a:spcPts val="0"/>
              </a:spcBef>
              <a:spcAft>
                <a:spcPts val="0"/>
              </a:spcAft>
              <a:buClr>
                <a:schemeClr val="dk1"/>
              </a:buClr>
              <a:buSzPts val="900"/>
              <a:buChar char="➢"/>
            </a:pPr>
            <a:r>
              <a:rPr lang="es-MX" sz="900" dirty="0">
                <a:solidFill>
                  <a:schemeClr val="dk1"/>
                </a:solidFill>
              </a:rPr>
              <a:t>WBS (30/07/23): Continúa la definición los </a:t>
            </a:r>
            <a:r>
              <a:rPr lang="es-MX" sz="900" dirty="0" err="1">
                <a:solidFill>
                  <a:schemeClr val="dk1"/>
                </a:solidFill>
              </a:rPr>
              <a:t>sprints</a:t>
            </a:r>
            <a:r>
              <a:rPr lang="es-MX" sz="900" dirty="0">
                <a:solidFill>
                  <a:schemeClr val="dk1"/>
                </a:solidFill>
              </a:rPr>
              <a:t> y su contenido </a:t>
            </a:r>
          </a:p>
          <a:p>
            <a:pPr marL="457200" marR="0" lvl="0" indent="-285750" algn="l" rtl="0">
              <a:lnSpc>
                <a:spcPct val="100000"/>
              </a:lnSpc>
              <a:spcBef>
                <a:spcPts val="0"/>
              </a:spcBef>
              <a:spcAft>
                <a:spcPts val="0"/>
              </a:spcAft>
              <a:buClr>
                <a:schemeClr val="dk1"/>
              </a:buClr>
              <a:buSzPts val="900"/>
              <a:buChar char="❖"/>
            </a:pPr>
            <a:r>
              <a:rPr lang="es-MX" sz="900" dirty="0">
                <a:solidFill>
                  <a:schemeClr val="dk1"/>
                </a:solidFill>
              </a:rPr>
              <a:t>Diseño:</a:t>
            </a:r>
          </a:p>
          <a:p>
            <a:pPr marL="914400" lvl="1" indent="-285750" algn="l" rtl="0">
              <a:spcBef>
                <a:spcPts val="0"/>
              </a:spcBef>
              <a:spcAft>
                <a:spcPts val="0"/>
              </a:spcAft>
              <a:buClr>
                <a:schemeClr val="dk1"/>
              </a:buClr>
              <a:buSzPts val="900"/>
              <a:buChar char="➢"/>
            </a:pPr>
            <a:r>
              <a:rPr lang="es-MX" sz="900" dirty="0">
                <a:solidFill>
                  <a:schemeClr val="dk1"/>
                </a:solidFill>
              </a:rPr>
              <a:t>Se definió </a:t>
            </a:r>
            <a:r>
              <a:rPr lang="es-MX" sz="900" dirty="0" err="1">
                <a:solidFill>
                  <a:schemeClr val="dk1"/>
                </a:solidFill>
              </a:rPr>
              <a:t>LandViewer</a:t>
            </a:r>
            <a:r>
              <a:rPr lang="es-MX" sz="900" dirty="0">
                <a:solidFill>
                  <a:schemeClr val="dk1"/>
                </a:solidFill>
              </a:rPr>
              <a:t> como fuente de imágenes satelitales. (06/06/23)</a:t>
            </a:r>
          </a:p>
          <a:p>
            <a:pPr marL="914400" lvl="1" indent="-285750" algn="l" rtl="0">
              <a:spcBef>
                <a:spcPts val="0"/>
              </a:spcBef>
              <a:spcAft>
                <a:spcPts val="0"/>
              </a:spcAft>
              <a:buClr>
                <a:schemeClr val="dk1"/>
              </a:buClr>
              <a:buSzPts val="900"/>
              <a:buChar char="➢"/>
            </a:pPr>
            <a:r>
              <a:rPr lang="es-MX" sz="900" dirty="0">
                <a:solidFill>
                  <a:schemeClr val="dk1"/>
                </a:solidFill>
              </a:rPr>
              <a:t>Se definió Python como el mejor lenguaje de programación para las necesidades planteadas según lo relevado (08/06/23)</a:t>
            </a:r>
          </a:p>
          <a:p>
            <a:pPr marL="914400" lvl="1" indent="-285750" algn="l" rtl="0">
              <a:spcBef>
                <a:spcPts val="0"/>
              </a:spcBef>
              <a:spcAft>
                <a:spcPts val="0"/>
              </a:spcAft>
              <a:buClr>
                <a:schemeClr val="dk1"/>
              </a:buClr>
              <a:buSzPts val="900"/>
              <a:buChar char="➢"/>
            </a:pPr>
            <a:r>
              <a:rPr lang="es-MX" sz="900" dirty="0">
                <a:solidFill>
                  <a:schemeClr val="dk1"/>
                </a:solidFill>
              </a:rPr>
              <a:t>Arquitectura (30/07/23): Se definió la arquitectura de SW. Falta definir la arquitectura de HW y como se acopla con la de SW.</a:t>
            </a: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s-MX" sz="900" dirty="0">
                <a:solidFill>
                  <a:schemeClr val="dk1"/>
                </a:solidFill>
              </a:rPr>
              <a:t>Analizar, diseñar e implementar los módulos de Análisis y Procesamiento de imágenes y Comunidad para la aplicación </a:t>
            </a:r>
            <a:r>
              <a:rPr lang="es-MX" sz="900" dirty="0" err="1">
                <a:solidFill>
                  <a:schemeClr val="dk1"/>
                </a:solidFill>
              </a:rPr>
              <a:t>AppAgroIA</a:t>
            </a:r>
            <a:r>
              <a:rPr lang="es-MX" sz="900" dirty="0">
                <a:solidFill>
                  <a:schemeClr val="dk1"/>
                </a:solidFill>
              </a:rPr>
              <a:t>.</a:t>
            </a:r>
            <a:endParaRPr lang="es-MX" sz="900" b="0" i="0" u="none" strike="noStrike" cap="none" dirty="0">
              <a:solidFill>
                <a:schemeClr val="dk1"/>
              </a:solidFill>
              <a:latin typeface="Arial"/>
              <a:ea typeface="Arial"/>
              <a:cs typeface="Arial"/>
              <a:sym typeface="Aria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marR="0" lvl="0" indent="-292100" algn="l" rtl="0">
              <a:lnSpc>
                <a:spcPct val="100000"/>
              </a:lnSpc>
              <a:spcBef>
                <a:spcPts val="0"/>
              </a:spcBef>
              <a:spcAft>
                <a:spcPts val="0"/>
              </a:spcAft>
              <a:buClr>
                <a:schemeClr val="dk1"/>
              </a:buClr>
              <a:buSzPts val="1000"/>
              <a:buFont typeface="Arial"/>
              <a:buChar char="●"/>
            </a:pPr>
            <a:r>
              <a:rPr lang="es-MX" sz="1100" dirty="0">
                <a:solidFill>
                  <a:schemeClr val="dk1"/>
                </a:solidFill>
              </a:rPr>
              <a:t>Recolección de imágenes satelitales</a:t>
            </a:r>
          </a:p>
          <a:p>
            <a:pPr marL="457200" marR="0" lvl="0" indent="-292100" algn="l" rtl="0">
              <a:lnSpc>
                <a:spcPct val="100000"/>
              </a:lnSpc>
              <a:spcBef>
                <a:spcPts val="0"/>
              </a:spcBef>
              <a:spcAft>
                <a:spcPts val="0"/>
              </a:spcAft>
              <a:buClr>
                <a:schemeClr val="dk1"/>
              </a:buClr>
              <a:buSzPts val="1000"/>
              <a:buChar char="●"/>
            </a:pPr>
            <a:r>
              <a:rPr lang="es-MX" sz="1100" dirty="0">
                <a:solidFill>
                  <a:schemeClr val="dk1"/>
                </a:solidFill>
              </a:rPr>
              <a:t>Procesamiento de imágenes obtenidas</a:t>
            </a:r>
          </a:p>
          <a:p>
            <a:pPr marL="457200" marR="0" lvl="0" indent="-292100" algn="l" rtl="0">
              <a:lnSpc>
                <a:spcPct val="100000"/>
              </a:lnSpc>
              <a:spcBef>
                <a:spcPts val="0"/>
              </a:spcBef>
              <a:spcAft>
                <a:spcPts val="0"/>
              </a:spcAft>
              <a:buClr>
                <a:schemeClr val="dk1"/>
              </a:buClr>
              <a:buSzPts val="1000"/>
              <a:buChar char="●"/>
            </a:pPr>
            <a:r>
              <a:rPr lang="es-MX" sz="1100" dirty="0">
                <a:solidFill>
                  <a:schemeClr val="dk1"/>
                </a:solidFill>
              </a:rPr>
              <a:t>Comunidad: Conexión de usuarios y sistema de alertas de plagas</a:t>
            </a:r>
          </a:p>
        </p:txBody>
      </p:sp>
      <p:pic>
        <p:nvPicPr>
          <p:cNvPr id="136" name="Shape 136"/>
          <p:cNvPicPr preferRelativeResize="0"/>
          <p:nvPr/>
        </p:nvPicPr>
        <p:blipFill rotWithShape="1">
          <a:blip r:embed="rId3">
            <a:alphaModFix/>
          </a:blip>
          <a:srcRect/>
          <a:stretch/>
        </p:blipFill>
        <p:spPr>
          <a:xfrm>
            <a:off x="10010649" y="649843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900" b="1" dirty="0" err="1">
                <a:solidFill>
                  <a:schemeClr val="dk1"/>
                </a:solidFill>
              </a:rPr>
              <a:t>Issue</a:t>
            </a:r>
            <a:r>
              <a:rPr lang="es-MX" sz="900" dirty="0">
                <a:solidFill>
                  <a:schemeClr val="dk1"/>
                </a:solidFill>
              </a:rPr>
              <a:t>: Demora en las definiciones del negocio por parte del Usuario Experto. </a:t>
            </a:r>
          </a:p>
          <a:p>
            <a:pPr marL="0" marR="0" lvl="0" indent="0" rtl="0">
              <a:lnSpc>
                <a:spcPct val="100000"/>
              </a:lnSpc>
              <a:spcBef>
                <a:spcPts val="0"/>
              </a:spcBef>
              <a:spcAft>
                <a:spcPts val="0"/>
              </a:spcAft>
              <a:buClr>
                <a:srgbClr val="000000"/>
              </a:buClr>
              <a:buSzPts val="1000"/>
              <a:buFont typeface="Arial"/>
              <a:buNone/>
            </a:pPr>
            <a:r>
              <a:rPr lang="es-MX" sz="900" dirty="0">
                <a:solidFill>
                  <a:schemeClr val="dk1"/>
                </a:solidFill>
              </a:rPr>
              <a:t>Se necesita dicha definición para continuar en la investigación y diseño de la solución con los cultivos y plagas que se requieran (Impacto: Alto)</a:t>
            </a: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050" dirty="0">
                <a:solidFill>
                  <a:schemeClr val="dk1"/>
                </a:solidFill>
              </a:rPr>
              <a:t>Se definió con el Sponsor que si no se obtienen novedades del Usuario Experto elegido para el día 26/06, se contactará con el cliente para buscar un suplente que pueda realizar las definiciones</a:t>
            </a:r>
            <a:endParaRPr lang="es-MX" sz="1600" b="0" i="0" u="none" strike="noStrike" cap="none" dirty="0">
              <a:solidFill>
                <a:srgbClr val="000000"/>
              </a:solidFill>
              <a:latin typeface="Arial"/>
              <a:ea typeface="Arial"/>
              <a:cs typeface="Arial"/>
              <a:sym typeface="Aria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402</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8650012" y="210825"/>
            <a:ext cx="273050" cy="485775"/>
          </a:xfrm>
          <a:prstGeom prst="rect">
            <a:avLst/>
          </a:prstGeom>
          <a:noFill/>
          <a:ln w="9525">
            <a:noFill/>
            <a:miter lim="800000"/>
            <a:headEnd/>
            <a:tailEnd/>
          </a:ln>
        </p:spPr>
      </p:pic>
      <p:pic>
        <p:nvPicPr>
          <p:cNvPr id="4" name="Google Shape;123;p3">
            <a:extLst>
              <a:ext uri="{FF2B5EF4-FFF2-40B4-BE49-F238E27FC236}">
                <a16:creationId xmlns:a16="http://schemas.microsoft.com/office/drawing/2014/main" id="{3C13092D-C403-7EBA-AB22-3F4122FF7868}"/>
              </a:ext>
            </a:extLst>
          </p:cNvPr>
          <p:cNvPicPr preferRelativeResize="0"/>
          <p:nvPr/>
        </p:nvPicPr>
        <p:blipFill>
          <a:blip r:embed="rId5">
            <a:alphaModFix/>
          </a:blip>
          <a:stretch>
            <a:fillRect/>
          </a:stretch>
        </p:blipFill>
        <p:spPr>
          <a:xfrm>
            <a:off x="230203" y="1086755"/>
            <a:ext cx="5225704" cy="1877044"/>
          </a:xfrm>
          <a:prstGeom prst="rect">
            <a:avLst/>
          </a:prstGeom>
          <a:noFill/>
          <a:ln>
            <a:noFill/>
          </a:ln>
        </p:spPr>
      </p:pic>
    </p:spTree>
    <p:extLst>
      <p:ext uri="{BB962C8B-B14F-4D97-AF65-F5344CB8AC3E}">
        <p14:creationId xmlns:p14="http://schemas.microsoft.com/office/powerpoint/2010/main" val="229340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a:solidFill>
                  <a:schemeClr val="accent1">
                    <a:lumMod val="75000"/>
                  </a:schemeClr>
                </a:solidFill>
              </a:rPr>
              <a:t>Auto </a:t>
            </a:r>
            <a:r>
              <a:rPr lang="es-AR" sz="1800" b="1" dirty="0" err="1">
                <a:solidFill>
                  <a:schemeClr val="accent1">
                    <a:lumMod val="75000"/>
                  </a:schemeClr>
                </a:solidFill>
              </a:rPr>
              <a:t>Savings</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100" b="1" dirty="0">
                <a:solidFill>
                  <a:srgbClr val="1F497D"/>
                </a:solidFill>
              </a:rPr>
              <a:t>Agustín </a:t>
            </a:r>
            <a:r>
              <a:rPr lang="es-AR" sz="1100" b="1" dirty="0" err="1">
                <a:solidFill>
                  <a:srgbClr val="1F497D"/>
                </a:solidFill>
              </a:rPr>
              <a:t>Meinardo</a:t>
            </a:r>
            <a:r>
              <a:rPr lang="es-AR" sz="1100" b="1" dirty="0">
                <a:solidFill>
                  <a:srgbClr val="1F497D"/>
                </a:solidFill>
              </a:rPr>
              <a:t> </a:t>
            </a:r>
            <a:endParaRPr lang="es-AR" sz="1000" b="1" dirty="0">
              <a:solidFill>
                <a:schemeClr val="accent1">
                  <a:lumMod val="75000"/>
                </a:schemeClr>
              </a:solidFill>
            </a:endParaRP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Crescentini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07</a:t>
            </a:r>
            <a:r>
              <a:rPr lang="es-AR" sz="1000" b="1" dirty="0">
                <a:solidFill>
                  <a:srgbClr val="1F497D"/>
                </a:solidFill>
              </a:rPr>
              <a:t>/06/2023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16/11/2023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a:t>
            </a:r>
            <a:r>
              <a:rPr lang="es-AR" sz="1000" b="1" dirty="0">
                <a:solidFill>
                  <a:srgbClr val="1F497D"/>
                </a:solidFill>
              </a:rPr>
              <a:t>19</a:t>
            </a:r>
            <a:r>
              <a:rPr lang="es-AR" sz="1000" b="1" dirty="0">
                <a:solidFill>
                  <a:srgbClr val="1F497D"/>
                </a:solidFill>
                <a:latin typeface="Arial"/>
                <a:ea typeface="Arial"/>
                <a:cs typeface="Arial"/>
                <a:sym typeface="Arial"/>
              </a:rPr>
              <a:t>%</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Real:19</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marR="0" lvl="0" indent="-285750" algn="l" rtl="0">
              <a:lnSpc>
                <a:spcPct val="100000"/>
              </a:lnSpc>
              <a:spcBef>
                <a:spcPts val="0"/>
              </a:spcBef>
              <a:spcAft>
                <a:spcPts val="0"/>
              </a:spcAft>
              <a:buClr>
                <a:schemeClr val="dk1"/>
              </a:buClr>
              <a:buSzPts val="900"/>
              <a:buChar char="❖"/>
            </a:pPr>
            <a:r>
              <a:rPr lang="es-MX" sz="1100" dirty="0" err="1">
                <a:solidFill>
                  <a:schemeClr val="dk1"/>
                </a:solidFill>
              </a:rPr>
              <a:t>Release</a:t>
            </a:r>
            <a:r>
              <a:rPr lang="es-MX" sz="1100" dirty="0">
                <a:solidFill>
                  <a:schemeClr val="dk1"/>
                </a:solidFill>
              </a:rPr>
              <a:t> 0 - Generación de la documentación del proyecto</a:t>
            </a:r>
          </a:p>
          <a:p>
            <a:pPr marL="457200" marR="0" lvl="0" indent="-285750" algn="l" rtl="0">
              <a:lnSpc>
                <a:spcPct val="100000"/>
              </a:lnSpc>
              <a:spcBef>
                <a:spcPts val="0"/>
              </a:spcBef>
              <a:spcAft>
                <a:spcPts val="0"/>
              </a:spcAft>
              <a:buClr>
                <a:schemeClr val="dk1"/>
              </a:buClr>
              <a:buSzPts val="900"/>
              <a:buChar char="❖"/>
            </a:pPr>
            <a:r>
              <a:rPr lang="es-MX" sz="1100" dirty="0" err="1">
                <a:solidFill>
                  <a:schemeClr val="dk1"/>
                </a:solidFill>
              </a:rPr>
              <a:t>Release</a:t>
            </a:r>
            <a:r>
              <a:rPr lang="es-MX" sz="1100" dirty="0">
                <a:solidFill>
                  <a:schemeClr val="dk1"/>
                </a:solidFill>
              </a:rPr>
              <a:t> 1 - Módulo Consolidación planes de ahorro</a:t>
            </a:r>
          </a:p>
          <a:p>
            <a:pPr marL="457200" marR="0" lvl="0" indent="-285750" algn="l" rtl="0">
              <a:lnSpc>
                <a:spcPct val="100000"/>
              </a:lnSpc>
              <a:spcBef>
                <a:spcPts val="0"/>
              </a:spcBef>
              <a:spcAft>
                <a:spcPts val="0"/>
              </a:spcAft>
              <a:buClr>
                <a:schemeClr val="dk1"/>
              </a:buClr>
              <a:buSzPts val="900"/>
              <a:buChar char="❖"/>
            </a:pPr>
            <a:r>
              <a:rPr lang="es-MX" sz="1100" dirty="0" err="1">
                <a:solidFill>
                  <a:schemeClr val="dk1"/>
                </a:solidFill>
              </a:rPr>
              <a:t>Release</a:t>
            </a:r>
            <a:r>
              <a:rPr lang="es-MX" sz="1100" dirty="0">
                <a:solidFill>
                  <a:schemeClr val="dk1"/>
                </a:solidFill>
              </a:rPr>
              <a:t> 1 - Módulo Marketplace para venta de planes adquiridos</a:t>
            </a: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s-MX" sz="900" dirty="0">
                <a:solidFill>
                  <a:schemeClr val="dk1"/>
                </a:solidFill>
              </a:rPr>
              <a:t>Diseñar y desarrollar una consolidación de las carteras</a:t>
            </a:r>
          </a:p>
          <a:p>
            <a:pPr marL="0" lvl="0" indent="0" algn="l" rtl="0">
              <a:lnSpc>
                <a:spcPct val="115000"/>
              </a:lnSpc>
              <a:spcBef>
                <a:spcPts val="0"/>
              </a:spcBef>
              <a:spcAft>
                <a:spcPts val="0"/>
              </a:spcAft>
              <a:buClr>
                <a:schemeClr val="dk1"/>
              </a:buClr>
              <a:buSzPts val="1100"/>
              <a:buFont typeface="Arial"/>
              <a:buNone/>
            </a:pPr>
            <a:r>
              <a:rPr lang="es-MX" sz="900" dirty="0">
                <a:solidFill>
                  <a:schemeClr val="dk1"/>
                </a:solidFill>
              </a:rPr>
              <a:t>de planes de ahorro para proveer módulos relacionados</a:t>
            </a:r>
          </a:p>
          <a:p>
            <a:pPr marL="0" lvl="0" indent="0" algn="l" rtl="0">
              <a:lnSpc>
                <a:spcPct val="115000"/>
              </a:lnSpc>
              <a:spcBef>
                <a:spcPts val="0"/>
              </a:spcBef>
              <a:spcAft>
                <a:spcPts val="0"/>
              </a:spcAft>
              <a:buClr>
                <a:schemeClr val="dk1"/>
              </a:buClr>
              <a:buSzPts val="1100"/>
              <a:buFont typeface="Arial"/>
              <a:buNone/>
            </a:pPr>
            <a:r>
              <a:rPr lang="es-MX" sz="900" dirty="0">
                <a:solidFill>
                  <a:schemeClr val="dk1"/>
                </a:solidFill>
              </a:rPr>
              <a:t>con la información consolidada</a:t>
            </a:r>
            <a:endParaRPr lang="es-MX" sz="900" b="0" i="0" u="none" strike="noStrike" cap="none" dirty="0">
              <a:solidFill>
                <a:schemeClr val="dk1"/>
              </a:solidFill>
              <a:latin typeface="Arial"/>
              <a:ea typeface="Arial"/>
              <a:cs typeface="Arial"/>
              <a:sym typeface="Aria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88900" marR="0" lvl="0" indent="-88900" algn="l" rtl="0">
              <a:lnSpc>
                <a:spcPct val="100000"/>
              </a:lnSpc>
              <a:spcBef>
                <a:spcPts val="0"/>
              </a:spcBef>
              <a:spcAft>
                <a:spcPts val="0"/>
              </a:spcAft>
              <a:buClr>
                <a:schemeClr val="dk1"/>
              </a:buClr>
              <a:buSzPts val="1000"/>
              <a:buFont typeface="Arial"/>
              <a:buChar char="●"/>
            </a:pPr>
            <a:r>
              <a:rPr lang="es-MX" sz="900" dirty="0">
                <a:solidFill>
                  <a:schemeClr val="dk1"/>
                </a:solidFill>
              </a:rPr>
              <a:t>Relacionar los datos de las carteras de los planes de ahorro proveniente de las diferentes automotrices para que los inversionistas tengan un acceso más rápido y de fácil acceso.</a:t>
            </a:r>
          </a:p>
          <a:p>
            <a:pPr marL="88900" marR="0" lvl="0" indent="-88900" algn="l" rtl="0">
              <a:lnSpc>
                <a:spcPct val="100000"/>
              </a:lnSpc>
              <a:spcBef>
                <a:spcPts val="0"/>
              </a:spcBef>
              <a:spcAft>
                <a:spcPts val="0"/>
              </a:spcAft>
              <a:buClr>
                <a:schemeClr val="dk1"/>
              </a:buClr>
              <a:buSzPts val="1000"/>
              <a:buFont typeface="Arial"/>
              <a:buChar char="●"/>
            </a:pPr>
            <a:r>
              <a:rPr lang="es-MX" sz="900" dirty="0">
                <a:solidFill>
                  <a:schemeClr val="dk1"/>
                </a:solidFill>
              </a:rPr>
              <a:t>Crear un </a:t>
            </a:r>
            <a:r>
              <a:rPr lang="es-MX" sz="900" dirty="0" err="1">
                <a:solidFill>
                  <a:schemeClr val="dk1"/>
                </a:solidFill>
              </a:rPr>
              <a:t>marketplace</a:t>
            </a:r>
            <a:r>
              <a:rPr lang="es-MX" sz="900" dirty="0">
                <a:solidFill>
                  <a:schemeClr val="dk1"/>
                </a:solidFill>
              </a:rPr>
              <a:t> destinado a la venta de planes adquiridos por ahorristas y que ya no los puedan pagar, evitando que éstos caigan en una situación morosa irreversible.</a:t>
            </a:r>
          </a:p>
          <a:p>
            <a:pPr marL="88900" marR="0" lvl="0" indent="-88900" algn="l" rtl="0">
              <a:lnSpc>
                <a:spcPct val="100000"/>
              </a:lnSpc>
              <a:spcBef>
                <a:spcPts val="0"/>
              </a:spcBef>
              <a:spcAft>
                <a:spcPts val="0"/>
              </a:spcAft>
              <a:buClr>
                <a:schemeClr val="dk1"/>
              </a:buClr>
              <a:buSzPts val="1000"/>
              <a:buFont typeface="Arial"/>
              <a:buChar char="●"/>
            </a:pPr>
            <a:r>
              <a:rPr lang="es-MX" sz="900" dirty="0">
                <a:solidFill>
                  <a:schemeClr val="dk1"/>
                </a:solidFill>
              </a:rPr>
              <a:t>Predecir la caída de planes para poder dar aviso de manera automatizada a los clientes prontos a ser morosos.</a:t>
            </a:r>
          </a:p>
          <a:p>
            <a:pPr marL="88900" marR="0" lvl="0" indent="-88900" algn="l" rtl="0">
              <a:lnSpc>
                <a:spcPct val="100000"/>
              </a:lnSpc>
              <a:spcBef>
                <a:spcPts val="0"/>
              </a:spcBef>
              <a:spcAft>
                <a:spcPts val="0"/>
              </a:spcAft>
              <a:buClr>
                <a:schemeClr val="dk1"/>
              </a:buClr>
              <a:buSzPts val="1000"/>
              <a:buFont typeface="Arial"/>
              <a:buChar char="●"/>
            </a:pPr>
            <a:r>
              <a:rPr lang="es-MX" sz="900" dirty="0">
                <a:solidFill>
                  <a:schemeClr val="dk1"/>
                </a:solidFill>
              </a:rPr>
              <a:t>Proveer una central de reportes para brindar mejor información.</a:t>
            </a:r>
          </a:p>
        </p:txBody>
      </p:sp>
      <p:pic>
        <p:nvPicPr>
          <p:cNvPr id="136" name="Shape 136"/>
          <p:cNvPicPr preferRelativeResize="0"/>
          <p:nvPr/>
        </p:nvPicPr>
        <p:blipFill rotWithShape="1">
          <a:blip r:embed="rId3">
            <a:alphaModFix/>
          </a:blip>
          <a:srcRect/>
          <a:stretch/>
        </p:blipFill>
        <p:spPr>
          <a:xfrm>
            <a:off x="8649454" y="21835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900" b="1" dirty="0">
                <a:solidFill>
                  <a:schemeClr val="dk1"/>
                </a:solidFill>
              </a:rPr>
              <a:t>Riesgo 1 - Problemas con las herramientas que estamos usando (mucho trial </a:t>
            </a:r>
            <a:r>
              <a:rPr lang="es-MX" sz="900" b="1" dirty="0" err="1">
                <a:solidFill>
                  <a:schemeClr val="dk1"/>
                </a:solidFill>
              </a:rPr>
              <a:t>Vercel</a:t>
            </a:r>
            <a:r>
              <a:rPr lang="es-MX" sz="900" b="1" dirty="0">
                <a:solidFill>
                  <a:schemeClr val="dk1"/>
                </a:solidFill>
              </a:rPr>
              <a:t>)</a:t>
            </a:r>
          </a:p>
          <a:p>
            <a:pPr marL="0" marR="0" lvl="0" indent="0" rtl="0">
              <a:lnSpc>
                <a:spcPct val="100000"/>
              </a:lnSpc>
              <a:spcBef>
                <a:spcPts val="0"/>
              </a:spcBef>
              <a:spcAft>
                <a:spcPts val="0"/>
              </a:spcAft>
              <a:buClr>
                <a:srgbClr val="000000"/>
              </a:buClr>
              <a:buSzPts val="1000"/>
              <a:buFont typeface="Arial"/>
              <a:buNone/>
            </a:pPr>
            <a:endParaRPr lang="es-MX" sz="900" b="1" dirty="0">
              <a:solidFill>
                <a:schemeClr val="dk1"/>
              </a:solidFill>
            </a:endParaRPr>
          </a:p>
          <a:p>
            <a:pPr marL="0" marR="0" lvl="0" indent="0" rtl="0">
              <a:lnSpc>
                <a:spcPct val="100000"/>
              </a:lnSpc>
              <a:spcBef>
                <a:spcPts val="0"/>
              </a:spcBef>
              <a:spcAft>
                <a:spcPts val="0"/>
              </a:spcAft>
              <a:buClr>
                <a:srgbClr val="000000"/>
              </a:buClr>
              <a:buSzPts val="1000"/>
              <a:buFont typeface="Arial"/>
              <a:buNone/>
            </a:pPr>
            <a:r>
              <a:rPr lang="es-MX" sz="900" b="1" dirty="0">
                <a:solidFill>
                  <a:schemeClr val="dk1"/>
                </a:solidFill>
              </a:rPr>
              <a:t>Riesgo 2 - Falta de disponibilidad por parte del cliente</a:t>
            </a:r>
            <a:endParaRPr lang="es-MX" sz="900" dirty="0">
              <a:solidFill>
                <a:schemeClr val="dk1"/>
              </a:solidFil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050" dirty="0">
                <a:solidFill>
                  <a:schemeClr val="dk1"/>
                </a:solidFill>
              </a:rPr>
              <a:t>Las tecnologías que se seleccionan para la solución se adecúan a los conocimientos y tecnologías utilizadas en el ámbito laboral del equipo</a:t>
            </a:r>
          </a:p>
          <a:p>
            <a:pPr marL="0" marR="0" lvl="0" indent="0" rtl="0">
              <a:lnSpc>
                <a:spcPct val="100000"/>
              </a:lnSpc>
              <a:spcBef>
                <a:spcPts val="0"/>
              </a:spcBef>
              <a:spcAft>
                <a:spcPts val="0"/>
              </a:spcAft>
              <a:buClr>
                <a:srgbClr val="000000"/>
              </a:buClr>
              <a:buSzPts val="1000"/>
              <a:buFont typeface="Arial"/>
              <a:buNone/>
            </a:pPr>
            <a:r>
              <a:rPr lang="es-MX" sz="1050" dirty="0" err="1">
                <a:solidFill>
                  <a:schemeClr val="dk1"/>
                </a:solidFill>
              </a:rPr>
              <a:t>Paralelizacion</a:t>
            </a:r>
            <a:r>
              <a:rPr lang="es-MX" sz="1050" dirty="0">
                <a:solidFill>
                  <a:schemeClr val="dk1"/>
                </a:solidFill>
              </a:rPr>
              <a:t> en las tareas asignadas</a:t>
            </a:r>
          </a:p>
          <a:p>
            <a:pPr marL="0" marR="0" lvl="0" indent="0" rtl="0">
              <a:lnSpc>
                <a:spcPct val="100000"/>
              </a:lnSpc>
              <a:spcBef>
                <a:spcPts val="0"/>
              </a:spcBef>
              <a:spcAft>
                <a:spcPts val="0"/>
              </a:spcAft>
              <a:buClr>
                <a:srgbClr val="000000"/>
              </a:buClr>
              <a:buSzPts val="1000"/>
              <a:buFont typeface="Arial"/>
              <a:buNone/>
            </a:pPr>
            <a:r>
              <a:rPr lang="es-MX" sz="1050" dirty="0">
                <a:solidFill>
                  <a:schemeClr val="dk1"/>
                </a:solidFill>
              </a:rPr>
              <a:t>Asignación de las tareas de acuerdo con el </a:t>
            </a:r>
            <a:r>
              <a:rPr lang="es-MX" sz="1050" dirty="0" err="1">
                <a:solidFill>
                  <a:schemeClr val="dk1"/>
                </a:solidFill>
              </a:rPr>
              <a:t>background</a:t>
            </a:r>
            <a:r>
              <a:rPr lang="es-MX" sz="1050" dirty="0">
                <a:solidFill>
                  <a:schemeClr val="dk1"/>
                </a:solidFill>
              </a:rPr>
              <a:t> técnico de cada miembro</a:t>
            </a:r>
            <a:endParaRPr lang="es-MX" sz="1600" b="0" i="0" u="none" strike="noStrike" cap="none" dirty="0">
              <a:solidFill>
                <a:srgbClr val="000000"/>
              </a:solidFill>
              <a:latin typeface="Arial"/>
              <a:ea typeface="Arial"/>
              <a:cs typeface="Arial"/>
              <a:sym typeface="Aria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406</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0611548" y="6353299"/>
            <a:ext cx="273050" cy="485775"/>
          </a:xfrm>
          <a:prstGeom prst="rect">
            <a:avLst/>
          </a:prstGeom>
          <a:noFill/>
          <a:ln w="9525">
            <a:noFill/>
            <a:miter lim="800000"/>
            <a:headEnd/>
            <a:tailEnd/>
          </a:ln>
        </p:spPr>
      </p:pic>
      <p:pic>
        <p:nvPicPr>
          <p:cNvPr id="3" name="Google Shape;158;p29">
            <a:extLst>
              <a:ext uri="{FF2B5EF4-FFF2-40B4-BE49-F238E27FC236}">
                <a16:creationId xmlns:a16="http://schemas.microsoft.com/office/drawing/2014/main" id="{D491413F-CE02-5D44-9E6A-8B5D33CF9128}"/>
              </a:ext>
            </a:extLst>
          </p:cNvPr>
          <p:cNvPicPr preferRelativeResize="0"/>
          <p:nvPr/>
        </p:nvPicPr>
        <p:blipFill>
          <a:blip r:embed="rId5">
            <a:alphaModFix/>
          </a:blip>
          <a:stretch>
            <a:fillRect/>
          </a:stretch>
        </p:blipFill>
        <p:spPr>
          <a:xfrm>
            <a:off x="274447" y="1430594"/>
            <a:ext cx="5153003" cy="1471261"/>
          </a:xfrm>
          <a:prstGeom prst="rect">
            <a:avLst/>
          </a:prstGeom>
          <a:noFill/>
          <a:ln>
            <a:noFill/>
          </a:ln>
        </p:spPr>
      </p:pic>
    </p:spTree>
    <p:extLst>
      <p:ext uri="{BB962C8B-B14F-4D97-AF65-F5344CB8AC3E}">
        <p14:creationId xmlns:p14="http://schemas.microsoft.com/office/powerpoint/2010/main" val="101562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179500" y="1477576"/>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86" name="Shape 86"/>
          <p:cNvSpPr txBox="1">
            <a:spLocks noGrp="1"/>
          </p:cNvSpPr>
          <p:nvPr>
            <p:ph type="title"/>
          </p:nvPr>
        </p:nvSpPr>
        <p:spPr>
          <a:xfrm>
            <a:off x="374848" y="188640"/>
            <a:ext cx="8229600" cy="6340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61B8CD"/>
              </a:buClr>
              <a:buSzPts val="2400"/>
              <a:buFont typeface="Arial"/>
              <a:buNone/>
            </a:pPr>
            <a:r>
              <a:rPr lang="es-AR" sz="2400" b="1" i="0" u="none" strike="noStrike" cap="none">
                <a:solidFill>
                  <a:srgbClr val="61B8CD"/>
                </a:solidFill>
                <a:latin typeface="Arial"/>
                <a:ea typeface="Arial"/>
                <a:cs typeface="Arial"/>
                <a:sym typeface="Arial"/>
              </a:rPr>
              <a:t>Tablero de control integrado</a:t>
            </a:r>
            <a:endParaRPr sz="2400" b="0" i="0" u="none" strike="noStrike" cap="none">
              <a:solidFill>
                <a:schemeClr val="dk1"/>
              </a:solidFill>
              <a:latin typeface="Calibri"/>
              <a:ea typeface="Calibri"/>
              <a:cs typeface="Calibri"/>
              <a:sym typeface="Calibri"/>
            </a:endParaRPr>
          </a:p>
        </p:txBody>
      </p:sp>
      <p:graphicFrame>
        <p:nvGraphicFramePr>
          <p:cNvPr id="87" name="Shape 87"/>
          <p:cNvGraphicFramePr/>
          <p:nvPr>
            <p:extLst>
              <p:ext uri="{D42A27DB-BD31-4B8C-83A1-F6EECF244321}">
                <p14:modId xmlns:p14="http://schemas.microsoft.com/office/powerpoint/2010/main" val="535912475"/>
              </p:ext>
            </p:extLst>
          </p:nvPr>
        </p:nvGraphicFramePr>
        <p:xfrm>
          <a:off x="2425207" y="1564474"/>
          <a:ext cx="6048675" cy="552060"/>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46093">
                  <a:extLst>
                    <a:ext uri="{9D8B030D-6E8A-4147-A177-3AD203B41FA5}">
                      <a16:colId xmlns:a16="http://schemas.microsoft.com/office/drawing/2014/main" val="20002"/>
                    </a:ext>
                  </a:extLst>
                </a:gridCol>
                <a:gridCol w="1283677">
                  <a:extLst>
                    <a:ext uri="{9D8B030D-6E8A-4147-A177-3AD203B41FA5}">
                      <a16:colId xmlns:a16="http://schemas.microsoft.com/office/drawing/2014/main" val="20003"/>
                    </a:ext>
                  </a:extLst>
                </a:gridCol>
                <a:gridCol w="1018005">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1F497D"/>
                        </a:buClr>
                        <a:buSzPts val="1050"/>
                        <a:buFont typeface="Arial"/>
                        <a:buNone/>
                      </a:pPr>
                      <a:r>
                        <a:rPr lang="es-AR" sz="1050" dirty="0">
                          <a:solidFill>
                            <a:srgbClr val="1F497D"/>
                          </a:solidFill>
                        </a:rPr>
                        <a:t>B. Luna</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G. </a:t>
                      </a:r>
                      <a:r>
                        <a:rPr lang="es-AR" sz="1000" dirty="0" err="1">
                          <a:solidFill>
                            <a:srgbClr val="1F497D"/>
                          </a:solidFill>
                        </a:rPr>
                        <a:t>Brassesco</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88900" marR="0" lvl="0" indent="0" algn="l" rtl="0">
                        <a:lnSpc>
                          <a:spcPct val="100000"/>
                        </a:lnSpc>
                        <a:spcBef>
                          <a:spcPts val="0"/>
                        </a:spcBef>
                        <a:spcAft>
                          <a:spcPts val="0"/>
                        </a:spcAft>
                        <a:buClr>
                          <a:srgbClr val="1F497D"/>
                        </a:buClr>
                        <a:buSzPts val="1050"/>
                        <a:buFont typeface="Arial"/>
                        <a:buNone/>
                      </a:pPr>
                      <a:r>
                        <a:rPr lang="es-MX" sz="1050" b="0" i="0" u="none" strike="noStrike" cap="none" dirty="0">
                          <a:solidFill>
                            <a:srgbClr val="1F497D"/>
                          </a:solidFill>
                          <a:latin typeface="Arial"/>
                          <a:ea typeface="Arial"/>
                          <a:cs typeface="Arial"/>
                          <a:sym typeface="Arial"/>
                        </a:rPr>
                        <a:t>Gestión I - 50%</a:t>
                      </a:r>
                    </a:p>
                    <a:p>
                      <a:pPr marL="88900" marR="0" lvl="0" indent="0" algn="l" rtl="0">
                        <a:lnSpc>
                          <a:spcPct val="100000"/>
                        </a:lnSpc>
                        <a:spcBef>
                          <a:spcPts val="210"/>
                        </a:spcBef>
                        <a:spcAft>
                          <a:spcPts val="0"/>
                        </a:spcAft>
                        <a:buClr>
                          <a:srgbClr val="1F497D"/>
                        </a:buClr>
                        <a:buSzPts val="1050"/>
                        <a:buFont typeface="Arial"/>
                        <a:buNone/>
                      </a:pPr>
                      <a:r>
                        <a:rPr lang="es-MX" sz="1050" b="0" i="0" u="none" strike="noStrike" cap="none" dirty="0">
                          <a:solidFill>
                            <a:srgbClr val="1F497D"/>
                          </a:solidFill>
                          <a:latin typeface="Arial"/>
                          <a:ea typeface="Arial"/>
                          <a:cs typeface="Arial"/>
                          <a:sym typeface="Arial"/>
                        </a:rPr>
                        <a:t>Gestión II - 32%</a:t>
                      </a:r>
                      <a:endParaRPr lang="es-MX"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177800" marR="0" lvl="0" indent="0" algn="l" rtl="0">
                        <a:lnSpc>
                          <a:spcPct val="100000"/>
                        </a:lnSpc>
                        <a:spcBef>
                          <a:spcPts val="0"/>
                        </a:spcBef>
                        <a:spcAft>
                          <a:spcPts val="0"/>
                        </a:spcAft>
                        <a:buClr>
                          <a:srgbClr val="1F497D"/>
                        </a:buClr>
                        <a:buSzPts val="1050"/>
                        <a:buFont typeface="Arial"/>
                        <a:buNone/>
                      </a:pPr>
                      <a:r>
                        <a:rPr lang="es-AR" sz="1050" dirty="0">
                          <a:solidFill>
                            <a:srgbClr val="1F497D"/>
                          </a:solidFill>
                        </a:rPr>
                        <a:t>Matriz de comunicaciones</a:t>
                      </a:r>
                      <a:endParaRPr lang="es-AR" sz="1400" u="none" strike="noStrike" cap="none" dirty="0"/>
                    </a:p>
                    <a:p>
                      <a:pPr marL="177800" marR="0" lvl="0" indent="0" algn="l" rtl="0">
                        <a:lnSpc>
                          <a:spcPct val="100000"/>
                        </a:lnSpc>
                        <a:spcBef>
                          <a:spcPts val="0"/>
                        </a:spcBef>
                        <a:spcAft>
                          <a:spcPts val="0"/>
                        </a:spcAft>
                        <a:buClr>
                          <a:srgbClr val="1F497D"/>
                        </a:buClr>
                        <a:buSzPts val="1050"/>
                        <a:buFont typeface="Arial"/>
                        <a:buNone/>
                      </a:pPr>
                      <a:r>
                        <a:rPr lang="es-AR" sz="1050" dirty="0">
                          <a:solidFill>
                            <a:srgbClr val="1F497D"/>
                          </a:solidFill>
                        </a:rPr>
                        <a:t>22/06</a:t>
                      </a:r>
                      <a:r>
                        <a:rPr lang="es-AR" sz="1050" b="0" i="0" u="none" strike="noStrike" cap="none" dirty="0">
                          <a:solidFill>
                            <a:srgbClr val="1F497D"/>
                          </a:solidFill>
                          <a:latin typeface="Arial"/>
                          <a:ea typeface="Arial"/>
                          <a:cs typeface="Arial"/>
                          <a:sym typeface="Arial"/>
                        </a:rPr>
                        <a:t>/2023</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180975"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16/11/2023</a:t>
                      </a:r>
                      <a:endParaRPr lang="es-AR" sz="1400" b="0" i="0" u="none" strike="noStrike" cap="none" dirty="0">
                        <a:solidFill>
                          <a:srgbClr val="000000"/>
                        </a:solidFill>
                        <a:latin typeface="Arial"/>
                        <a:ea typeface="Arial"/>
                        <a:cs typeface="Arial"/>
                        <a:sym typeface="Arial"/>
                      </a:endParaRPr>
                    </a:p>
                    <a:p>
                      <a:pPr marL="180975"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20%</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88" name="Shape 88"/>
          <p:cNvGraphicFramePr/>
          <p:nvPr>
            <p:extLst>
              <p:ext uri="{D42A27DB-BD31-4B8C-83A1-F6EECF244321}">
                <p14:modId xmlns:p14="http://schemas.microsoft.com/office/powerpoint/2010/main" val="3316566268"/>
              </p:ext>
            </p:extLst>
          </p:nvPr>
        </p:nvGraphicFramePr>
        <p:xfrm>
          <a:off x="2309347" y="938452"/>
          <a:ext cx="6253500" cy="457210"/>
        </p:xfrm>
        <a:graphic>
          <a:graphicData uri="http://schemas.openxmlformats.org/drawingml/2006/table">
            <a:tbl>
              <a:tblPr firstRow="1" bandRow="1">
                <a:noFill/>
                <a:tableStyleId>{7CD48338-4FC2-4C32-A0AF-3F45D4AC5364}</a:tableStyleId>
              </a:tblPr>
              <a:tblGrid>
                <a:gridCol w="1331400">
                  <a:extLst>
                    <a:ext uri="{9D8B030D-6E8A-4147-A177-3AD203B41FA5}">
                      <a16:colId xmlns:a16="http://schemas.microsoft.com/office/drawing/2014/main" val="20000"/>
                    </a:ext>
                  </a:extLst>
                </a:gridCol>
                <a:gridCol w="1331400">
                  <a:extLst>
                    <a:ext uri="{9D8B030D-6E8A-4147-A177-3AD203B41FA5}">
                      <a16:colId xmlns:a16="http://schemas.microsoft.com/office/drawing/2014/main" val="20001"/>
                    </a:ext>
                  </a:extLst>
                </a:gridCol>
                <a:gridCol w="1270875">
                  <a:extLst>
                    <a:ext uri="{9D8B030D-6E8A-4147-A177-3AD203B41FA5}">
                      <a16:colId xmlns:a16="http://schemas.microsoft.com/office/drawing/2014/main" val="20002"/>
                    </a:ext>
                  </a:extLst>
                </a:gridCol>
                <a:gridCol w="1089300">
                  <a:extLst>
                    <a:ext uri="{9D8B030D-6E8A-4147-A177-3AD203B41FA5}">
                      <a16:colId xmlns:a16="http://schemas.microsoft.com/office/drawing/2014/main" val="20003"/>
                    </a:ext>
                  </a:extLst>
                </a:gridCol>
                <a:gridCol w="123052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chemeClr val="dk1"/>
                        </a:buClr>
                        <a:buSzPts val="1200"/>
                        <a:buFont typeface="Arial"/>
                        <a:buNone/>
                      </a:pPr>
                      <a:r>
                        <a:rPr lang="es-AR" sz="1200" b="0" u="none" strike="noStrike" cap="none" dirty="0">
                          <a:solidFill>
                            <a:schemeClr val="dk1"/>
                          </a:solidFill>
                          <a:latin typeface="Arial"/>
                          <a:ea typeface="Arial"/>
                          <a:cs typeface="Arial"/>
                          <a:sym typeface="Arial"/>
                        </a:rPr>
                        <a:t>RESPONSABLE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DOCENTES</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SITUACIÓN </a:t>
                      </a:r>
                      <a:endParaRPr/>
                    </a:p>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ACTUAL</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PRÓXIMO </a:t>
                      </a:r>
                      <a:endParaRPr/>
                    </a:p>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HITO</a:t>
                      </a:r>
                      <a:endParaRPr sz="1200" b="0" u="none" strike="noStrike" cap="none">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OBJETIVO</a:t>
                      </a:r>
                      <a:endParaRPr sz="1200" b="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89" name="Shape 89"/>
          <p:cNvSpPr/>
          <p:nvPr/>
        </p:nvSpPr>
        <p:spPr>
          <a:xfrm>
            <a:off x="251520" y="1580505"/>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buSzPts val="1500"/>
            </a:pPr>
            <a:r>
              <a:rPr lang="es-AR" sz="1600" b="1" dirty="0" err="1">
                <a:solidFill>
                  <a:schemeClr val="accent1">
                    <a:lumMod val="75000"/>
                  </a:schemeClr>
                </a:solidFill>
              </a:rPr>
              <a:t>ServerWise</a:t>
            </a:r>
            <a:endParaRPr lang="es-AR" sz="1600" b="1" dirty="0">
              <a:solidFill>
                <a:schemeClr val="accent1">
                  <a:lumMod val="75000"/>
                </a:schemeClr>
              </a:solidFill>
            </a:endParaRPr>
          </a:p>
        </p:txBody>
      </p:sp>
      <p:grpSp>
        <p:nvGrpSpPr>
          <p:cNvPr id="90" name="Shape 90"/>
          <p:cNvGrpSpPr/>
          <p:nvPr/>
        </p:nvGrpSpPr>
        <p:grpSpPr>
          <a:xfrm>
            <a:off x="12265253" y="6960744"/>
            <a:ext cx="273050" cy="485775"/>
            <a:chOff x="7929586" y="7358090"/>
            <a:chExt cx="273050" cy="485775"/>
          </a:xfrm>
        </p:grpSpPr>
        <p:pic>
          <p:nvPicPr>
            <p:cNvPr id="91"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92"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3"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4"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21" name="Shape 169"/>
          <p:cNvPicPr preferRelativeResize="0"/>
          <p:nvPr/>
        </p:nvPicPr>
        <p:blipFill rotWithShape="1">
          <a:blip r:embed="rId3">
            <a:alphaModFix/>
          </a:blip>
          <a:srcRect/>
          <a:stretch/>
        </p:blipFill>
        <p:spPr>
          <a:xfrm>
            <a:off x="8630066" y="5595689"/>
            <a:ext cx="273050" cy="485775"/>
          </a:xfrm>
          <a:prstGeom prst="rect">
            <a:avLst/>
          </a:prstGeom>
          <a:noFill/>
          <a:ln>
            <a:noFill/>
          </a:ln>
        </p:spPr>
      </p:pic>
      <p:sp>
        <p:nvSpPr>
          <p:cNvPr id="13" name="Shape 85"/>
          <p:cNvSpPr/>
          <p:nvPr/>
        </p:nvSpPr>
        <p:spPr>
          <a:xfrm>
            <a:off x="203308" y="227292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graphicFrame>
        <p:nvGraphicFramePr>
          <p:cNvPr id="14" name="Shape 87"/>
          <p:cNvGraphicFramePr/>
          <p:nvPr>
            <p:extLst>
              <p:ext uri="{D42A27DB-BD31-4B8C-83A1-F6EECF244321}">
                <p14:modId xmlns:p14="http://schemas.microsoft.com/office/powerpoint/2010/main" val="107623527"/>
              </p:ext>
            </p:extLst>
          </p:nvPr>
        </p:nvGraphicFramePr>
        <p:xfrm>
          <a:off x="2435568" y="2342061"/>
          <a:ext cx="6048675" cy="53750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279525">
                  <a:extLst>
                    <a:ext uri="{9D8B030D-6E8A-4147-A177-3AD203B41FA5}">
                      <a16:colId xmlns:a16="http://schemas.microsoft.com/office/drawing/2014/main" val="20002"/>
                    </a:ext>
                  </a:extLst>
                </a:gridCol>
                <a:gridCol w="1046875">
                  <a:extLst>
                    <a:ext uri="{9D8B030D-6E8A-4147-A177-3AD203B41FA5}">
                      <a16:colId xmlns:a16="http://schemas.microsoft.com/office/drawing/2014/main" val="20003"/>
                    </a:ext>
                  </a:extLst>
                </a:gridCol>
                <a:gridCol w="1221375">
                  <a:extLst>
                    <a:ext uri="{9D8B030D-6E8A-4147-A177-3AD203B41FA5}">
                      <a16:colId xmlns:a16="http://schemas.microsoft.com/office/drawing/2014/main" val="20004"/>
                    </a:ext>
                  </a:extLst>
                </a:gridCol>
              </a:tblGrid>
              <a:tr h="537507">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L. </a:t>
                      </a:r>
                      <a:r>
                        <a:rPr lang="es-AR" sz="1050" dirty="0" err="1">
                          <a:solidFill>
                            <a:srgbClr val="1F497D"/>
                          </a:solidFill>
                        </a:rPr>
                        <a:t>Canalini</a:t>
                      </a: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G. </a:t>
                      </a:r>
                      <a:r>
                        <a:rPr lang="es-AR" sz="1000" dirty="0" err="1">
                          <a:solidFill>
                            <a:srgbClr val="1F497D"/>
                          </a:solidFill>
                        </a:rPr>
                        <a:t>Brassesco</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Etapa de Diseño</a:t>
                      </a:r>
                    </a:p>
                    <a:p>
                      <a:pPr marL="0" marR="0" lvl="0" indent="0" algn="ctr" defTabSz="914400" rtl="0" eaLnBrk="1" fontAlgn="auto" latinLnBrk="0" hangingPunct="1">
                        <a:lnSpc>
                          <a:spcPct val="100000"/>
                        </a:lnSpc>
                        <a:spcBef>
                          <a:spcPts val="210"/>
                        </a:spcBef>
                        <a:spcAft>
                          <a:spcPts val="0"/>
                        </a:spcAft>
                        <a:buClr>
                          <a:srgbClr val="1F497D"/>
                        </a:buClr>
                        <a:buSzPts val="1050"/>
                        <a:buFont typeface="Arial"/>
                        <a:buNone/>
                        <a:tabLst/>
                        <a:defRPr/>
                      </a:pPr>
                      <a:r>
                        <a:rPr lang="es-AR" sz="1050" dirty="0">
                          <a:solidFill>
                            <a:srgbClr val="1F497D"/>
                          </a:solidFill>
                        </a:rPr>
                        <a:t>69%</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Desarrollo</a:t>
                      </a:r>
                    </a:p>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04/06/2023</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09/11/2023</a:t>
                      </a:r>
                      <a:endParaRPr lang="es-AR" sz="1050"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21%</a:t>
                      </a:r>
                      <a:endParaRPr lang="es-AR"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5" name="Shape 89"/>
          <p:cNvSpPr/>
          <p:nvPr/>
        </p:nvSpPr>
        <p:spPr>
          <a:xfrm>
            <a:off x="275328" y="2367762"/>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algn="ctr"/>
            <a:r>
              <a:rPr lang="es-AR" sz="1600" b="1" dirty="0">
                <a:solidFill>
                  <a:schemeClr val="accent1">
                    <a:lumMod val="75000"/>
                  </a:schemeClr>
                </a:solidFill>
              </a:rPr>
              <a:t>Implementación Handy</a:t>
            </a:r>
          </a:p>
        </p:txBody>
      </p:sp>
      <p:pic>
        <p:nvPicPr>
          <p:cNvPr id="16" name="Shape 169"/>
          <p:cNvPicPr preferRelativeResize="0"/>
          <p:nvPr/>
        </p:nvPicPr>
        <p:blipFill rotWithShape="1">
          <a:blip r:embed="rId3">
            <a:alphaModFix/>
          </a:blip>
          <a:srcRect/>
          <a:stretch/>
        </p:blipFill>
        <p:spPr>
          <a:xfrm>
            <a:off x="8625766" y="4811334"/>
            <a:ext cx="273050" cy="485775"/>
          </a:xfrm>
          <a:prstGeom prst="rect">
            <a:avLst/>
          </a:prstGeom>
          <a:noFill/>
          <a:ln>
            <a:noFill/>
          </a:ln>
        </p:spPr>
      </p:pic>
      <p:sp>
        <p:nvSpPr>
          <p:cNvPr id="17" name="Shape 85"/>
          <p:cNvSpPr/>
          <p:nvPr/>
        </p:nvSpPr>
        <p:spPr>
          <a:xfrm>
            <a:off x="203308" y="3078135"/>
            <a:ext cx="8758500" cy="702717"/>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graphicFrame>
        <p:nvGraphicFramePr>
          <p:cNvPr id="18" name="Shape 87"/>
          <p:cNvGraphicFramePr/>
          <p:nvPr>
            <p:extLst>
              <p:ext uri="{D42A27DB-BD31-4B8C-83A1-F6EECF244321}">
                <p14:modId xmlns:p14="http://schemas.microsoft.com/office/powerpoint/2010/main" val="1529183011"/>
              </p:ext>
            </p:extLst>
          </p:nvPr>
        </p:nvGraphicFramePr>
        <p:xfrm>
          <a:off x="2479812" y="3152196"/>
          <a:ext cx="6048675" cy="552060"/>
        </p:xfrm>
        <a:graphic>
          <a:graphicData uri="http://schemas.openxmlformats.org/drawingml/2006/table">
            <a:tbl>
              <a:tblPr firstRow="1" bandRow="1">
                <a:noFill/>
                <a:tableStyleId>{7CD48338-4FC2-4C32-A0AF-3F45D4AC5364}</a:tableStyleId>
              </a:tblPr>
              <a:tblGrid>
                <a:gridCol w="1183932">
                  <a:extLst>
                    <a:ext uri="{9D8B030D-6E8A-4147-A177-3AD203B41FA5}">
                      <a16:colId xmlns:a16="http://schemas.microsoft.com/office/drawing/2014/main" val="20000"/>
                    </a:ext>
                  </a:extLst>
                </a:gridCol>
                <a:gridCol w="1316968">
                  <a:extLst>
                    <a:ext uri="{9D8B030D-6E8A-4147-A177-3AD203B41FA5}">
                      <a16:colId xmlns:a16="http://schemas.microsoft.com/office/drawing/2014/main" val="20001"/>
                    </a:ext>
                  </a:extLst>
                </a:gridCol>
                <a:gridCol w="1139867">
                  <a:extLst>
                    <a:ext uri="{9D8B030D-6E8A-4147-A177-3AD203B41FA5}">
                      <a16:colId xmlns:a16="http://schemas.microsoft.com/office/drawing/2014/main" val="20002"/>
                    </a:ext>
                  </a:extLst>
                </a:gridCol>
                <a:gridCol w="1356096">
                  <a:extLst>
                    <a:ext uri="{9D8B030D-6E8A-4147-A177-3AD203B41FA5}">
                      <a16:colId xmlns:a16="http://schemas.microsoft.com/office/drawing/2014/main" val="20003"/>
                    </a:ext>
                  </a:extLst>
                </a:gridCol>
                <a:gridCol w="1051812">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Tomás Molino</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C. </a:t>
                      </a:r>
                      <a:r>
                        <a:rPr lang="es-AR" sz="1050" dirty="0" err="1">
                          <a:solidFill>
                            <a:srgbClr val="1F497D"/>
                          </a:solidFill>
                        </a:rPr>
                        <a:t>Crescentini</a:t>
                      </a:r>
                      <a:endParaRPr lang="es-AR" sz="105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Diseño del sistema 30%</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MX" sz="1050" dirty="0">
                          <a:solidFill>
                            <a:srgbClr val="1F497D"/>
                          </a:solidFill>
                        </a:rPr>
                        <a:t>Documentos de la etapa de diseño completos 17/07/2023</a:t>
                      </a:r>
                      <a:endParaRPr lang="es-MX"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it-IT" sz="1050" b="0" i="0" u="none" strike="noStrike" cap="none" normalizeH="0" baseline="0" dirty="0">
                          <a:ln>
                            <a:noFill/>
                          </a:ln>
                          <a:solidFill>
                            <a:srgbClr val="1F497D"/>
                          </a:solidFill>
                          <a:effectLst/>
                          <a:latin typeface="TheSansCorrespondence"/>
                          <a:ea typeface="ＭＳ Ｐゴシック"/>
                        </a:rPr>
                        <a:t>20/11/2023</a:t>
                      </a:r>
                    </a:p>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r>
                        <a:rPr kumimoji="0" lang="es-AR" sz="1050" b="0" i="0" u="none" strike="noStrike" cap="none" normalizeH="0" baseline="0" dirty="0">
                          <a:ln>
                            <a:noFill/>
                          </a:ln>
                          <a:solidFill>
                            <a:srgbClr val="1F497D"/>
                          </a:solidFill>
                          <a:effectLst/>
                          <a:latin typeface="TheSansCorrespondence"/>
                          <a:ea typeface="ＭＳ Ｐゴシック"/>
                        </a:rPr>
                        <a:t>24</a:t>
                      </a:r>
                      <a:r>
                        <a:rPr kumimoji="0" lang="it-IT" sz="1050" b="0" i="0" u="none" strike="noStrike" cap="none" normalizeH="0" baseline="0" dirty="0">
                          <a:ln>
                            <a:noFill/>
                          </a:ln>
                          <a:solidFill>
                            <a:srgbClr val="1F497D"/>
                          </a:solidFill>
                          <a:effectLst/>
                          <a:latin typeface="TheSansCorrespondence"/>
                          <a:ea typeface="ＭＳ Ｐゴシック"/>
                        </a:rPr>
                        <a:t>%</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19" name="Shape 89"/>
          <p:cNvSpPr/>
          <p:nvPr/>
        </p:nvSpPr>
        <p:spPr>
          <a:xfrm>
            <a:off x="275328" y="3181065"/>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buSzPts val="1500"/>
            </a:pPr>
            <a:r>
              <a:rPr lang="es-AR" sz="1600" b="1" dirty="0" err="1">
                <a:solidFill>
                  <a:schemeClr val="accent1">
                    <a:lumMod val="75000"/>
                  </a:schemeClr>
                </a:solidFill>
              </a:rPr>
              <a:t>AgroIA</a:t>
            </a:r>
            <a:endParaRPr lang="es-AR" sz="1600" b="1" dirty="0">
              <a:solidFill>
                <a:schemeClr val="accent1">
                  <a:lumMod val="75000"/>
                </a:schemeClr>
              </a:solidFill>
            </a:endParaRPr>
          </a:p>
        </p:txBody>
      </p:sp>
      <p:pic>
        <p:nvPicPr>
          <p:cNvPr id="22" name="Picture 23"/>
          <p:cNvPicPr preferRelativeResize="0">
            <a:picLocks noChangeArrowheads="1"/>
          </p:cNvPicPr>
          <p:nvPr/>
        </p:nvPicPr>
        <p:blipFill>
          <a:blip r:embed="rId4" cstate="print"/>
          <a:srcRect/>
          <a:stretch>
            <a:fillRect/>
          </a:stretch>
        </p:blipFill>
        <p:spPr bwMode="auto">
          <a:xfrm>
            <a:off x="11043566" y="6666140"/>
            <a:ext cx="273050" cy="485775"/>
          </a:xfrm>
          <a:prstGeom prst="rect">
            <a:avLst/>
          </a:prstGeom>
          <a:noFill/>
          <a:ln w="9525">
            <a:noFill/>
            <a:miter lim="800000"/>
            <a:headEnd/>
            <a:tailEnd/>
          </a:ln>
        </p:spPr>
      </p:pic>
      <p:sp>
        <p:nvSpPr>
          <p:cNvPr id="23" name="Shape 85"/>
          <p:cNvSpPr/>
          <p:nvPr/>
        </p:nvSpPr>
        <p:spPr>
          <a:xfrm>
            <a:off x="212828" y="3890334"/>
            <a:ext cx="8758500" cy="702717"/>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graphicFrame>
        <p:nvGraphicFramePr>
          <p:cNvPr id="24" name="Shape 87"/>
          <p:cNvGraphicFramePr/>
          <p:nvPr>
            <p:extLst>
              <p:ext uri="{D42A27DB-BD31-4B8C-83A1-F6EECF244321}">
                <p14:modId xmlns:p14="http://schemas.microsoft.com/office/powerpoint/2010/main" val="2764183539"/>
              </p:ext>
            </p:extLst>
          </p:nvPr>
        </p:nvGraphicFramePr>
        <p:xfrm>
          <a:off x="2445088" y="3979817"/>
          <a:ext cx="6048675" cy="552060"/>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414471">
                  <a:extLst>
                    <a:ext uri="{9D8B030D-6E8A-4147-A177-3AD203B41FA5}">
                      <a16:colId xmlns:a16="http://schemas.microsoft.com/office/drawing/2014/main" val="20002"/>
                    </a:ext>
                  </a:extLst>
                </a:gridCol>
                <a:gridCol w="1083695">
                  <a:extLst>
                    <a:ext uri="{9D8B030D-6E8A-4147-A177-3AD203B41FA5}">
                      <a16:colId xmlns:a16="http://schemas.microsoft.com/office/drawing/2014/main" val="20003"/>
                    </a:ext>
                  </a:extLst>
                </a:gridCol>
                <a:gridCol w="1049609">
                  <a:extLst>
                    <a:ext uri="{9D8B030D-6E8A-4147-A177-3AD203B41FA5}">
                      <a16:colId xmlns:a16="http://schemas.microsoft.com/office/drawing/2014/main" val="20004"/>
                    </a:ext>
                  </a:extLst>
                </a:gridCol>
              </a:tblGrid>
              <a:tr h="470330">
                <a:tc>
                  <a:txBody>
                    <a:bodyPr/>
                    <a:lstStyle/>
                    <a:p>
                      <a:pPr marL="0"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Macarena Pesce</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G. </a:t>
                      </a:r>
                      <a:r>
                        <a:rPr lang="es-AR" sz="1050" dirty="0" err="1">
                          <a:solidFill>
                            <a:srgbClr val="1F497D"/>
                          </a:solidFill>
                        </a:rPr>
                        <a:t>Brassesco</a:t>
                      </a: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Fase de Análisis</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100%</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MX" sz="1050" b="0" i="0" u="none" strike="noStrike" cap="none" dirty="0">
                          <a:solidFill>
                            <a:srgbClr val="1F497D"/>
                          </a:solidFill>
                          <a:latin typeface="Arial"/>
                          <a:ea typeface="Arial"/>
                          <a:cs typeface="Arial"/>
                          <a:sym typeface="Arial"/>
                        </a:rPr>
                        <a:t>Diseño de                  Casos de Uso</a:t>
                      </a:r>
                      <a:br>
                        <a:rPr lang="es-MX" sz="1050" b="0" i="0" u="none" strike="noStrike" cap="none" dirty="0">
                          <a:solidFill>
                            <a:srgbClr val="1F497D"/>
                          </a:solidFill>
                          <a:latin typeface="Arial"/>
                          <a:ea typeface="Arial"/>
                          <a:cs typeface="Arial"/>
                          <a:sym typeface="Arial"/>
                        </a:rPr>
                      </a:br>
                      <a:r>
                        <a:rPr lang="es-MX" sz="1050" b="0" i="0" u="none" strike="noStrike" cap="none" dirty="0">
                          <a:solidFill>
                            <a:srgbClr val="1F497D"/>
                          </a:solidFill>
                          <a:latin typeface="Arial"/>
                          <a:ea typeface="Arial"/>
                          <a:cs typeface="Arial"/>
                          <a:sym typeface="Arial"/>
                        </a:rPr>
                        <a:t>28/06/2023</a:t>
                      </a:r>
                      <a:endParaRPr lang="es-MX"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Clr>
                          <a:srgbClr val="000000"/>
                        </a:buClr>
                        <a:buFont typeface="Arial"/>
                        <a:buNone/>
                      </a:pPr>
                      <a:r>
                        <a:rPr lang="es-AR" sz="1050" dirty="0">
                          <a:solidFill>
                            <a:srgbClr val="1F497D"/>
                          </a:solidFill>
                        </a:rPr>
                        <a:t>23/11/2023</a:t>
                      </a:r>
                    </a:p>
                    <a:p>
                      <a:pPr marL="0" marR="0" lvl="0" indent="0" algn="ctr" rtl="0">
                        <a:spcBef>
                          <a:spcPts val="0"/>
                        </a:spcBef>
                        <a:spcAft>
                          <a:spcPts val="0"/>
                        </a:spcAft>
                        <a:buNone/>
                      </a:pPr>
                      <a:r>
                        <a:rPr lang="es-AR" sz="1050" dirty="0">
                          <a:solidFill>
                            <a:srgbClr val="1F497D"/>
                          </a:solidFill>
                        </a:rPr>
                        <a:t>15%</a:t>
                      </a:r>
                      <a:endParaRPr lang="es-AR" sz="1050" dirty="0">
                        <a:solidFill>
                          <a:srgbClr val="1F497D"/>
                        </a:solidFill>
                        <a:highlight>
                          <a:srgbClr val="D0F500"/>
                        </a:highlight>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25" name="Shape 89"/>
          <p:cNvSpPr/>
          <p:nvPr/>
        </p:nvSpPr>
        <p:spPr>
          <a:xfrm>
            <a:off x="284848" y="3993264"/>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sz="1600" b="1" dirty="0">
                <a:solidFill>
                  <a:schemeClr val="accent1">
                    <a:lumMod val="75000"/>
                  </a:schemeClr>
                </a:solidFill>
              </a:rPr>
              <a:t>CRICERD</a:t>
            </a:r>
          </a:p>
        </p:txBody>
      </p:sp>
      <p:pic>
        <p:nvPicPr>
          <p:cNvPr id="27" name="Shape 169"/>
          <p:cNvPicPr preferRelativeResize="0"/>
          <p:nvPr/>
        </p:nvPicPr>
        <p:blipFill rotWithShape="1">
          <a:blip r:embed="rId3">
            <a:alphaModFix/>
          </a:blip>
          <a:srcRect/>
          <a:stretch/>
        </p:blipFill>
        <p:spPr>
          <a:xfrm>
            <a:off x="8595994" y="1587383"/>
            <a:ext cx="273050" cy="485775"/>
          </a:xfrm>
          <a:prstGeom prst="rect">
            <a:avLst/>
          </a:prstGeom>
          <a:noFill/>
          <a:ln>
            <a:noFill/>
          </a:ln>
        </p:spPr>
      </p:pic>
      <p:pic>
        <p:nvPicPr>
          <p:cNvPr id="26" name="Shape 169"/>
          <p:cNvPicPr preferRelativeResize="0"/>
          <p:nvPr/>
        </p:nvPicPr>
        <p:blipFill rotWithShape="1">
          <a:blip r:embed="rId3">
            <a:alphaModFix/>
          </a:blip>
          <a:srcRect/>
          <a:stretch/>
        </p:blipFill>
        <p:spPr>
          <a:xfrm>
            <a:off x="8625646" y="2376594"/>
            <a:ext cx="273050" cy="485775"/>
          </a:xfrm>
          <a:prstGeom prst="rect">
            <a:avLst/>
          </a:prstGeom>
          <a:noFill/>
          <a:ln>
            <a:noFill/>
          </a:ln>
        </p:spPr>
      </p:pic>
      <p:sp>
        <p:nvSpPr>
          <p:cNvPr id="28" name="Shape 85"/>
          <p:cNvSpPr/>
          <p:nvPr/>
        </p:nvSpPr>
        <p:spPr>
          <a:xfrm>
            <a:off x="216638" y="4693365"/>
            <a:ext cx="8758500" cy="702717"/>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graphicFrame>
        <p:nvGraphicFramePr>
          <p:cNvPr id="29" name="Shape 87"/>
          <p:cNvGraphicFramePr/>
          <p:nvPr>
            <p:extLst>
              <p:ext uri="{D42A27DB-BD31-4B8C-83A1-F6EECF244321}">
                <p14:modId xmlns:p14="http://schemas.microsoft.com/office/powerpoint/2010/main" val="4179633868"/>
              </p:ext>
            </p:extLst>
          </p:nvPr>
        </p:nvGraphicFramePr>
        <p:xfrm>
          <a:off x="2448898" y="4774891"/>
          <a:ext cx="6048675" cy="546790"/>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1383767">
                  <a:extLst>
                    <a:ext uri="{9D8B030D-6E8A-4147-A177-3AD203B41FA5}">
                      <a16:colId xmlns:a16="http://schemas.microsoft.com/office/drawing/2014/main" val="20002"/>
                    </a:ext>
                  </a:extLst>
                </a:gridCol>
                <a:gridCol w="1063697">
                  <a:extLst>
                    <a:ext uri="{9D8B030D-6E8A-4147-A177-3AD203B41FA5}">
                      <a16:colId xmlns:a16="http://schemas.microsoft.com/office/drawing/2014/main" val="20003"/>
                    </a:ext>
                  </a:extLst>
                </a:gridCol>
                <a:gridCol w="1100311">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Martín Méndez</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Roberto </a:t>
                      </a:r>
                      <a:r>
                        <a:rPr lang="es-AR" sz="1050" dirty="0" err="1">
                          <a:solidFill>
                            <a:srgbClr val="1F497D"/>
                          </a:solidFill>
                        </a:rPr>
                        <a:t>Eribe</a:t>
                      </a: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Fase de Desarrollo</a:t>
                      </a:r>
                      <a:br>
                        <a:rPr lang="es-AR" sz="1050" dirty="0">
                          <a:solidFill>
                            <a:srgbClr val="1F497D"/>
                          </a:solidFill>
                        </a:rPr>
                      </a:br>
                      <a:r>
                        <a:rPr lang="es-AR" sz="1050" dirty="0">
                          <a:solidFill>
                            <a:srgbClr val="1F497D"/>
                          </a:solidFill>
                        </a:rPr>
                        <a:t>5%</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12700" marR="5080" algn="ctr">
                        <a:lnSpc>
                          <a:spcPct val="101200"/>
                        </a:lnSpc>
                        <a:spcBef>
                          <a:spcPts val="85"/>
                        </a:spcBef>
                      </a:pPr>
                      <a:r>
                        <a:rPr lang="es-AR" sz="1050" dirty="0" err="1">
                          <a:solidFill>
                            <a:srgbClr val="1F497D"/>
                          </a:solidFill>
                        </a:rPr>
                        <a:t>Release</a:t>
                      </a:r>
                      <a:r>
                        <a:rPr lang="es-AR" sz="1050" dirty="0">
                          <a:solidFill>
                            <a:srgbClr val="1F497D"/>
                          </a:solidFill>
                        </a:rPr>
                        <a:t> 1  06/08/2023</a:t>
                      </a:r>
                      <a:endParaRPr lang="es-AR" sz="1050" dirty="0">
                        <a:latin typeface="Arial MT"/>
                        <a:cs typeface="Arial MT"/>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12700" marR="5080" indent="33020" algn="ctr">
                        <a:lnSpc>
                          <a:spcPct val="101200"/>
                        </a:lnSpc>
                        <a:spcBef>
                          <a:spcPts val="85"/>
                        </a:spcBef>
                      </a:pPr>
                      <a:r>
                        <a:rPr lang="es-AR" sz="1050" dirty="0">
                          <a:solidFill>
                            <a:srgbClr val="1F497D"/>
                          </a:solidFill>
                        </a:rPr>
                        <a:t>Implementación</a:t>
                      </a:r>
                      <a:br>
                        <a:rPr lang="es-AR" sz="1050" dirty="0">
                          <a:solidFill>
                            <a:srgbClr val="1F497D"/>
                          </a:solidFill>
                        </a:rPr>
                      </a:br>
                      <a:r>
                        <a:rPr lang="es-AR" sz="1050" dirty="0">
                          <a:solidFill>
                            <a:srgbClr val="1F497D"/>
                          </a:solidFill>
                        </a:rPr>
                        <a:t>      26/11/2023</a:t>
                      </a:r>
                      <a:br>
                        <a:rPr lang="es-AR" sz="1050" dirty="0">
                          <a:solidFill>
                            <a:srgbClr val="1F497D"/>
                          </a:solidFill>
                        </a:rPr>
                      </a:br>
                      <a:r>
                        <a:rPr lang="es-AR" sz="1050" dirty="0">
                          <a:solidFill>
                            <a:srgbClr val="1F497D"/>
                          </a:solidFill>
                        </a:rPr>
                        <a:t>     25%</a:t>
                      </a:r>
                      <a:endParaRPr lang="es-AR" sz="1050" dirty="0">
                        <a:latin typeface="Arial MT"/>
                        <a:cs typeface="Arial MT"/>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0" name="Shape 89"/>
          <p:cNvSpPr/>
          <p:nvPr/>
        </p:nvSpPr>
        <p:spPr>
          <a:xfrm>
            <a:off x="288658" y="4796295"/>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marL="12700" marR="5080" indent="343535">
              <a:spcBef>
                <a:spcPts val="100"/>
              </a:spcBef>
            </a:pPr>
            <a:r>
              <a:rPr lang="es-AR" sz="1500" b="1" spc="-5" dirty="0">
                <a:solidFill>
                  <a:schemeClr val="accent1">
                    <a:lumMod val="75000"/>
                  </a:schemeClr>
                </a:solidFill>
              </a:rPr>
              <a:t>      </a:t>
            </a:r>
            <a:r>
              <a:rPr lang="es-AR" sz="1500" b="1" spc="-5" dirty="0" err="1">
                <a:solidFill>
                  <a:schemeClr val="accent1">
                    <a:lumMod val="75000"/>
                  </a:schemeClr>
                </a:solidFill>
              </a:rPr>
              <a:t>buscAR</a:t>
            </a:r>
            <a:endParaRPr lang="es-AR" sz="1500" dirty="0">
              <a:solidFill>
                <a:schemeClr val="accent1">
                  <a:lumMod val="75000"/>
                </a:schemeClr>
              </a:solidFill>
            </a:endParaRPr>
          </a:p>
        </p:txBody>
      </p:sp>
      <p:pic>
        <p:nvPicPr>
          <p:cNvPr id="31" name="Shape 169"/>
          <p:cNvPicPr preferRelativeResize="0"/>
          <p:nvPr/>
        </p:nvPicPr>
        <p:blipFill rotWithShape="1">
          <a:blip r:embed="rId3">
            <a:alphaModFix/>
          </a:blip>
          <a:srcRect/>
          <a:stretch/>
        </p:blipFill>
        <p:spPr>
          <a:xfrm>
            <a:off x="8611109" y="3977751"/>
            <a:ext cx="273050" cy="485775"/>
          </a:xfrm>
          <a:prstGeom prst="rect">
            <a:avLst/>
          </a:prstGeom>
          <a:noFill/>
          <a:ln>
            <a:noFill/>
          </a:ln>
        </p:spPr>
      </p:pic>
      <p:sp>
        <p:nvSpPr>
          <p:cNvPr id="32" name="Shape 85"/>
          <p:cNvSpPr/>
          <p:nvPr/>
        </p:nvSpPr>
        <p:spPr>
          <a:xfrm>
            <a:off x="193778" y="5480863"/>
            <a:ext cx="8758500" cy="702717"/>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graphicFrame>
        <p:nvGraphicFramePr>
          <p:cNvPr id="33" name="Shape 87"/>
          <p:cNvGraphicFramePr/>
          <p:nvPr>
            <p:extLst>
              <p:ext uri="{D42A27DB-BD31-4B8C-83A1-F6EECF244321}">
                <p14:modId xmlns:p14="http://schemas.microsoft.com/office/powerpoint/2010/main" val="531386503"/>
              </p:ext>
            </p:extLst>
          </p:nvPr>
        </p:nvGraphicFramePr>
        <p:xfrm>
          <a:off x="2426038" y="5552531"/>
          <a:ext cx="6135835" cy="571897"/>
        </p:xfrm>
        <a:graphic>
          <a:graphicData uri="http://schemas.openxmlformats.org/drawingml/2006/table">
            <a:tbl>
              <a:tblPr firstRow="1" bandRow="1">
                <a:noFill/>
                <a:tableStyleId>{7CD48338-4FC2-4C32-A0AF-3F45D4AC5364}</a:tableStyleId>
              </a:tblPr>
              <a:tblGrid>
                <a:gridCol w="1238975">
                  <a:extLst>
                    <a:ext uri="{9D8B030D-6E8A-4147-A177-3AD203B41FA5}">
                      <a16:colId xmlns:a16="http://schemas.microsoft.com/office/drawing/2014/main" val="20000"/>
                    </a:ext>
                  </a:extLst>
                </a:gridCol>
                <a:gridCol w="1270058">
                  <a:extLst>
                    <a:ext uri="{9D8B030D-6E8A-4147-A177-3AD203B41FA5}">
                      <a16:colId xmlns:a16="http://schemas.microsoft.com/office/drawing/2014/main" val="20001"/>
                    </a:ext>
                  </a:extLst>
                </a:gridCol>
                <a:gridCol w="1317811">
                  <a:extLst>
                    <a:ext uri="{9D8B030D-6E8A-4147-A177-3AD203B41FA5}">
                      <a16:colId xmlns:a16="http://schemas.microsoft.com/office/drawing/2014/main" val="20002"/>
                    </a:ext>
                  </a:extLst>
                </a:gridCol>
                <a:gridCol w="1290918">
                  <a:extLst>
                    <a:ext uri="{9D8B030D-6E8A-4147-A177-3AD203B41FA5}">
                      <a16:colId xmlns:a16="http://schemas.microsoft.com/office/drawing/2014/main" val="20003"/>
                    </a:ext>
                  </a:extLst>
                </a:gridCol>
                <a:gridCol w="1018073">
                  <a:extLst>
                    <a:ext uri="{9D8B030D-6E8A-4147-A177-3AD203B41FA5}">
                      <a16:colId xmlns:a16="http://schemas.microsoft.com/office/drawing/2014/main" val="20004"/>
                    </a:ext>
                  </a:extLst>
                </a:gridCol>
              </a:tblGrid>
              <a:tr h="571897">
                <a:tc>
                  <a:txBody>
                    <a:bodyPr/>
                    <a:lstStyle/>
                    <a:p>
                      <a:pPr marL="0" marR="0" lvl="0" indent="0" algn="ctr" rtl="0">
                        <a:lnSpc>
                          <a:spcPct val="100000"/>
                        </a:lnSpc>
                        <a:spcBef>
                          <a:spcPts val="0"/>
                        </a:spcBef>
                        <a:spcAft>
                          <a:spcPts val="0"/>
                        </a:spcAft>
                        <a:buClr>
                          <a:srgbClr val="1F497D"/>
                        </a:buClr>
                        <a:buSzPts val="1050"/>
                        <a:buFont typeface="Arial"/>
                        <a:buNone/>
                      </a:pPr>
                      <a:r>
                        <a:rPr lang="es" sz="1050" dirty="0">
                          <a:solidFill>
                            <a:srgbClr val="1F497D"/>
                          </a:solidFill>
                        </a:rPr>
                        <a:t>Guido Dipietro</a:t>
                      </a:r>
                      <a:endParaRPr lang="es-AR"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Roberto </a:t>
                      </a:r>
                      <a:r>
                        <a:rPr lang="es-AR" sz="1000" dirty="0" err="1">
                          <a:solidFill>
                            <a:srgbClr val="1F497D"/>
                          </a:solidFill>
                        </a:rPr>
                        <a:t>Eribe</a:t>
                      </a:r>
                      <a:endParaRPr lang="es-AR" sz="100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800"/>
                        <a:buFont typeface="Arial"/>
                        <a:buNone/>
                      </a:pPr>
                      <a:r>
                        <a:rPr lang="es-AR" sz="1000" dirty="0">
                          <a:solidFill>
                            <a:srgbClr val="1F497D"/>
                          </a:solidFill>
                        </a:rPr>
                        <a:t>Documentación Scrum</a:t>
                      </a:r>
                      <a:br>
                        <a:rPr lang="es-AR" sz="1000" dirty="0">
                          <a:solidFill>
                            <a:srgbClr val="1F497D"/>
                          </a:solidFill>
                        </a:rPr>
                      </a:br>
                      <a:r>
                        <a:rPr lang="es-AR" sz="1000" dirty="0">
                          <a:solidFill>
                            <a:srgbClr val="1F497D"/>
                          </a:solidFill>
                        </a:rPr>
                        <a:t>15%</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800"/>
                        <a:buFont typeface="Arial"/>
                        <a:buNone/>
                      </a:pPr>
                      <a:r>
                        <a:rPr lang="es-AR" sz="1000" dirty="0">
                          <a:solidFill>
                            <a:srgbClr val="1F497D"/>
                          </a:solidFill>
                        </a:rPr>
                        <a:t>Construcción:</a:t>
                      </a:r>
                      <a:br>
                        <a:rPr lang="es-AR" sz="1000" dirty="0">
                          <a:solidFill>
                            <a:srgbClr val="1F497D"/>
                          </a:solidFill>
                        </a:rPr>
                      </a:br>
                      <a:r>
                        <a:rPr lang="es-AR" sz="1000" dirty="0">
                          <a:solidFill>
                            <a:srgbClr val="1F497D"/>
                          </a:solidFill>
                        </a:rPr>
                        <a:t> Primer sprint</a:t>
                      </a:r>
                      <a:br>
                        <a:rPr lang="es-AR" sz="1000" dirty="0">
                          <a:solidFill>
                            <a:srgbClr val="1F497D"/>
                          </a:solidFill>
                        </a:rPr>
                      </a:br>
                      <a:r>
                        <a:rPr lang="es-AR" sz="1000" dirty="0">
                          <a:solidFill>
                            <a:srgbClr val="1F497D"/>
                          </a:solidFill>
                        </a:rPr>
                        <a:t>28/06/2023</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800"/>
                        <a:buFont typeface="Arial"/>
                        <a:buNone/>
                      </a:pPr>
                      <a:r>
                        <a:rPr lang="es-MX" sz="1050" dirty="0">
                          <a:solidFill>
                            <a:srgbClr val="1F497D"/>
                          </a:solidFill>
                        </a:rPr>
                        <a:t>31/11/2023</a:t>
                      </a:r>
                    </a:p>
                    <a:p>
                      <a:pPr marL="0" marR="0" lvl="0" indent="0" algn="ctr" rtl="0">
                        <a:lnSpc>
                          <a:spcPct val="100000"/>
                        </a:lnSpc>
                        <a:spcBef>
                          <a:spcPts val="0"/>
                        </a:spcBef>
                        <a:spcAft>
                          <a:spcPts val="0"/>
                        </a:spcAft>
                        <a:buClr>
                          <a:srgbClr val="1F497D"/>
                        </a:buClr>
                        <a:buSzPts val="800"/>
                        <a:buFont typeface="Arial"/>
                        <a:buNone/>
                      </a:pPr>
                      <a:r>
                        <a:rPr lang="es-MX" sz="1050" dirty="0">
                          <a:solidFill>
                            <a:srgbClr val="1F497D"/>
                          </a:solidFill>
                        </a:rPr>
                        <a:t> 26,32%</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34" name="Shape 89"/>
          <p:cNvSpPr/>
          <p:nvPr/>
        </p:nvSpPr>
        <p:spPr>
          <a:xfrm>
            <a:off x="265798" y="5583793"/>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algn="ctr">
              <a:buSzPts val="1500"/>
            </a:pPr>
            <a:r>
              <a:rPr lang="es-AR" sz="1500" b="1" dirty="0" err="1">
                <a:solidFill>
                  <a:schemeClr val="accent1">
                    <a:lumMod val="75000"/>
                  </a:schemeClr>
                </a:solidFill>
              </a:rPr>
              <a:t>Cubitorium</a:t>
            </a:r>
            <a:endParaRPr lang="es-AR" sz="1500" b="1" dirty="0">
              <a:solidFill>
                <a:schemeClr val="accent1">
                  <a:lumMod val="75000"/>
                </a:schemeClr>
              </a:solidFill>
            </a:endParaRPr>
          </a:p>
        </p:txBody>
      </p:sp>
      <p:pic>
        <p:nvPicPr>
          <p:cNvPr id="35" name="Shape 169"/>
          <p:cNvPicPr preferRelativeResize="0"/>
          <p:nvPr/>
        </p:nvPicPr>
        <p:blipFill rotWithShape="1">
          <a:blip r:embed="rId3">
            <a:alphaModFix/>
          </a:blip>
          <a:srcRect/>
          <a:stretch/>
        </p:blipFill>
        <p:spPr>
          <a:xfrm>
            <a:off x="8617641" y="3187715"/>
            <a:ext cx="273050" cy="485775"/>
          </a:xfrm>
          <a:prstGeom prst="rect">
            <a:avLst/>
          </a:prstGeom>
          <a:noFill/>
          <a:ln>
            <a:noFill/>
          </a:ln>
        </p:spPr>
      </p:pic>
      <p:pic>
        <p:nvPicPr>
          <p:cNvPr id="36" name="Picture 23"/>
          <p:cNvPicPr preferRelativeResize="0">
            <a:picLocks noChangeArrowheads="1"/>
          </p:cNvPicPr>
          <p:nvPr/>
        </p:nvPicPr>
        <p:blipFill>
          <a:blip r:embed="rId4" cstate="print"/>
          <a:srcRect/>
          <a:stretch>
            <a:fillRect/>
          </a:stretch>
        </p:blipFill>
        <p:spPr bwMode="auto">
          <a:xfrm>
            <a:off x="10751325" y="6377138"/>
            <a:ext cx="273050" cy="485775"/>
          </a:xfrm>
          <a:prstGeom prst="rect">
            <a:avLst/>
          </a:prstGeom>
          <a:noFill/>
          <a:ln w="9525">
            <a:noFill/>
            <a:miter lim="800000"/>
            <a:headEnd/>
            <a:tailEnd/>
          </a:ln>
        </p:spPr>
      </p:pic>
      <p:grpSp>
        <p:nvGrpSpPr>
          <p:cNvPr id="42" name="Shape 90"/>
          <p:cNvGrpSpPr/>
          <p:nvPr/>
        </p:nvGrpSpPr>
        <p:grpSpPr>
          <a:xfrm>
            <a:off x="9586376" y="4871278"/>
            <a:ext cx="273050" cy="485775"/>
            <a:chOff x="7929586" y="7358090"/>
            <a:chExt cx="273050" cy="485775"/>
          </a:xfrm>
        </p:grpSpPr>
        <p:pic>
          <p:nvPicPr>
            <p:cNvPr id="4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47" name="Shape 90"/>
          <p:cNvGrpSpPr/>
          <p:nvPr/>
        </p:nvGrpSpPr>
        <p:grpSpPr>
          <a:xfrm>
            <a:off x="9591750" y="2393793"/>
            <a:ext cx="273050" cy="485775"/>
            <a:chOff x="7929586" y="7358090"/>
            <a:chExt cx="273050" cy="485775"/>
          </a:xfrm>
        </p:grpSpPr>
        <p:pic>
          <p:nvPicPr>
            <p:cNvPr id="48"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9"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0"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1"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52" name="Shape 90"/>
          <p:cNvGrpSpPr/>
          <p:nvPr/>
        </p:nvGrpSpPr>
        <p:grpSpPr>
          <a:xfrm>
            <a:off x="9611436" y="1592564"/>
            <a:ext cx="273050" cy="485775"/>
            <a:chOff x="7929586" y="7358090"/>
            <a:chExt cx="273050" cy="485775"/>
          </a:xfrm>
        </p:grpSpPr>
        <p:pic>
          <p:nvPicPr>
            <p:cNvPr id="5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5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57" name="Picture 23"/>
          <p:cNvPicPr preferRelativeResize="0">
            <a:picLocks noChangeArrowheads="1"/>
          </p:cNvPicPr>
          <p:nvPr/>
        </p:nvPicPr>
        <p:blipFill>
          <a:blip r:embed="rId4" cstate="print"/>
          <a:srcRect/>
          <a:stretch>
            <a:fillRect/>
          </a:stretch>
        </p:blipFill>
        <p:spPr bwMode="auto">
          <a:xfrm>
            <a:off x="9818200" y="6717856"/>
            <a:ext cx="273050" cy="485775"/>
          </a:xfrm>
          <a:prstGeom prst="rect">
            <a:avLst/>
          </a:prstGeom>
          <a:noFill/>
          <a:ln w="9525">
            <a:noFill/>
            <a:miter lim="800000"/>
            <a:headEnd/>
            <a:tailEnd/>
          </a:ln>
        </p:spPr>
      </p:pic>
      <p:grpSp>
        <p:nvGrpSpPr>
          <p:cNvPr id="58" name="Shape 90"/>
          <p:cNvGrpSpPr/>
          <p:nvPr/>
        </p:nvGrpSpPr>
        <p:grpSpPr>
          <a:xfrm>
            <a:off x="9603469" y="4070049"/>
            <a:ext cx="273050" cy="485775"/>
            <a:chOff x="7929586" y="7358090"/>
            <a:chExt cx="273050" cy="485775"/>
          </a:xfrm>
        </p:grpSpPr>
        <p:pic>
          <p:nvPicPr>
            <p:cNvPr id="59"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0"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1"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2"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63" name="Picture 23"/>
          <p:cNvPicPr preferRelativeResize="0">
            <a:picLocks noChangeArrowheads="1"/>
          </p:cNvPicPr>
          <p:nvPr/>
        </p:nvPicPr>
        <p:blipFill>
          <a:blip r:embed="rId4" cstate="print"/>
          <a:srcRect/>
          <a:stretch>
            <a:fillRect/>
          </a:stretch>
        </p:blipFill>
        <p:spPr bwMode="auto">
          <a:xfrm>
            <a:off x="10118400" y="6196970"/>
            <a:ext cx="273050" cy="485775"/>
          </a:xfrm>
          <a:prstGeom prst="rect">
            <a:avLst/>
          </a:prstGeom>
          <a:noFill/>
          <a:ln w="9525">
            <a:noFill/>
            <a:miter lim="800000"/>
            <a:headEnd/>
            <a:tailEnd/>
          </a:ln>
        </p:spPr>
      </p:pic>
      <p:grpSp>
        <p:nvGrpSpPr>
          <p:cNvPr id="64" name="Shape 90"/>
          <p:cNvGrpSpPr/>
          <p:nvPr/>
        </p:nvGrpSpPr>
        <p:grpSpPr>
          <a:xfrm>
            <a:off x="9557462" y="5663384"/>
            <a:ext cx="273050" cy="485775"/>
            <a:chOff x="7929586" y="7358090"/>
            <a:chExt cx="273050" cy="485775"/>
          </a:xfrm>
        </p:grpSpPr>
        <p:pic>
          <p:nvPicPr>
            <p:cNvPr id="65"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6"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7"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8"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69" name="Shape 168"/>
          <p:cNvPicPr preferRelativeResize="0"/>
          <p:nvPr/>
        </p:nvPicPr>
        <p:blipFill rotWithShape="1">
          <a:blip r:embed="rId5">
            <a:alphaModFix/>
          </a:blip>
          <a:srcRect/>
          <a:stretch/>
        </p:blipFill>
        <p:spPr>
          <a:xfrm>
            <a:off x="11332861" y="6474968"/>
            <a:ext cx="273050" cy="485775"/>
          </a:xfrm>
          <a:prstGeom prst="rect">
            <a:avLst/>
          </a:prstGeom>
          <a:noFill/>
          <a:ln>
            <a:noFill/>
          </a:ln>
        </p:spPr>
      </p:pic>
      <p:grpSp>
        <p:nvGrpSpPr>
          <p:cNvPr id="70" name="Shape 90"/>
          <p:cNvGrpSpPr/>
          <p:nvPr/>
        </p:nvGrpSpPr>
        <p:grpSpPr>
          <a:xfrm>
            <a:off x="9586376" y="3214238"/>
            <a:ext cx="273050" cy="485775"/>
            <a:chOff x="7929586" y="7358090"/>
            <a:chExt cx="273050" cy="485775"/>
          </a:xfrm>
        </p:grpSpPr>
        <p:pic>
          <p:nvPicPr>
            <p:cNvPr id="71"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72"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73"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74"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3405904"/>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06255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r>
              <a:rPr lang="es-AR" sz="1800" b="1" dirty="0" err="1">
                <a:solidFill>
                  <a:schemeClr val="accent1">
                    <a:lumMod val="75000"/>
                  </a:schemeClr>
                </a:solidFill>
              </a:rPr>
              <a:t>LabTruck</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SzPts val="1000"/>
            </a:pPr>
            <a:r>
              <a:rPr lang="es-AR" sz="1100" b="1" dirty="0">
                <a:solidFill>
                  <a:srgbClr val="1F497D"/>
                </a:solidFill>
              </a:rPr>
              <a:t>Iván </a:t>
            </a:r>
            <a:r>
              <a:rPr lang="es-AR" sz="1100" b="1" dirty="0" err="1">
                <a:solidFill>
                  <a:srgbClr val="1F497D"/>
                </a:solidFill>
              </a:rPr>
              <a:t>Arnaudo</a:t>
            </a:r>
            <a:r>
              <a:rPr lang="es-AR" sz="1100" b="1" dirty="0">
                <a:solidFill>
                  <a:srgbClr val="1F497D"/>
                </a:solidFill>
              </a:rPr>
              <a:t> </a:t>
            </a:r>
            <a:endParaRPr lang="es-AR" sz="1000" b="1" dirty="0">
              <a:solidFill>
                <a:schemeClr val="accent1">
                  <a:lumMod val="75000"/>
                </a:schemeClr>
              </a:solidFill>
            </a:endParaRPr>
          </a:p>
        </p:txBody>
      </p:sp>
      <p:sp>
        <p:nvSpPr>
          <p:cNvPr id="104" name="Shape 104"/>
          <p:cNvSpPr/>
          <p:nvPr/>
        </p:nvSpPr>
        <p:spPr>
          <a:xfrm>
            <a:off x="3600728" y="445597"/>
            <a:ext cx="2102192" cy="3630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Docentes: C. </a:t>
            </a:r>
            <a:r>
              <a:rPr lang="es-AR" sz="1000" b="1" dirty="0" err="1">
                <a:solidFill>
                  <a:srgbClr val="1F497D"/>
                </a:solidFill>
                <a:latin typeface="Arial"/>
                <a:ea typeface="Arial"/>
                <a:cs typeface="Arial"/>
                <a:sym typeface="Arial"/>
              </a:rPr>
              <a:t>Crescentini</a:t>
            </a:r>
            <a:r>
              <a:rPr lang="es-AR" sz="1000" dirty="0">
                <a:solidFill>
                  <a:srgbClr val="1F497D"/>
                </a:solidFill>
              </a:rPr>
              <a:t>, E. Cortez</a:t>
            </a:r>
            <a:endParaRPr lang="es-AR" sz="1000" b="1"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194507"/>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a:t>
            </a:r>
            <a:r>
              <a:rPr lang="es-AR" sz="1000" b="1" dirty="0">
                <a:solidFill>
                  <a:srgbClr val="1F497D"/>
                </a:solidFill>
              </a:rPr>
              <a:t>/??/2023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16/11/2023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20%</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Real:15</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marR="0" lvl="0" indent="-285750" algn="l" rtl="0">
              <a:lnSpc>
                <a:spcPct val="100000"/>
              </a:lnSpc>
              <a:spcBef>
                <a:spcPts val="0"/>
              </a:spcBef>
              <a:spcAft>
                <a:spcPts val="0"/>
              </a:spcAft>
              <a:buClr>
                <a:schemeClr val="dk1"/>
              </a:buClr>
              <a:buSzPts val="900"/>
              <a:buChar char="❖"/>
            </a:pPr>
            <a:r>
              <a:rPr lang="es-MX" sz="1400" dirty="0"/>
              <a:t>Gantt del Proyecto (25/06/23) </a:t>
            </a:r>
          </a:p>
          <a:p>
            <a:pPr marL="171450" marR="0" lvl="0" algn="l" rtl="0">
              <a:lnSpc>
                <a:spcPct val="100000"/>
              </a:lnSpc>
              <a:spcBef>
                <a:spcPts val="0"/>
              </a:spcBef>
              <a:spcAft>
                <a:spcPts val="0"/>
              </a:spcAft>
              <a:buClr>
                <a:schemeClr val="dk1"/>
              </a:buClr>
              <a:buSzPts val="900"/>
            </a:pPr>
            <a:r>
              <a:rPr lang="es-MX" sz="1400" dirty="0"/>
              <a:t>	Siguen en curso las estimaciones de las tareas y los módulos a desarrollar </a:t>
            </a:r>
          </a:p>
          <a:p>
            <a:pPr marL="457200" marR="0" lvl="0" indent="-285750" algn="l" rtl="0">
              <a:lnSpc>
                <a:spcPct val="100000"/>
              </a:lnSpc>
              <a:spcBef>
                <a:spcPts val="0"/>
              </a:spcBef>
              <a:spcAft>
                <a:spcPts val="0"/>
              </a:spcAft>
              <a:buClr>
                <a:schemeClr val="dk1"/>
              </a:buClr>
              <a:buSzPts val="900"/>
              <a:buChar char="❖"/>
            </a:pPr>
            <a:r>
              <a:rPr lang="es-MX" sz="1400" dirty="0"/>
              <a:t>Sprint Backlog, </a:t>
            </a:r>
            <a:r>
              <a:rPr lang="es-MX" sz="1400" dirty="0" err="1"/>
              <a:t>Story</a:t>
            </a:r>
            <a:r>
              <a:rPr lang="es-MX" sz="1400" dirty="0"/>
              <a:t> </a:t>
            </a:r>
            <a:r>
              <a:rPr lang="es-MX" sz="1400" dirty="0" err="1"/>
              <a:t>Mapping</a:t>
            </a:r>
            <a:r>
              <a:rPr lang="es-MX" sz="1400" dirty="0"/>
              <a:t> y </a:t>
            </a:r>
            <a:r>
              <a:rPr lang="es-MX" sz="1400" dirty="0" err="1"/>
              <a:t>Release</a:t>
            </a:r>
            <a:r>
              <a:rPr lang="es-MX" sz="1400" dirty="0"/>
              <a:t> Plan (29/06/23) </a:t>
            </a:r>
          </a:p>
          <a:p>
            <a:pPr marL="171450" marR="0" lvl="0" algn="l" rtl="0">
              <a:lnSpc>
                <a:spcPct val="100000"/>
              </a:lnSpc>
              <a:spcBef>
                <a:spcPts val="0"/>
              </a:spcBef>
              <a:spcAft>
                <a:spcPts val="0"/>
              </a:spcAft>
              <a:buClr>
                <a:schemeClr val="dk1"/>
              </a:buClr>
              <a:buSzPts val="900"/>
            </a:pPr>
            <a:r>
              <a:rPr lang="es-MX" dirty="0"/>
              <a:t>	</a:t>
            </a:r>
            <a:r>
              <a:rPr lang="es-MX" sz="1400" dirty="0"/>
              <a:t>• A desarrollar</a:t>
            </a:r>
            <a:endParaRPr lang="es-MX" sz="1100" dirty="0">
              <a:solidFill>
                <a:schemeClr val="dk1"/>
              </a:solidFill>
            </a:endParaRPr>
          </a:p>
        </p:txBody>
      </p:sp>
      <p:sp>
        <p:nvSpPr>
          <p:cNvPr id="130" name="Shape 130"/>
          <p:cNvSpPr/>
          <p:nvPr/>
        </p:nvSpPr>
        <p:spPr>
          <a:xfrm>
            <a:off x="5686415" y="3482538"/>
            <a:ext cx="326309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lnSpc>
                <a:spcPct val="115000"/>
              </a:lnSpc>
              <a:spcBef>
                <a:spcPts val="0"/>
              </a:spcBef>
              <a:spcAft>
                <a:spcPts val="0"/>
              </a:spcAft>
              <a:buClr>
                <a:schemeClr val="dk1"/>
              </a:buClr>
              <a:buSzPts val="1100"/>
              <a:buFont typeface="Arial"/>
              <a:buNone/>
            </a:pPr>
            <a:r>
              <a:rPr lang="es-MX" sz="1050" dirty="0"/>
              <a:t>Desarrollar una herramienta de reconocimiento de comportamiento mediante video de pruebas de Biotecnología.</a:t>
            </a:r>
            <a:endParaRPr lang="es-MX" sz="900" b="0" i="0" u="none" strike="noStrike" cap="none" dirty="0">
              <a:solidFill>
                <a:schemeClr val="dk1"/>
              </a:solidFill>
              <a:latin typeface="Arial"/>
              <a:ea typeface="Arial"/>
              <a:cs typeface="Arial"/>
              <a:sym typeface="Arial"/>
            </a:endParaRPr>
          </a:p>
        </p:txBody>
      </p:sp>
      <p:sp>
        <p:nvSpPr>
          <p:cNvPr id="131" name="Shape 131"/>
          <p:cNvSpPr/>
          <p:nvPr/>
        </p:nvSpPr>
        <p:spPr>
          <a:xfrm>
            <a:off x="5639419" y="4869509"/>
            <a:ext cx="3325067" cy="1871771"/>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4658113"/>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dirty="0">
                  <a:solidFill>
                    <a:srgbClr val="FFFFFF"/>
                  </a:solidFill>
                  <a:latin typeface="Arial"/>
                  <a:ea typeface="Arial"/>
                  <a:cs typeface="Arial"/>
                  <a:sym typeface="Arial"/>
                </a:rPr>
                <a:t>Objetivo del Producto</a:t>
              </a:r>
            </a:p>
          </p:txBody>
        </p:sp>
      </p:grpSp>
      <p:sp>
        <p:nvSpPr>
          <p:cNvPr id="135" name="Shape 135"/>
          <p:cNvSpPr/>
          <p:nvPr/>
        </p:nvSpPr>
        <p:spPr>
          <a:xfrm>
            <a:off x="5686414" y="4934424"/>
            <a:ext cx="3263091" cy="175886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R="0" lvl="0" algn="l" rtl="0">
              <a:lnSpc>
                <a:spcPct val="100000"/>
              </a:lnSpc>
              <a:spcBef>
                <a:spcPts val="0"/>
              </a:spcBef>
              <a:spcAft>
                <a:spcPts val="0"/>
              </a:spcAft>
              <a:buClr>
                <a:schemeClr val="dk1"/>
              </a:buClr>
              <a:buSzPts val="1000"/>
            </a:pPr>
            <a:r>
              <a:rPr lang="es-MX" sz="1050" dirty="0"/>
              <a:t>Automatizar el análisis de videos enfocados en pruebas de laboratorios en roedores: • Cuantificar el movimiento de los roedores, en tiempo y distancia. • Realizar un trazado de movimiento de los roedores. • Persistir de manera local y en la nube las métricas obtenidas.</a:t>
            </a:r>
            <a:endParaRPr lang="es-MX" sz="900" dirty="0">
              <a:solidFill>
                <a:schemeClr val="dk1"/>
              </a:solidFill>
            </a:endParaRPr>
          </a:p>
        </p:txBody>
      </p:sp>
      <p:pic>
        <p:nvPicPr>
          <p:cNvPr id="136" name="Shape 136"/>
          <p:cNvPicPr preferRelativeResize="0"/>
          <p:nvPr/>
        </p:nvPicPr>
        <p:blipFill rotWithShape="1">
          <a:blip r:embed="rId3">
            <a:alphaModFix/>
          </a:blip>
          <a:srcRect/>
          <a:stretch/>
        </p:blipFill>
        <p:spPr>
          <a:xfrm>
            <a:off x="11525389" y="6615150"/>
            <a:ext cx="273000" cy="485700"/>
          </a:xfrm>
          <a:prstGeom prst="rect">
            <a:avLst/>
          </a:prstGeom>
          <a:noFill/>
          <a:ln>
            <a:noFill/>
          </a:ln>
        </p:spPr>
      </p:pic>
      <p:sp>
        <p:nvSpPr>
          <p:cNvPr id="137" name="Shape 137"/>
          <p:cNvSpPr/>
          <p:nvPr/>
        </p:nvSpPr>
        <p:spPr>
          <a:xfrm>
            <a:off x="5639419" y="1111485"/>
            <a:ext cx="3310086" cy="1957474"/>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050" dirty="0"/>
              <a:t>Riesgos: No se han encontrado riesgos al momento de confeccionar el documento Issues: Debió realizarse un replanteo sobre el tipo de solución inicialmente elegida, lo que generó un retraso para finalizar el planeamiento (Impacto: Medio/Bajo</a:t>
            </a:r>
            <a:endParaRPr lang="es-MX" sz="900" dirty="0">
              <a:solidFill>
                <a:schemeClr val="dk1"/>
              </a:solidFil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rtl="0">
              <a:lnSpc>
                <a:spcPct val="100000"/>
              </a:lnSpc>
              <a:spcBef>
                <a:spcPts val="0"/>
              </a:spcBef>
              <a:spcAft>
                <a:spcPts val="0"/>
              </a:spcAft>
              <a:buClr>
                <a:srgbClr val="000000"/>
              </a:buClr>
              <a:buSzPts val="1000"/>
              <a:buFont typeface="Arial"/>
              <a:buNone/>
            </a:pPr>
            <a:r>
              <a:rPr lang="es-MX" sz="1200" dirty="0"/>
              <a:t>Definir la tecnología a utilizar para la interfaz del usuario, de modo que cumpla con los requerimientos del cliente</a:t>
            </a:r>
            <a:endParaRPr lang="es-MX" sz="1600" b="0" i="0" u="none" strike="noStrike" cap="none" dirty="0">
              <a:solidFill>
                <a:srgbClr val="000000"/>
              </a:solidFill>
              <a:latin typeface="Arial"/>
              <a:ea typeface="Arial"/>
              <a:cs typeface="Arial"/>
              <a:sym typeface="Arial"/>
            </a:endParaRPr>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405</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8636337" y="248645"/>
            <a:ext cx="273050" cy="485775"/>
          </a:xfrm>
          <a:prstGeom prst="rect">
            <a:avLst/>
          </a:prstGeom>
          <a:noFill/>
          <a:ln w="9525">
            <a:noFill/>
            <a:miter lim="800000"/>
            <a:headEnd/>
            <a:tailEnd/>
          </a:ln>
        </p:spPr>
      </p:pic>
      <p:pic>
        <p:nvPicPr>
          <p:cNvPr id="5" name="Imagen 4" descr="Interfaz de usuario gráfica&#10;&#10;Descripción generada automáticamente con confianza media">
            <a:extLst>
              <a:ext uri="{FF2B5EF4-FFF2-40B4-BE49-F238E27FC236}">
                <a16:creationId xmlns:a16="http://schemas.microsoft.com/office/drawing/2014/main" id="{DD66A694-34AA-DE22-472C-54270385C2B6}"/>
              </a:ext>
            </a:extLst>
          </p:cNvPr>
          <p:cNvPicPr>
            <a:picLocks noChangeAspect="1"/>
          </p:cNvPicPr>
          <p:nvPr/>
        </p:nvPicPr>
        <p:blipFill>
          <a:blip r:embed="rId5"/>
          <a:stretch>
            <a:fillRect/>
          </a:stretch>
        </p:blipFill>
        <p:spPr>
          <a:xfrm>
            <a:off x="1002891" y="1079474"/>
            <a:ext cx="3760838" cy="1948872"/>
          </a:xfrm>
          <a:prstGeom prst="rect">
            <a:avLst/>
          </a:prstGeom>
        </p:spPr>
      </p:pic>
    </p:spTree>
    <p:extLst>
      <p:ext uri="{BB962C8B-B14F-4D97-AF65-F5344CB8AC3E}">
        <p14:creationId xmlns:p14="http://schemas.microsoft.com/office/powerpoint/2010/main" val="356238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179500" y="1392911"/>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86" name="Shape 86"/>
          <p:cNvSpPr txBox="1">
            <a:spLocks noGrp="1"/>
          </p:cNvSpPr>
          <p:nvPr>
            <p:ph type="title"/>
          </p:nvPr>
        </p:nvSpPr>
        <p:spPr>
          <a:xfrm>
            <a:off x="374848" y="188640"/>
            <a:ext cx="8229600" cy="6340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61B8CD"/>
              </a:buClr>
              <a:buSzPts val="2400"/>
              <a:buFont typeface="Arial"/>
              <a:buNone/>
            </a:pPr>
            <a:r>
              <a:rPr lang="es-AR" sz="2400" b="1" i="0" u="none" strike="noStrike" cap="none">
                <a:solidFill>
                  <a:srgbClr val="61B8CD"/>
                </a:solidFill>
                <a:latin typeface="Arial"/>
                <a:ea typeface="Arial"/>
                <a:cs typeface="Arial"/>
                <a:sym typeface="Arial"/>
              </a:rPr>
              <a:t>Tablero de control integrado</a:t>
            </a:r>
            <a:endParaRPr sz="2400" b="0" i="0" u="none" strike="noStrike" cap="none">
              <a:solidFill>
                <a:schemeClr val="dk1"/>
              </a:solidFill>
              <a:latin typeface="Calibri"/>
              <a:ea typeface="Calibri"/>
              <a:cs typeface="Calibri"/>
              <a:sym typeface="Calibri"/>
            </a:endParaRPr>
          </a:p>
        </p:txBody>
      </p:sp>
      <p:graphicFrame>
        <p:nvGraphicFramePr>
          <p:cNvPr id="88" name="Shape 88"/>
          <p:cNvGraphicFramePr/>
          <p:nvPr>
            <p:extLst>
              <p:ext uri="{D42A27DB-BD31-4B8C-83A1-F6EECF244321}">
                <p14:modId xmlns:p14="http://schemas.microsoft.com/office/powerpoint/2010/main" val="553233216"/>
              </p:ext>
            </p:extLst>
          </p:nvPr>
        </p:nvGraphicFramePr>
        <p:xfrm>
          <a:off x="2352379" y="860759"/>
          <a:ext cx="6253500" cy="457210"/>
        </p:xfrm>
        <a:graphic>
          <a:graphicData uri="http://schemas.openxmlformats.org/drawingml/2006/table">
            <a:tbl>
              <a:tblPr firstRow="1" bandRow="1">
                <a:noFill/>
                <a:tableStyleId>{7CD48338-4FC2-4C32-A0AF-3F45D4AC5364}</a:tableStyleId>
              </a:tblPr>
              <a:tblGrid>
                <a:gridCol w="1331400">
                  <a:extLst>
                    <a:ext uri="{9D8B030D-6E8A-4147-A177-3AD203B41FA5}">
                      <a16:colId xmlns:a16="http://schemas.microsoft.com/office/drawing/2014/main" val="20000"/>
                    </a:ext>
                  </a:extLst>
                </a:gridCol>
                <a:gridCol w="1331400">
                  <a:extLst>
                    <a:ext uri="{9D8B030D-6E8A-4147-A177-3AD203B41FA5}">
                      <a16:colId xmlns:a16="http://schemas.microsoft.com/office/drawing/2014/main" val="20001"/>
                    </a:ext>
                  </a:extLst>
                </a:gridCol>
                <a:gridCol w="1270875">
                  <a:extLst>
                    <a:ext uri="{9D8B030D-6E8A-4147-A177-3AD203B41FA5}">
                      <a16:colId xmlns:a16="http://schemas.microsoft.com/office/drawing/2014/main" val="20002"/>
                    </a:ext>
                  </a:extLst>
                </a:gridCol>
                <a:gridCol w="1089300">
                  <a:extLst>
                    <a:ext uri="{9D8B030D-6E8A-4147-A177-3AD203B41FA5}">
                      <a16:colId xmlns:a16="http://schemas.microsoft.com/office/drawing/2014/main" val="20003"/>
                    </a:ext>
                  </a:extLst>
                </a:gridCol>
                <a:gridCol w="123052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chemeClr val="dk1"/>
                        </a:buClr>
                        <a:buSzPts val="1200"/>
                        <a:buFont typeface="Arial"/>
                        <a:buNone/>
                      </a:pPr>
                      <a:r>
                        <a:rPr lang="es-AR" sz="1200" b="0" u="none" strike="noStrike" cap="none" dirty="0">
                          <a:solidFill>
                            <a:schemeClr val="dk1"/>
                          </a:solidFill>
                          <a:latin typeface="Arial"/>
                          <a:ea typeface="Arial"/>
                          <a:cs typeface="Arial"/>
                          <a:sym typeface="Arial"/>
                        </a:rPr>
                        <a:t>RESPONSABLE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DOCENTES</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SITUACIÓN </a:t>
                      </a:r>
                      <a:endParaRPr dirty="0"/>
                    </a:p>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ACTUAL</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PRÓXIMO </a:t>
                      </a:r>
                      <a:endParaRPr/>
                    </a:p>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HITO</a:t>
                      </a:r>
                      <a:endParaRPr sz="1200" b="0" u="none" strike="noStrike" cap="none">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OBJETIVO</a:t>
                      </a:r>
                      <a:endParaRPr sz="1200" b="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89" name="Shape 89"/>
          <p:cNvSpPr/>
          <p:nvPr/>
        </p:nvSpPr>
        <p:spPr>
          <a:xfrm>
            <a:off x="251520" y="1495840"/>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algn="ctr"/>
            <a:r>
              <a:rPr lang="es-AR" sz="1600" b="1" dirty="0" err="1">
                <a:solidFill>
                  <a:schemeClr val="accent1">
                    <a:lumMod val="75000"/>
                  </a:schemeClr>
                </a:solidFill>
              </a:rPr>
              <a:t>AgroAgil</a:t>
            </a:r>
            <a:endParaRPr lang="es-AR" sz="1600" b="1" dirty="0">
              <a:solidFill>
                <a:schemeClr val="accent1">
                  <a:lumMod val="75000"/>
                </a:schemeClr>
              </a:solidFill>
            </a:endParaRPr>
          </a:p>
        </p:txBody>
      </p:sp>
      <p:grpSp>
        <p:nvGrpSpPr>
          <p:cNvPr id="90" name="Shape 90"/>
          <p:cNvGrpSpPr/>
          <p:nvPr/>
        </p:nvGrpSpPr>
        <p:grpSpPr>
          <a:xfrm>
            <a:off x="9472103" y="4748155"/>
            <a:ext cx="273050" cy="485775"/>
            <a:chOff x="7929586" y="7358090"/>
            <a:chExt cx="273050" cy="485775"/>
          </a:xfrm>
        </p:grpSpPr>
        <p:pic>
          <p:nvPicPr>
            <p:cNvPr id="91"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92"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3"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4"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16" name="Shape 169"/>
          <p:cNvPicPr preferRelativeResize="0"/>
          <p:nvPr/>
        </p:nvPicPr>
        <p:blipFill rotWithShape="1">
          <a:blip r:embed="rId3">
            <a:alphaModFix/>
          </a:blip>
          <a:srcRect/>
          <a:stretch/>
        </p:blipFill>
        <p:spPr>
          <a:xfrm>
            <a:off x="11273434" y="6615112"/>
            <a:ext cx="273050" cy="485775"/>
          </a:xfrm>
          <a:prstGeom prst="rect">
            <a:avLst/>
          </a:prstGeom>
          <a:noFill/>
          <a:ln>
            <a:noFill/>
          </a:ln>
        </p:spPr>
      </p:pic>
      <p:pic>
        <p:nvPicPr>
          <p:cNvPr id="36" name="Picture 23"/>
          <p:cNvPicPr preferRelativeResize="0">
            <a:picLocks noChangeArrowheads="1"/>
          </p:cNvPicPr>
          <p:nvPr/>
        </p:nvPicPr>
        <p:blipFill>
          <a:blip r:embed="rId4" cstate="print"/>
          <a:srcRect/>
          <a:stretch>
            <a:fillRect/>
          </a:stretch>
        </p:blipFill>
        <p:spPr bwMode="auto">
          <a:xfrm>
            <a:off x="8605981" y="4731265"/>
            <a:ext cx="273050" cy="485775"/>
          </a:xfrm>
          <a:prstGeom prst="rect">
            <a:avLst/>
          </a:prstGeom>
          <a:noFill/>
          <a:ln w="9525">
            <a:noFill/>
            <a:miter lim="800000"/>
            <a:headEnd/>
            <a:tailEnd/>
          </a:ln>
        </p:spPr>
      </p:pic>
      <p:grpSp>
        <p:nvGrpSpPr>
          <p:cNvPr id="42" name="Shape 90"/>
          <p:cNvGrpSpPr/>
          <p:nvPr/>
        </p:nvGrpSpPr>
        <p:grpSpPr>
          <a:xfrm>
            <a:off x="9482598" y="5532749"/>
            <a:ext cx="273050" cy="485775"/>
            <a:chOff x="7929586" y="7358090"/>
            <a:chExt cx="273050" cy="485775"/>
          </a:xfrm>
        </p:grpSpPr>
        <p:pic>
          <p:nvPicPr>
            <p:cNvPr id="4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47" name="Shape 90"/>
          <p:cNvGrpSpPr/>
          <p:nvPr/>
        </p:nvGrpSpPr>
        <p:grpSpPr>
          <a:xfrm>
            <a:off x="9472103" y="3079459"/>
            <a:ext cx="273050" cy="485775"/>
            <a:chOff x="7929586" y="7358090"/>
            <a:chExt cx="273050" cy="485775"/>
          </a:xfrm>
        </p:grpSpPr>
        <p:pic>
          <p:nvPicPr>
            <p:cNvPr id="48"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9"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0"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1"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52" name="Shape 90"/>
          <p:cNvGrpSpPr/>
          <p:nvPr/>
        </p:nvGrpSpPr>
        <p:grpSpPr>
          <a:xfrm>
            <a:off x="9459324" y="3979701"/>
            <a:ext cx="273050" cy="485775"/>
            <a:chOff x="7929586" y="7358090"/>
            <a:chExt cx="273050" cy="485775"/>
          </a:xfrm>
        </p:grpSpPr>
        <p:pic>
          <p:nvPicPr>
            <p:cNvPr id="5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5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57" name="Picture 23"/>
          <p:cNvPicPr preferRelativeResize="0">
            <a:picLocks noChangeArrowheads="1"/>
          </p:cNvPicPr>
          <p:nvPr/>
        </p:nvPicPr>
        <p:blipFill>
          <a:blip r:embed="rId4" cstate="print"/>
          <a:srcRect/>
          <a:stretch>
            <a:fillRect/>
          </a:stretch>
        </p:blipFill>
        <p:spPr bwMode="auto">
          <a:xfrm>
            <a:off x="9980830" y="6858000"/>
            <a:ext cx="273050" cy="485775"/>
          </a:xfrm>
          <a:prstGeom prst="rect">
            <a:avLst/>
          </a:prstGeom>
          <a:noFill/>
          <a:ln w="9525">
            <a:noFill/>
            <a:miter lim="800000"/>
            <a:headEnd/>
            <a:tailEnd/>
          </a:ln>
        </p:spPr>
      </p:pic>
      <p:grpSp>
        <p:nvGrpSpPr>
          <p:cNvPr id="58" name="Shape 90"/>
          <p:cNvGrpSpPr/>
          <p:nvPr/>
        </p:nvGrpSpPr>
        <p:grpSpPr>
          <a:xfrm>
            <a:off x="9490698" y="2298460"/>
            <a:ext cx="273050" cy="485775"/>
            <a:chOff x="7929586" y="7358090"/>
            <a:chExt cx="273050" cy="485775"/>
          </a:xfrm>
        </p:grpSpPr>
        <p:pic>
          <p:nvPicPr>
            <p:cNvPr id="59"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0"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1"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2"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63" name="Picture 23"/>
          <p:cNvPicPr preferRelativeResize="0">
            <a:picLocks noChangeArrowheads="1"/>
          </p:cNvPicPr>
          <p:nvPr/>
        </p:nvPicPr>
        <p:blipFill>
          <a:blip r:embed="rId4" cstate="print"/>
          <a:srcRect/>
          <a:stretch>
            <a:fillRect/>
          </a:stretch>
        </p:blipFill>
        <p:spPr bwMode="auto">
          <a:xfrm>
            <a:off x="10573583" y="6615112"/>
            <a:ext cx="273050" cy="485775"/>
          </a:xfrm>
          <a:prstGeom prst="rect">
            <a:avLst/>
          </a:prstGeom>
          <a:noFill/>
          <a:ln w="9525">
            <a:noFill/>
            <a:miter lim="800000"/>
            <a:headEnd/>
            <a:tailEnd/>
          </a:ln>
        </p:spPr>
      </p:pic>
      <p:grpSp>
        <p:nvGrpSpPr>
          <p:cNvPr id="64" name="Shape 90"/>
          <p:cNvGrpSpPr/>
          <p:nvPr/>
        </p:nvGrpSpPr>
        <p:grpSpPr>
          <a:xfrm>
            <a:off x="9447472" y="1485128"/>
            <a:ext cx="273050" cy="485775"/>
            <a:chOff x="7929586" y="7358090"/>
            <a:chExt cx="273050" cy="485775"/>
          </a:xfrm>
        </p:grpSpPr>
        <p:pic>
          <p:nvPicPr>
            <p:cNvPr id="65"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6"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7"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8"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aphicFrame>
        <p:nvGraphicFramePr>
          <p:cNvPr id="69" name="Shape 87"/>
          <p:cNvGraphicFramePr/>
          <p:nvPr>
            <p:extLst>
              <p:ext uri="{D42A27DB-BD31-4B8C-83A1-F6EECF244321}">
                <p14:modId xmlns:p14="http://schemas.microsoft.com/office/powerpoint/2010/main" val="959371807"/>
              </p:ext>
            </p:extLst>
          </p:nvPr>
        </p:nvGraphicFramePr>
        <p:xfrm>
          <a:off x="2407710" y="1449504"/>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defTabSz="914400" rtl="0" eaLnBrk="1" fontAlgn="auto" latinLnBrk="0" hangingPunct="1">
                        <a:lnSpc>
                          <a:spcPct val="100000"/>
                        </a:lnSpc>
                        <a:spcBef>
                          <a:spcPts val="0"/>
                        </a:spcBef>
                        <a:spcAft>
                          <a:spcPts val="0"/>
                        </a:spcAft>
                        <a:buClr>
                          <a:srgbClr val="1F497D"/>
                        </a:buClr>
                        <a:buSzPts val="1050"/>
                        <a:buFont typeface="Arial"/>
                        <a:buNone/>
                        <a:tabLst/>
                        <a:defRPr/>
                      </a:pPr>
                      <a:r>
                        <a:rPr lang="es-AR" sz="1000" u="none" strike="noStrike" cap="none" dirty="0">
                          <a:solidFill>
                            <a:srgbClr val="1F497D"/>
                          </a:solidFill>
                        </a:rPr>
                        <a:t>L</a:t>
                      </a:r>
                      <a:r>
                        <a:rPr lang="es-AR" sz="1000" dirty="0">
                          <a:solidFill>
                            <a:srgbClr val="1F497D"/>
                          </a:solidFill>
                        </a:rPr>
                        <a:t>ourdes González</a:t>
                      </a:r>
                      <a:endParaRPr lang="es-AR" sz="10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b="0" i="0" u="none" strike="noStrike" cap="none" dirty="0">
                          <a:solidFill>
                            <a:srgbClr val="1F497D"/>
                          </a:solidFill>
                          <a:latin typeface="Arial"/>
                          <a:ea typeface="Arial"/>
                          <a:cs typeface="Arial"/>
                          <a:sym typeface="Arial"/>
                        </a:rPr>
                        <a:t>Etapa </a:t>
                      </a:r>
                      <a:r>
                        <a:rPr lang="es-AR" sz="1000" dirty="0">
                          <a:solidFill>
                            <a:srgbClr val="1F497D"/>
                          </a:solidFill>
                        </a:rPr>
                        <a:t>de Diseño</a:t>
                      </a:r>
                    </a:p>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44%</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Etapa de Desarrollo</a:t>
                      </a:r>
                      <a:br>
                        <a:rPr lang="es-AR" sz="1000" dirty="0">
                          <a:solidFill>
                            <a:srgbClr val="1F497D"/>
                          </a:solidFill>
                        </a:rPr>
                      </a:br>
                      <a:r>
                        <a:rPr lang="es-AR" sz="1000" b="0" i="0" u="none" strike="noStrike" cap="none" dirty="0">
                          <a:solidFill>
                            <a:srgbClr val="1F497D"/>
                          </a:solidFill>
                          <a:latin typeface="Arial"/>
                          <a:ea typeface="Arial"/>
                          <a:cs typeface="Arial"/>
                          <a:sym typeface="Arial"/>
                        </a:rPr>
                        <a:t> </a:t>
                      </a:r>
                      <a:r>
                        <a:rPr lang="es-AR" sz="1000" dirty="0">
                          <a:solidFill>
                            <a:srgbClr val="1F497D"/>
                          </a:solidFill>
                        </a:rPr>
                        <a:t>21/06/2023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09/11/2023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22%</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83" name="Shape 87"/>
          <p:cNvGraphicFramePr/>
          <p:nvPr>
            <p:extLst>
              <p:ext uri="{D42A27DB-BD31-4B8C-83A1-F6EECF244321}">
                <p14:modId xmlns:p14="http://schemas.microsoft.com/office/powerpoint/2010/main" val="2145656546"/>
              </p:ext>
            </p:extLst>
          </p:nvPr>
        </p:nvGraphicFramePr>
        <p:xfrm>
          <a:off x="2444384" y="4704590"/>
          <a:ext cx="6048675" cy="370850"/>
        </p:xfrm>
        <a:graphic>
          <a:graphicData uri="http://schemas.openxmlformats.org/drawingml/2006/table">
            <a:tbl>
              <a:tblPr firstRow="1" bandRow="1">
                <a:noFill/>
                <a:tableStyleId>{7CD48338-4FC2-4C32-A0AF-3F45D4AC5364}</a:tableStyleId>
              </a:tblPr>
              <a:tblGrid>
                <a:gridCol w="1183932">
                  <a:extLst>
                    <a:ext uri="{9D8B030D-6E8A-4147-A177-3AD203B41FA5}">
                      <a16:colId xmlns:a16="http://schemas.microsoft.com/office/drawing/2014/main" val="20000"/>
                    </a:ext>
                  </a:extLst>
                </a:gridCol>
                <a:gridCol w="1316968">
                  <a:extLst>
                    <a:ext uri="{9D8B030D-6E8A-4147-A177-3AD203B41FA5}">
                      <a16:colId xmlns:a16="http://schemas.microsoft.com/office/drawing/2014/main" val="20001"/>
                    </a:ext>
                  </a:extLst>
                </a:gridCol>
                <a:gridCol w="1252316">
                  <a:extLst>
                    <a:ext uri="{9D8B030D-6E8A-4147-A177-3AD203B41FA5}">
                      <a16:colId xmlns:a16="http://schemas.microsoft.com/office/drawing/2014/main" val="20002"/>
                    </a:ext>
                  </a:extLst>
                </a:gridCol>
                <a:gridCol w="1363084">
                  <a:extLst>
                    <a:ext uri="{9D8B030D-6E8A-4147-A177-3AD203B41FA5}">
                      <a16:colId xmlns:a16="http://schemas.microsoft.com/office/drawing/2014/main" val="20003"/>
                    </a:ext>
                  </a:extLst>
                </a:gridCol>
                <a:gridCol w="93237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chemeClr val="dk2"/>
                        </a:buClr>
                        <a:buSzPts val="1050"/>
                        <a:buFont typeface="Arial"/>
                        <a:buNone/>
                        <a:tabLst/>
                        <a:defRPr/>
                      </a:pPr>
                      <a:endParaRPr lang="it-IT"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it-IT" sz="1050" b="0" i="0" u="none" strike="noStrike" cap="none" normalizeH="0" baseline="0" dirty="0">
                        <a:ln>
                          <a:noFill/>
                        </a:ln>
                        <a:solidFill>
                          <a:srgbClr val="1F497D"/>
                        </a:solidFill>
                        <a:effectLst/>
                        <a:latin typeface="TheSansCorrespondence"/>
                        <a:ea typeface="ＭＳ Ｐゴシック"/>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1" name="Shape 87"/>
          <p:cNvGraphicFramePr/>
          <p:nvPr>
            <p:extLst>
              <p:ext uri="{D42A27DB-BD31-4B8C-83A1-F6EECF244321}">
                <p14:modId xmlns:p14="http://schemas.microsoft.com/office/powerpoint/2010/main" val="104913712"/>
              </p:ext>
            </p:extLst>
          </p:nvPr>
        </p:nvGraphicFramePr>
        <p:xfrm>
          <a:off x="2431684" y="5517390"/>
          <a:ext cx="6048675" cy="370850"/>
        </p:xfrm>
        <a:graphic>
          <a:graphicData uri="http://schemas.openxmlformats.org/drawingml/2006/table">
            <a:tbl>
              <a:tblPr firstRow="1" bandRow="1">
                <a:noFill/>
                <a:tableStyleId>{7CD48338-4FC2-4C32-A0AF-3F45D4AC5364}</a:tableStyleId>
              </a:tblPr>
              <a:tblGrid>
                <a:gridCol w="1183932">
                  <a:extLst>
                    <a:ext uri="{9D8B030D-6E8A-4147-A177-3AD203B41FA5}">
                      <a16:colId xmlns:a16="http://schemas.microsoft.com/office/drawing/2014/main" val="20000"/>
                    </a:ext>
                  </a:extLst>
                </a:gridCol>
                <a:gridCol w="1316968">
                  <a:extLst>
                    <a:ext uri="{9D8B030D-6E8A-4147-A177-3AD203B41FA5}">
                      <a16:colId xmlns:a16="http://schemas.microsoft.com/office/drawing/2014/main" val="20001"/>
                    </a:ext>
                  </a:extLst>
                </a:gridCol>
                <a:gridCol w="1252316">
                  <a:extLst>
                    <a:ext uri="{9D8B030D-6E8A-4147-A177-3AD203B41FA5}">
                      <a16:colId xmlns:a16="http://schemas.microsoft.com/office/drawing/2014/main" val="20002"/>
                    </a:ext>
                  </a:extLst>
                </a:gridCol>
                <a:gridCol w="1363084">
                  <a:extLst>
                    <a:ext uri="{9D8B030D-6E8A-4147-A177-3AD203B41FA5}">
                      <a16:colId xmlns:a16="http://schemas.microsoft.com/office/drawing/2014/main" val="20003"/>
                    </a:ext>
                  </a:extLst>
                </a:gridCol>
                <a:gridCol w="93237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chemeClr val="dk2"/>
                        </a:buClr>
                        <a:buSzPts val="1050"/>
                        <a:buFont typeface="Arial"/>
                        <a:buNone/>
                        <a:tabLst/>
                        <a:defRPr/>
                      </a:pPr>
                      <a:endParaRPr lang="it-IT"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it-IT" sz="1050" b="0" i="0" u="none" strike="noStrike" cap="none" normalizeH="0" baseline="0" dirty="0">
                        <a:ln>
                          <a:noFill/>
                        </a:ln>
                        <a:solidFill>
                          <a:srgbClr val="1F497D"/>
                        </a:solidFill>
                        <a:effectLst/>
                        <a:latin typeface="TheSansCorrespondence"/>
                        <a:ea typeface="ＭＳ Ｐゴシック"/>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0" name="Shape 169"/>
          <p:cNvPicPr preferRelativeResize="0"/>
          <p:nvPr/>
        </p:nvPicPr>
        <p:blipFill rotWithShape="1">
          <a:blip r:embed="rId3">
            <a:alphaModFix/>
          </a:blip>
          <a:srcRect/>
          <a:stretch/>
        </p:blipFill>
        <p:spPr>
          <a:xfrm>
            <a:off x="8569947" y="2316076"/>
            <a:ext cx="273050" cy="485775"/>
          </a:xfrm>
          <a:prstGeom prst="rect">
            <a:avLst/>
          </a:prstGeom>
          <a:noFill/>
          <a:ln>
            <a:noFill/>
          </a:ln>
        </p:spPr>
      </p:pic>
      <p:sp>
        <p:nvSpPr>
          <p:cNvPr id="71" name="Shape 85"/>
          <p:cNvSpPr/>
          <p:nvPr/>
        </p:nvSpPr>
        <p:spPr>
          <a:xfrm>
            <a:off x="183983" y="2190767"/>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72" name="Shape 89"/>
          <p:cNvSpPr/>
          <p:nvPr/>
        </p:nvSpPr>
        <p:spPr>
          <a:xfrm>
            <a:off x="256003" y="2293696"/>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sz="1600" b="1" dirty="0" err="1">
                <a:solidFill>
                  <a:schemeClr val="accent1">
                    <a:lumMod val="75000"/>
                  </a:schemeClr>
                </a:solidFill>
              </a:rPr>
              <a:t>DoCo</a:t>
            </a:r>
            <a:endParaRPr lang="es-AR" sz="1600" dirty="0">
              <a:solidFill>
                <a:schemeClr val="accent1">
                  <a:lumMod val="75000"/>
                </a:schemeClr>
              </a:solidFill>
            </a:endParaRPr>
          </a:p>
        </p:txBody>
      </p:sp>
      <p:pic>
        <p:nvPicPr>
          <p:cNvPr id="73" name="Picture 23"/>
          <p:cNvPicPr preferRelativeResize="0">
            <a:picLocks noChangeArrowheads="1"/>
          </p:cNvPicPr>
          <p:nvPr/>
        </p:nvPicPr>
        <p:blipFill>
          <a:blip r:embed="rId4" cstate="print"/>
          <a:srcRect/>
          <a:stretch>
            <a:fillRect/>
          </a:stretch>
        </p:blipFill>
        <p:spPr bwMode="auto">
          <a:xfrm>
            <a:off x="11186005" y="5888240"/>
            <a:ext cx="273050" cy="485775"/>
          </a:xfrm>
          <a:prstGeom prst="rect">
            <a:avLst/>
          </a:prstGeom>
          <a:noFill/>
          <a:ln w="9525">
            <a:noFill/>
            <a:miter lim="800000"/>
            <a:headEnd/>
            <a:tailEnd/>
          </a:ln>
        </p:spPr>
      </p:pic>
      <p:graphicFrame>
        <p:nvGraphicFramePr>
          <p:cNvPr id="74" name="Shape 87"/>
          <p:cNvGraphicFramePr/>
          <p:nvPr>
            <p:extLst>
              <p:ext uri="{D42A27DB-BD31-4B8C-83A1-F6EECF244321}">
                <p14:modId xmlns:p14="http://schemas.microsoft.com/office/powerpoint/2010/main" val="958801342"/>
              </p:ext>
            </p:extLst>
          </p:nvPr>
        </p:nvGraphicFramePr>
        <p:xfrm>
          <a:off x="2412193" y="2247360"/>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M </a:t>
                      </a:r>
                      <a:r>
                        <a:rPr lang="es-AR" sz="1050" dirty="0" err="1">
                          <a:solidFill>
                            <a:srgbClr val="1F497D"/>
                          </a:solidFill>
                        </a:rPr>
                        <a:t>Raiter</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R. </a:t>
                      </a:r>
                      <a:r>
                        <a:rPr lang="es-AR" sz="1000" dirty="0" err="1">
                          <a:solidFill>
                            <a:srgbClr val="1F497D"/>
                          </a:solidFill>
                        </a:rPr>
                        <a:t>Eribe</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G. </a:t>
                      </a:r>
                      <a:r>
                        <a:rPr lang="es-AR" sz="1000" dirty="0" err="1">
                          <a:solidFill>
                            <a:srgbClr val="1F497D"/>
                          </a:solidFill>
                        </a:rPr>
                        <a:t>Brassesco</a:t>
                      </a:r>
                      <a:endParaRPr lang="es-AR" sz="100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b="0" i="0" u="none" strike="noStrike" cap="none" dirty="0">
                          <a:solidFill>
                            <a:srgbClr val="1F497D"/>
                          </a:solidFill>
                          <a:latin typeface="Arial"/>
                          <a:cs typeface="Arial"/>
                          <a:sym typeface="Arial"/>
                        </a:rPr>
                        <a:t>Desarrollo del proyecto 0.66%</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Entregable </a:t>
                      </a:r>
                      <a:r>
                        <a:rPr lang="es-AR" sz="1000" dirty="0" err="1">
                          <a:solidFill>
                            <a:srgbClr val="1F497D"/>
                          </a:solidFill>
                        </a:rPr>
                        <a:t>Doc</a:t>
                      </a:r>
                      <a:r>
                        <a:rPr lang="es-AR" sz="1000" dirty="0">
                          <a:solidFill>
                            <a:srgbClr val="1F497D"/>
                          </a:solidFill>
                        </a:rPr>
                        <a:t> de Caso de Uso</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06/07/2023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30/11/2023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36</a:t>
                      </a:r>
                      <a:r>
                        <a:rPr lang="es-AR" sz="1050" b="0" i="0" u="none" strike="noStrike" cap="none" dirty="0">
                          <a:solidFill>
                            <a:srgbClr val="1F497D"/>
                          </a:solidFill>
                          <a:latin typeface="Arial"/>
                          <a:ea typeface="Arial"/>
                          <a:cs typeface="Arial"/>
                          <a:sym typeface="Arial"/>
                        </a:rPr>
                        <a:t>% </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5" name="Shape 169"/>
          <p:cNvPicPr preferRelativeResize="0"/>
          <p:nvPr/>
        </p:nvPicPr>
        <p:blipFill rotWithShape="1">
          <a:blip r:embed="rId3">
            <a:alphaModFix/>
          </a:blip>
          <a:srcRect/>
          <a:stretch/>
        </p:blipFill>
        <p:spPr>
          <a:xfrm>
            <a:off x="8574430" y="3127379"/>
            <a:ext cx="273050" cy="485775"/>
          </a:xfrm>
          <a:prstGeom prst="rect">
            <a:avLst/>
          </a:prstGeom>
          <a:noFill/>
          <a:ln>
            <a:noFill/>
          </a:ln>
        </p:spPr>
      </p:pic>
      <p:sp>
        <p:nvSpPr>
          <p:cNvPr id="76" name="Shape 85"/>
          <p:cNvSpPr/>
          <p:nvPr/>
        </p:nvSpPr>
        <p:spPr>
          <a:xfrm>
            <a:off x="188466" y="3002070"/>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77" name="Shape 89"/>
          <p:cNvSpPr/>
          <p:nvPr/>
        </p:nvSpPr>
        <p:spPr>
          <a:xfrm>
            <a:off x="260486" y="3104999"/>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b="1" dirty="0">
                <a:solidFill>
                  <a:schemeClr val="accent1">
                    <a:lumMod val="75000"/>
                  </a:schemeClr>
                </a:solidFill>
              </a:rPr>
              <a:t>Sistema Integral para la Fundación de Hemofilia</a:t>
            </a:r>
          </a:p>
        </p:txBody>
      </p:sp>
      <p:graphicFrame>
        <p:nvGraphicFramePr>
          <p:cNvPr id="78" name="Shape 87"/>
          <p:cNvGraphicFramePr/>
          <p:nvPr>
            <p:extLst>
              <p:ext uri="{D42A27DB-BD31-4B8C-83A1-F6EECF244321}">
                <p14:modId xmlns:p14="http://schemas.microsoft.com/office/powerpoint/2010/main" val="293749404"/>
              </p:ext>
            </p:extLst>
          </p:nvPr>
        </p:nvGraphicFramePr>
        <p:xfrm>
          <a:off x="2416676" y="3058663"/>
          <a:ext cx="6048675" cy="571897"/>
        </p:xfrm>
        <a:graphic>
          <a:graphicData uri="http://schemas.openxmlformats.org/drawingml/2006/table">
            <a:tbl>
              <a:tblPr firstRow="1" bandRow="1">
                <a:noFill/>
                <a:tableStyleId>{7CD48338-4FC2-4C32-A0AF-3F45D4AC5364}</a:tableStyleId>
              </a:tblPr>
              <a:tblGrid>
                <a:gridCol w="1240924">
                  <a:extLst>
                    <a:ext uri="{9D8B030D-6E8A-4147-A177-3AD203B41FA5}">
                      <a16:colId xmlns:a16="http://schemas.microsoft.com/office/drawing/2014/main" val="20000"/>
                    </a:ext>
                  </a:extLst>
                </a:gridCol>
                <a:gridCol w="1338792">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defTabSz="914400" rtl="0" eaLnBrk="1" fontAlgn="auto" latinLnBrk="0" hangingPunct="1">
                        <a:lnSpc>
                          <a:spcPct val="100000"/>
                        </a:lnSpc>
                        <a:spcBef>
                          <a:spcPts val="0"/>
                        </a:spcBef>
                        <a:spcAft>
                          <a:spcPts val="0"/>
                        </a:spcAft>
                        <a:buClr>
                          <a:srgbClr val="1F497D"/>
                        </a:buClr>
                        <a:buSzPts val="1050"/>
                        <a:buFont typeface="Arial"/>
                        <a:buNone/>
                        <a:tabLst/>
                        <a:defRPr/>
                      </a:pPr>
                      <a:r>
                        <a:rPr lang="es-AR" sz="1050" dirty="0" err="1">
                          <a:solidFill>
                            <a:srgbClr val="1F497D"/>
                          </a:solidFill>
                        </a:rPr>
                        <a:t>Roni</a:t>
                      </a:r>
                      <a:r>
                        <a:rPr lang="es-AR" sz="1050" dirty="0">
                          <a:solidFill>
                            <a:srgbClr val="1F497D"/>
                          </a:solidFill>
                        </a:rPr>
                        <a:t> </a:t>
                      </a:r>
                      <a:r>
                        <a:rPr lang="es-AR" sz="1050" dirty="0" err="1">
                          <a:solidFill>
                            <a:srgbClr val="1F497D"/>
                          </a:solidFill>
                        </a:rPr>
                        <a:t>Diament</a:t>
                      </a:r>
                      <a:endParaRPr lang="es-AR" sz="105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R. </a:t>
                      </a:r>
                      <a:r>
                        <a:rPr lang="es-AR" sz="1000" dirty="0" err="1">
                          <a:solidFill>
                            <a:srgbClr val="1F497D"/>
                          </a:solidFill>
                        </a:rPr>
                        <a:t>Eribe</a:t>
                      </a:r>
                      <a:endParaRPr lang="es-AR" sz="100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En Planificación</a:t>
                      </a:r>
                      <a:endParaRPr lang="es-AR" sz="12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70%</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Ejecución </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13/07/2023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30/11/2023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35%</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9" name="Google Shape;73;p2"/>
          <p:cNvPicPr preferRelativeResize="0"/>
          <p:nvPr/>
        </p:nvPicPr>
        <p:blipFill rotWithShape="1">
          <a:blip r:embed="rId3">
            <a:alphaModFix/>
          </a:blip>
          <a:srcRect/>
          <a:stretch/>
        </p:blipFill>
        <p:spPr>
          <a:xfrm>
            <a:off x="8554553" y="1511224"/>
            <a:ext cx="273050" cy="485775"/>
          </a:xfrm>
          <a:prstGeom prst="rect">
            <a:avLst/>
          </a:prstGeom>
          <a:noFill/>
          <a:ln>
            <a:noFill/>
          </a:ln>
        </p:spPr>
      </p:pic>
      <p:pic>
        <p:nvPicPr>
          <p:cNvPr id="80" name="Shape 169"/>
          <p:cNvPicPr preferRelativeResize="0"/>
          <p:nvPr/>
        </p:nvPicPr>
        <p:blipFill rotWithShape="1">
          <a:blip r:embed="rId3">
            <a:alphaModFix/>
          </a:blip>
          <a:srcRect/>
          <a:stretch/>
        </p:blipFill>
        <p:spPr>
          <a:xfrm>
            <a:off x="8578913" y="3938682"/>
            <a:ext cx="273050" cy="485775"/>
          </a:xfrm>
          <a:prstGeom prst="rect">
            <a:avLst/>
          </a:prstGeom>
          <a:noFill/>
          <a:ln>
            <a:noFill/>
          </a:ln>
        </p:spPr>
      </p:pic>
      <p:sp>
        <p:nvSpPr>
          <p:cNvPr id="81" name="Shape 85"/>
          <p:cNvSpPr/>
          <p:nvPr/>
        </p:nvSpPr>
        <p:spPr>
          <a:xfrm>
            <a:off x="192949" y="381337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82" name="Shape 89"/>
          <p:cNvSpPr/>
          <p:nvPr/>
        </p:nvSpPr>
        <p:spPr>
          <a:xfrm>
            <a:off x="249739" y="3916422"/>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buSzPts val="1500"/>
            </a:pPr>
            <a:r>
              <a:rPr lang="es-AR" sz="1600" b="1" dirty="0" err="1">
                <a:solidFill>
                  <a:schemeClr val="accent1">
                    <a:lumMod val="75000"/>
                  </a:schemeClr>
                </a:solidFill>
              </a:rPr>
              <a:t>BeSafe</a:t>
            </a:r>
            <a:endParaRPr lang="es-AR" sz="1600" b="1" dirty="0">
              <a:solidFill>
                <a:schemeClr val="accent1">
                  <a:lumMod val="75000"/>
                </a:schemeClr>
              </a:solidFill>
            </a:endParaRPr>
          </a:p>
        </p:txBody>
      </p:sp>
      <p:graphicFrame>
        <p:nvGraphicFramePr>
          <p:cNvPr id="84" name="Shape 87"/>
          <p:cNvGraphicFramePr/>
          <p:nvPr>
            <p:extLst>
              <p:ext uri="{D42A27DB-BD31-4B8C-83A1-F6EECF244321}">
                <p14:modId xmlns:p14="http://schemas.microsoft.com/office/powerpoint/2010/main" val="1271279260"/>
              </p:ext>
            </p:extLst>
          </p:nvPr>
        </p:nvGraphicFramePr>
        <p:xfrm>
          <a:off x="2421159" y="3869966"/>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163951">
                  <a:extLst>
                    <a:ext uri="{9D8B030D-6E8A-4147-A177-3AD203B41FA5}">
                      <a16:colId xmlns:a16="http://schemas.microsoft.com/office/drawing/2014/main" val="20002"/>
                    </a:ext>
                  </a:extLst>
                </a:gridCol>
                <a:gridCol w="1426849">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Jorgelina Rial</a:t>
                      </a:r>
                      <a:endParaRPr lang="es-AR"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r>
                        <a:rPr lang="es-AR" sz="1000" dirty="0">
                          <a:solidFill>
                            <a:srgbClr val="1F497D"/>
                          </a:solidFill>
                        </a:rPr>
                        <a:t>,</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MX" sz="1000" b="0" i="0" u="none" strike="noStrike" cap="none" dirty="0">
                          <a:solidFill>
                            <a:srgbClr val="1F497D"/>
                          </a:solidFill>
                          <a:latin typeface="Arial"/>
                          <a:cs typeface="Arial"/>
                          <a:sym typeface="Arial"/>
                        </a:rPr>
                        <a:t>Análisis </a:t>
                      </a:r>
                    </a:p>
                    <a:p>
                      <a:pPr marL="0" marR="0" lvl="0" indent="0" algn="ctr" rtl="0">
                        <a:lnSpc>
                          <a:spcPct val="100000"/>
                        </a:lnSpc>
                        <a:spcBef>
                          <a:spcPts val="210"/>
                        </a:spcBef>
                        <a:spcAft>
                          <a:spcPts val="0"/>
                        </a:spcAft>
                        <a:buClr>
                          <a:srgbClr val="1F497D"/>
                        </a:buClr>
                        <a:buSzPts val="1050"/>
                        <a:buFont typeface="Arial"/>
                        <a:buNone/>
                      </a:pPr>
                      <a:r>
                        <a:rPr lang="es-MX" sz="1000" b="0" i="0" u="none" strike="noStrike" cap="none" dirty="0">
                          <a:solidFill>
                            <a:srgbClr val="1F497D"/>
                          </a:solidFill>
                          <a:latin typeface="Arial"/>
                          <a:cs typeface="Arial"/>
                          <a:sym typeface="Arial"/>
                        </a:rPr>
                        <a:t>18% </a:t>
                      </a:r>
                      <a:endParaRPr lang="es-AR" sz="1000" b="0" i="0" u="none" strike="noStrike" cap="none" dirty="0">
                        <a:solidFill>
                          <a:srgbClr val="1F497D"/>
                        </a:solidFill>
                        <a:latin typeface="Arial"/>
                        <a:cs typeface="Arial"/>
                        <a:sym typeface="Aria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MX" sz="1000" b="0" i="0" u="none" strike="noStrike" cap="none" dirty="0">
                          <a:solidFill>
                            <a:srgbClr val="1F497D"/>
                          </a:solidFill>
                          <a:latin typeface="Arial"/>
                          <a:cs typeface="Arial"/>
                          <a:sym typeface="Arial"/>
                        </a:rPr>
                        <a:t>Diseño</a:t>
                      </a:r>
                    </a:p>
                    <a:p>
                      <a:pPr marL="0" marR="0" lvl="0" indent="0" algn="ctr" rtl="0">
                        <a:lnSpc>
                          <a:spcPct val="100000"/>
                        </a:lnSpc>
                        <a:spcBef>
                          <a:spcPts val="210"/>
                        </a:spcBef>
                        <a:spcAft>
                          <a:spcPts val="0"/>
                        </a:spcAft>
                        <a:buClr>
                          <a:srgbClr val="1F497D"/>
                        </a:buClr>
                        <a:buSzPts val="1050"/>
                        <a:buFont typeface="Arial"/>
                        <a:buNone/>
                      </a:pPr>
                      <a:r>
                        <a:rPr lang="es-MX" sz="1000" b="0" i="0" u="none" strike="noStrike" cap="none" dirty="0">
                          <a:solidFill>
                            <a:srgbClr val="1F497D"/>
                          </a:solidFill>
                          <a:latin typeface="Arial"/>
                          <a:cs typeface="Arial"/>
                          <a:sym typeface="Arial"/>
                        </a:rPr>
                        <a:t>07/07/2023 </a:t>
                      </a:r>
                      <a:endParaRPr lang="es-AR" sz="1000" b="0" i="0" u="none" strike="noStrike" cap="none" dirty="0">
                        <a:solidFill>
                          <a:srgbClr val="1F497D"/>
                        </a:solidFill>
                        <a:latin typeface="Arial"/>
                        <a:cs typeface="Arial"/>
                        <a:sym typeface="Aria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17/11/2023</a:t>
                      </a:r>
                      <a:endParaRPr lang="es-AR" sz="1050"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35%</a:t>
                      </a:r>
                      <a:endParaRPr lang="es-AR"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87" name="Shape 169"/>
          <p:cNvPicPr preferRelativeResize="0"/>
          <p:nvPr/>
        </p:nvPicPr>
        <p:blipFill rotWithShape="1">
          <a:blip r:embed="rId3">
            <a:alphaModFix/>
          </a:blip>
          <a:srcRect/>
          <a:stretch/>
        </p:blipFill>
        <p:spPr>
          <a:xfrm>
            <a:off x="8575408" y="5528414"/>
            <a:ext cx="273050" cy="485775"/>
          </a:xfrm>
          <a:prstGeom prst="rect">
            <a:avLst/>
          </a:prstGeom>
          <a:noFill/>
          <a:ln>
            <a:noFill/>
          </a:ln>
        </p:spPr>
      </p:pic>
      <p:sp>
        <p:nvSpPr>
          <p:cNvPr id="95" name="Shape 85"/>
          <p:cNvSpPr/>
          <p:nvPr/>
        </p:nvSpPr>
        <p:spPr>
          <a:xfrm>
            <a:off x="192949" y="462019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96" name="Shape 89"/>
          <p:cNvSpPr/>
          <p:nvPr/>
        </p:nvSpPr>
        <p:spPr>
          <a:xfrm>
            <a:off x="264969" y="4723122"/>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buSzPts val="1500"/>
            </a:pPr>
            <a:r>
              <a:rPr lang="es-AR" sz="1600" b="1" dirty="0" err="1">
                <a:solidFill>
                  <a:schemeClr val="accent1">
                    <a:lumMod val="75000"/>
                  </a:schemeClr>
                </a:solidFill>
              </a:rPr>
              <a:t>AInterview</a:t>
            </a:r>
            <a:endParaRPr lang="es-AR" sz="1600" b="1" dirty="0">
              <a:solidFill>
                <a:schemeClr val="accent1">
                  <a:lumMod val="75000"/>
                </a:schemeClr>
              </a:solidFill>
            </a:endParaRPr>
          </a:p>
        </p:txBody>
      </p:sp>
      <p:graphicFrame>
        <p:nvGraphicFramePr>
          <p:cNvPr id="97" name="Shape 87"/>
          <p:cNvGraphicFramePr/>
          <p:nvPr>
            <p:extLst>
              <p:ext uri="{D42A27DB-BD31-4B8C-83A1-F6EECF244321}">
                <p14:modId xmlns:p14="http://schemas.microsoft.com/office/powerpoint/2010/main" val="2261282062"/>
              </p:ext>
            </p:extLst>
          </p:nvPr>
        </p:nvGraphicFramePr>
        <p:xfrm>
          <a:off x="2421159" y="4676786"/>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ea typeface="Arial"/>
                          <a:cs typeface="Arial"/>
                          <a:sym typeface="Arial"/>
                        </a:rPr>
                        <a:t>Facundo Herrera</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r>
                        <a:rPr lang="es-AR" sz="1000" dirty="0">
                          <a:solidFill>
                            <a:srgbClr val="1F497D"/>
                          </a:solidFill>
                        </a:rPr>
                        <a:t>,</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a:solidFill>
                            <a:srgbClr val="1F497D"/>
                          </a:solidFill>
                          <a:latin typeface="Arial"/>
                          <a:ea typeface="Arial"/>
                          <a:cs typeface="Arial"/>
                          <a:sym typeface="Arial"/>
                        </a:rPr>
                        <a:t>Relevamiento </a:t>
                      </a:r>
                    </a:p>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a:solidFill>
                            <a:srgbClr val="1F497D"/>
                          </a:solidFill>
                          <a:latin typeface="Arial"/>
                          <a:ea typeface="Arial"/>
                          <a:cs typeface="Arial"/>
                          <a:sym typeface="Arial"/>
                        </a:rPr>
                        <a:t>62%</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a:solidFill>
                            <a:srgbClr val="1F497D"/>
                          </a:solidFill>
                          <a:latin typeface="Arial"/>
                          <a:ea typeface="Arial"/>
                          <a:cs typeface="Arial"/>
                          <a:sym typeface="Arial"/>
                        </a:rPr>
                        <a:t>Informe de Reconocimiento</a:t>
                      </a:r>
                    </a:p>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a:solidFill>
                            <a:srgbClr val="1F497D"/>
                          </a:solidFill>
                          <a:latin typeface="Arial"/>
                          <a:ea typeface="Arial"/>
                          <a:cs typeface="Arial"/>
                          <a:sym typeface="Arial"/>
                        </a:rPr>
                        <a:t>26/06/2023</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01/11/2023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13%</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2" name="Picture 23">
            <a:extLst>
              <a:ext uri="{FF2B5EF4-FFF2-40B4-BE49-F238E27FC236}">
                <a16:creationId xmlns:a16="http://schemas.microsoft.com/office/drawing/2014/main" id="{6A2B001D-F54E-AF75-6777-CD13CAE6FF4E}"/>
              </a:ext>
            </a:extLst>
          </p:cNvPr>
          <p:cNvPicPr preferRelativeResize="0">
            <a:picLocks noChangeArrowheads="1"/>
          </p:cNvPicPr>
          <p:nvPr/>
        </p:nvPicPr>
        <p:blipFill>
          <a:blip r:embed="rId4" cstate="print"/>
          <a:srcRect/>
          <a:stretch>
            <a:fillRect/>
          </a:stretch>
        </p:blipFill>
        <p:spPr bwMode="auto">
          <a:xfrm>
            <a:off x="9524602" y="7100887"/>
            <a:ext cx="273050" cy="485775"/>
          </a:xfrm>
          <a:prstGeom prst="rect">
            <a:avLst/>
          </a:prstGeom>
          <a:noFill/>
          <a:ln w="9525">
            <a:noFill/>
            <a:miter lim="800000"/>
            <a:headEnd/>
            <a:tailEnd/>
          </a:ln>
        </p:spPr>
      </p:pic>
      <p:sp>
        <p:nvSpPr>
          <p:cNvPr id="3" name="Shape 85">
            <a:extLst>
              <a:ext uri="{FF2B5EF4-FFF2-40B4-BE49-F238E27FC236}">
                <a16:creationId xmlns:a16="http://schemas.microsoft.com/office/drawing/2014/main" id="{9D36BCA0-F205-8872-06AE-4FA0D2C0A55E}"/>
              </a:ext>
            </a:extLst>
          </p:cNvPr>
          <p:cNvSpPr/>
          <p:nvPr/>
        </p:nvSpPr>
        <p:spPr>
          <a:xfrm>
            <a:off x="197869" y="542152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4" name="Shape 89">
            <a:extLst>
              <a:ext uri="{FF2B5EF4-FFF2-40B4-BE49-F238E27FC236}">
                <a16:creationId xmlns:a16="http://schemas.microsoft.com/office/drawing/2014/main" id="{84018E61-4467-EAB2-65EA-E63111D2D703}"/>
              </a:ext>
            </a:extLst>
          </p:cNvPr>
          <p:cNvSpPr/>
          <p:nvPr/>
        </p:nvSpPr>
        <p:spPr>
          <a:xfrm>
            <a:off x="269889" y="5524452"/>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buSzPts val="1500"/>
            </a:pPr>
            <a:r>
              <a:rPr lang="es-AR" sz="1600" b="1" dirty="0" err="1">
                <a:solidFill>
                  <a:schemeClr val="accent1">
                    <a:lumMod val="75000"/>
                  </a:schemeClr>
                </a:solidFill>
              </a:rPr>
              <a:t>Experiment</a:t>
            </a:r>
            <a:r>
              <a:rPr lang="es-AR" sz="1600" b="1" dirty="0">
                <a:solidFill>
                  <a:schemeClr val="accent1">
                    <a:lumMod val="75000"/>
                  </a:schemeClr>
                </a:solidFill>
              </a:rPr>
              <a:t> Hub</a:t>
            </a:r>
          </a:p>
        </p:txBody>
      </p:sp>
      <p:graphicFrame>
        <p:nvGraphicFramePr>
          <p:cNvPr id="5" name="Shape 87">
            <a:extLst>
              <a:ext uri="{FF2B5EF4-FFF2-40B4-BE49-F238E27FC236}">
                <a16:creationId xmlns:a16="http://schemas.microsoft.com/office/drawing/2014/main" id="{24E8C047-431A-CB56-E007-F222DCC50718}"/>
              </a:ext>
            </a:extLst>
          </p:cNvPr>
          <p:cNvGraphicFramePr/>
          <p:nvPr>
            <p:extLst>
              <p:ext uri="{D42A27DB-BD31-4B8C-83A1-F6EECF244321}">
                <p14:modId xmlns:p14="http://schemas.microsoft.com/office/powerpoint/2010/main" val="227616218"/>
              </p:ext>
            </p:extLst>
          </p:nvPr>
        </p:nvGraphicFramePr>
        <p:xfrm>
          <a:off x="2426079" y="5478116"/>
          <a:ext cx="6048675" cy="580000"/>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68723">
                <a:tc>
                  <a:txBody>
                    <a:bodyPr/>
                    <a:lstStyle/>
                    <a:p>
                      <a:pPr marL="0" marR="0" lvl="0" indent="0" algn="ctr" rtl="0">
                        <a:lnSpc>
                          <a:spcPct val="100000"/>
                        </a:lnSpc>
                        <a:spcBef>
                          <a:spcPts val="0"/>
                        </a:spcBef>
                        <a:spcAft>
                          <a:spcPts val="0"/>
                        </a:spcAft>
                        <a:buClr>
                          <a:srgbClr val="1F497D"/>
                        </a:buClr>
                        <a:buSzPts val="1050"/>
                        <a:buFont typeface="Arial"/>
                        <a:buNone/>
                      </a:pPr>
                      <a:r>
                        <a:rPr lang="es-AR" sz="1050" b="0" i="0" u="none" strike="noStrike" cap="none" dirty="0">
                          <a:solidFill>
                            <a:srgbClr val="1F497D"/>
                          </a:solidFill>
                          <a:latin typeface="Arial"/>
                          <a:cs typeface="Arial"/>
                          <a:sym typeface="Arial"/>
                        </a:rPr>
                        <a:t>J.I. </a:t>
                      </a:r>
                      <a:r>
                        <a:rPr lang="es-AR" sz="1050" b="0" i="0" u="none" strike="noStrike" cap="none" dirty="0" err="1">
                          <a:solidFill>
                            <a:srgbClr val="1F497D"/>
                          </a:solidFill>
                          <a:latin typeface="Arial"/>
                          <a:cs typeface="Arial"/>
                          <a:sym typeface="Arial"/>
                        </a:rPr>
                        <a:t>Cuiule</a:t>
                      </a:r>
                      <a:endParaRPr lang="es-AR" sz="1050" b="0" i="0" u="none" strike="noStrike" cap="none" dirty="0">
                        <a:solidFill>
                          <a:srgbClr val="1F497D"/>
                        </a:solidFill>
                        <a:latin typeface="Arial"/>
                        <a:ea typeface="Arial"/>
                        <a:cs typeface="Arial"/>
                        <a:sym typeface="Aria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R. </a:t>
                      </a:r>
                      <a:r>
                        <a:rPr lang="es-AR" sz="1000" dirty="0" err="1">
                          <a:solidFill>
                            <a:srgbClr val="1F497D"/>
                          </a:solidFill>
                        </a:rPr>
                        <a:t>Eribe</a:t>
                      </a:r>
                      <a:endParaRPr lang="es-AR" sz="100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err="1">
                          <a:solidFill>
                            <a:srgbClr val="1F497D"/>
                          </a:solidFill>
                          <a:latin typeface="Arial"/>
                          <a:cs typeface="Arial"/>
                          <a:sym typeface="Arial"/>
                        </a:rPr>
                        <a:t>Release</a:t>
                      </a:r>
                      <a:r>
                        <a:rPr lang="es-AR" sz="1000" b="0" i="0" u="none" strike="noStrike" cap="none" dirty="0">
                          <a:solidFill>
                            <a:srgbClr val="1F497D"/>
                          </a:solidFill>
                          <a:latin typeface="Arial"/>
                          <a:cs typeface="Arial"/>
                          <a:sym typeface="Arial"/>
                        </a:rPr>
                        <a:t> 0 </a:t>
                      </a:r>
                    </a:p>
                    <a:p>
                      <a:pPr marL="0" marR="0" lvl="0" indent="0" algn="ctr" rtl="0">
                        <a:lnSpc>
                          <a:spcPct val="100000"/>
                        </a:lnSpc>
                        <a:spcBef>
                          <a:spcPts val="210"/>
                        </a:spcBef>
                        <a:spcAft>
                          <a:spcPts val="0"/>
                        </a:spcAft>
                        <a:buClr>
                          <a:srgbClr val="1F497D"/>
                        </a:buClr>
                        <a:buSzPts val="1050"/>
                        <a:buFont typeface="Arial"/>
                        <a:buNone/>
                      </a:pPr>
                      <a:r>
                        <a:rPr lang="es-AR" sz="1000" b="0" i="0" u="none" strike="noStrike" cap="none" dirty="0">
                          <a:solidFill>
                            <a:srgbClr val="1F497D"/>
                          </a:solidFill>
                          <a:latin typeface="Arial"/>
                          <a:cs typeface="Arial"/>
                          <a:sym typeface="Arial"/>
                        </a:rPr>
                        <a:t>90% </a:t>
                      </a:r>
                      <a:endParaRPr lang="es-AR" sz="1000" b="0" i="0" u="none" strike="noStrike" cap="none" dirty="0">
                        <a:solidFill>
                          <a:srgbClr val="1F497D"/>
                        </a:solidFill>
                        <a:latin typeface="Arial"/>
                        <a:ea typeface="Arial"/>
                        <a:cs typeface="Arial"/>
                        <a:sym typeface="Aria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n-US" sz="1000" b="0" i="0" u="none" strike="noStrike" cap="none" dirty="0">
                          <a:solidFill>
                            <a:srgbClr val="1F497D"/>
                          </a:solidFill>
                          <a:latin typeface="Arial"/>
                          <a:cs typeface="Arial"/>
                          <a:sym typeface="Arial"/>
                        </a:rPr>
                        <a:t>Release 1 – </a:t>
                      </a:r>
                    </a:p>
                    <a:p>
                      <a:pPr marL="0" marR="0" lvl="0" indent="0" algn="ctr" rtl="0">
                        <a:lnSpc>
                          <a:spcPct val="100000"/>
                        </a:lnSpc>
                        <a:spcBef>
                          <a:spcPts val="210"/>
                        </a:spcBef>
                        <a:spcAft>
                          <a:spcPts val="0"/>
                        </a:spcAft>
                        <a:buClr>
                          <a:srgbClr val="1F497D"/>
                        </a:buClr>
                        <a:buSzPts val="1050"/>
                        <a:buFont typeface="Arial"/>
                        <a:buNone/>
                      </a:pPr>
                      <a:r>
                        <a:rPr lang="en-US" sz="1000" b="0" i="0" u="none" strike="noStrike" cap="none" dirty="0">
                          <a:solidFill>
                            <a:srgbClr val="1F497D"/>
                          </a:solidFill>
                          <a:latin typeface="Arial"/>
                          <a:cs typeface="Arial"/>
                          <a:sym typeface="Arial"/>
                        </a:rPr>
                        <a:t>Sprint 1 – </a:t>
                      </a:r>
                    </a:p>
                    <a:p>
                      <a:pPr marL="0" marR="0" lvl="0" indent="0" algn="ctr" rtl="0">
                        <a:lnSpc>
                          <a:spcPct val="100000"/>
                        </a:lnSpc>
                        <a:spcBef>
                          <a:spcPts val="210"/>
                        </a:spcBef>
                        <a:spcAft>
                          <a:spcPts val="0"/>
                        </a:spcAft>
                        <a:buClr>
                          <a:srgbClr val="1F497D"/>
                        </a:buClr>
                        <a:buSzPts val="1050"/>
                        <a:buFont typeface="Arial"/>
                        <a:buNone/>
                      </a:pPr>
                      <a:r>
                        <a:rPr lang="en-US" sz="1000" b="0" i="0" u="none" strike="noStrike" cap="none" dirty="0">
                          <a:solidFill>
                            <a:srgbClr val="1F497D"/>
                          </a:solidFill>
                          <a:latin typeface="Arial"/>
                          <a:cs typeface="Arial"/>
                          <a:sym typeface="Arial"/>
                        </a:rPr>
                        <a:t>25/06/2023 </a:t>
                      </a:r>
                      <a:endParaRPr lang="es-AR" sz="1000" b="0" i="0" u="none" strike="noStrike" cap="none" dirty="0">
                        <a:solidFill>
                          <a:srgbClr val="1F497D"/>
                        </a:solidFill>
                        <a:latin typeface="Arial"/>
                        <a:ea typeface="Arial"/>
                        <a:cs typeface="Arial"/>
                        <a:sym typeface="Aria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16/11/2023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30%</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961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p:nvPr/>
        </p:nvSpPr>
        <p:spPr>
          <a:xfrm>
            <a:off x="179500" y="1392911"/>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86" name="Shape 86"/>
          <p:cNvSpPr txBox="1">
            <a:spLocks noGrp="1"/>
          </p:cNvSpPr>
          <p:nvPr>
            <p:ph type="title"/>
          </p:nvPr>
        </p:nvSpPr>
        <p:spPr>
          <a:xfrm>
            <a:off x="374848" y="188640"/>
            <a:ext cx="8229600" cy="6340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61B8CD"/>
              </a:buClr>
              <a:buSzPts val="2400"/>
              <a:buFont typeface="Arial"/>
              <a:buNone/>
            </a:pPr>
            <a:r>
              <a:rPr lang="es-AR" sz="2400" b="1" i="0" u="none" strike="noStrike" cap="none">
                <a:solidFill>
                  <a:srgbClr val="61B8CD"/>
                </a:solidFill>
                <a:latin typeface="Arial"/>
                <a:ea typeface="Arial"/>
                <a:cs typeface="Arial"/>
                <a:sym typeface="Arial"/>
              </a:rPr>
              <a:t>Tablero de control integrado</a:t>
            </a:r>
            <a:endParaRPr sz="2400" b="0" i="0" u="none" strike="noStrike" cap="none">
              <a:solidFill>
                <a:schemeClr val="dk1"/>
              </a:solidFill>
              <a:latin typeface="Calibri"/>
              <a:ea typeface="Calibri"/>
              <a:cs typeface="Calibri"/>
              <a:sym typeface="Calibri"/>
            </a:endParaRPr>
          </a:p>
        </p:txBody>
      </p:sp>
      <p:graphicFrame>
        <p:nvGraphicFramePr>
          <p:cNvPr id="88" name="Shape 88"/>
          <p:cNvGraphicFramePr/>
          <p:nvPr/>
        </p:nvGraphicFramePr>
        <p:xfrm>
          <a:off x="2352379" y="860759"/>
          <a:ext cx="6253500" cy="457210"/>
        </p:xfrm>
        <a:graphic>
          <a:graphicData uri="http://schemas.openxmlformats.org/drawingml/2006/table">
            <a:tbl>
              <a:tblPr firstRow="1" bandRow="1">
                <a:noFill/>
                <a:tableStyleId>{7CD48338-4FC2-4C32-A0AF-3F45D4AC5364}</a:tableStyleId>
              </a:tblPr>
              <a:tblGrid>
                <a:gridCol w="1331400">
                  <a:extLst>
                    <a:ext uri="{9D8B030D-6E8A-4147-A177-3AD203B41FA5}">
                      <a16:colId xmlns:a16="http://schemas.microsoft.com/office/drawing/2014/main" val="20000"/>
                    </a:ext>
                  </a:extLst>
                </a:gridCol>
                <a:gridCol w="1331400">
                  <a:extLst>
                    <a:ext uri="{9D8B030D-6E8A-4147-A177-3AD203B41FA5}">
                      <a16:colId xmlns:a16="http://schemas.microsoft.com/office/drawing/2014/main" val="20001"/>
                    </a:ext>
                  </a:extLst>
                </a:gridCol>
                <a:gridCol w="1270875">
                  <a:extLst>
                    <a:ext uri="{9D8B030D-6E8A-4147-A177-3AD203B41FA5}">
                      <a16:colId xmlns:a16="http://schemas.microsoft.com/office/drawing/2014/main" val="20002"/>
                    </a:ext>
                  </a:extLst>
                </a:gridCol>
                <a:gridCol w="1089300">
                  <a:extLst>
                    <a:ext uri="{9D8B030D-6E8A-4147-A177-3AD203B41FA5}">
                      <a16:colId xmlns:a16="http://schemas.microsoft.com/office/drawing/2014/main" val="20003"/>
                    </a:ext>
                  </a:extLst>
                </a:gridCol>
                <a:gridCol w="123052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chemeClr val="dk1"/>
                        </a:buClr>
                        <a:buSzPts val="1200"/>
                        <a:buFont typeface="Arial"/>
                        <a:buNone/>
                      </a:pPr>
                      <a:r>
                        <a:rPr lang="es-AR" sz="1200" b="0" u="none" strike="noStrike" cap="none" dirty="0">
                          <a:solidFill>
                            <a:schemeClr val="dk1"/>
                          </a:solidFill>
                          <a:latin typeface="Arial"/>
                          <a:ea typeface="Arial"/>
                          <a:cs typeface="Arial"/>
                          <a:sym typeface="Arial"/>
                        </a:rPr>
                        <a:t>RESPONSABLE</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DOCENTES</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SITUACIÓN </a:t>
                      </a:r>
                      <a:endParaRPr dirty="0"/>
                    </a:p>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ACTUAL</a:t>
                      </a:r>
                      <a:endParaRPr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PRÓXIMO </a:t>
                      </a:r>
                      <a:endParaRPr/>
                    </a:p>
                    <a:p>
                      <a:pPr marL="0" marR="0" lvl="0" indent="0" algn="ctr" rtl="0">
                        <a:spcBef>
                          <a:spcPts val="0"/>
                        </a:spcBef>
                        <a:spcAft>
                          <a:spcPts val="0"/>
                        </a:spcAft>
                        <a:buNone/>
                      </a:pPr>
                      <a:r>
                        <a:rPr lang="es-AR" sz="1200" b="0" u="none" strike="noStrike" cap="none">
                          <a:solidFill>
                            <a:schemeClr val="dk1"/>
                          </a:solidFill>
                          <a:latin typeface="Arial"/>
                          <a:ea typeface="Arial"/>
                          <a:cs typeface="Arial"/>
                          <a:sym typeface="Arial"/>
                        </a:rPr>
                        <a:t>HITO</a:t>
                      </a:r>
                      <a:endParaRPr sz="1200" b="0" u="none" strike="noStrike" cap="none">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s-AR" sz="1200" b="0" u="none" strike="noStrike" cap="none" dirty="0">
                          <a:solidFill>
                            <a:schemeClr val="dk1"/>
                          </a:solidFill>
                          <a:latin typeface="Arial"/>
                          <a:ea typeface="Arial"/>
                          <a:cs typeface="Arial"/>
                          <a:sym typeface="Arial"/>
                        </a:rPr>
                        <a:t>OBJETIVO</a:t>
                      </a:r>
                      <a:endParaRPr sz="1200" b="0" u="none" strike="noStrike" cap="none" dirty="0">
                        <a:solidFill>
                          <a:schemeClr val="dk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89" name="Shape 89"/>
          <p:cNvSpPr/>
          <p:nvPr/>
        </p:nvSpPr>
        <p:spPr>
          <a:xfrm>
            <a:off x="251520" y="1495840"/>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algn="ctr"/>
            <a:r>
              <a:rPr lang="es-AR" sz="1600" b="1" dirty="0" err="1">
                <a:solidFill>
                  <a:schemeClr val="accent1">
                    <a:lumMod val="75000"/>
                  </a:schemeClr>
                </a:solidFill>
              </a:rPr>
              <a:t>SmartEd</a:t>
            </a:r>
            <a:endParaRPr lang="es-AR" sz="1600" b="1" dirty="0">
              <a:solidFill>
                <a:schemeClr val="accent1">
                  <a:lumMod val="75000"/>
                </a:schemeClr>
              </a:solidFill>
            </a:endParaRPr>
          </a:p>
        </p:txBody>
      </p:sp>
      <p:grpSp>
        <p:nvGrpSpPr>
          <p:cNvPr id="90" name="Shape 90"/>
          <p:cNvGrpSpPr/>
          <p:nvPr/>
        </p:nvGrpSpPr>
        <p:grpSpPr>
          <a:xfrm>
            <a:off x="11539729" y="5928495"/>
            <a:ext cx="273050" cy="485775"/>
            <a:chOff x="7929586" y="7358090"/>
            <a:chExt cx="273050" cy="485775"/>
          </a:xfrm>
        </p:grpSpPr>
        <p:pic>
          <p:nvPicPr>
            <p:cNvPr id="91"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92"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3"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94"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16" name="Shape 169"/>
          <p:cNvPicPr preferRelativeResize="0"/>
          <p:nvPr/>
        </p:nvPicPr>
        <p:blipFill rotWithShape="1">
          <a:blip r:embed="rId3">
            <a:alphaModFix/>
          </a:blip>
          <a:srcRect/>
          <a:stretch/>
        </p:blipFill>
        <p:spPr>
          <a:xfrm>
            <a:off x="11273434" y="6615112"/>
            <a:ext cx="273050" cy="485775"/>
          </a:xfrm>
          <a:prstGeom prst="rect">
            <a:avLst/>
          </a:prstGeom>
          <a:noFill/>
          <a:ln>
            <a:noFill/>
          </a:ln>
        </p:spPr>
      </p:pic>
      <p:pic>
        <p:nvPicPr>
          <p:cNvPr id="36" name="Picture 23"/>
          <p:cNvPicPr preferRelativeResize="0">
            <a:picLocks noChangeArrowheads="1"/>
          </p:cNvPicPr>
          <p:nvPr/>
        </p:nvPicPr>
        <p:blipFill>
          <a:blip r:embed="rId4" cstate="print"/>
          <a:srcRect/>
          <a:stretch>
            <a:fillRect/>
          </a:stretch>
        </p:blipFill>
        <p:spPr bwMode="auto">
          <a:xfrm>
            <a:off x="8632174" y="3912231"/>
            <a:ext cx="273050" cy="485775"/>
          </a:xfrm>
          <a:prstGeom prst="rect">
            <a:avLst/>
          </a:prstGeom>
          <a:noFill/>
          <a:ln w="9525">
            <a:noFill/>
            <a:miter lim="800000"/>
            <a:headEnd/>
            <a:tailEnd/>
          </a:ln>
        </p:spPr>
      </p:pic>
      <p:grpSp>
        <p:nvGrpSpPr>
          <p:cNvPr id="42" name="Shape 90"/>
          <p:cNvGrpSpPr/>
          <p:nvPr/>
        </p:nvGrpSpPr>
        <p:grpSpPr>
          <a:xfrm>
            <a:off x="12121247" y="5829707"/>
            <a:ext cx="273050" cy="485775"/>
            <a:chOff x="7929586" y="7358090"/>
            <a:chExt cx="273050" cy="485775"/>
          </a:xfrm>
        </p:grpSpPr>
        <p:pic>
          <p:nvPicPr>
            <p:cNvPr id="4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4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47" name="Shape 90"/>
          <p:cNvGrpSpPr/>
          <p:nvPr/>
        </p:nvGrpSpPr>
        <p:grpSpPr>
          <a:xfrm>
            <a:off x="9472103" y="3079459"/>
            <a:ext cx="273050" cy="485775"/>
            <a:chOff x="7929586" y="7358090"/>
            <a:chExt cx="273050" cy="485775"/>
          </a:xfrm>
        </p:grpSpPr>
        <p:pic>
          <p:nvPicPr>
            <p:cNvPr id="48"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49"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0"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1"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pSp>
        <p:nvGrpSpPr>
          <p:cNvPr id="52" name="Shape 90"/>
          <p:cNvGrpSpPr/>
          <p:nvPr/>
        </p:nvGrpSpPr>
        <p:grpSpPr>
          <a:xfrm>
            <a:off x="11093683" y="5217040"/>
            <a:ext cx="273050" cy="485775"/>
            <a:chOff x="7929586" y="7358090"/>
            <a:chExt cx="273050" cy="485775"/>
          </a:xfrm>
        </p:grpSpPr>
        <p:pic>
          <p:nvPicPr>
            <p:cNvPr id="53"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54"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5"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56"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57" name="Picture 23"/>
          <p:cNvPicPr preferRelativeResize="0">
            <a:picLocks noChangeArrowheads="1"/>
          </p:cNvPicPr>
          <p:nvPr/>
        </p:nvPicPr>
        <p:blipFill>
          <a:blip r:embed="rId4" cstate="print"/>
          <a:srcRect/>
          <a:stretch>
            <a:fillRect/>
          </a:stretch>
        </p:blipFill>
        <p:spPr bwMode="auto">
          <a:xfrm>
            <a:off x="9980830" y="6858000"/>
            <a:ext cx="273050" cy="485775"/>
          </a:xfrm>
          <a:prstGeom prst="rect">
            <a:avLst/>
          </a:prstGeom>
          <a:noFill/>
          <a:ln w="9525">
            <a:noFill/>
            <a:miter lim="800000"/>
            <a:headEnd/>
            <a:tailEnd/>
          </a:ln>
        </p:spPr>
      </p:pic>
      <p:grpSp>
        <p:nvGrpSpPr>
          <p:cNvPr id="58" name="Shape 90"/>
          <p:cNvGrpSpPr/>
          <p:nvPr/>
        </p:nvGrpSpPr>
        <p:grpSpPr>
          <a:xfrm>
            <a:off x="9490698" y="2298460"/>
            <a:ext cx="273050" cy="485775"/>
            <a:chOff x="7929586" y="7358090"/>
            <a:chExt cx="273050" cy="485775"/>
          </a:xfrm>
        </p:grpSpPr>
        <p:pic>
          <p:nvPicPr>
            <p:cNvPr id="59"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0"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1"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2"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pic>
        <p:nvPicPr>
          <p:cNvPr id="63" name="Picture 23"/>
          <p:cNvPicPr preferRelativeResize="0">
            <a:picLocks noChangeArrowheads="1"/>
          </p:cNvPicPr>
          <p:nvPr/>
        </p:nvPicPr>
        <p:blipFill>
          <a:blip r:embed="rId4" cstate="print"/>
          <a:srcRect/>
          <a:stretch>
            <a:fillRect/>
          </a:stretch>
        </p:blipFill>
        <p:spPr bwMode="auto">
          <a:xfrm>
            <a:off x="10573583" y="6615112"/>
            <a:ext cx="273050" cy="485775"/>
          </a:xfrm>
          <a:prstGeom prst="rect">
            <a:avLst/>
          </a:prstGeom>
          <a:noFill/>
          <a:ln w="9525">
            <a:noFill/>
            <a:miter lim="800000"/>
            <a:headEnd/>
            <a:tailEnd/>
          </a:ln>
        </p:spPr>
      </p:pic>
      <p:grpSp>
        <p:nvGrpSpPr>
          <p:cNvPr id="64" name="Shape 90"/>
          <p:cNvGrpSpPr/>
          <p:nvPr/>
        </p:nvGrpSpPr>
        <p:grpSpPr>
          <a:xfrm>
            <a:off x="9447472" y="1485128"/>
            <a:ext cx="273050" cy="485775"/>
            <a:chOff x="7929586" y="7358090"/>
            <a:chExt cx="273050" cy="485775"/>
          </a:xfrm>
        </p:grpSpPr>
        <p:pic>
          <p:nvPicPr>
            <p:cNvPr id="65" name="Shape 91"/>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66" name="Shape 92"/>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7" name="Shape 93"/>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sp>
          <p:nvSpPr>
            <p:cNvPr id="68" name="Shape 94"/>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D0F500"/>
                </a:solidFill>
                <a:latin typeface="Arial"/>
                <a:ea typeface="Arial"/>
                <a:cs typeface="Arial"/>
                <a:sym typeface="Arial"/>
              </a:endParaRPr>
            </a:p>
          </p:txBody>
        </p:sp>
      </p:grpSp>
      <p:graphicFrame>
        <p:nvGraphicFramePr>
          <p:cNvPr id="69" name="Shape 87"/>
          <p:cNvGraphicFramePr/>
          <p:nvPr>
            <p:extLst>
              <p:ext uri="{D42A27DB-BD31-4B8C-83A1-F6EECF244321}">
                <p14:modId xmlns:p14="http://schemas.microsoft.com/office/powerpoint/2010/main" val="2426223823"/>
              </p:ext>
            </p:extLst>
          </p:nvPr>
        </p:nvGraphicFramePr>
        <p:xfrm>
          <a:off x="2407710" y="1449504"/>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defTabSz="914400" rtl="0" eaLnBrk="1" fontAlgn="auto" latinLnBrk="0" hangingPunct="1">
                        <a:lnSpc>
                          <a:spcPct val="100000"/>
                        </a:lnSpc>
                        <a:spcBef>
                          <a:spcPts val="0"/>
                        </a:spcBef>
                        <a:spcAft>
                          <a:spcPts val="0"/>
                        </a:spcAft>
                        <a:buClr>
                          <a:srgbClr val="1F497D"/>
                        </a:buClr>
                        <a:buSzPts val="1050"/>
                        <a:buFont typeface="Arial"/>
                        <a:buNone/>
                        <a:tabLst/>
                        <a:defRPr/>
                      </a:pPr>
                      <a:r>
                        <a:rPr lang="es-AR" sz="1000" u="none" strike="noStrike" cap="none">
                          <a:solidFill>
                            <a:srgbClr val="1F497D"/>
                          </a:solidFill>
                        </a:rPr>
                        <a:t>Ramiro Luengo</a:t>
                      </a:r>
                      <a:endParaRPr lang="es-AR" sz="10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a:lnSpc>
                          <a:spcPct val="100000"/>
                        </a:lnSpc>
                        <a:spcBef>
                          <a:spcPts val="0"/>
                        </a:spcBef>
                        <a:spcAft>
                          <a:spcPts val="0"/>
                        </a:spcAft>
                        <a:buNone/>
                      </a:pPr>
                      <a:r>
                        <a:rPr lang="es-AR" sz="1000" b="0" i="0" u="none" strike="noStrike" cap="none" dirty="0">
                          <a:solidFill>
                            <a:srgbClr val="1F497D"/>
                          </a:solidFill>
                          <a:latin typeface="Arial"/>
                          <a:cs typeface="Arial"/>
                        </a:rPr>
                        <a:t>Desarrollo módulo de perfiles 20%</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Desarrollo</a:t>
                      </a:r>
                      <a:br>
                        <a:rPr lang="es-AR" sz="1000" dirty="0">
                          <a:solidFill>
                            <a:srgbClr val="1F497D"/>
                          </a:solidFill>
                        </a:rPr>
                      </a:br>
                      <a:r>
                        <a:rPr lang="es-AR" sz="1000" dirty="0">
                          <a:solidFill>
                            <a:srgbClr val="1F497D"/>
                          </a:solidFill>
                        </a:rPr>
                        <a:t>y </a:t>
                      </a:r>
                      <a:r>
                        <a:rPr lang="es-AR" sz="1000" dirty="0" err="1">
                          <a:solidFill>
                            <a:srgbClr val="1F497D"/>
                          </a:solidFill>
                        </a:rPr>
                        <a:t>Testing</a:t>
                      </a:r>
                      <a:r>
                        <a:rPr lang="es-AR" sz="1000" b="0" i="0" u="none" strike="noStrike" cap="none" dirty="0">
                          <a:solidFill>
                            <a:srgbClr val="1F497D"/>
                          </a:solidFill>
                          <a:latin typeface="Arial"/>
                          <a:ea typeface="Arial"/>
                          <a:cs typeface="Arial"/>
                          <a:sym typeface="Arial"/>
                        </a:rPr>
                        <a:t> 07</a:t>
                      </a:r>
                      <a:r>
                        <a:rPr lang="es-AR" sz="1000" dirty="0">
                          <a:solidFill>
                            <a:srgbClr val="1F497D"/>
                          </a:solidFill>
                        </a:rPr>
                        <a:t>/07/2023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30/11/2023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40%</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83" name="Shape 87"/>
          <p:cNvGraphicFramePr/>
          <p:nvPr/>
        </p:nvGraphicFramePr>
        <p:xfrm>
          <a:off x="2444384" y="4704590"/>
          <a:ext cx="6048675" cy="370850"/>
        </p:xfrm>
        <a:graphic>
          <a:graphicData uri="http://schemas.openxmlformats.org/drawingml/2006/table">
            <a:tbl>
              <a:tblPr firstRow="1" bandRow="1">
                <a:noFill/>
                <a:tableStyleId>{7CD48338-4FC2-4C32-A0AF-3F45D4AC5364}</a:tableStyleId>
              </a:tblPr>
              <a:tblGrid>
                <a:gridCol w="1183932">
                  <a:extLst>
                    <a:ext uri="{9D8B030D-6E8A-4147-A177-3AD203B41FA5}">
                      <a16:colId xmlns:a16="http://schemas.microsoft.com/office/drawing/2014/main" val="20000"/>
                    </a:ext>
                  </a:extLst>
                </a:gridCol>
                <a:gridCol w="1316968">
                  <a:extLst>
                    <a:ext uri="{9D8B030D-6E8A-4147-A177-3AD203B41FA5}">
                      <a16:colId xmlns:a16="http://schemas.microsoft.com/office/drawing/2014/main" val="20001"/>
                    </a:ext>
                  </a:extLst>
                </a:gridCol>
                <a:gridCol w="1252316">
                  <a:extLst>
                    <a:ext uri="{9D8B030D-6E8A-4147-A177-3AD203B41FA5}">
                      <a16:colId xmlns:a16="http://schemas.microsoft.com/office/drawing/2014/main" val="20002"/>
                    </a:ext>
                  </a:extLst>
                </a:gridCol>
                <a:gridCol w="1363084">
                  <a:extLst>
                    <a:ext uri="{9D8B030D-6E8A-4147-A177-3AD203B41FA5}">
                      <a16:colId xmlns:a16="http://schemas.microsoft.com/office/drawing/2014/main" val="20003"/>
                    </a:ext>
                  </a:extLst>
                </a:gridCol>
                <a:gridCol w="93237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chemeClr val="dk2"/>
                        </a:buClr>
                        <a:buSzPts val="1050"/>
                        <a:buFont typeface="Arial"/>
                        <a:buNone/>
                        <a:tabLst/>
                        <a:defRPr/>
                      </a:pPr>
                      <a:endParaRPr lang="it-IT"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it-IT" sz="1050" b="0" i="0" u="none" strike="noStrike" cap="none" normalizeH="0" baseline="0" dirty="0">
                        <a:ln>
                          <a:noFill/>
                        </a:ln>
                        <a:solidFill>
                          <a:srgbClr val="1F497D"/>
                        </a:solidFill>
                        <a:effectLst/>
                        <a:latin typeface="TheSansCorrespondence"/>
                        <a:ea typeface="ＭＳ Ｐゴシック"/>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graphicFrame>
        <p:nvGraphicFramePr>
          <p:cNvPr id="101" name="Shape 87"/>
          <p:cNvGraphicFramePr/>
          <p:nvPr/>
        </p:nvGraphicFramePr>
        <p:xfrm>
          <a:off x="2431684" y="5517390"/>
          <a:ext cx="6048675" cy="370850"/>
        </p:xfrm>
        <a:graphic>
          <a:graphicData uri="http://schemas.openxmlformats.org/drawingml/2006/table">
            <a:tbl>
              <a:tblPr firstRow="1" bandRow="1">
                <a:noFill/>
                <a:tableStyleId>{7CD48338-4FC2-4C32-A0AF-3F45D4AC5364}</a:tableStyleId>
              </a:tblPr>
              <a:tblGrid>
                <a:gridCol w="1183932">
                  <a:extLst>
                    <a:ext uri="{9D8B030D-6E8A-4147-A177-3AD203B41FA5}">
                      <a16:colId xmlns:a16="http://schemas.microsoft.com/office/drawing/2014/main" val="20000"/>
                    </a:ext>
                  </a:extLst>
                </a:gridCol>
                <a:gridCol w="1316968">
                  <a:extLst>
                    <a:ext uri="{9D8B030D-6E8A-4147-A177-3AD203B41FA5}">
                      <a16:colId xmlns:a16="http://schemas.microsoft.com/office/drawing/2014/main" val="20001"/>
                    </a:ext>
                  </a:extLst>
                </a:gridCol>
                <a:gridCol w="1252316">
                  <a:extLst>
                    <a:ext uri="{9D8B030D-6E8A-4147-A177-3AD203B41FA5}">
                      <a16:colId xmlns:a16="http://schemas.microsoft.com/office/drawing/2014/main" val="20002"/>
                    </a:ext>
                  </a:extLst>
                </a:gridCol>
                <a:gridCol w="1363084">
                  <a:extLst>
                    <a:ext uri="{9D8B030D-6E8A-4147-A177-3AD203B41FA5}">
                      <a16:colId xmlns:a16="http://schemas.microsoft.com/office/drawing/2014/main" val="20003"/>
                    </a:ext>
                  </a:extLst>
                </a:gridCol>
                <a:gridCol w="932375">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1F497D"/>
                        </a:buClr>
                        <a:buSzPts val="1050"/>
                        <a:buFont typeface="Arial"/>
                        <a:buNone/>
                      </a:pP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chemeClr val="dk2"/>
                        </a:buClr>
                        <a:buSzPts val="1050"/>
                        <a:buFont typeface="Arial"/>
                        <a:buNone/>
                        <a:tabLst/>
                        <a:defRPr/>
                      </a:pPr>
                      <a:endParaRPr lang="it-IT" sz="1050"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endParaRPr lang="es-AR" sz="1050" dirty="0">
                        <a:solidFill>
                          <a:srgbClr val="1F497D"/>
                        </a:solidFill>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Arial" pitchFamily="34" charset="0"/>
                        <a:buNone/>
                        <a:tabLst/>
                      </a:pPr>
                      <a:endParaRPr kumimoji="0" lang="it-IT" sz="1050" b="0" i="0" u="none" strike="noStrike" cap="none" normalizeH="0" baseline="0" dirty="0">
                        <a:ln>
                          <a:noFill/>
                        </a:ln>
                        <a:solidFill>
                          <a:srgbClr val="1F497D"/>
                        </a:solidFill>
                        <a:effectLst/>
                        <a:latin typeface="TheSansCorrespondence"/>
                        <a:ea typeface="ＭＳ Ｐゴシック"/>
                      </a:endParaRP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0" name="Shape 169"/>
          <p:cNvPicPr preferRelativeResize="0"/>
          <p:nvPr/>
        </p:nvPicPr>
        <p:blipFill rotWithShape="1">
          <a:blip r:embed="rId3">
            <a:alphaModFix/>
          </a:blip>
          <a:srcRect/>
          <a:stretch/>
        </p:blipFill>
        <p:spPr>
          <a:xfrm>
            <a:off x="10630944" y="6011819"/>
            <a:ext cx="273050" cy="485775"/>
          </a:xfrm>
          <a:prstGeom prst="rect">
            <a:avLst/>
          </a:prstGeom>
          <a:noFill/>
          <a:ln>
            <a:noFill/>
          </a:ln>
        </p:spPr>
      </p:pic>
      <p:sp>
        <p:nvSpPr>
          <p:cNvPr id="71" name="Shape 85"/>
          <p:cNvSpPr/>
          <p:nvPr/>
        </p:nvSpPr>
        <p:spPr>
          <a:xfrm>
            <a:off x="183983" y="2190767"/>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72" name="Shape 89"/>
          <p:cNvSpPr/>
          <p:nvPr/>
        </p:nvSpPr>
        <p:spPr>
          <a:xfrm>
            <a:off x="256003" y="2293696"/>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sz="1600" b="1" dirty="0" err="1">
                <a:solidFill>
                  <a:schemeClr val="accent1">
                    <a:lumMod val="75000"/>
                  </a:schemeClr>
                </a:solidFill>
              </a:rPr>
              <a:t>AppAgroIA</a:t>
            </a:r>
            <a:endParaRPr lang="es-AR" sz="1600" dirty="0">
              <a:solidFill>
                <a:schemeClr val="accent1">
                  <a:lumMod val="75000"/>
                </a:schemeClr>
              </a:solidFill>
            </a:endParaRPr>
          </a:p>
        </p:txBody>
      </p:sp>
      <p:pic>
        <p:nvPicPr>
          <p:cNvPr id="73" name="Picture 23"/>
          <p:cNvPicPr preferRelativeResize="0">
            <a:picLocks noChangeArrowheads="1"/>
          </p:cNvPicPr>
          <p:nvPr/>
        </p:nvPicPr>
        <p:blipFill>
          <a:blip r:embed="rId4" cstate="print"/>
          <a:srcRect/>
          <a:stretch>
            <a:fillRect/>
          </a:stretch>
        </p:blipFill>
        <p:spPr bwMode="auto">
          <a:xfrm>
            <a:off x="8574430" y="2290225"/>
            <a:ext cx="273050" cy="485775"/>
          </a:xfrm>
          <a:prstGeom prst="rect">
            <a:avLst/>
          </a:prstGeom>
          <a:noFill/>
          <a:ln w="9525">
            <a:noFill/>
            <a:miter lim="800000"/>
            <a:headEnd/>
            <a:tailEnd/>
          </a:ln>
        </p:spPr>
      </p:pic>
      <p:graphicFrame>
        <p:nvGraphicFramePr>
          <p:cNvPr id="74" name="Shape 87"/>
          <p:cNvGraphicFramePr/>
          <p:nvPr>
            <p:extLst>
              <p:ext uri="{D42A27DB-BD31-4B8C-83A1-F6EECF244321}">
                <p14:modId xmlns:p14="http://schemas.microsoft.com/office/powerpoint/2010/main" val="1573817605"/>
              </p:ext>
            </p:extLst>
          </p:nvPr>
        </p:nvGraphicFramePr>
        <p:xfrm>
          <a:off x="2412193" y="2247360"/>
          <a:ext cx="6048675" cy="571897"/>
        </p:xfrm>
        <a:graphic>
          <a:graphicData uri="http://schemas.openxmlformats.org/drawingml/2006/table">
            <a:tbl>
              <a:tblPr firstRow="1" bandRow="1">
                <a:noFill/>
                <a:tableStyleId>{7CD48338-4FC2-4C32-A0AF-3F45D4AC5364}</a:tableStyleId>
              </a:tblPr>
              <a:tblGrid>
                <a:gridCol w="1221375">
                  <a:extLst>
                    <a:ext uri="{9D8B030D-6E8A-4147-A177-3AD203B41FA5}">
                      <a16:colId xmlns:a16="http://schemas.microsoft.com/office/drawing/2014/main" val="20000"/>
                    </a:ext>
                  </a:extLst>
                </a:gridCol>
                <a:gridCol w="1358341">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Felipe Lucas Otero</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Análisis (80%), </a:t>
                      </a:r>
                    </a:p>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Diseño (20%)</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Diseño Módulo </a:t>
                      </a:r>
                      <a:r>
                        <a:rPr lang="es-AR" sz="1000" dirty="0" err="1">
                          <a:solidFill>
                            <a:srgbClr val="1F497D"/>
                          </a:solidFill>
                        </a:rPr>
                        <a:t>Imagenes</a:t>
                      </a:r>
                      <a:r>
                        <a:rPr lang="es-AR" sz="1000" dirty="0">
                          <a:solidFill>
                            <a:srgbClr val="1F497D"/>
                          </a:solidFill>
                        </a:rPr>
                        <a:t> </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01/07/2023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20/11/2023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25</a:t>
                      </a:r>
                      <a:r>
                        <a:rPr lang="es-AR" sz="1050" b="0" i="0" u="none" strike="noStrike" cap="none" dirty="0">
                          <a:solidFill>
                            <a:srgbClr val="1F497D"/>
                          </a:solidFill>
                          <a:latin typeface="Arial"/>
                          <a:ea typeface="Arial"/>
                          <a:cs typeface="Arial"/>
                          <a:sym typeface="Arial"/>
                        </a:rPr>
                        <a:t>% </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5" name="Shape 169"/>
          <p:cNvPicPr preferRelativeResize="0"/>
          <p:nvPr/>
        </p:nvPicPr>
        <p:blipFill rotWithShape="1">
          <a:blip r:embed="rId3">
            <a:alphaModFix/>
          </a:blip>
          <a:srcRect/>
          <a:stretch/>
        </p:blipFill>
        <p:spPr>
          <a:xfrm>
            <a:off x="8574430" y="3127379"/>
            <a:ext cx="273050" cy="485775"/>
          </a:xfrm>
          <a:prstGeom prst="rect">
            <a:avLst/>
          </a:prstGeom>
          <a:noFill/>
          <a:ln>
            <a:noFill/>
          </a:ln>
        </p:spPr>
      </p:pic>
      <p:sp>
        <p:nvSpPr>
          <p:cNvPr id="76" name="Shape 85"/>
          <p:cNvSpPr/>
          <p:nvPr/>
        </p:nvSpPr>
        <p:spPr>
          <a:xfrm>
            <a:off x="188466" y="3002070"/>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77" name="Shape 89"/>
          <p:cNvSpPr/>
          <p:nvPr/>
        </p:nvSpPr>
        <p:spPr>
          <a:xfrm>
            <a:off x="260486" y="3104999"/>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b="1" dirty="0" err="1">
                <a:solidFill>
                  <a:schemeClr val="accent1">
                    <a:lumMod val="75000"/>
                  </a:schemeClr>
                </a:solidFill>
              </a:rPr>
              <a:t>AutoSavings</a:t>
            </a:r>
            <a:endParaRPr lang="es-AR" b="1" dirty="0">
              <a:solidFill>
                <a:schemeClr val="accent1">
                  <a:lumMod val="75000"/>
                </a:schemeClr>
              </a:solidFill>
            </a:endParaRPr>
          </a:p>
        </p:txBody>
      </p:sp>
      <p:graphicFrame>
        <p:nvGraphicFramePr>
          <p:cNvPr id="78" name="Shape 87"/>
          <p:cNvGraphicFramePr/>
          <p:nvPr>
            <p:extLst>
              <p:ext uri="{D42A27DB-BD31-4B8C-83A1-F6EECF244321}">
                <p14:modId xmlns:p14="http://schemas.microsoft.com/office/powerpoint/2010/main" val="4103602519"/>
              </p:ext>
            </p:extLst>
          </p:nvPr>
        </p:nvGraphicFramePr>
        <p:xfrm>
          <a:off x="2416676" y="3058663"/>
          <a:ext cx="6048675" cy="571897"/>
        </p:xfrm>
        <a:graphic>
          <a:graphicData uri="http://schemas.openxmlformats.org/drawingml/2006/table">
            <a:tbl>
              <a:tblPr firstRow="1" bandRow="1">
                <a:noFill/>
                <a:tableStyleId>{7CD48338-4FC2-4C32-A0AF-3F45D4AC5364}</a:tableStyleId>
              </a:tblPr>
              <a:tblGrid>
                <a:gridCol w="1240924">
                  <a:extLst>
                    <a:ext uri="{9D8B030D-6E8A-4147-A177-3AD203B41FA5}">
                      <a16:colId xmlns:a16="http://schemas.microsoft.com/office/drawing/2014/main" val="20000"/>
                    </a:ext>
                  </a:extLst>
                </a:gridCol>
                <a:gridCol w="1338792">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878159">
                  <a:extLst>
                    <a:ext uri="{9D8B030D-6E8A-4147-A177-3AD203B41FA5}">
                      <a16:colId xmlns:a16="http://schemas.microsoft.com/office/drawing/2014/main" val="20004"/>
                    </a:ext>
                  </a:extLst>
                </a:gridCol>
              </a:tblGrid>
              <a:tr h="571897">
                <a:tc>
                  <a:txBody>
                    <a:bodyPr/>
                    <a:lstStyle/>
                    <a:p>
                      <a:pPr marL="0" marR="0" lvl="0" indent="0" algn="ctr" defTabSz="914400" rtl="0" eaLnBrk="1" fontAlgn="auto" latinLnBrk="0" hangingPunct="1">
                        <a:lnSpc>
                          <a:spcPct val="100000"/>
                        </a:lnSpc>
                        <a:spcBef>
                          <a:spcPts val="0"/>
                        </a:spcBef>
                        <a:spcAft>
                          <a:spcPts val="0"/>
                        </a:spcAft>
                        <a:buClr>
                          <a:srgbClr val="1F497D"/>
                        </a:buClr>
                        <a:buSzPts val="1050"/>
                        <a:buFont typeface="Arial"/>
                        <a:buNone/>
                        <a:tabLst/>
                        <a:defRPr/>
                      </a:pPr>
                      <a:r>
                        <a:rPr lang="es-AR" sz="1050" dirty="0">
                          <a:solidFill>
                            <a:srgbClr val="1F497D"/>
                          </a:solidFill>
                        </a:rPr>
                        <a:t>Agustín </a:t>
                      </a:r>
                      <a:r>
                        <a:rPr lang="es-AR" sz="1050" dirty="0" err="1">
                          <a:solidFill>
                            <a:srgbClr val="1F497D"/>
                          </a:solidFill>
                        </a:rPr>
                        <a:t>Meinardo</a:t>
                      </a:r>
                      <a:endParaRPr lang="es-AR" sz="105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Sprint 1.1</a:t>
                      </a:r>
                      <a:endParaRPr lang="es-AR" sz="12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67%</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Sprint 1.2 </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28/06/2023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16/11/2023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19%</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pic>
        <p:nvPicPr>
          <p:cNvPr id="79" name="Google Shape;73;p2"/>
          <p:cNvPicPr preferRelativeResize="0"/>
          <p:nvPr/>
        </p:nvPicPr>
        <p:blipFill rotWithShape="1">
          <a:blip r:embed="rId3">
            <a:alphaModFix/>
          </a:blip>
          <a:srcRect/>
          <a:stretch/>
        </p:blipFill>
        <p:spPr>
          <a:xfrm>
            <a:off x="8554553" y="1511224"/>
            <a:ext cx="273050" cy="485775"/>
          </a:xfrm>
          <a:prstGeom prst="rect">
            <a:avLst/>
          </a:prstGeom>
          <a:noFill/>
          <a:ln>
            <a:noFill/>
          </a:ln>
        </p:spPr>
      </p:pic>
      <p:pic>
        <p:nvPicPr>
          <p:cNvPr id="80" name="Shape 169"/>
          <p:cNvPicPr preferRelativeResize="0"/>
          <p:nvPr/>
        </p:nvPicPr>
        <p:blipFill rotWithShape="1">
          <a:blip r:embed="rId3">
            <a:alphaModFix/>
          </a:blip>
          <a:srcRect/>
          <a:stretch/>
        </p:blipFill>
        <p:spPr>
          <a:xfrm>
            <a:off x="11160473" y="5916076"/>
            <a:ext cx="273050" cy="485775"/>
          </a:xfrm>
          <a:prstGeom prst="rect">
            <a:avLst/>
          </a:prstGeom>
          <a:noFill/>
          <a:ln>
            <a:noFill/>
          </a:ln>
        </p:spPr>
      </p:pic>
      <p:sp>
        <p:nvSpPr>
          <p:cNvPr id="81" name="Shape 85"/>
          <p:cNvSpPr/>
          <p:nvPr/>
        </p:nvSpPr>
        <p:spPr>
          <a:xfrm>
            <a:off x="192949" y="381337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pic>
        <p:nvPicPr>
          <p:cNvPr id="87" name="Shape 169"/>
          <p:cNvPicPr preferRelativeResize="0"/>
          <p:nvPr/>
        </p:nvPicPr>
        <p:blipFill rotWithShape="1">
          <a:blip r:embed="rId3">
            <a:alphaModFix/>
          </a:blip>
          <a:srcRect/>
          <a:stretch/>
        </p:blipFill>
        <p:spPr>
          <a:xfrm>
            <a:off x="9547929" y="6549186"/>
            <a:ext cx="273050" cy="485775"/>
          </a:xfrm>
          <a:prstGeom prst="rect">
            <a:avLst/>
          </a:prstGeom>
          <a:noFill/>
          <a:ln>
            <a:noFill/>
          </a:ln>
        </p:spPr>
      </p:pic>
      <p:sp>
        <p:nvSpPr>
          <p:cNvPr id="95" name="Shape 85"/>
          <p:cNvSpPr/>
          <p:nvPr/>
        </p:nvSpPr>
        <p:spPr>
          <a:xfrm>
            <a:off x="192949" y="462019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pic>
        <p:nvPicPr>
          <p:cNvPr id="2" name="Picture 23">
            <a:extLst>
              <a:ext uri="{FF2B5EF4-FFF2-40B4-BE49-F238E27FC236}">
                <a16:creationId xmlns:a16="http://schemas.microsoft.com/office/drawing/2014/main" id="{6A2B001D-F54E-AF75-6777-CD13CAE6FF4E}"/>
              </a:ext>
            </a:extLst>
          </p:cNvPr>
          <p:cNvPicPr preferRelativeResize="0">
            <a:picLocks noChangeArrowheads="1"/>
          </p:cNvPicPr>
          <p:nvPr/>
        </p:nvPicPr>
        <p:blipFill>
          <a:blip r:embed="rId4" cstate="print"/>
          <a:srcRect/>
          <a:stretch>
            <a:fillRect/>
          </a:stretch>
        </p:blipFill>
        <p:spPr bwMode="auto">
          <a:xfrm>
            <a:off x="9524602" y="7100887"/>
            <a:ext cx="273050" cy="485775"/>
          </a:xfrm>
          <a:prstGeom prst="rect">
            <a:avLst/>
          </a:prstGeom>
          <a:noFill/>
          <a:ln w="9525">
            <a:noFill/>
            <a:miter lim="800000"/>
            <a:headEnd/>
            <a:tailEnd/>
          </a:ln>
        </p:spPr>
      </p:pic>
      <p:sp>
        <p:nvSpPr>
          <p:cNvPr id="3" name="Shape 85">
            <a:extLst>
              <a:ext uri="{FF2B5EF4-FFF2-40B4-BE49-F238E27FC236}">
                <a16:creationId xmlns:a16="http://schemas.microsoft.com/office/drawing/2014/main" id="{9D36BCA0-F205-8872-06AE-4FA0D2C0A55E}"/>
              </a:ext>
            </a:extLst>
          </p:cNvPr>
          <p:cNvSpPr/>
          <p:nvPr/>
        </p:nvSpPr>
        <p:spPr>
          <a:xfrm>
            <a:off x="197869" y="5421523"/>
            <a:ext cx="8758500" cy="697948"/>
          </a:xfrm>
          <a:prstGeom prst="flowChartAlternateProcess">
            <a:avLst/>
          </a:prstGeom>
          <a:noFill/>
          <a:ln w="19050" cap="flat" cmpd="sng">
            <a:solidFill>
              <a:srgbClr val="0000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00" b="1" i="0" u="none" strike="noStrike" cap="none">
              <a:solidFill>
                <a:srgbClr val="D0F500"/>
              </a:solidFill>
              <a:latin typeface="Arial"/>
              <a:ea typeface="Arial"/>
              <a:cs typeface="Arial"/>
              <a:sym typeface="Arial"/>
            </a:endParaRPr>
          </a:p>
        </p:txBody>
      </p:sp>
      <p:sp>
        <p:nvSpPr>
          <p:cNvPr id="4" name="Shape 89">
            <a:extLst>
              <a:ext uri="{FF2B5EF4-FFF2-40B4-BE49-F238E27FC236}">
                <a16:creationId xmlns:a16="http://schemas.microsoft.com/office/drawing/2014/main" id="{82E0E181-70D7-B814-E85C-04E293C7A225}"/>
              </a:ext>
            </a:extLst>
          </p:cNvPr>
          <p:cNvSpPr/>
          <p:nvPr/>
        </p:nvSpPr>
        <p:spPr>
          <a:xfrm>
            <a:off x="280154" y="3935823"/>
            <a:ext cx="2166937" cy="487367"/>
          </a:xfrm>
          <a:prstGeom prst="flowChartAlternateProcess">
            <a:avLst/>
          </a:prstGeom>
          <a:solidFill>
            <a:srgbClr val="D0F500"/>
          </a:solidFill>
          <a:ln>
            <a:noFill/>
          </a:ln>
        </p:spPr>
        <p:txBody>
          <a:bodyPr spcFirstLastPara="1" wrap="square" lIns="45700" tIns="36000" rIns="45700" bIns="36000" anchor="ctr" anchorCtr="0">
            <a:noAutofit/>
          </a:bodyPr>
          <a:lstStyle/>
          <a:p>
            <a:pPr lvl="0" algn="ctr"/>
            <a:r>
              <a:rPr lang="es-AR" b="1" dirty="0" err="1">
                <a:solidFill>
                  <a:schemeClr val="accent1">
                    <a:lumMod val="75000"/>
                  </a:schemeClr>
                </a:solidFill>
              </a:rPr>
              <a:t>LabTruck</a:t>
            </a:r>
            <a:endParaRPr lang="es-AR" b="1" dirty="0">
              <a:solidFill>
                <a:schemeClr val="accent1">
                  <a:lumMod val="75000"/>
                </a:schemeClr>
              </a:solidFill>
            </a:endParaRPr>
          </a:p>
        </p:txBody>
      </p:sp>
      <p:graphicFrame>
        <p:nvGraphicFramePr>
          <p:cNvPr id="5" name="Shape 87">
            <a:extLst>
              <a:ext uri="{FF2B5EF4-FFF2-40B4-BE49-F238E27FC236}">
                <a16:creationId xmlns:a16="http://schemas.microsoft.com/office/drawing/2014/main" id="{C4CAC463-3682-954C-B4E9-03F983E4E0F3}"/>
              </a:ext>
            </a:extLst>
          </p:cNvPr>
          <p:cNvGraphicFramePr/>
          <p:nvPr>
            <p:extLst>
              <p:ext uri="{D42A27DB-BD31-4B8C-83A1-F6EECF244321}">
                <p14:modId xmlns:p14="http://schemas.microsoft.com/office/powerpoint/2010/main" val="3729234305"/>
              </p:ext>
            </p:extLst>
          </p:nvPr>
        </p:nvGraphicFramePr>
        <p:xfrm>
          <a:off x="2595716" y="3889494"/>
          <a:ext cx="5948295" cy="571897"/>
        </p:xfrm>
        <a:graphic>
          <a:graphicData uri="http://schemas.openxmlformats.org/drawingml/2006/table">
            <a:tbl>
              <a:tblPr firstRow="1" bandRow="1">
                <a:noFill/>
                <a:tableStyleId>{7CD48338-4FC2-4C32-A0AF-3F45D4AC5364}</a:tableStyleId>
              </a:tblPr>
              <a:tblGrid>
                <a:gridCol w="1220330">
                  <a:extLst>
                    <a:ext uri="{9D8B030D-6E8A-4147-A177-3AD203B41FA5}">
                      <a16:colId xmlns:a16="http://schemas.microsoft.com/office/drawing/2014/main" val="20000"/>
                    </a:ext>
                  </a:extLst>
                </a:gridCol>
                <a:gridCol w="1316574">
                  <a:extLst>
                    <a:ext uri="{9D8B030D-6E8A-4147-A177-3AD203B41FA5}">
                      <a16:colId xmlns:a16="http://schemas.microsoft.com/office/drawing/2014/main" val="20001"/>
                    </a:ext>
                  </a:extLst>
                </a:gridCol>
                <a:gridCol w="1348838">
                  <a:extLst>
                    <a:ext uri="{9D8B030D-6E8A-4147-A177-3AD203B41FA5}">
                      <a16:colId xmlns:a16="http://schemas.microsoft.com/office/drawing/2014/main" val="20002"/>
                    </a:ext>
                  </a:extLst>
                </a:gridCol>
                <a:gridCol w="1198967">
                  <a:extLst>
                    <a:ext uri="{9D8B030D-6E8A-4147-A177-3AD203B41FA5}">
                      <a16:colId xmlns:a16="http://schemas.microsoft.com/office/drawing/2014/main" val="20003"/>
                    </a:ext>
                  </a:extLst>
                </a:gridCol>
                <a:gridCol w="863586">
                  <a:extLst>
                    <a:ext uri="{9D8B030D-6E8A-4147-A177-3AD203B41FA5}">
                      <a16:colId xmlns:a16="http://schemas.microsoft.com/office/drawing/2014/main" val="20004"/>
                    </a:ext>
                  </a:extLst>
                </a:gridCol>
              </a:tblGrid>
              <a:tr h="571897">
                <a:tc>
                  <a:txBody>
                    <a:bodyPr/>
                    <a:lstStyle/>
                    <a:p>
                      <a:pPr marL="0" marR="0" lvl="0" indent="0" algn="ctr" defTabSz="914400" rtl="0" eaLnBrk="1" fontAlgn="auto" latinLnBrk="0" hangingPunct="1">
                        <a:lnSpc>
                          <a:spcPct val="100000"/>
                        </a:lnSpc>
                        <a:spcBef>
                          <a:spcPts val="0"/>
                        </a:spcBef>
                        <a:spcAft>
                          <a:spcPts val="0"/>
                        </a:spcAft>
                        <a:buClr>
                          <a:srgbClr val="1F497D"/>
                        </a:buClr>
                        <a:buSzPts val="1050"/>
                        <a:buFont typeface="Arial"/>
                        <a:buNone/>
                        <a:tabLst/>
                        <a:defRPr/>
                      </a:pPr>
                      <a:r>
                        <a:rPr lang="es-AR" sz="1050" dirty="0">
                          <a:solidFill>
                            <a:srgbClr val="1F497D"/>
                          </a:solidFill>
                        </a:rPr>
                        <a:t>Iván </a:t>
                      </a:r>
                      <a:r>
                        <a:rPr lang="es-AR" sz="1050" dirty="0" err="1">
                          <a:solidFill>
                            <a:srgbClr val="1F497D"/>
                          </a:solidFill>
                        </a:rPr>
                        <a:t>Arnaudo</a:t>
                      </a:r>
                      <a:endParaRPr lang="es-AR" sz="105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C. </a:t>
                      </a:r>
                      <a:r>
                        <a:rPr lang="es-AR" sz="1000" dirty="0" err="1">
                          <a:solidFill>
                            <a:srgbClr val="1F497D"/>
                          </a:solidFill>
                        </a:rPr>
                        <a:t>Crescentini</a:t>
                      </a:r>
                      <a:endParaRPr lang="es-AR" sz="1000" dirty="0">
                        <a:solidFill>
                          <a:srgbClr val="1F497D"/>
                        </a:solidFill>
                      </a:endParaRP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E. Cortez</a:t>
                      </a:r>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Análisis y Planeamiento</a:t>
                      </a:r>
                      <a:endParaRPr lang="es-AR" sz="12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00" dirty="0">
                          <a:solidFill>
                            <a:srgbClr val="1F497D"/>
                          </a:solidFill>
                        </a:rPr>
                        <a:t>80%</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Desarrollo y Ejecución </a:t>
                      </a:r>
                    </a:p>
                    <a:p>
                      <a:pPr marL="0" marR="0" lvl="0" indent="0" algn="ctr" rtl="0">
                        <a:lnSpc>
                          <a:spcPct val="100000"/>
                        </a:lnSpc>
                        <a:spcBef>
                          <a:spcPts val="0"/>
                        </a:spcBef>
                        <a:spcAft>
                          <a:spcPts val="0"/>
                        </a:spcAft>
                        <a:buClr>
                          <a:srgbClr val="1F497D"/>
                        </a:buClr>
                        <a:buSzPts val="1050"/>
                        <a:buFont typeface="Arial"/>
                        <a:buNone/>
                      </a:pPr>
                      <a:r>
                        <a:rPr lang="es-AR" sz="1000" dirty="0">
                          <a:solidFill>
                            <a:srgbClr val="1F497D"/>
                          </a:solidFill>
                        </a:rPr>
                        <a:t>19/06/2023</a:t>
                      </a:r>
                      <a:endParaRPr lang="es-AR" sz="12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1F497D"/>
                        </a:buClr>
                        <a:buSzPts val="1050"/>
                        <a:buFont typeface="Arial"/>
                        <a:buNone/>
                      </a:pPr>
                      <a:r>
                        <a:rPr lang="es-AR" sz="1050" dirty="0">
                          <a:solidFill>
                            <a:srgbClr val="1F497D"/>
                          </a:solidFill>
                        </a:rPr>
                        <a:t>05/11/2023</a:t>
                      </a:r>
                      <a:endParaRPr lang="es-AR" sz="1400" u="none" strike="noStrike" cap="none" dirty="0"/>
                    </a:p>
                    <a:p>
                      <a:pPr marL="0" marR="0" lvl="0" indent="0" algn="ctr" rtl="0">
                        <a:lnSpc>
                          <a:spcPct val="100000"/>
                        </a:lnSpc>
                        <a:spcBef>
                          <a:spcPts val="210"/>
                        </a:spcBef>
                        <a:spcAft>
                          <a:spcPts val="0"/>
                        </a:spcAft>
                        <a:buClr>
                          <a:srgbClr val="1F497D"/>
                        </a:buClr>
                        <a:buSzPts val="1050"/>
                        <a:buFont typeface="Arial"/>
                        <a:buNone/>
                      </a:pPr>
                      <a:r>
                        <a:rPr lang="es-AR" sz="1050" dirty="0">
                          <a:solidFill>
                            <a:srgbClr val="1F497D"/>
                          </a:solidFill>
                        </a:rPr>
                        <a:t>15%</a:t>
                      </a:r>
                      <a:endParaRPr lang="es-AR" sz="1400" u="none" strike="noStrike" cap="none" dirty="0"/>
                    </a:p>
                  </a:txBody>
                  <a:tcPr marL="0" marR="0" marT="36000" marB="36000" anchor="ctr" anchorCtr="1">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5002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5" name="Shape 115"/>
          <p:cNvSpPr/>
          <p:nvPr/>
        </p:nvSpPr>
        <p:spPr>
          <a:xfrm>
            <a:off x="142999" y="115841"/>
            <a:ext cx="8878675" cy="644534"/>
          </a:xfrm>
          <a:prstGeom prst="roundRect">
            <a:avLst>
              <a:gd name="adj" fmla="val 16667"/>
            </a:avLst>
          </a:prstGeom>
          <a:solidFill>
            <a:schemeClr val="lt1"/>
          </a:solidFill>
          <a:ln w="28575" cap="flat" cmpd="sng">
            <a:solidFill>
              <a:srgbClr val="134B7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Shape 110"/>
          <p:cNvSpPr/>
          <p:nvPr/>
        </p:nvSpPr>
        <p:spPr>
          <a:xfrm>
            <a:off x="179512" y="1022034"/>
            <a:ext cx="5328592" cy="2046926"/>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1" name="Shape 111"/>
          <p:cNvSpPr/>
          <p:nvPr/>
        </p:nvSpPr>
        <p:spPr>
          <a:xfrm>
            <a:off x="179512" y="3305679"/>
            <a:ext cx="5328592" cy="2355569"/>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2" name="Shape 112"/>
          <p:cNvSpPr/>
          <p:nvPr/>
        </p:nvSpPr>
        <p:spPr>
          <a:xfrm>
            <a:off x="179512" y="5949280"/>
            <a:ext cx="5328592" cy="792088"/>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3" name="Shape 113"/>
          <p:cNvSpPr/>
          <p:nvPr/>
        </p:nvSpPr>
        <p:spPr>
          <a:xfrm>
            <a:off x="5644641" y="3391715"/>
            <a:ext cx="3390793" cy="1052259"/>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4" name="Shape 114"/>
          <p:cNvSpPr/>
          <p:nvPr/>
        </p:nvSpPr>
        <p:spPr>
          <a:xfrm>
            <a:off x="5630881" y="1022035"/>
            <a:ext cx="3325068" cy="2035392"/>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6" name="Shape 116"/>
          <p:cNvSpPr/>
          <p:nvPr/>
        </p:nvSpPr>
        <p:spPr>
          <a:xfrm>
            <a:off x="190500" y="187082"/>
            <a:ext cx="481013" cy="468000"/>
          </a:xfrm>
          <a:custGeom>
            <a:avLst/>
            <a:gdLst/>
            <a:ahLst/>
            <a:cxnLst/>
            <a:rect l="0" t="0" r="0" b="0"/>
            <a:pathLst>
              <a:path w="390525" h="363537" extrusionOk="0">
                <a:moveTo>
                  <a:pt x="60591" y="0"/>
                </a:moveTo>
                <a:lnTo>
                  <a:pt x="390525" y="0"/>
                </a:lnTo>
                <a:lnTo>
                  <a:pt x="390525" y="302946"/>
                </a:lnTo>
                <a:cubicBezTo>
                  <a:pt x="390525" y="336409"/>
                  <a:pt x="363397" y="363536"/>
                  <a:pt x="329934" y="363537"/>
                </a:cubicBezTo>
                <a:lnTo>
                  <a:pt x="0" y="363537"/>
                </a:lnTo>
                <a:lnTo>
                  <a:pt x="0" y="60591"/>
                </a:lnTo>
                <a:cubicBezTo>
                  <a:pt x="0" y="27127"/>
                  <a:pt x="27127" y="0"/>
                  <a:pt x="60590" y="0"/>
                </a:cubicBezTo>
                <a:close/>
              </a:path>
            </a:pathLst>
          </a:custGeom>
          <a:solidFill>
            <a:srgbClr val="D2F705"/>
          </a:solidFill>
          <a:ln>
            <a:noFill/>
          </a:ln>
          <a:effectLst>
            <a:outerShdw dist="38100" algn="r" rotWithShape="0">
              <a:srgbClr val="80808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2"/>
              </a:solidFill>
              <a:latin typeface="Calibri"/>
              <a:ea typeface="Calibri"/>
              <a:cs typeface="Calibri"/>
              <a:sym typeface="Calibri"/>
            </a:endParaRPr>
          </a:p>
        </p:txBody>
      </p:sp>
      <p:sp>
        <p:nvSpPr>
          <p:cNvPr id="117" name="Shape 117"/>
          <p:cNvSpPr/>
          <p:nvPr/>
        </p:nvSpPr>
        <p:spPr>
          <a:xfrm>
            <a:off x="754064" y="187082"/>
            <a:ext cx="2941636" cy="468000"/>
          </a:xfrm>
          <a:prstGeom prst="roundRect">
            <a:avLst>
              <a:gd name="adj" fmla="val 16667"/>
            </a:avLst>
          </a:prstGeom>
          <a:solidFill>
            <a:srgbClr val="D2F705"/>
          </a:solidFill>
          <a:ln w="9525" cap="flat" cmpd="sng">
            <a:solidFill>
              <a:srgbClr val="4A7EBB"/>
            </a:solidFill>
            <a:prstDash val="solid"/>
            <a:round/>
            <a:headEnd type="none" w="sm" len="sm"/>
            <a:tailEnd type="none" w="sm" len="sm"/>
          </a:ln>
          <a:effectLst>
            <a:outerShdw dist="38100" algn="r" rotWithShape="0">
              <a:srgbClr val="808080">
                <a:alpha val="42745"/>
              </a:srgbClr>
            </a:outerShdw>
          </a:effectLst>
        </p:spPr>
        <p:txBody>
          <a:bodyPr spcFirstLastPara="1" wrap="square" lIns="91425" tIns="45700" rIns="91425" bIns="45700" anchor="ctr" anchorCtr="0">
            <a:noAutofit/>
          </a:bodyPr>
          <a:lstStyle/>
          <a:p>
            <a:pPr algn="ctr"/>
            <a:r>
              <a:rPr lang="es-AR" sz="1800" b="1" dirty="0" err="1">
                <a:solidFill>
                  <a:schemeClr val="accent1">
                    <a:lumMod val="75000"/>
                  </a:schemeClr>
                </a:solidFill>
              </a:rPr>
              <a:t>ServerWise</a:t>
            </a:r>
            <a:endParaRPr lang="es-AR" sz="1800" b="1" dirty="0">
              <a:solidFill>
                <a:schemeClr val="accent1">
                  <a:lumMod val="75000"/>
                </a:schemeClr>
              </a:solidFill>
            </a:endParaRPr>
          </a:p>
        </p:txBody>
      </p:sp>
      <p:sp>
        <p:nvSpPr>
          <p:cNvPr id="118" name="Shape 118"/>
          <p:cNvSpPr/>
          <p:nvPr/>
        </p:nvSpPr>
        <p:spPr>
          <a:xfrm>
            <a:off x="3680189" y="169814"/>
            <a:ext cx="1999215" cy="371150"/>
          </a:xfrm>
          <a:prstGeom prst="rect">
            <a:avLst/>
          </a:prstGeom>
          <a:noFill/>
          <a:ln>
            <a:noFill/>
          </a:ln>
        </p:spPr>
        <p:txBody>
          <a:bodyPr spcFirstLastPara="1" wrap="square" lIns="91425" tIns="45700" rIns="91425" bIns="45700" anchor="ctr" anchorCtr="0">
            <a:noAutofit/>
          </a:bodyPr>
          <a:lstStyle/>
          <a:p>
            <a:pPr>
              <a:buClr>
                <a:srgbClr val="1F497D"/>
              </a:buClr>
              <a:buSzPts val="900"/>
            </a:pPr>
            <a:r>
              <a:rPr lang="es-AR" sz="1000" b="1" dirty="0">
                <a:solidFill>
                  <a:srgbClr val="1F497D"/>
                </a:solidFill>
                <a:latin typeface="Arial"/>
                <a:ea typeface="Arial"/>
                <a:cs typeface="Arial"/>
                <a:sym typeface="Arial"/>
              </a:rPr>
              <a:t>Responsable de Proyecto: </a:t>
            </a:r>
            <a:r>
              <a:rPr lang="es-AR" sz="1050" dirty="0">
                <a:solidFill>
                  <a:srgbClr val="1F497D"/>
                </a:solidFill>
              </a:rPr>
              <a:t>Brian Luna</a:t>
            </a:r>
            <a:endParaRPr lang="es-AR" sz="1050" dirty="0"/>
          </a:p>
        </p:txBody>
      </p:sp>
      <p:sp>
        <p:nvSpPr>
          <p:cNvPr id="119" name="Shape 119"/>
          <p:cNvSpPr/>
          <p:nvPr/>
        </p:nvSpPr>
        <p:spPr>
          <a:xfrm>
            <a:off x="3678524" y="388115"/>
            <a:ext cx="1964346" cy="397200"/>
          </a:xfrm>
          <a:prstGeom prst="rect">
            <a:avLst/>
          </a:prstGeom>
          <a:noFill/>
          <a:ln>
            <a:noFill/>
          </a:ln>
        </p:spPr>
        <p:txBody>
          <a:bodyPr spcFirstLastPara="1" wrap="square" lIns="91425" tIns="45700" rIns="91425" bIns="45700" anchor="ctr" anchorCtr="0">
            <a:noAutofit/>
          </a:bodyPr>
          <a:lstStyle/>
          <a:p>
            <a:r>
              <a:rPr lang="es-AR" sz="1000" b="1" dirty="0">
                <a:solidFill>
                  <a:srgbClr val="1F497D"/>
                </a:solidFill>
                <a:latin typeface="Arial"/>
                <a:ea typeface="Arial"/>
                <a:cs typeface="Arial"/>
                <a:sym typeface="Arial"/>
              </a:rPr>
              <a:t>Docentes: </a:t>
            </a:r>
            <a:r>
              <a:rPr lang="es-AR" sz="1050" dirty="0">
                <a:solidFill>
                  <a:srgbClr val="1F497D"/>
                </a:solidFill>
              </a:rPr>
              <a:t>G. </a:t>
            </a:r>
            <a:r>
              <a:rPr lang="es-AR" sz="1050" dirty="0" err="1">
                <a:solidFill>
                  <a:srgbClr val="1F497D"/>
                </a:solidFill>
              </a:rPr>
              <a:t>Brassesco</a:t>
            </a:r>
            <a:endParaRPr lang="es-AR" sz="1050" dirty="0"/>
          </a:p>
        </p:txBody>
      </p:sp>
      <p:sp>
        <p:nvSpPr>
          <p:cNvPr id="120" name="Shape 120"/>
          <p:cNvSpPr/>
          <p:nvPr/>
        </p:nvSpPr>
        <p:spPr>
          <a:xfrm>
            <a:off x="7138988" y="117506"/>
            <a:ext cx="1465262" cy="24447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000" b="1">
                <a:solidFill>
                  <a:srgbClr val="1F497D"/>
                </a:solidFill>
                <a:latin typeface="Arial"/>
                <a:ea typeface="Arial"/>
                <a:cs typeface="Arial"/>
                <a:sym typeface="Arial"/>
              </a:rPr>
              <a:t>Avance</a:t>
            </a:r>
            <a:endParaRPr sz="1000" b="1">
              <a:solidFill>
                <a:srgbClr val="1F497D"/>
              </a:solidFill>
              <a:latin typeface="Arial"/>
              <a:ea typeface="Arial"/>
              <a:cs typeface="Arial"/>
              <a:sym typeface="Arial"/>
            </a:endParaRPr>
          </a:p>
        </p:txBody>
      </p:sp>
      <p:cxnSp>
        <p:nvCxnSpPr>
          <p:cNvPr id="121" name="Shape 121"/>
          <p:cNvCxnSpPr/>
          <p:nvPr/>
        </p:nvCxnSpPr>
        <p:spPr>
          <a:xfrm>
            <a:off x="7380312" y="161956"/>
            <a:ext cx="0" cy="601663"/>
          </a:xfrm>
          <a:prstGeom prst="straightConnector1">
            <a:avLst/>
          </a:prstGeom>
          <a:noFill/>
          <a:ln w="12700" cap="flat" cmpd="sng">
            <a:solidFill>
              <a:srgbClr val="134B75"/>
            </a:solidFill>
            <a:prstDash val="solid"/>
            <a:round/>
            <a:headEnd type="none" w="med" len="med"/>
            <a:tailEnd type="none" w="med" len="med"/>
          </a:ln>
        </p:spPr>
      </p:cxnSp>
      <p:cxnSp>
        <p:nvCxnSpPr>
          <p:cNvPr id="122" name="Shape 122"/>
          <p:cNvCxnSpPr/>
          <p:nvPr/>
        </p:nvCxnSpPr>
        <p:spPr>
          <a:xfrm>
            <a:off x="8532813" y="161956"/>
            <a:ext cx="0" cy="601663"/>
          </a:xfrm>
          <a:prstGeom prst="straightConnector1">
            <a:avLst/>
          </a:prstGeom>
          <a:noFill/>
          <a:ln w="12700" cap="flat" cmpd="sng">
            <a:solidFill>
              <a:srgbClr val="134B75"/>
            </a:solidFill>
            <a:prstDash val="solid"/>
            <a:round/>
            <a:headEnd type="none" w="med" len="med"/>
            <a:tailEnd type="none" w="med" len="med"/>
          </a:ln>
        </p:spPr>
      </p:cxnSp>
      <p:grpSp>
        <p:nvGrpSpPr>
          <p:cNvPr id="123" name="Shape 123"/>
          <p:cNvGrpSpPr/>
          <p:nvPr/>
        </p:nvGrpSpPr>
        <p:grpSpPr>
          <a:xfrm>
            <a:off x="150813" y="3094079"/>
            <a:ext cx="1584325" cy="217488"/>
            <a:chOff x="3809" y="2569"/>
            <a:chExt cx="998" cy="137"/>
          </a:xfrm>
        </p:grpSpPr>
        <p:sp>
          <p:nvSpPr>
            <p:cNvPr id="124" name="Shape 124"/>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5" name="Shape 125"/>
            <p:cNvSpPr/>
            <p:nvPr/>
          </p:nvSpPr>
          <p:spPr>
            <a:xfrm>
              <a:off x="3809" y="2587"/>
              <a:ext cx="958" cy="119"/>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a:solidFill>
                    <a:srgbClr val="FFFFFF"/>
                  </a:solidFill>
                  <a:latin typeface="Arial"/>
                  <a:ea typeface="Arial"/>
                  <a:cs typeface="Arial"/>
                  <a:sym typeface="Arial"/>
                </a:rPr>
                <a:t>Avances</a:t>
              </a:r>
              <a:endParaRPr/>
            </a:p>
          </p:txBody>
        </p:sp>
      </p:grpSp>
      <p:grpSp>
        <p:nvGrpSpPr>
          <p:cNvPr id="126" name="Shape 126"/>
          <p:cNvGrpSpPr/>
          <p:nvPr/>
        </p:nvGrpSpPr>
        <p:grpSpPr>
          <a:xfrm>
            <a:off x="179512" y="5733256"/>
            <a:ext cx="1756891" cy="234088"/>
            <a:chOff x="3809" y="2569"/>
            <a:chExt cx="998" cy="135"/>
          </a:xfrm>
        </p:grpSpPr>
        <p:sp>
          <p:nvSpPr>
            <p:cNvPr id="127" name="Shape 127"/>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8" name="Shape 128"/>
            <p:cNvSpPr/>
            <p:nvPr/>
          </p:nvSpPr>
          <p:spPr>
            <a:xfrm>
              <a:off x="3809" y="2587"/>
              <a:ext cx="971" cy="117"/>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a:solidFill>
                    <a:srgbClr val="FFFFFF"/>
                  </a:solidFill>
                  <a:latin typeface="Arial"/>
                  <a:ea typeface="Arial"/>
                  <a:cs typeface="Arial"/>
                  <a:sym typeface="Arial"/>
                </a:rPr>
                <a:t>Decisiones Importantes</a:t>
              </a:r>
              <a:endParaRPr sz="1000" b="1">
                <a:solidFill>
                  <a:srgbClr val="FFFFFF"/>
                </a:solidFill>
                <a:latin typeface="Arial"/>
                <a:ea typeface="Arial"/>
                <a:cs typeface="Arial"/>
                <a:sym typeface="Arial"/>
              </a:endParaRPr>
            </a:p>
          </p:txBody>
        </p:sp>
      </p:grpSp>
      <p:grpSp>
        <p:nvGrpSpPr>
          <p:cNvPr id="129" name="Shape 129"/>
          <p:cNvGrpSpPr/>
          <p:nvPr/>
        </p:nvGrpSpPr>
        <p:grpSpPr>
          <a:xfrm>
            <a:off x="5630881" y="3140865"/>
            <a:ext cx="1584325" cy="217487"/>
            <a:chOff x="3809" y="2569"/>
            <a:chExt cx="998" cy="137"/>
          </a:xfrm>
        </p:grpSpPr>
        <p:sp>
          <p:nvSpPr>
            <p:cNvPr id="130" name="Shape 130"/>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1" name="Shape 131"/>
            <p:cNvSpPr/>
            <p:nvPr/>
          </p:nvSpPr>
          <p:spPr>
            <a:xfrm>
              <a:off x="3809" y="2587"/>
              <a:ext cx="958" cy="119"/>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dirty="0">
                  <a:solidFill>
                    <a:srgbClr val="FFFFFF"/>
                  </a:solidFill>
                  <a:latin typeface="Arial"/>
                  <a:ea typeface="Arial"/>
                  <a:cs typeface="Arial"/>
                  <a:sym typeface="Arial"/>
                </a:rPr>
                <a:t>Objetivo del Proyecto</a:t>
              </a:r>
              <a:endParaRPr sz="1000" b="1" dirty="0">
                <a:solidFill>
                  <a:srgbClr val="FFFFFF"/>
                </a:solidFill>
                <a:latin typeface="Arial"/>
                <a:ea typeface="Arial"/>
                <a:cs typeface="Arial"/>
                <a:sym typeface="Arial"/>
              </a:endParaRPr>
            </a:p>
          </p:txBody>
        </p:sp>
      </p:grpSp>
      <p:grpSp>
        <p:nvGrpSpPr>
          <p:cNvPr id="132" name="Shape 132"/>
          <p:cNvGrpSpPr/>
          <p:nvPr/>
        </p:nvGrpSpPr>
        <p:grpSpPr>
          <a:xfrm>
            <a:off x="150813" y="800131"/>
            <a:ext cx="1584325" cy="217488"/>
            <a:chOff x="3809" y="2569"/>
            <a:chExt cx="998" cy="137"/>
          </a:xfrm>
        </p:grpSpPr>
        <p:sp>
          <p:nvSpPr>
            <p:cNvPr id="133" name="Shape 133"/>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9"/>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a:solidFill>
                    <a:srgbClr val="FFFFFF"/>
                  </a:solidFill>
                  <a:latin typeface="Arial"/>
                  <a:ea typeface="Arial"/>
                  <a:cs typeface="Arial"/>
                  <a:sym typeface="Arial"/>
                </a:rPr>
                <a:t>Plan de Trabajo</a:t>
              </a:r>
              <a:endParaRPr sz="1000" b="1">
                <a:solidFill>
                  <a:srgbClr val="FFFFFF"/>
                </a:solidFill>
                <a:latin typeface="Arial"/>
                <a:ea typeface="Arial"/>
                <a:cs typeface="Arial"/>
                <a:sym typeface="Arial"/>
              </a:endParaRPr>
            </a:p>
          </p:txBody>
        </p:sp>
      </p:grpSp>
      <p:grpSp>
        <p:nvGrpSpPr>
          <p:cNvPr id="135" name="Shape 135"/>
          <p:cNvGrpSpPr/>
          <p:nvPr/>
        </p:nvGrpSpPr>
        <p:grpSpPr>
          <a:xfrm>
            <a:off x="5630881" y="800131"/>
            <a:ext cx="1584325" cy="217488"/>
            <a:chOff x="3809" y="2569"/>
            <a:chExt cx="998" cy="137"/>
          </a:xfrm>
        </p:grpSpPr>
        <p:sp>
          <p:nvSpPr>
            <p:cNvPr id="136" name="Shape 136"/>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7" name="Shape 137"/>
            <p:cNvSpPr/>
            <p:nvPr/>
          </p:nvSpPr>
          <p:spPr>
            <a:xfrm>
              <a:off x="3809" y="2587"/>
              <a:ext cx="958" cy="119"/>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a:solidFill>
                    <a:srgbClr val="FFFFFF"/>
                  </a:solidFill>
                  <a:latin typeface="Arial"/>
                  <a:ea typeface="Arial"/>
                  <a:cs typeface="Arial"/>
                  <a:sym typeface="Arial"/>
                </a:rPr>
                <a:t>Puntos de Atención</a:t>
              </a:r>
              <a:endParaRPr sz="1000" b="1">
                <a:solidFill>
                  <a:srgbClr val="FFFFFF"/>
                </a:solidFill>
                <a:latin typeface="Arial"/>
                <a:ea typeface="Arial"/>
                <a:cs typeface="Arial"/>
                <a:sym typeface="Arial"/>
              </a:endParaRPr>
            </a:p>
          </p:txBody>
        </p:sp>
      </p:grpSp>
      <p:sp>
        <p:nvSpPr>
          <p:cNvPr id="138" name="Shape 138"/>
          <p:cNvSpPr/>
          <p:nvPr/>
        </p:nvSpPr>
        <p:spPr>
          <a:xfrm>
            <a:off x="5652120" y="116632"/>
            <a:ext cx="1476000" cy="246221"/>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dirty="0">
                <a:solidFill>
                  <a:srgbClr val="1F497D"/>
                </a:solidFill>
                <a:latin typeface="Arial"/>
                <a:ea typeface="Arial"/>
                <a:cs typeface="Arial"/>
                <a:sym typeface="Arial"/>
              </a:rPr>
              <a:t>Fechas del Proyecto</a:t>
            </a:r>
            <a:endParaRPr sz="1000" b="1" dirty="0">
              <a:solidFill>
                <a:srgbClr val="1F497D"/>
              </a:solidFill>
              <a:latin typeface="Arial"/>
              <a:ea typeface="Arial"/>
              <a:cs typeface="Arial"/>
              <a:sym typeface="Arial"/>
            </a:endParaRPr>
          </a:p>
        </p:txBody>
      </p:sp>
      <p:sp>
        <p:nvSpPr>
          <p:cNvPr id="139" name="Shape 139"/>
          <p:cNvSpPr/>
          <p:nvPr/>
        </p:nvSpPr>
        <p:spPr>
          <a:xfrm>
            <a:off x="5665117" y="312843"/>
            <a:ext cx="1682083" cy="199588"/>
          </a:xfrm>
          <a:prstGeom prst="rect">
            <a:avLst/>
          </a:prstGeom>
          <a:noFill/>
          <a:ln>
            <a:noFill/>
          </a:ln>
        </p:spPr>
        <p:txBody>
          <a:bodyPr spcFirstLastPara="1" wrap="square" lIns="91425" tIns="45700" rIns="91425" bIns="45700" anchor="ctr" anchorCtr="0">
            <a:noAutofit/>
          </a:bodyPr>
          <a:lstStyle/>
          <a:p>
            <a:pPr lvl="0"/>
            <a:r>
              <a:rPr lang="es-AR" sz="1000" b="1" dirty="0">
                <a:solidFill>
                  <a:srgbClr val="1F497D"/>
                </a:solidFill>
                <a:latin typeface="Arial"/>
                <a:ea typeface="Arial"/>
                <a:cs typeface="Arial"/>
                <a:sym typeface="Arial"/>
              </a:rPr>
              <a:t>Inicio: 30</a:t>
            </a:r>
            <a:r>
              <a:rPr lang="es-AR" sz="1000" b="1" dirty="0">
                <a:solidFill>
                  <a:srgbClr val="1F497D"/>
                </a:solidFill>
              </a:rPr>
              <a:t>/03/2023</a:t>
            </a:r>
            <a:endParaRPr lang="es-AR" sz="1000" dirty="0"/>
          </a:p>
        </p:txBody>
      </p:sp>
      <p:sp>
        <p:nvSpPr>
          <p:cNvPr id="140" name="Shape 140"/>
          <p:cNvSpPr/>
          <p:nvPr/>
        </p:nvSpPr>
        <p:spPr>
          <a:xfrm>
            <a:off x="5652120" y="483812"/>
            <a:ext cx="1816546" cy="284579"/>
          </a:xfrm>
          <a:prstGeom prst="rect">
            <a:avLst/>
          </a:prstGeom>
          <a:noFill/>
          <a:ln>
            <a:noFill/>
          </a:ln>
        </p:spPr>
        <p:txBody>
          <a:bodyPr spcFirstLastPara="1" wrap="square" lIns="91425" tIns="45700" rIns="91425" bIns="45700" anchor="ctr" anchorCtr="0">
            <a:noAutofit/>
          </a:bodyPr>
          <a:lstStyle/>
          <a:p>
            <a:pPr lvl="0"/>
            <a:r>
              <a:rPr lang="es-AR" sz="1000" b="1" dirty="0">
                <a:solidFill>
                  <a:srgbClr val="1F497D"/>
                </a:solidFill>
                <a:latin typeface="Arial"/>
                <a:ea typeface="Arial"/>
                <a:cs typeface="Arial"/>
                <a:sym typeface="Arial"/>
              </a:rPr>
              <a:t>Fin Estimado: </a:t>
            </a:r>
            <a:r>
              <a:rPr lang="es-AR" sz="1000" b="1" dirty="0">
                <a:solidFill>
                  <a:srgbClr val="1F497D"/>
                </a:solidFill>
              </a:rPr>
              <a:t>16/11/2023</a:t>
            </a:r>
          </a:p>
        </p:txBody>
      </p:sp>
      <p:sp>
        <p:nvSpPr>
          <p:cNvPr id="141" name="Shape 141"/>
          <p:cNvSpPr/>
          <p:nvPr/>
        </p:nvSpPr>
        <p:spPr>
          <a:xfrm>
            <a:off x="7375996" y="322487"/>
            <a:ext cx="1476000" cy="246221"/>
          </a:xfrm>
          <a:prstGeom prst="rect">
            <a:avLst/>
          </a:prstGeom>
          <a:noFill/>
          <a:ln>
            <a:noFill/>
          </a:ln>
        </p:spPr>
        <p:txBody>
          <a:bodyPr spcFirstLastPara="1" wrap="square" lIns="91425" tIns="45700" rIns="91425" bIns="45700" anchor="ctr" anchorCtr="0">
            <a:noAutofit/>
          </a:bodyPr>
          <a:lstStyle/>
          <a:p>
            <a:pPr lvl="0"/>
            <a:r>
              <a:rPr lang="es-AR" sz="1000" b="1" dirty="0">
                <a:solidFill>
                  <a:srgbClr val="1F497D"/>
                </a:solidFill>
                <a:latin typeface="Arial"/>
                <a:ea typeface="Arial"/>
                <a:cs typeface="Arial"/>
                <a:sym typeface="Arial"/>
              </a:rPr>
              <a:t>Esperado:</a:t>
            </a:r>
            <a:r>
              <a:rPr lang="es-AR" sz="1000" b="1" dirty="0">
                <a:solidFill>
                  <a:srgbClr val="1F497D"/>
                </a:solidFill>
              </a:rPr>
              <a:t> 20% </a:t>
            </a:r>
            <a:endParaRPr dirty="0"/>
          </a:p>
        </p:txBody>
      </p:sp>
      <p:sp>
        <p:nvSpPr>
          <p:cNvPr id="142" name="Shape 142"/>
          <p:cNvSpPr/>
          <p:nvPr/>
        </p:nvSpPr>
        <p:spPr>
          <a:xfrm>
            <a:off x="7551217" y="517980"/>
            <a:ext cx="786246" cy="19589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dirty="0">
                <a:solidFill>
                  <a:srgbClr val="1F497D"/>
                </a:solidFill>
                <a:latin typeface="Arial"/>
                <a:ea typeface="Arial"/>
                <a:cs typeface="Arial"/>
                <a:sym typeface="Arial"/>
              </a:rPr>
              <a:t>Real: 20%</a:t>
            </a:r>
            <a:endParaRPr sz="1000" b="1" dirty="0">
              <a:solidFill>
                <a:srgbClr val="1F497D"/>
              </a:solidFill>
              <a:latin typeface="Arial"/>
              <a:ea typeface="Arial"/>
              <a:cs typeface="Arial"/>
              <a:sym typeface="Arial"/>
            </a:endParaRPr>
          </a:p>
        </p:txBody>
      </p:sp>
      <p:grpSp>
        <p:nvGrpSpPr>
          <p:cNvPr id="143" name="Shape 143"/>
          <p:cNvGrpSpPr/>
          <p:nvPr/>
        </p:nvGrpSpPr>
        <p:grpSpPr>
          <a:xfrm>
            <a:off x="11248853" y="6127706"/>
            <a:ext cx="273050" cy="485775"/>
            <a:chOff x="7929586" y="7358090"/>
            <a:chExt cx="273050" cy="485775"/>
          </a:xfrm>
        </p:grpSpPr>
        <p:pic>
          <p:nvPicPr>
            <p:cNvPr id="144" name="Shape 144"/>
            <p:cNvPicPr preferRelativeResize="0"/>
            <p:nvPr/>
          </p:nvPicPr>
          <p:blipFill rotWithShape="1">
            <a:blip r:embed="rId3">
              <a:alphaModFix/>
            </a:blip>
            <a:srcRect/>
            <a:stretch/>
          </p:blipFill>
          <p:spPr>
            <a:xfrm>
              <a:off x="7929586" y="7358090"/>
              <a:ext cx="273050" cy="485775"/>
            </a:xfrm>
            <a:prstGeom prst="rect">
              <a:avLst/>
            </a:prstGeom>
            <a:noFill/>
            <a:ln>
              <a:noFill/>
            </a:ln>
          </p:spPr>
        </p:pic>
        <p:sp>
          <p:nvSpPr>
            <p:cNvPr id="145" name="Shape 145"/>
            <p:cNvSpPr/>
            <p:nvPr/>
          </p:nvSpPr>
          <p:spPr>
            <a:xfrm>
              <a:off x="8012137" y="7700199"/>
              <a:ext cx="97200" cy="1044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4F81BD"/>
                </a:solidFill>
                <a:latin typeface="Arial"/>
                <a:ea typeface="Arial"/>
                <a:cs typeface="Arial"/>
                <a:sym typeface="Arial"/>
              </a:endParaRPr>
            </a:p>
          </p:txBody>
        </p:sp>
        <p:sp>
          <p:nvSpPr>
            <p:cNvPr id="146" name="Shape 146"/>
            <p:cNvSpPr/>
            <p:nvPr/>
          </p:nvSpPr>
          <p:spPr>
            <a:xfrm>
              <a:off x="7943593" y="7701787"/>
              <a:ext cx="36000" cy="97200"/>
            </a:xfrm>
            <a:prstGeom prst="chord">
              <a:avLst>
                <a:gd name="adj1" fmla="val 2700000"/>
                <a:gd name="adj2" fmla="val 16200000"/>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4F81BD"/>
                </a:solidFill>
                <a:latin typeface="Arial"/>
                <a:ea typeface="Arial"/>
                <a:cs typeface="Arial"/>
                <a:sym typeface="Arial"/>
              </a:endParaRPr>
            </a:p>
          </p:txBody>
        </p:sp>
        <p:sp>
          <p:nvSpPr>
            <p:cNvPr id="147" name="Shape 147"/>
            <p:cNvSpPr/>
            <p:nvPr/>
          </p:nvSpPr>
          <p:spPr>
            <a:xfrm rot="120000" flipH="1">
              <a:off x="8153262" y="7705543"/>
              <a:ext cx="36000" cy="97200"/>
            </a:xfrm>
            <a:prstGeom prst="chord">
              <a:avLst>
                <a:gd name="adj1" fmla="val 3270883"/>
                <a:gd name="adj2" fmla="val 16895529"/>
              </a:avLst>
            </a:prstGeom>
            <a:solidFill>
              <a:schemeClr val="lt1"/>
            </a:solidFill>
            <a:ln w="9525" cap="flat" cmpd="sng">
              <a:solidFill>
                <a:srgbClr val="7F7F7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700" b="1">
                <a:solidFill>
                  <a:srgbClr val="4F81BD"/>
                </a:solidFill>
                <a:latin typeface="Arial"/>
                <a:ea typeface="Arial"/>
                <a:cs typeface="Arial"/>
                <a:sym typeface="Arial"/>
              </a:endParaRPr>
            </a:p>
          </p:txBody>
        </p:sp>
      </p:grpSp>
      <p:sp>
        <p:nvSpPr>
          <p:cNvPr id="148" name="Shape 148"/>
          <p:cNvSpPr/>
          <p:nvPr/>
        </p:nvSpPr>
        <p:spPr>
          <a:xfrm>
            <a:off x="214313" y="3336686"/>
            <a:ext cx="5255663" cy="2292087"/>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indent="0" algn="l" rtl="0" fontAlgn="t">
              <a:spcBef>
                <a:spcPts val="0"/>
              </a:spcBef>
              <a:spcAft>
                <a:spcPts val="0"/>
              </a:spcAft>
            </a:pPr>
            <a:r>
              <a:rPr lang="es-AR" sz="900" b="1" i="0" u="none" strike="noStrike" dirty="0">
                <a:solidFill>
                  <a:srgbClr val="CC0000"/>
                </a:solidFill>
                <a:effectLst/>
                <a:latin typeface="Arial" panose="020B0604020202020204" pitchFamily="34" charset="0"/>
                <a:ea typeface="Arial" panose="020B0604020202020204" pitchFamily="34" charset="0"/>
                <a:cs typeface="Arial" panose="020B0604020202020204" pitchFamily="34" charset="0"/>
              </a:rPr>
              <a:t>Por iniciar</a:t>
            </a:r>
            <a:endParaRPr lang="es-AR" sz="900" b="0" i="0" u="none" strike="noStrike" dirty="0">
              <a:effectLst/>
              <a:latin typeface="Arial" panose="020B0604020202020204" pitchFamily="34" charset="0"/>
            </a:endParaRPr>
          </a:p>
          <a:p>
            <a:pPr marL="91440" marR="0" indent="-128016" algn="l" rtl="0" fontAlgn="t">
              <a:spcBef>
                <a:spcPts val="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Registro de Interesados</a:t>
            </a:r>
            <a:endParaRPr lang="es-AR" sz="900" b="0" i="0" u="none" strike="noStrike" dirty="0">
              <a:effectLst/>
              <a:latin typeface="Arial" panose="020B0604020202020204" pitchFamily="34" charset="0"/>
            </a:endParaRPr>
          </a:p>
          <a:p>
            <a:pPr marL="91440" marR="0" indent="-128016"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Diagramas de Arquitectura</a:t>
            </a:r>
            <a:endParaRPr lang="es-AR" sz="900" b="0" i="0" u="none" strike="noStrike" dirty="0">
              <a:effectLst/>
              <a:latin typeface="Arial" panose="020B0604020202020204" pitchFamily="34" charset="0"/>
            </a:endParaRPr>
          </a:p>
          <a:p>
            <a:pPr marL="91440" marR="0" indent="-128016"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Diagrama de Entidad Relación (DER)</a:t>
            </a:r>
            <a:endParaRPr lang="es-AR" sz="900" b="0" i="0" u="none" strike="noStrike" dirty="0">
              <a:effectLst/>
              <a:latin typeface="Arial" panose="020B0604020202020204" pitchFamily="34" charset="0"/>
            </a:endParaRPr>
          </a:p>
          <a:p>
            <a:pPr marL="91440" marR="0" indent="-128016"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Planilla de Estimación de Costos </a:t>
            </a:r>
            <a:endParaRPr lang="es-AR" sz="900" b="0" i="0" u="none" strike="noStrike" dirty="0">
              <a:effectLst/>
              <a:latin typeface="Arial" panose="020B0604020202020204" pitchFamily="34" charset="0"/>
            </a:endParaRPr>
          </a:p>
          <a:p>
            <a:pPr marL="91440" marR="0" indent="-128016" algn="l" rtl="0" fontAlgn="t">
              <a:spcBef>
                <a:spcPts val="200"/>
              </a:spcBef>
              <a:spcAft>
                <a:spcPts val="20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Diagramas de Secuencia</a:t>
            </a:r>
          </a:p>
          <a:p>
            <a:pPr marL="91440" marR="0" indent="-128016" algn="l" rtl="0" fontAlgn="t">
              <a:spcBef>
                <a:spcPts val="200"/>
              </a:spcBef>
              <a:spcAft>
                <a:spcPts val="200"/>
              </a:spcAft>
            </a:pPr>
            <a:endParaRPr lang="es-AR" sz="900" dirty="0">
              <a:latin typeface="Arial" panose="020B0604020202020204" pitchFamily="34" charset="0"/>
              <a:cs typeface="Arial" panose="020B0604020202020204" pitchFamily="34" charset="0"/>
            </a:endParaRPr>
          </a:p>
          <a:p>
            <a:pPr marL="0" marR="0" indent="0" algn="l" rtl="0" fontAlgn="t">
              <a:spcBef>
                <a:spcPts val="0"/>
              </a:spcBef>
              <a:spcAft>
                <a:spcPts val="0"/>
              </a:spcAft>
            </a:pPr>
            <a:r>
              <a:rPr lang="es-AR" sz="900" b="1" i="0" u="none" strike="noStrike" dirty="0">
                <a:solidFill>
                  <a:srgbClr val="F1C232"/>
                </a:solidFill>
                <a:effectLst/>
                <a:latin typeface="Arial" panose="020B0604020202020204" pitchFamily="34" charset="0"/>
                <a:ea typeface="Arial" panose="020B0604020202020204" pitchFamily="34" charset="0"/>
                <a:cs typeface="Arial" panose="020B0604020202020204" pitchFamily="34" charset="0"/>
              </a:rPr>
              <a:t>En Proceso / Revisión</a:t>
            </a:r>
            <a:endParaRPr lang="es-AR" sz="900" b="0" i="0" u="none" strike="noStrike" dirty="0">
              <a:effectLst/>
              <a:latin typeface="Arial" panose="020B0604020202020204" pitchFamily="34" charset="0"/>
            </a:endParaRPr>
          </a:p>
          <a:p>
            <a:pPr marL="91440" marR="0" indent="-91440" algn="l" rtl="0" fontAlgn="t">
              <a:spcBef>
                <a:spcPts val="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Diagramas  y Especificación de Caso de Uso (en revisión)</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Documento de Requerimientos / Relevamiento (en revisión)</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Matriz de Comunicaciones (entrega: 29/06/2023)</a:t>
            </a:r>
            <a:endParaRPr lang="es-AR" sz="900" b="0" i="0" u="none" strike="noStrike" dirty="0">
              <a:effectLst/>
              <a:latin typeface="Arial" panose="020B0604020202020204" pitchFamily="34" charset="0"/>
            </a:endParaRPr>
          </a:p>
          <a:p>
            <a:pPr lvl="0">
              <a:buSzPts val="1000"/>
            </a:pPr>
            <a:endParaRPr lang="es-ES" sz="1200" dirty="0">
              <a:solidFill>
                <a:schemeClr val="dk1"/>
              </a:solidFill>
            </a:endParaRPr>
          </a:p>
        </p:txBody>
      </p:sp>
      <p:sp>
        <p:nvSpPr>
          <p:cNvPr id="150" name="Shape 150"/>
          <p:cNvSpPr/>
          <p:nvPr/>
        </p:nvSpPr>
        <p:spPr>
          <a:xfrm>
            <a:off x="5724128" y="1159901"/>
            <a:ext cx="3168352" cy="180918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MX" sz="1000" dirty="0">
                <a:solidFill>
                  <a:schemeClr val="dk1"/>
                </a:solidFill>
              </a:rPr>
              <a:t>No se han detectado puntos de atención de alta severidad.</a:t>
            </a:r>
          </a:p>
        </p:txBody>
      </p:sp>
      <p:sp>
        <p:nvSpPr>
          <p:cNvPr id="153" name="Shape 153"/>
          <p:cNvSpPr/>
          <p:nvPr/>
        </p:nvSpPr>
        <p:spPr>
          <a:xfrm>
            <a:off x="5724128" y="3470366"/>
            <a:ext cx="3231821" cy="844468"/>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MX" sz="1100" b="0" i="0" u="none" strike="noStrike" cap="none" dirty="0">
                <a:solidFill>
                  <a:schemeClr val="dk1"/>
                </a:solidFill>
                <a:latin typeface="Arial"/>
                <a:ea typeface="Arial"/>
                <a:cs typeface="Arial"/>
                <a:sym typeface="Arial"/>
              </a:rPr>
              <a:t>Diseñar y desarrollar un Sistema que permita controlar el estado de un conjunto de servidores y máquinas virtuales.</a:t>
            </a:r>
          </a:p>
        </p:txBody>
      </p:sp>
      <p:sp>
        <p:nvSpPr>
          <p:cNvPr id="155" name="Shape 155"/>
          <p:cNvSpPr/>
          <p:nvPr/>
        </p:nvSpPr>
        <p:spPr>
          <a:xfrm>
            <a:off x="5639419" y="4830405"/>
            <a:ext cx="3382255" cy="1922393"/>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56" name="Shape 156"/>
          <p:cNvGrpSpPr/>
          <p:nvPr/>
        </p:nvGrpSpPr>
        <p:grpSpPr>
          <a:xfrm>
            <a:off x="5639420" y="4587183"/>
            <a:ext cx="1584325" cy="217487"/>
            <a:chOff x="3809" y="2569"/>
            <a:chExt cx="998" cy="137"/>
          </a:xfrm>
        </p:grpSpPr>
        <p:sp>
          <p:nvSpPr>
            <p:cNvPr id="157" name="Shape 157"/>
            <p:cNvSpPr/>
            <p:nvPr/>
          </p:nvSpPr>
          <p:spPr>
            <a:xfrm>
              <a:off x="3849" y="2569"/>
              <a:ext cx="958" cy="119"/>
            </a:xfrm>
            <a:prstGeom prst="wedgeRectCallout">
              <a:avLst>
                <a:gd name="adj1" fmla="val -20833"/>
                <a:gd name="adj2" fmla="val 79306"/>
              </a:avLst>
            </a:prstGeom>
            <a:solidFill>
              <a:srgbClr val="D2F705"/>
            </a:soli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58" name="Shape 158"/>
            <p:cNvSpPr/>
            <p:nvPr/>
          </p:nvSpPr>
          <p:spPr>
            <a:xfrm>
              <a:off x="3809" y="2587"/>
              <a:ext cx="958" cy="119"/>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lim="800000"/>
              <a:headEnd type="none" w="sm" len="sm"/>
              <a:tailEnd type="none" w="sm" len="sm"/>
            </a:ln>
            <a:effectLst>
              <a:outerShdw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s-AR" sz="1000" b="1">
                  <a:solidFill>
                    <a:srgbClr val="FFFFFF"/>
                  </a:solidFill>
                  <a:latin typeface="Arial"/>
                  <a:ea typeface="Arial"/>
                  <a:cs typeface="Arial"/>
                  <a:sym typeface="Arial"/>
                </a:rPr>
                <a:t>Objetivo del Producto</a:t>
              </a:r>
              <a:endParaRPr sz="1000" b="1">
                <a:solidFill>
                  <a:srgbClr val="FFFFFF"/>
                </a:solidFill>
                <a:latin typeface="Arial"/>
                <a:ea typeface="Arial"/>
                <a:cs typeface="Arial"/>
                <a:sym typeface="Arial"/>
              </a:endParaRPr>
            </a:p>
          </p:txBody>
        </p:sp>
      </p:grpSp>
      <p:sp>
        <p:nvSpPr>
          <p:cNvPr id="159" name="Shape 159"/>
          <p:cNvSpPr/>
          <p:nvPr/>
        </p:nvSpPr>
        <p:spPr>
          <a:xfrm>
            <a:off x="5651286" y="4919304"/>
            <a:ext cx="3330481" cy="1761715"/>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MX" sz="1000" b="0" i="0" u="none" strike="noStrike" cap="none" dirty="0">
                <a:solidFill>
                  <a:schemeClr val="dk1"/>
                </a:solidFill>
                <a:latin typeface="Arial"/>
                <a:ea typeface="Arial"/>
                <a:cs typeface="Arial"/>
                <a:sym typeface="Arial"/>
              </a:rPr>
              <a:t>Ordenar la gestión de los recursos de hardware de un </a:t>
            </a:r>
            <a:r>
              <a:rPr lang="es-MX" sz="1000" b="0" i="0" u="none" strike="noStrike" cap="none" dirty="0" err="1">
                <a:solidFill>
                  <a:schemeClr val="dk1"/>
                </a:solidFill>
                <a:latin typeface="Arial"/>
                <a:ea typeface="Arial"/>
                <a:cs typeface="Arial"/>
                <a:sym typeface="Arial"/>
              </a:rPr>
              <a:t>datacenter</a:t>
            </a:r>
            <a:r>
              <a:rPr lang="es-MX" sz="1000" b="0" i="0" u="none" strike="noStrike" cap="none" dirty="0">
                <a:solidFill>
                  <a:schemeClr val="dk1"/>
                </a:solidFill>
                <a:latin typeface="Arial"/>
                <a:ea typeface="Arial"/>
                <a:cs typeface="Arial"/>
                <a:sym typeface="Arial"/>
              </a:rPr>
              <a:t>:</a:t>
            </a:r>
            <a:endParaRPr lang="es-MX" sz="1000" dirty="0"/>
          </a:p>
          <a:p>
            <a:pPr marL="88900" marR="0" lvl="0" indent="-88900" algn="just" rtl="0">
              <a:lnSpc>
                <a:spcPct val="100000"/>
              </a:lnSpc>
              <a:spcBef>
                <a:spcPts val="600"/>
              </a:spcBef>
              <a:spcAft>
                <a:spcPts val="0"/>
              </a:spcAft>
              <a:buClr>
                <a:srgbClr val="000000"/>
              </a:buClr>
              <a:buSzPts val="1000"/>
              <a:buFont typeface="Arial"/>
              <a:buChar char="•"/>
            </a:pPr>
            <a:r>
              <a:rPr lang="es-MX" sz="1000" b="0" i="0" u="none" strike="noStrike" cap="none" dirty="0">
                <a:solidFill>
                  <a:schemeClr val="dk1"/>
                </a:solidFill>
                <a:latin typeface="Arial"/>
                <a:ea typeface="Arial"/>
                <a:cs typeface="Arial"/>
                <a:sym typeface="Arial"/>
              </a:rPr>
              <a:t>Programar el tiempo de uso de las máquinas virtuales, que pueda ser limitado.</a:t>
            </a:r>
            <a:endParaRPr lang="es-MX" sz="1000" dirty="0"/>
          </a:p>
          <a:p>
            <a:pPr marL="88900" marR="0" lvl="0" indent="-88900" algn="just" rtl="0">
              <a:lnSpc>
                <a:spcPct val="100000"/>
              </a:lnSpc>
              <a:spcBef>
                <a:spcPts val="600"/>
              </a:spcBef>
              <a:spcAft>
                <a:spcPts val="0"/>
              </a:spcAft>
              <a:buClr>
                <a:srgbClr val="000000"/>
              </a:buClr>
              <a:buSzPts val="1000"/>
              <a:buFont typeface="Arial"/>
              <a:buChar char="•"/>
            </a:pPr>
            <a:r>
              <a:rPr lang="es-MX" sz="1000" b="0" i="0" u="none" strike="noStrike" cap="none" dirty="0">
                <a:solidFill>
                  <a:schemeClr val="dk1"/>
                </a:solidFill>
                <a:latin typeface="Arial"/>
                <a:ea typeface="Arial"/>
                <a:cs typeface="Arial"/>
                <a:sym typeface="Arial"/>
              </a:rPr>
              <a:t>Controlar el estado de los servidores que alojan las máquinas virtuales, </a:t>
            </a:r>
          </a:p>
          <a:p>
            <a:pPr marL="88900" marR="0" lvl="0" indent="-88900" algn="just" rtl="0">
              <a:lnSpc>
                <a:spcPct val="100000"/>
              </a:lnSpc>
              <a:spcBef>
                <a:spcPts val="600"/>
              </a:spcBef>
              <a:spcAft>
                <a:spcPts val="0"/>
              </a:spcAft>
              <a:buClr>
                <a:srgbClr val="000000"/>
              </a:buClr>
              <a:buSzPts val="1000"/>
              <a:buFont typeface="Arial"/>
              <a:buChar char="•"/>
            </a:pPr>
            <a:r>
              <a:rPr lang="es-MX" sz="1000" b="0" i="0" u="none" strike="noStrike" cap="none" dirty="0">
                <a:solidFill>
                  <a:schemeClr val="dk1"/>
                </a:solidFill>
                <a:latin typeface="Arial"/>
                <a:ea typeface="Arial"/>
                <a:cs typeface="Arial"/>
                <a:sym typeface="Arial"/>
              </a:rPr>
              <a:t>Ofrecer a los usuarios únicamente las funcionalidades indispensables que resuelve la herramienta que utilizan actualmente</a:t>
            </a:r>
            <a:endParaRPr lang="es-MX" sz="1000" dirty="0"/>
          </a:p>
        </p:txBody>
      </p:sp>
      <p:sp>
        <p:nvSpPr>
          <p:cNvPr id="160" name="Shape 160"/>
          <p:cNvSpPr/>
          <p:nvPr/>
        </p:nvSpPr>
        <p:spPr>
          <a:xfrm>
            <a:off x="249927" y="6000178"/>
            <a:ext cx="5220049" cy="729760"/>
          </a:xfrm>
          <a:prstGeom prst="roundRect">
            <a:avLst>
              <a:gd name="adj" fmla="val 16667"/>
            </a:avLst>
          </a:prstGeom>
          <a:solidFill>
            <a:srgbClr val="DAE5F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None/>
            </a:pPr>
            <a:r>
              <a:rPr lang="es-MX" sz="900" dirty="0">
                <a:solidFill>
                  <a:schemeClr val="dk1"/>
                </a:solidFill>
              </a:rPr>
              <a:t>Elección del proveedor/es del software de virtualización con el cual deberá interactuar nuestra solución, a efectos de estandarizar los comandos a utilizar.</a:t>
            </a:r>
          </a:p>
        </p:txBody>
      </p:sp>
      <p:pic>
        <p:nvPicPr>
          <p:cNvPr id="168" name="Shape 168"/>
          <p:cNvPicPr preferRelativeResize="0"/>
          <p:nvPr/>
        </p:nvPicPr>
        <p:blipFill rotWithShape="1">
          <a:blip r:embed="rId4">
            <a:alphaModFix/>
          </a:blip>
          <a:srcRect/>
          <a:stretch/>
        </p:blipFill>
        <p:spPr>
          <a:xfrm>
            <a:off x="9339510" y="5967561"/>
            <a:ext cx="273050" cy="485775"/>
          </a:xfrm>
          <a:prstGeom prst="rect">
            <a:avLst/>
          </a:prstGeom>
          <a:noFill/>
          <a:ln>
            <a:noFill/>
          </a:ln>
        </p:spPr>
      </p:pic>
      <p:pic>
        <p:nvPicPr>
          <p:cNvPr id="169" name="Shape 169"/>
          <p:cNvPicPr preferRelativeResize="0"/>
          <p:nvPr/>
        </p:nvPicPr>
        <p:blipFill rotWithShape="1">
          <a:blip r:embed="rId3">
            <a:alphaModFix/>
          </a:blip>
          <a:srcRect/>
          <a:stretch/>
        </p:blipFill>
        <p:spPr>
          <a:xfrm>
            <a:off x="8656276" y="204322"/>
            <a:ext cx="273050" cy="485775"/>
          </a:xfrm>
          <a:prstGeom prst="rect">
            <a:avLst/>
          </a:prstGeom>
          <a:noFill/>
          <a:ln>
            <a:noFill/>
          </a:ln>
        </p:spPr>
      </p:pic>
      <p:pic>
        <p:nvPicPr>
          <p:cNvPr id="170" name="Shape 170"/>
          <p:cNvPicPr preferRelativeResize="0"/>
          <p:nvPr/>
        </p:nvPicPr>
        <p:blipFill rotWithShape="1">
          <a:blip r:embed="rId5">
            <a:alphaModFix/>
          </a:blip>
          <a:srcRect/>
          <a:stretch/>
        </p:blipFill>
        <p:spPr>
          <a:xfrm>
            <a:off x="10256644" y="6020499"/>
            <a:ext cx="273050" cy="485775"/>
          </a:xfrm>
          <a:prstGeom prst="rect">
            <a:avLst/>
          </a:prstGeom>
          <a:noFill/>
          <a:ln>
            <a:noFill/>
          </a:ln>
        </p:spPr>
      </p:pic>
      <p:sp>
        <p:nvSpPr>
          <p:cNvPr id="4" name="CuadroTexto 3"/>
          <p:cNvSpPr txBox="1"/>
          <p:nvPr/>
        </p:nvSpPr>
        <p:spPr>
          <a:xfrm>
            <a:off x="179512" y="284374"/>
            <a:ext cx="609069" cy="369332"/>
          </a:xfrm>
          <a:prstGeom prst="rect">
            <a:avLst/>
          </a:prstGeom>
          <a:noFill/>
        </p:spPr>
        <p:txBody>
          <a:bodyPr wrap="square" rtlCol="0">
            <a:spAutoFit/>
          </a:bodyPr>
          <a:lstStyle/>
          <a:p>
            <a:pPr defTabSz="457200"/>
            <a:r>
              <a:rPr lang="es-ES" sz="1800" b="1" dirty="0">
                <a:solidFill>
                  <a:srgbClr val="003399"/>
                </a:solidFill>
              </a:rPr>
              <a:t>451</a:t>
            </a:r>
            <a:endParaRPr lang="es-AR" sz="1800" b="1" dirty="0">
              <a:solidFill>
                <a:srgbClr val="003399"/>
              </a:solidFill>
            </a:endParaRPr>
          </a:p>
        </p:txBody>
      </p:sp>
      <p:pic>
        <p:nvPicPr>
          <p:cNvPr id="59" name="Shape 169"/>
          <p:cNvPicPr preferRelativeResize="0"/>
          <p:nvPr/>
        </p:nvPicPr>
        <p:blipFill rotWithShape="1">
          <a:blip r:embed="rId3">
            <a:alphaModFix/>
          </a:blip>
          <a:srcRect/>
          <a:stretch/>
        </p:blipFill>
        <p:spPr>
          <a:xfrm>
            <a:off x="10794492" y="6069978"/>
            <a:ext cx="273050" cy="485775"/>
          </a:xfrm>
          <a:prstGeom prst="rect">
            <a:avLst/>
          </a:prstGeom>
          <a:noFill/>
          <a:ln>
            <a:noFill/>
          </a:ln>
        </p:spPr>
      </p:pic>
      <p:pic>
        <p:nvPicPr>
          <p:cNvPr id="2" name="Google Shape;124;p3">
            <a:extLst>
              <a:ext uri="{FF2B5EF4-FFF2-40B4-BE49-F238E27FC236}">
                <a16:creationId xmlns:a16="http://schemas.microsoft.com/office/drawing/2014/main" id="{4C5AF276-F2D0-8236-DC9A-589F4BD0BC7A}"/>
              </a:ext>
            </a:extLst>
          </p:cNvPr>
          <p:cNvPicPr preferRelativeResize="0"/>
          <p:nvPr/>
        </p:nvPicPr>
        <p:blipFill rotWithShape="1">
          <a:blip r:embed="rId6">
            <a:alphaModFix/>
          </a:blip>
          <a:srcRect/>
          <a:stretch/>
        </p:blipFill>
        <p:spPr>
          <a:xfrm>
            <a:off x="214313" y="1097146"/>
            <a:ext cx="5259392" cy="1724106"/>
          </a:xfrm>
          <a:prstGeom prst="rect">
            <a:avLst/>
          </a:prstGeom>
          <a:noFill/>
          <a:ln>
            <a:noFill/>
          </a:ln>
        </p:spPr>
      </p:pic>
      <p:sp>
        <p:nvSpPr>
          <p:cNvPr id="3" name="CuadroTexto 2">
            <a:extLst>
              <a:ext uri="{FF2B5EF4-FFF2-40B4-BE49-F238E27FC236}">
                <a16:creationId xmlns:a16="http://schemas.microsoft.com/office/drawing/2014/main" id="{8B4951CB-3192-779F-9561-A8C9C3B25ACA}"/>
              </a:ext>
            </a:extLst>
          </p:cNvPr>
          <p:cNvSpPr txBox="1"/>
          <p:nvPr/>
        </p:nvSpPr>
        <p:spPr>
          <a:xfrm>
            <a:off x="3504581" y="3495366"/>
            <a:ext cx="1934989" cy="2200602"/>
          </a:xfrm>
          <a:prstGeom prst="rect">
            <a:avLst/>
          </a:prstGeom>
          <a:noFill/>
        </p:spPr>
        <p:txBody>
          <a:bodyPr wrap="square" rtlCol="0">
            <a:spAutoFit/>
          </a:bodyPr>
          <a:lstStyle/>
          <a:p>
            <a:pPr marL="0" marR="0" indent="0" algn="l" rtl="0" fontAlgn="t">
              <a:spcBef>
                <a:spcPts val="0"/>
              </a:spcBef>
              <a:spcAft>
                <a:spcPts val="0"/>
              </a:spcAft>
            </a:pPr>
            <a:r>
              <a:rPr lang="es-AR" sz="900" b="1" i="0" u="none" strike="noStrike" dirty="0">
                <a:solidFill>
                  <a:srgbClr val="6AA84F"/>
                </a:solidFill>
                <a:effectLst/>
                <a:latin typeface="Arial" panose="020B0604020202020204" pitchFamily="34" charset="0"/>
                <a:ea typeface="Arial" panose="020B0604020202020204" pitchFamily="34" charset="0"/>
                <a:cs typeface="Arial" panose="020B0604020202020204" pitchFamily="34" charset="0"/>
              </a:rPr>
              <a:t>Terminado</a:t>
            </a:r>
            <a:endParaRPr lang="es-AR" sz="900" b="0" i="0" u="none" strike="noStrike" dirty="0">
              <a:effectLst/>
              <a:latin typeface="Arial" panose="020B0604020202020204" pitchFamily="34" charset="0"/>
            </a:endParaRPr>
          </a:p>
          <a:p>
            <a:pPr marL="91440" marR="0" indent="-91440" algn="l" rtl="0" fontAlgn="t">
              <a:spcBef>
                <a:spcPts val="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Propuesta del Proyecto</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Estudio de Factibilidad</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Canvas</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Acta del Proyecto</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Matriz de Roles y Responsabilidades</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Gestión de Riesgos</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WBS</a:t>
            </a:r>
            <a:endParaRPr lang="es-AR" sz="900" b="0" i="0" u="none" strike="noStrike" dirty="0">
              <a:effectLst/>
              <a:latin typeface="Arial" panose="020B0604020202020204" pitchFamily="34" charset="0"/>
            </a:endParaRPr>
          </a:p>
          <a:p>
            <a:pPr marL="91440" marR="0" indent="-91440" algn="l" rtl="0" fontAlgn="t">
              <a:spcBef>
                <a:spcPts val="200"/>
              </a:spcBef>
              <a:spcAft>
                <a:spcPts val="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Cronograma del Proyecto</a:t>
            </a:r>
            <a:endParaRPr lang="es-AR" sz="900" b="0" i="0" u="none" strike="noStrike" dirty="0">
              <a:effectLst/>
              <a:latin typeface="Arial" panose="020B0604020202020204" pitchFamily="34" charset="0"/>
            </a:endParaRPr>
          </a:p>
          <a:p>
            <a:pPr marL="91440" marR="0" indent="-91440" algn="l" rtl="0" fontAlgn="t">
              <a:spcBef>
                <a:spcPts val="200"/>
              </a:spcBef>
              <a:spcAft>
                <a:spcPts val="200"/>
              </a:spcAft>
            </a:pPr>
            <a:r>
              <a:rPr lang="es-AR" sz="900" b="0"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rPr>
              <a:t>Matriz de Habilidades y Competencias</a:t>
            </a:r>
            <a:endParaRPr lang="es-AR" sz="900" b="0" i="0" u="none" strike="noStrike" dirty="0">
              <a:effectLst/>
              <a:latin typeface="Arial" panose="020B0604020202020204" pitchFamily="34" charset="0"/>
            </a:endParaRPr>
          </a:p>
          <a:p>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022034"/>
            <a:ext cx="5328592" cy="2046926"/>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sp>
        <p:nvSpPr>
          <p:cNvPr id="5" name="4 Rectángulo"/>
          <p:cNvSpPr/>
          <p:nvPr/>
        </p:nvSpPr>
        <p:spPr>
          <a:xfrm>
            <a:off x="179512" y="3377090"/>
            <a:ext cx="5328592" cy="2284158"/>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sp>
        <p:nvSpPr>
          <p:cNvPr id="6" name="5 Rectángulo"/>
          <p:cNvSpPr/>
          <p:nvPr/>
        </p:nvSpPr>
        <p:spPr>
          <a:xfrm>
            <a:off x="179512" y="5949280"/>
            <a:ext cx="5328592" cy="792088"/>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sp>
        <p:nvSpPr>
          <p:cNvPr id="7" name="6 Rectángulo"/>
          <p:cNvSpPr/>
          <p:nvPr/>
        </p:nvSpPr>
        <p:spPr>
          <a:xfrm>
            <a:off x="5630881" y="3362570"/>
            <a:ext cx="3325068" cy="1156755"/>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sp>
        <p:nvSpPr>
          <p:cNvPr id="9" name="8 Rectángulo"/>
          <p:cNvSpPr/>
          <p:nvPr/>
        </p:nvSpPr>
        <p:spPr>
          <a:xfrm>
            <a:off x="5630881" y="1022034"/>
            <a:ext cx="3325068" cy="2042299"/>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sp>
        <p:nvSpPr>
          <p:cNvPr id="10" name="AutoShape 9"/>
          <p:cNvSpPr>
            <a:spLocks noChangeArrowheads="1"/>
          </p:cNvSpPr>
          <p:nvPr/>
        </p:nvSpPr>
        <p:spPr bwMode="auto">
          <a:xfrm>
            <a:off x="140940" y="161956"/>
            <a:ext cx="8815007" cy="584231"/>
          </a:xfrm>
          <a:prstGeom prst="roundRect">
            <a:avLst>
              <a:gd name="adj" fmla="val 16667"/>
            </a:avLst>
          </a:prstGeom>
          <a:solidFill>
            <a:schemeClr val="bg1"/>
          </a:solidFill>
          <a:ln w="28575">
            <a:solidFill>
              <a:srgbClr val="134B75"/>
            </a:solidFill>
            <a:round/>
            <a:headEnd/>
            <a:tailEnd/>
          </a:ln>
        </p:spPr>
        <p:txBody>
          <a:bodyPr wrap="square" anchor="ctr">
            <a:spAutoFit/>
          </a:bodyPr>
          <a:lstStyle/>
          <a:p>
            <a:pPr defTabSz="457200"/>
            <a:endParaRPr lang="es-ES">
              <a:solidFill>
                <a:prstClr val="black"/>
              </a:solidFill>
              <a:latin typeface="Calibri"/>
              <a:ea typeface="ＭＳ Ｐゴシック"/>
            </a:endParaRPr>
          </a:p>
        </p:txBody>
      </p:sp>
      <p:sp>
        <p:nvSpPr>
          <p:cNvPr id="11" name="Redondear rectángulo de esquina diagonal 8"/>
          <p:cNvSpPr>
            <a:spLocks noChangeArrowheads="1"/>
          </p:cNvSpPr>
          <p:nvPr/>
        </p:nvSpPr>
        <p:spPr bwMode="auto">
          <a:xfrm>
            <a:off x="155475" y="220421"/>
            <a:ext cx="485876" cy="468000"/>
          </a:xfrm>
          <a:custGeom>
            <a:avLst/>
            <a:gdLst>
              <a:gd name="T0" fmla="*/ 390525 w 390525"/>
              <a:gd name="T1" fmla="*/ 181769 h 363537"/>
              <a:gd name="T2" fmla="*/ 195263 w 390525"/>
              <a:gd name="T3" fmla="*/ 363537 h 363537"/>
              <a:gd name="T4" fmla="*/ 0 w 390525"/>
              <a:gd name="T5" fmla="*/ 181769 h 363537"/>
              <a:gd name="T6" fmla="*/ 195263 w 390525"/>
              <a:gd name="T7" fmla="*/ 0 h 363537"/>
              <a:gd name="T8" fmla="*/ 0 60000 65536"/>
              <a:gd name="T9" fmla="*/ 1 60000 65536"/>
              <a:gd name="T10" fmla="*/ 2 60000 65536"/>
              <a:gd name="T11" fmla="*/ 3 60000 65536"/>
              <a:gd name="T12" fmla="*/ 17746 w 390525"/>
              <a:gd name="T13" fmla="*/ 17746 h 363537"/>
              <a:gd name="T14" fmla="*/ 372779 w 390525"/>
              <a:gd name="T15" fmla="*/ 345791 h 363537"/>
            </a:gdLst>
            <a:ahLst/>
            <a:cxnLst>
              <a:cxn ang="T8">
                <a:pos x="T0" y="T1"/>
              </a:cxn>
              <a:cxn ang="T9">
                <a:pos x="T2" y="T3"/>
              </a:cxn>
              <a:cxn ang="T10">
                <a:pos x="T4" y="T5"/>
              </a:cxn>
              <a:cxn ang="T11">
                <a:pos x="T6" y="T7"/>
              </a:cxn>
            </a:cxnLst>
            <a:rect l="T12" t="T13" r="T14" b="T15"/>
            <a:pathLst>
              <a:path w="390525" h="363537">
                <a:moveTo>
                  <a:pt x="60591" y="0"/>
                </a:moveTo>
                <a:lnTo>
                  <a:pt x="390525" y="0"/>
                </a:lnTo>
                <a:lnTo>
                  <a:pt x="390525" y="302946"/>
                </a:lnTo>
                <a:cubicBezTo>
                  <a:pt x="390525" y="336409"/>
                  <a:pt x="363397" y="363536"/>
                  <a:pt x="329934" y="363537"/>
                </a:cubicBezTo>
                <a:lnTo>
                  <a:pt x="0" y="363537"/>
                </a:lnTo>
                <a:lnTo>
                  <a:pt x="0" y="60591"/>
                </a:lnTo>
                <a:cubicBezTo>
                  <a:pt x="0" y="27127"/>
                  <a:pt x="27127" y="0"/>
                  <a:pt x="60590" y="0"/>
                </a:cubicBezTo>
                <a:close/>
              </a:path>
            </a:pathLst>
          </a:custGeom>
          <a:solidFill>
            <a:srgbClr val="D2F705"/>
          </a:solidFill>
          <a:ln w="9525">
            <a:solidFill>
              <a:srgbClr val="4A7EBB"/>
            </a:solidFill>
            <a:miter lim="800000"/>
            <a:headEnd/>
            <a:tailEnd/>
          </a:ln>
          <a:effectLst>
            <a:outerShdw dist="38100" algn="r" rotWithShape="0">
              <a:srgbClr val="808080">
                <a:alpha val="42999"/>
              </a:srgbClr>
            </a:outerShdw>
          </a:effectLst>
        </p:spPr>
        <p:txBody>
          <a:bodyPr anchor="ctr"/>
          <a:lstStyle/>
          <a:p>
            <a:pPr algn="ctr" defTabSz="457200"/>
            <a:endParaRPr lang="es-ES">
              <a:solidFill>
                <a:srgbClr val="FFFFFF"/>
              </a:solidFill>
              <a:latin typeface="Calibri"/>
              <a:ea typeface="ＭＳ Ｐゴシック"/>
            </a:endParaRPr>
          </a:p>
        </p:txBody>
      </p:sp>
      <p:sp>
        <p:nvSpPr>
          <p:cNvPr id="12" name="Rectángulo redondeado 12"/>
          <p:cNvSpPr>
            <a:spLocks noChangeArrowheads="1"/>
          </p:cNvSpPr>
          <p:nvPr/>
        </p:nvSpPr>
        <p:spPr bwMode="auto">
          <a:xfrm>
            <a:off x="703183" y="211597"/>
            <a:ext cx="3079236" cy="468000"/>
          </a:xfrm>
          <a:prstGeom prst="roundRect">
            <a:avLst>
              <a:gd name="adj" fmla="val 16667"/>
            </a:avLst>
          </a:prstGeom>
          <a:solidFill>
            <a:srgbClr val="D2F705"/>
          </a:solidFill>
          <a:ln w="9525">
            <a:solidFill>
              <a:srgbClr val="4A7EBB"/>
            </a:solidFill>
            <a:round/>
            <a:headEnd/>
            <a:tailEnd/>
          </a:ln>
          <a:effectLst>
            <a:outerShdw dist="38100" algn="r" rotWithShape="0">
              <a:srgbClr val="808080">
                <a:alpha val="42999"/>
              </a:srgbClr>
            </a:outerShdw>
          </a:effectLst>
        </p:spPr>
        <p:txBody>
          <a:bodyPr anchor="ctr"/>
          <a:lstStyle/>
          <a:p>
            <a:pPr lvl="0" algn="ctr"/>
            <a:r>
              <a:rPr lang="es-AR" sz="1800" b="1" dirty="0">
                <a:solidFill>
                  <a:schemeClr val="accent1">
                    <a:lumMod val="75000"/>
                  </a:schemeClr>
                </a:solidFill>
              </a:rPr>
              <a:t>Implementación Handy</a:t>
            </a:r>
          </a:p>
        </p:txBody>
      </p:sp>
      <p:sp>
        <p:nvSpPr>
          <p:cNvPr id="13" name="Rectangle 16"/>
          <p:cNvSpPr>
            <a:spLocks noChangeArrowheads="1"/>
          </p:cNvSpPr>
          <p:nvPr/>
        </p:nvSpPr>
        <p:spPr bwMode="auto">
          <a:xfrm>
            <a:off x="3816350" y="129332"/>
            <a:ext cx="1872000" cy="369332"/>
          </a:xfrm>
          <a:prstGeom prst="rect">
            <a:avLst/>
          </a:prstGeom>
          <a:noFill/>
          <a:ln w="12700">
            <a:noFill/>
            <a:miter lim="800000"/>
            <a:headEnd/>
            <a:tailEnd/>
          </a:ln>
        </p:spPr>
        <p:txBody>
          <a:bodyPr anchor="ctr">
            <a:spAutoFit/>
          </a:bodyPr>
          <a:lstStyle/>
          <a:p>
            <a:r>
              <a:rPr lang="es-AR" sz="900" b="1" dirty="0">
                <a:solidFill>
                  <a:srgbClr val="1F497D"/>
                </a:solidFill>
                <a:latin typeface="TheSansCorrespondence" pitchFamily="34" charset="0"/>
                <a:ea typeface="ＭＳ Ｐゴシック"/>
              </a:rPr>
              <a:t>Responsable de Proyecto:</a:t>
            </a:r>
            <a:br>
              <a:rPr lang="es-AR" sz="900" b="1" dirty="0">
                <a:solidFill>
                  <a:srgbClr val="1F497D"/>
                </a:solidFill>
                <a:latin typeface="TheSansCorrespondence" pitchFamily="34" charset="0"/>
                <a:ea typeface="ＭＳ Ｐゴシック"/>
              </a:rPr>
            </a:br>
            <a:r>
              <a:rPr lang="es-AR" sz="900" dirty="0">
                <a:solidFill>
                  <a:srgbClr val="1F497D"/>
                </a:solidFill>
              </a:rPr>
              <a:t>Federico </a:t>
            </a:r>
            <a:r>
              <a:rPr lang="es-AR" sz="900" dirty="0" err="1">
                <a:solidFill>
                  <a:srgbClr val="1F497D"/>
                </a:solidFill>
              </a:rPr>
              <a:t>Bunader</a:t>
            </a:r>
            <a:endParaRPr lang="es-AR" sz="900" dirty="0">
              <a:solidFill>
                <a:srgbClr val="1F497D"/>
              </a:solidFill>
            </a:endParaRPr>
          </a:p>
        </p:txBody>
      </p:sp>
      <p:sp>
        <p:nvSpPr>
          <p:cNvPr id="14" name="Rectangle 189"/>
          <p:cNvSpPr>
            <a:spLocks noChangeArrowheads="1"/>
          </p:cNvSpPr>
          <p:nvPr/>
        </p:nvSpPr>
        <p:spPr bwMode="auto">
          <a:xfrm>
            <a:off x="3820599" y="464621"/>
            <a:ext cx="2108888" cy="230832"/>
          </a:xfrm>
          <a:prstGeom prst="rect">
            <a:avLst/>
          </a:prstGeom>
          <a:noFill/>
          <a:ln w="12700">
            <a:noFill/>
            <a:miter lim="800000"/>
            <a:headEnd/>
            <a:tailEnd/>
          </a:ln>
        </p:spPr>
        <p:txBody>
          <a:bodyPr wrap="square" anchor="ctr">
            <a:spAutoFit/>
          </a:bodyPr>
          <a:lstStyle/>
          <a:p>
            <a:pPr defTabSz="457200"/>
            <a:r>
              <a:rPr lang="es-AR" sz="900" b="1" dirty="0">
                <a:solidFill>
                  <a:srgbClr val="1F497D"/>
                </a:solidFill>
                <a:latin typeface="TheSansCorrespondence" pitchFamily="34" charset="0"/>
                <a:ea typeface="ＭＳ Ｐゴシック"/>
              </a:rPr>
              <a:t>Docentes:</a:t>
            </a:r>
            <a:r>
              <a:rPr lang="it-IT" sz="900" dirty="0">
                <a:solidFill>
                  <a:srgbClr val="1F497D"/>
                </a:solidFill>
              </a:rPr>
              <a:t> G. Brassesco </a:t>
            </a:r>
          </a:p>
        </p:txBody>
      </p:sp>
      <p:sp>
        <p:nvSpPr>
          <p:cNvPr id="15" name="Rectangle 189"/>
          <p:cNvSpPr>
            <a:spLocks noChangeArrowheads="1"/>
          </p:cNvSpPr>
          <p:nvPr/>
        </p:nvSpPr>
        <p:spPr bwMode="auto">
          <a:xfrm>
            <a:off x="7138988" y="117506"/>
            <a:ext cx="1465262" cy="244475"/>
          </a:xfrm>
          <a:prstGeom prst="rect">
            <a:avLst/>
          </a:prstGeom>
          <a:noFill/>
          <a:ln w="12700">
            <a:noFill/>
            <a:miter lim="800000"/>
            <a:headEnd/>
            <a:tailEnd/>
          </a:ln>
        </p:spPr>
        <p:txBody>
          <a:bodyPr anchor="ctr">
            <a:spAutoFit/>
          </a:bodyPr>
          <a:lstStyle/>
          <a:p>
            <a:pPr algn="ctr" defTabSz="457200"/>
            <a:r>
              <a:rPr lang="es-AR" sz="1000" b="1" dirty="0">
                <a:solidFill>
                  <a:srgbClr val="1F497D"/>
                </a:solidFill>
                <a:latin typeface="TheSansCorrespondence" pitchFamily="34" charset="0"/>
                <a:ea typeface="ＭＳ Ｐゴシック"/>
              </a:rPr>
              <a:t>Avance</a:t>
            </a:r>
          </a:p>
        </p:txBody>
      </p:sp>
      <p:sp>
        <p:nvSpPr>
          <p:cNvPr id="16" name="Line 11"/>
          <p:cNvSpPr>
            <a:spLocks noChangeShapeType="1"/>
          </p:cNvSpPr>
          <p:nvPr/>
        </p:nvSpPr>
        <p:spPr bwMode="auto">
          <a:xfrm>
            <a:off x="7380312" y="161956"/>
            <a:ext cx="0" cy="601663"/>
          </a:xfrm>
          <a:prstGeom prst="line">
            <a:avLst/>
          </a:prstGeom>
          <a:noFill/>
          <a:ln w="12700">
            <a:solidFill>
              <a:srgbClr val="134B75"/>
            </a:solidFill>
            <a:round/>
            <a:headEnd/>
            <a:tailEnd/>
          </a:ln>
        </p:spPr>
        <p:txBody>
          <a:bodyPr>
            <a:spAutoFit/>
          </a:bodyPr>
          <a:lstStyle/>
          <a:p>
            <a:pPr defTabSz="457200"/>
            <a:endParaRPr lang="en-US">
              <a:solidFill>
                <a:prstClr val="black"/>
              </a:solidFill>
              <a:ea typeface="ＭＳ Ｐゴシック"/>
            </a:endParaRPr>
          </a:p>
        </p:txBody>
      </p:sp>
      <p:sp>
        <p:nvSpPr>
          <p:cNvPr id="17" name="Line 11"/>
          <p:cNvSpPr>
            <a:spLocks noChangeShapeType="1"/>
          </p:cNvSpPr>
          <p:nvPr/>
        </p:nvSpPr>
        <p:spPr bwMode="auto">
          <a:xfrm>
            <a:off x="8532813" y="161956"/>
            <a:ext cx="0" cy="601663"/>
          </a:xfrm>
          <a:prstGeom prst="line">
            <a:avLst/>
          </a:prstGeom>
          <a:noFill/>
          <a:ln w="12700">
            <a:solidFill>
              <a:srgbClr val="134B75"/>
            </a:solidFill>
            <a:round/>
            <a:headEnd/>
            <a:tailEnd/>
          </a:ln>
        </p:spPr>
        <p:txBody>
          <a:bodyPr>
            <a:spAutoFit/>
          </a:bodyPr>
          <a:lstStyle/>
          <a:p>
            <a:pPr defTabSz="457200"/>
            <a:endParaRPr lang="en-US">
              <a:solidFill>
                <a:prstClr val="black"/>
              </a:solidFill>
              <a:ea typeface="ＭＳ Ｐゴシック"/>
            </a:endParaRPr>
          </a:p>
        </p:txBody>
      </p:sp>
      <p:grpSp>
        <p:nvGrpSpPr>
          <p:cNvPr id="21" name="Group 89"/>
          <p:cNvGrpSpPr>
            <a:grpSpLocks/>
          </p:cNvGrpSpPr>
          <p:nvPr/>
        </p:nvGrpSpPr>
        <p:grpSpPr bwMode="auto">
          <a:xfrm>
            <a:off x="150813" y="3161314"/>
            <a:ext cx="1584325" cy="217488"/>
            <a:chOff x="3809" y="2569"/>
            <a:chExt cx="998" cy="137"/>
          </a:xfrm>
        </p:grpSpPr>
        <p:sp>
          <p:nvSpPr>
            <p:cNvPr id="22"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23" name="Llamada rectangular 27"/>
            <p:cNvSpPr>
              <a:spLocks noChangeArrowheads="1"/>
            </p:cNvSpPr>
            <p:nvPr/>
          </p:nvSpPr>
          <p:spPr bwMode="auto">
            <a:xfrm>
              <a:off x="3809" y="2587"/>
              <a:ext cx="958" cy="119"/>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Avances</a:t>
              </a:r>
            </a:p>
          </p:txBody>
        </p:sp>
      </p:grpSp>
      <p:grpSp>
        <p:nvGrpSpPr>
          <p:cNvPr id="24" name="Group 92"/>
          <p:cNvGrpSpPr>
            <a:grpSpLocks/>
          </p:cNvGrpSpPr>
          <p:nvPr/>
        </p:nvGrpSpPr>
        <p:grpSpPr bwMode="auto">
          <a:xfrm>
            <a:off x="179512" y="5733256"/>
            <a:ext cx="1756891" cy="234088"/>
            <a:chOff x="3809" y="2569"/>
            <a:chExt cx="998" cy="135"/>
          </a:xfrm>
        </p:grpSpPr>
        <p:sp>
          <p:nvSpPr>
            <p:cNvPr id="25"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26" name="Llamada rectangular 27"/>
            <p:cNvSpPr>
              <a:spLocks noChangeArrowheads="1"/>
            </p:cNvSpPr>
            <p:nvPr/>
          </p:nvSpPr>
          <p:spPr bwMode="auto">
            <a:xfrm>
              <a:off x="3809" y="2587"/>
              <a:ext cx="971" cy="117"/>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Decisiones Importantes</a:t>
              </a:r>
            </a:p>
          </p:txBody>
        </p:sp>
      </p:grpSp>
      <p:grpSp>
        <p:nvGrpSpPr>
          <p:cNvPr id="27" name="Group 95"/>
          <p:cNvGrpSpPr>
            <a:grpSpLocks/>
          </p:cNvGrpSpPr>
          <p:nvPr/>
        </p:nvGrpSpPr>
        <p:grpSpPr bwMode="auto">
          <a:xfrm>
            <a:off x="5630881" y="3164432"/>
            <a:ext cx="1584325" cy="217487"/>
            <a:chOff x="3809" y="2569"/>
            <a:chExt cx="998" cy="137"/>
          </a:xfrm>
        </p:grpSpPr>
        <p:sp>
          <p:nvSpPr>
            <p:cNvPr id="28"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29" name="Llamada rectangular 27"/>
            <p:cNvSpPr>
              <a:spLocks noChangeArrowheads="1"/>
            </p:cNvSpPr>
            <p:nvPr/>
          </p:nvSpPr>
          <p:spPr bwMode="auto">
            <a:xfrm>
              <a:off x="3809" y="2587"/>
              <a:ext cx="958" cy="119"/>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Objetivo del Proyecto</a:t>
              </a:r>
            </a:p>
          </p:txBody>
        </p:sp>
      </p:grpSp>
      <p:grpSp>
        <p:nvGrpSpPr>
          <p:cNvPr id="30" name="Group 98"/>
          <p:cNvGrpSpPr>
            <a:grpSpLocks/>
          </p:cNvGrpSpPr>
          <p:nvPr/>
        </p:nvGrpSpPr>
        <p:grpSpPr bwMode="auto">
          <a:xfrm>
            <a:off x="150813" y="800131"/>
            <a:ext cx="1584325" cy="217488"/>
            <a:chOff x="3809" y="2569"/>
            <a:chExt cx="998" cy="137"/>
          </a:xfrm>
        </p:grpSpPr>
        <p:sp>
          <p:nvSpPr>
            <p:cNvPr id="31"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32" name="Llamada rectangular 27"/>
            <p:cNvSpPr>
              <a:spLocks noChangeArrowheads="1"/>
            </p:cNvSpPr>
            <p:nvPr/>
          </p:nvSpPr>
          <p:spPr bwMode="auto">
            <a:xfrm>
              <a:off x="3809" y="2587"/>
              <a:ext cx="958" cy="119"/>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Plan de Trabajo</a:t>
              </a:r>
            </a:p>
          </p:txBody>
        </p:sp>
      </p:grpSp>
      <p:grpSp>
        <p:nvGrpSpPr>
          <p:cNvPr id="33" name="Group 101"/>
          <p:cNvGrpSpPr>
            <a:grpSpLocks/>
          </p:cNvGrpSpPr>
          <p:nvPr/>
        </p:nvGrpSpPr>
        <p:grpSpPr bwMode="auto">
          <a:xfrm>
            <a:off x="5630881" y="800131"/>
            <a:ext cx="1584325" cy="217488"/>
            <a:chOff x="3809" y="2569"/>
            <a:chExt cx="998" cy="137"/>
          </a:xfrm>
        </p:grpSpPr>
        <p:sp>
          <p:nvSpPr>
            <p:cNvPr id="34"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35" name="Llamada rectangular 27"/>
            <p:cNvSpPr>
              <a:spLocks noChangeArrowheads="1"/>
            </p:cNvSpPr>
            <p:nvPr/>
          </p:nvSpPr>
          <p:spPr bwMode="auto">
            <a:xfrm>
              <a:off x="3809" y="2587"/>
              <a:ext cx="958" cy="119"/>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Puntos de Atención</a:t>
              </a:r>
            </a:p>
          </p:txBody>
        </p:sp>
      </p:grpSp>
      <p:sp>
        <p:nvSpPr>
          <p:cNvPr id="36" name="Rectangle 16"/>
          <p:cNvSpPr>
            <a:spLocks noChangeArrowheads="1"/>
          </p:cNvSpPr>
          <p:nvPr/>
        </p:nvSpPr>
        <p:spPr bwMode="auto">
          <a:xfrm>
            <a:off x="5652120" y="143136"/>
            <a:ext cx="1476000" cy="246221"/>
          </a:xfrm>
          <a:prstGeom prst="rect">
            <a:avLst/>
          </a:prstGeom>
          <a:noFill/>
          <a:ln w="12700">
            <a:noFill/>
            <a:miter lim="800000"/>
            <a:headEnd/>
            <a:tailEnd/>
          </a:ln>
        </p:spPr>
        <p:txBody>
          <a:bodyPr anchor="ctr">
            <a:spAutoFit/>
          </a:bodyPr>
          <a:lstStyle/>
          <a:p>
            <a:pPr defTabSz="457200"/>
            <a:r>
              <a:rPr lang="es-AR" sz="1000" b="1" dirty="0">
                <a:solidFill>
                  <a:srgbClr val="1F497D"/>
                </a:solidFill>
                <a:latin typeface="TheSansCorrespondence" pitchFamily="34" charset="0"/>
                <a:ea typeface="ＭＳ Ｐゴシック"/>
              </a:rPr>
              <a:t>Fechas del Proyecto</a:t>
            </a:r>
          </a:p>
        </p:txBody>
      </p:sp>
      <p:sp>
        <p:nvSpPr>
          <p:cNvPr id="37" name="Rectangle 16"/>
          <p:cNvSpPr>
            <a:spLocks noChangeArrowheads="1"/>
          </p:cNvSpPr>
          <p:nvPr/>
        </p:nvSpPr>
        <p:spPr bwMode="auto">
          <a:xfrm>
            <a:off x="6114648" y="322487"/>
            <a:ext cx="1289972" cy="246221"/>
          </a:xfrm>
          <a:prstGeom prst="rect">
            <a:avLst/>
          </a:prstGeom>
          <a:noFill/>
          <a:ln w="12700">
            <a:noFill/>
            <a:miter lim="800000"/>
            <a:headEnd/>
            <a:tailEnd/>
          </a:ln>
        </p:spPr>
        <p:txBody>
          <a:bodyPr wrap="square" anchor="ctr">
            <a:spAutoFit/>
          </a:bodyPr>
          <a:lstStyle/>
          <a:p>
            <a:pPr lvl="0">
              <a:buSzPts val="1000"/>
            </a:pPr>
            <a:r>
              <a:rPr lang="es-AR" sz="1000" b="1" dirty="0">
                <a:solidFill>
                  <a:srgbClr val="1F497D"/>
                </a:solidFill>
                <a:latin typeface="TheSansCorrespondence" pitchFamily="34" charset="0"/>
                <a:ea typeface="ＭＳ Ｐゴシック"/>
              </a:rPr>
              <a:t>Inicio: </a:t>
            </a:r>
            <a:r>
              <a:rPr lang="es-AR" sz="1000" b="1" dirty="0">
                <a:solidFill>
                  <a:srgbClr val="1F497D"/>
                </a:solidFill>
              </a:rPr>
              <a:t>04//05/2023</a:t>
            </a:r>
            <a:endParaRPr lang="es-AR" dirty="0"/>
          </a:p>
        </p:txBody>
      </p:sp>
      <p:sp>
        <p:nvSpPr>
          <p:cNvPr id="38" name="Rectangle 16"/>
          <p:cNvSpPr>
            <a:spLocks noChangeArrowheads="1"/>
          </p:cNvSpPr>
          <p:nvPr/>
        </p:nvSpPr>
        <p:spPr bwMode="auto">
          <a:xfrm>
            <a:off x="5663432" y="495162"/>
            <a:ext cx="1753392" cy="246221"/>
          </a:xfrm>
          <a:prstGeom prst="rect">
            <a:avLst/>
          </a:prstGeom>
          <a:noFill/>
          <a:ln w="12700">
            <a:noFill/>
            <a:miter lim="800000"/>
            <a:headEnd/>
            <a:tailEnd/>
          </a:ln>
        </p:spPr>
        <p:txBody>
          <a:bodyPr wrap="square" anchor="ctr">
            <a:spAutoFit/>
          </a:bodyPr>
          <a:lstStyle/>
          <a:p>
            <a:pPr lvl="0">
              <a:buSzPts val="1000"/>
            </a:pPr>
            <a:r>
              <a:rPr lang="es-AR" sz="1000" b="1" dirty="0">
                <a:solidFill>
                  <a:srgbClr val="1F497D"/>
                </a:solidFill>
                <a:latin typeface="TheSansCorrespondence" pitchFamily="34" charset="0"/>
                <a:ea typeface="ＭＳ Ｐゴシック"/>
              </a:rPr>
              <a:t>Fin Estimado: 05</a:t>
            </a:r>
            <a:r>
              <a:rPr lang="es-AR" sz="1000" b="1" dirty="0">
                <a:solidFill>
                  <a:srgbClr val="1F497D"/>
                </a:solidFill>
              </a:rPr>
              <a:t>/11/2023</a:t>
            </a:r>
          </a:p>
        </p:txBody>
      </p:sp>
      <p:sp>
        <p:nvSpPr>
          <p:cNvPr id="39" name="Rectangle 16"/>
          <p:cNvSpPr>
            <a:spLocks noChangeArrowheads="1"/>
          </p:cNvSpPr>
          <p:nvPr/>
        </p:nvSpPr>
        <p:spPr bwMode="auto">
          <a:xfrm>
            <a:off x="7375996" y="322487"/>
            <a:ext cx="1476000" cy="246221"/>
          </a:xfrm>
          <a:prstGeom prst="rect">
            <a:avLst/>
          </a:prstGeom>
          <a:noFill/>
          <a:ln w="12700">
            <a:noFill/>
            <a:miter lim="800000"/>
            <a:headEnd/>
            <a:tailEnd/>
          </a:ln>
        </p:spPr>
        <p:txBody>
          <a:bodyPr wrap="square" anchor="ctr">
            <a:spAutoFit/>
          </a:bodyPr>
          <a:lstStyle/>
          <a:p>
            <a:pPr defTabSz="457200"/>
            <a:r>
              <a:rPr lang="es-AR" sz="1000" b="1" dirty="0">
                <a:solidFill>
                  <a:srgbClr val="1F497D"/>
                </a:solidFill>
                <a:latin typeface="TheSansCorrespondence" pitchFamily="34" charset="0"/>
                <a:ea typeface="ＭＳ Ｐゴシック"/>
              </a:rPr>
              <a:t>Esperado: 23</a:t>
            </a:r>
            <a:r>
              <a:rPr lang="es-AR" sz="1000" b="1" dirty="0">
                <a:solidFill>
                  <a:srgbClr val="1F497D"/>
                </a:solidFill>
              </a:rPr>
              <a:t>%</a:t>
            </a:r>
            <a:endParaRPr lang="es-AR" sz="1000" b="1" dirty="0">
              <a:latin typeface="TheSansCorrespondence" pitchFamily="34" charset="0"/>
              <a:ea typeface="ＭＳ Ｐゴシック"/>
            </a:endParaRPr>
          </a:p>
        </p:txBody>
      </p:sp>
      <p:sp>
        <p:nvSpPr>
          <p:cNvPr id="40" name="Rectangle 16"/>
          <p:cNvSpPr>
            <a:spLocks noChangeArrowheads="1"/>
          </p:cNvSpPr>
          <p:nvPr/>
        </p:nvSpPr>
        <p:spPr bwMode="auto">
          <a:xfrm>
            <a:off x="7679267" y="522170"/>
            <a:ext cx="923264" cy="246221"/>
          </a:xfrm>
          <a:prstGeom prst="rect">
            <a:avLst/>
          </a:prstGeom>
          <a:noFill/>
          <a:ln w="12700">
            <a:noFill/>
            <a:miter lim="800000"/>
            <a:headEnd/>
            <a:tailEnd/>
          </a:ln>
        </p:spPr>
        <p:txBody>
          <a:bodyPr wrap="square" anchor="ctr">
            <a:spAutoFit/>
          </a:bodyPr>
          <a:lstStyle/>
          <a:p>
            <a:pPr defTabSz="457200"/>
            <a:r>
              <a:rPr lang="es-AR" sz="1000" b="1" dirty="0">
                <a:solidFill>
                  <a:srgbClr val="1F497D"/>
                </a:solidFill>
                <a:latin typeface="TheSansCorrespondence" pitchFamily="34" charset="0"/>
                <a:ea typeface="ＭＳ Ｐゴシック"/>
              </a:rPr>
              <a:t>Real: 21%</a:t>
            </a:r>
          </a:p>
        </p:txBody>
      </p:sp>
      <p:grpSp>
        <p:nvGrpSpPr>
          <p:cNvPr id="41" name="23 Grupo"/>
          <p:cNvGrpSpPr/>
          <p:nvPr/>
        </p:nvGrpSpPr>
        <p:grpSpPr>
          <a:xfrm>
            <a:off x="8625597" y="211183"/>
            <a:ext cx="273050" cy="485775"/>
            <a:chOff x="7929586" y="7358090"/>
            <a:chExt cx="273050" cy="485775"/>
          </a:xfrm>
        </p:grpSpPr>
        <p:pic>
          <p:nvPicPr>
            <p:cNvPr id="42" name="Picture 4"/>
            <p:cNvPicPr preferRelativeResize="0">
              <a:picLocks noChangeArrowheads="1"/>
            </p:cNvPicPr>
            <p:nvPr/>
          </p:nvPicPr>
          <p:blipFill>
            <a:blip r:embed="rId2" cstate="print"/>
            <a:srcRect/>
            <a:stretch>
              <a:fillRect/>
            </a:stretch>
          </p:blipFill>
          <p:spPr bwMode="auto">
            <a:xfrm>
              <a:off x="7929586" y="7358090"/>
              <a:ext cx="273050" cy="485775"/>
            </a:xfrm>
            <a:prstGeom prst="rect">
              <a:avLst/>
            </a:prstGeom>
            <a:noFill/>
            <a:ln w="9525">
              <a:noFill/>
              <a:miter lim="800000"/>
              <a:headEnd/>
              <a:tailEnd/>
            </a:ln>
          </p:spPr>
        </p:pic>
        <p:sp>
          <p:nvSpPr>
            <p:cNvPr id="44" name="43 Acorde"/>
            <p:cNvSpPr/>
            <p:nvPr/>
          </p:nvSpPr>
          <p:spPr bwMode="auto">
            <a:xfrm>
              <a:off x="7943593" y="7701787"/>
              <a:ext cx="36000" cy="97200"/>
            </a:xfrm>
            <a:prstGeom prst="chord">
              <a:avLst/>
            </a:prstGeom>
            <a:solidFill>
              <a:schemeClr val="bg1"/>
            </a:solidFill>
            <a:ln w="31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ct val="50000"/>
                </a:spcBef>
              </a:pPr>
              <a:endParaRPr lang="en-US" sz="700" b="1">
                <a:solidFill>
                  <a:srgbClr val="4F81BD"/>
                </a:solidFill>
                <a:latin typeface="TheSansCorrespondence" pitchFamily="34" charset="0"/>
              </a:endParaRPr>
            </a:p>
          </p:txBody>
        </p:sp>
        <p:sp>
          <p:nvSpPr>
            <p:cNvPr id="45" name="44 Acorde"/>
            <p:cNvSpPr/>
            <p:nvPr/>
          </p:nvSpPr>
          <p:spPr bwMode="auto">
            <a:xfrm rot="120000" flipH="1">
              <a:off x="8153262" y="7705543"/>
              <a:ext cx="36000" cy="97200"/>
            </a:xfrm>
            <a:prstGeom prst="chord">
              <a:avLst>
                <a:gd name="adj1" fmla="val 3270883"/>
                <a:gd name="adj2" fmla="val 16895529"/>
              </a:avLst>
            </a:prstGeom>
            <a:solidFill>
              <a:schemeClr val="bg1"/>
            </a:solidFill>
            <a:ln w="31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spcBef>
                  <a:spcPct val="50000"/>
                </a:spcBef>
              </a:pPr>
              <a:endParaRPr lang="en-US" sz="700" b="1">
                <a:solidFill>
                  <a:srgbClr val="4F81BD"/>
                </a:solidFill>
                <a:latin typeface="TheSansCorrespondence" pitchFamily="34" charset="0"/>
              </a:endParaRPr>
            </a:p>
          </p:txBody>
        </p:sp>
      </p:grpSp>
      <p:sp>
        <p:nvSpPr>
          <p:cNvPr id="48" name="47 Rectángulo redondeado"/>
          <p:cNvSpPr/>
          <p:nvPr/>
        </p:nvSpPr>
        <p:spPr>
          <a:xfrm>
            <a:off x="214313" y="3434490"/>
            <a:ext cx="5109998" cy="215649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298450" algn="l" rtl="0">
              <a:spcBef>
                <a:spcPts val="0"/>
              </a:spcBef>
              <a:spcAft>
                <a:spcPts val="0"/>
              </a:spcAft>
              <a:buClr>
                <a:schemeClr val="dk1"/>
              </a:buClr>
              <a:buSzPts val="1100"/>
              <a:buChar char="●"/>
            </a:pPr>
            <a:r>
              <a:rPr lang="es-MX" sz="1100" dirty="0">
                <a:solidFill>
                  <a:schemeClr val="dk1"/>
                </a:solidFill>
              </a:rPr>
              <a:t>Diagramas de Casos de Uso (21/05/2023)</a:t>
            </a:r>
          </a:p>
          <a:p>
            <a:pPr marL="914400" lvl="1" indent="-298450" algn="l" rtl="0">
              <a:spcBef>
                <a:spcPts val="0"/>
              </a:spcBef>
              <a:spcAft>
                <a:spcPts val="0"/>
              </a:spcAft>
              <a:buClr>
                <a:schemeClr val="dk1"/>
              </a:buClr>
              <a:buSzPts val="1100"/>
              <a:buChar char="○"/>
            </a:pPr>
            <a:r>
              <a:rPr lang="es-MX" sz="1100" dirty="0">
                <a:solidFill>
                  <a:schemeClr val="dk1"/>
                </a:solidFill>
              </a:rPr>
              <a:t>Finalizando la creación de los diagramas de casos de uso</a:t>
            </a:r>
          </a:p>
          <a:p>
            <a:pPr marL="457200" lvl="0" indent="-298450" algn="l" rtl="0">
              <a:spcBef>
                <a:spcPts val="0"/>
              </a:spcBef>
              <a:spcAft>
                <a:spcPts val="0"/>
              </a:spcAft>
              <a:buClr>
                <a:schemeClr val="dk1"/>
              </a:buClr>
              <a:buSzPts val="1100"/>
              <a:buChar char="●"/>
            </a:pPr>
            <a:r>
              <a:rPr lang="es-MX" sz="1100" dirty="0">
                <a:solidFill>
                  <a:schemeClr val="dk1"/>
                </a:solidFill>
              </a:rPr>
              <a:t>Desarrollo de la página web (17/10/2023)</a:t>
            </a:r>
          </a:p>
          <a:p>
            <a:pPr marL="914400" lvl="1" indent="-298450" algn="l" rtl="0">
              <a:spcBef>
                <a:spcPts val="0"/>
              </a:spcBef>
              <a:spcAft>
                <a:spcPts val="0"/>
              </a:spcAft>
              <a:buClr>
                <a:schemeClr val="dk1"/>
              </a:buClr>
              <a:buSzPts val="1100"/>
              <a:buChar char="○"/>
            </a:pPr>
            <a:r>
              <a:rPr lang="es-MX" sz="1100" dirty="0">
                <a:solidFill>
                  <a:schemeClr val="dk1"/>
                </a:solidFill>
              </a:rPr>
              <a:t>Finalizó la etapa de diseño, la cual incluía la creación de Diagrama de Clases, DER, y el diseño de pantallas (03/06/2023)</a:t>
            </a:r>
          </a:p>
          <a:p>
            <a:pPr marL="914400" lvl="1" indent="-298450" algn="l" rtl="0">
              <a:spcBef>
                <a:spcPts val="0"/>
              </a:spcBef>
              <a:spcAft>
                <a:spcPts val="0"/>
              </a:spcAft>
              <a:buClr>
                <a:schemeClr val="dk1"/>
              </a:buClr>
              <a:buSzPts val="1100"/>
              <a:buChar char="○"/>
            </a:pPr>
            <a:r>
              <a:rPr lang="es-MX" sz="1100" dirty="0">
                <a:solidFill>
                  <a:schemeClr val="dk1"/>
                </a:solidFill>
              </a:rPr>
              <a:t>Comenzó la etapa de desarrollo: código </a:t>
            </a:r>
            <a:r>
              <a:rPr lang="es-MX" sz="1100" dirty="0" err="1">
                <a:solidFill>
                  <a:schemeClr val="dk1"/>
                </a:solidFill>
              </a:rPr>
              <a:t>backend</a:t>
            </a:r>
            <a:r>
              <a:rPr lang="es-MX" sz="1100" dirty="0">
                <a:solidFill>
                  <a:schemeClr val="dk1"/>
                </a:solidFill>
              </a:rPr>
              <a:t> y </a:t>
            </a:r>
            <a:r>
              <a:rPr lang="es-MX" sz="1100" dirty="0" err="1">
                <a:solidFill>
                  <a:schemeClr val="dk1"/>
                </a:solidFill>
              </a:rPr>
              <a:t>frontend</a:t>
            </a:r>
            <a:endParaRPr lang="es-ES" sz="900" dirty="0">
              <a:solidFill>
                <a:schemeClr val="tx1"/>
              </a:solidFill>
            </a:endParaRPr>
          </a:p>
        </p:txBody>
      </p:sp>
      <p:sp>
        <p:nvSpPr>
          <p:cNvPr id="52" name="51 Rectángulo redondeado"/>
          <p:cNvSpPr/>
          <p:nvPr/>
        </p:nvSpPr>
        <p:spPr>
          <a:xfrm>
            <a:off x="5724128" y="1124502"/>
            <a:ext cx="3168352" cy="19260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0" indent="-292100" algn="l" rtl="0">
              <a:spcBef>
                <a:spcPts val="0"/>
              </a:spcBef>
              <a:spcAft>
                <a:spcPts val="0"/>
              </a:spcAft>
              <a:buSzPts val="1000"/>
              <a:buChar char="●"/>
            </a:pPr>
            <a:r>
              <a:rPr lang="es-MX" sz="1000" b="1" dirty="0">
                <a:solidFill>
                  <a:schemeClr val="tx1"/>
                </a:solidFill>
              </a:rPr>
              <a:t>Riesgo:</a:t>
            </a:r>
            <a:r>
              <a:rPr lang="es-MX" sz="1000" dirty="0">
                <a:solidFill>
                  <a:schemeClr val="tx1"/>
                </a:solidFill>
              </a:rPr>
              <a:t> Retraso en la implementación de la inteligencia artificial (Impacto: Medio. Probabilidad de ocurrencia: Media).</a:t>
            </a:r>
          </a:p>
          <a:p>
            <a:pPr marL="457200" lvl="0" indent="0" algn="l" rtl="0">
              <a:spcBef>
                <a:spcPts val="0"/>
              </a:spcBef>
              <a:spcAft>
                <a:spcPts val="0"/>
              </a:spcAft>
              <a:buNone/>
            </a:pPr>
            <a:endParaRPr lang="es-MX" sz="1000" dirty="0">
              <a:solidFill>
                <a:schemeClr val="tx1"/>
              </a:solidFill>
            </a:endParaRPr>
          </a:p>
          <a:p>
            <a:pPr marL="457200" lvl="0" indent="-292100" algn="l" rtl="0">
              <a:spcBef>
                <a:spcPts val="0"/>
              </a:spcBef>
              <a:spcAft>
                <a:spcPts val="0"/>
              </a:spcAft>
              <a:buSzPts val="1000"/>
              <a:buChar char="●"/>
            </a:pPr>
            <a:r>
              <a:rPr lang="es-MX" sz="1000" b="1" dirty="0" err="1">
                <a:solidFill>
                  <a:schemeClr val="tx1"/>
                </a:solidFill>
              </a:rPr>
              <a:t>Issue</a:t>
            </a:r>
            <a:r>
              <a:rPr lang="es-MX" sz="1000" dirty="0">
                <a:solidFill>
                  <a:schemeClr val="tx1"/>
                </a:solidFill>
              </a:rPr>
              <a:t>: Retraso con la etapa de diseño, sin embargo no nos retrasa en líneas generales. (Impacto: Bajo).</a:t>
            </a:r>
          </a:p>
          <a:p>
            <a:pPr lvl="0">
              <a:buClr>
                <a:schemeClr val="dk1"/>
              </a:buClr>
              <a:buSzPts val="1100"/>
            </a:pPr>
            <a:endParaRPr lang="es-ES" sz="1000" dirty="0">
              <a:solidFill>
                <a:schemeClr val="dk1"/>
              </a:solidFill>
            </a:endParaRPr>
          </a:p>
        </p:txBody>
      </p:sp>
      <p:sp>
        <p:nvSpPr>
          <p:cNvPr id="60" name="59 Rectángulo redondeado"/>
          <p:cNvSpPr/>
          <p:nvPr/>
        </p:nvSpPr>
        <p:spPr>
          <a:xfrm>
            <a:off x="5702920" y="3452465"/>
            <a:ext cx="3177872"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Clr>
                <a:schemeClr val="dk1"/>
              </a:buClr>
              <a:buSzPts val="1100"/>
              <a:buFont typeface="Arial"/>
              <a:buNone/>
            </a:pPr>
            <a:r>
              <a:rPr lang="es-MX" sz="1000" dirty="0">
                <a:solidFill>
                  <a:schemeClr val="dk1"/>
                </a:solidFill>
              </a:rPr>
              <a:t>Implementar una página web donde la gente pueda poner sus herramientas en alquiler (con posibilidad de compra) y/o alquilar (con posibilidad de compra) las herramientas de otras personas por un costo y tiempo determinado.</a:t>
            </a:r>
            <a:endParaRPr lang="es-MX" sz="1000" dirty="0"/>
          </a:p>
        </p:txBody>
      </p:sp>
      <p:sp>
        <p:nvSpPr>
          <p:cNvPr id="64" name="63 Rectángulo"/>
          <p:cNvSpPr/>
          <p:nvPr/>
        </p:nvSpPr>
        <p:spPr>
          <a:xfrm>
            <a:off x="5639420" y="4817563"/>
            <a:ext cx="3325068" cy="1923806"/>
          </a:xfrm>
          <a:prstGeom prst="rect">
            <a:avLst/>
          </a:prstGeom>
          <a:noFill/>
          <a:ln w="2857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algn="ctr"/>
            <a:endParaRPr lang="en-US" sz="1800">
              <a:solidFill>
                <a:srgbClr val="FFFFFF"/>
              </a:solidFill>
              <a:latin typeface="Calibri"/>
              <a:ea typeface="Calibri"/>
              <a:cs typeface="Calibri"/>
            </a:endParaRPr>
          </a:p>
        </p:txBody>
      </p:sp>
      <p:grpSp>
        <p:nvGrpSpPr>
          <p:cNvPr id="65" name="Group 95"/>
          <p:cNvGrpSpPr>
            <a:grpSpLocks/>
          </p:cNvGrpSpPr>
          <p:nvPr/>
        </p:nvGrpSpPr>
        <p:grpSpPr bwMode="auto">
          <a:xfrm>
            <a:off x="5639420" y="4604589"/>
            <a:ext cx="1584325" cy="217487"/>
            <a:chOff x="3809" y="2569"/>
            <a:chExt cx="998" cy="137"/>
          </a:xfrm>
        </p:grpSpPr>
        <p:sp>
          <p:nvSpPr>
            <p:cNvPr id="66" name="Llamada rectangular 26"/>
            <p:cNvSpPr>
              <a:spLocks noChangeArrowheads="1"/>
            </p:cNvSpPr>
            <p:nvPr/>
          </p:nvSpPr>
          <p:spPr bwMode="auto">
            <a:xfrm>
              <a:off x="3849" y="2569"/>
              <a:ext cx="958" cy="119"/>
            </a:xfrm>
            <a:prstGeom prst="wedgeRectCallout">
              <a:avLst>
                <a:gd name="adj1" fmla="val -20833"/>
                <a:gd name="adj2" fmla="val 79306"/>
              </a:avLst>
            </a:prstGeom>
            <a:solidFill>
              <a:srgbClr val="D2F705"/>
            </a:solidFill>
            <a:ln w="9525">
              <a:solidFill>
                <a:srgbClr val="4A7EBB"/>
              </a:solidFill>
              <a:miter lim="800000"/>
              <a:headEnd/>
              <a:tailEnd/>
            </a:ln>
            <a:effectLst>
              <a:outerShdw dist="23000" dir="5400000" rotWithShape="0">
                <a:srgbClr val="808080">
                  <a:alpha val="34999"/>
                </a:srgbClr>
              </a:outerShdw>
            </a:effectLst>
          </p:spPr>
          <p:txBody>
            <a:bodyPr anchor="ctr"/>
            <a:lstStyle/>
            <a:p>
              <a:pPr algn="ctr" defTabSz="457200"/>
              <a:endParaRPr lang="es-ES">
                <a:solidFill>
                  <a:srgbClr val="FFFFFF"/>
                </a:solidFill>
                <a:latin typeface="Calibri"/>
                <a:ea typeface="ＭＳ Ｐゴシック"/>
              </a:endParaRPr>
            </a:p>
          </p:txBody>
        </p:sp>
        <p:sp>
          <p:nvSpPr>
            <p:cNvPr id="67" name="Llamada rectangular 27"/>
            <p:cNvSpPr>
              <a:spLocks noChangeArrowheads="1"/>
            </p:cNvSpPr>
            <p:nvPr/>
          </p:nvSpPr>
          <p:spPr bwMode="auto">
            <a:xfrm>
              <a:off x="3809" y="2587"/>
              <a:ext cx="958" cy="119"/>
            </a:xfrm>
            <a:prstGeom prst="wedgeRectCallout">
              <a:avLst>
                <a:gd name="adj1" fmla="val -20833"/>
                <a:gd name="adj2" fmla="val 79306"/>
              </a:avLst>
            </a:prstGeom>
            <a:gradFill rotWithShape="1">
              <a:gsLst>
                <a:gs pos="0">
                  <a:srgbClr val="333399"/>
                </a:gs>
                <a:gs pos="100000">
                  <a:srgbClr val="4070AA"/>
                </a:gs>
              </a:gsLst>
              <a:lin ang="5400000" scaled="1"/>
            </a:gradFill>
            <a:ln w="9525">
              <a:solidFill>
                <a:srgbClr val="4A7EBB"/>
              </a:solidFill>
              <a:miter lim="800000"/>
              <a:headEnd/>
              <a:tailEnd/>
            </a:ln>
            <a:effectLst>
              <a:outerShdw dist="23000" dir="5400000" rotWithShape="0">
                <a:srgbClr val="808080">
                  <a:alpha val="34999"/>
                </a:srgbClr>
              </a:outerShdw>
            </a:effectLst>
          </p:spPr>
          <p:txBody>
            <a:bodyPr anchor="ctr"/>
            <a:lstStyle/>
            <a:p>
              <a:pPr defTabSz="457200"/>
              <a:r>
                <a:rPr lang="es-ES_tradnl" sz="1000" b="1" dirty="0">
                  <a:solidFill>
                    <a:prstClr val="white"/>
                  </a:solidFill>
                  <a:latin typeface="TheSansCorrespondence" pitchFamily="34" charset="0"/>
                  <a:ea typeface="ＭＳ Ｐゴシック"/>
                </a:rPr>
                <a:t>Objetivo del Producto</a:t>
              </a:r>
            </a:p>
          </p:txBody>
        </p:sp>
      </p:grpSp>
      <p:sp>
        <p:nvSpPr>
          <p:cNvPr id="68" name="67 Rectángulo redondeado"/>
          <p:cNvSpPr/>
          <p:nvPr/>
        </p:nvSpPr>
        <p:spPr>
          <a:xfrm>
            <a:off x="5741206" y="4924446"/>
            <a:ext cx="3151274" cy="17334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rtl="0">
              <a:spcBef>
                <a:spcPts val="0"/>
              </a:spcBef>
              <a:spcAft>
                <a:spcPts val="0"/>
              </a:spcAft>
              <a:buClr>
                <a:schemeClr val="dk1"/>
              </a:buClr>
              <a:buSzPts val="1100"/>
              <a:buFont typeface="Arial"/>
              <a:buNone/>
            </a:pPr>
            <a:r>
              <a:rPr lang="es-MX" sz="1000" dirty="0">
                <a:solidFill>
                  <a:schemeClr val="dk1"/>
                </a:solidFill>
              </a:rPr>
              <a:t>Permitir que las personas puedan alquilar, comprar, vender o dar en alquiler herramientas por un costo y tiempo determinado a través de una página web.</a:t>
            </a:r>
          </a:p>
        </p:txBody>
      </p:sp>
      <p:sp>
        <p:nvSpPr>
          <p:cNvPr id="69" name="68 Rectángulo redondeado"/>
          <p:cNvSpPr/>
          <p:nvPr/>
        </p:nvSpPr>
        <p:spPr>
          <a:xfrm>
            <a:off x="249927" y="6042820"/>
            <a:ext cx="5217510" cy="62654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es-ES" sz="1000" dirty="0">
              <a:solidFill>
                <a:schemeClr val="tx1"/>
              </a:solidFill>
            </a:endParaRPr>
          </a:p>
        </p:txBody>
      </p:sp>
      <p:sp>
        <p:nvSpPr>
          <p:cNvPr id="75" name="Rectangle 16"/>
          <p:cNvSpPr>
            <a:spLocks noChangeArrowheads="1"/>
          </p:cNvSpPr>
          <p:nvPr/>
        </p:nvSpPr>
        <p:spPr bwMode="auto">
          <a:xfrm>
            <a:off x="140941" y="274407"/>
            <a:ext cx="581372" cy="369332"/>
          </a:xfrm>
          <a:prstGeom prst="rect">
            <a:avLst/>
          </a:prstGeom>
          <a:noFill/>
          <a:ln w="12700">
            <a:noFill/>
            <a:miter lim="800000"/>
            <a:headEnd/>
            <a:tailEnd/>
          </a:ln>
        </p:spPr>
        <p:txBody>
          <a:bodyPr wrap="square" anchor="ctr">
            <a:spAutoFit/>
          </a:bodyPr>
          <a:lstStyle/>
          <a:p>
            <a:pPr defTabSz="457200"/>
            <a:r>
              <a:rPr lang="es-AR" sz="1800" b="1" dirty="0">
                <a:solidFill>
                  <a:srgbClr val="003399"/>
                </a:solidFill>
              </a:rPr>
              <a:t>455</a:t>
            </a:r>
          </a:p>
        </p:txBody>
      </p:sp>
      <p:pic>
        <p:nvPicPr>
          <p:cNvPr id="53" name="Picture 23"/>
          <p:cNvPicPr preferRelativeResize="0">
            <a:picLocks noChangeArrowheads="1"/>
          </p:cNvPicPr>
          <p:nvPr/>
        </p:nvPicPr>
        <p:blipFill>
          <a:blip r:embed="rId3" cstate="print"/>
          <a:srcRect/>
          <a:stretch>
            <a:fillRect/>
          </a:stretch>
        </p:blipFill>
        <p:spPr bwMode="auto">
          <a:xfrm>
            <a:off x="9875035" y="6543332"/>
            <a:ext cx="273050" cy="485775"/>
          </a:xfrm>
          <a:prstGeom prst="rect">
            <a:avLst/>
          </a:prstGeom>
          <a:noFill/>
          <a:ln w="9525">
            <a:noFill/>
            <a:miter lim="800000"/>
            <a:headEnd/>
            <a:tailEnd/>
          </a:ln>
        </p:spPr>
      </p:pic>
      <p:pic>
        <p:nvPicPr>
          <p:cNvPr id="51" name="Shape 168"/>
          <p:cNvPicPr preferRelativeResize="0"/>
          <p:nvPr/>
        </p:nvPicPr>
        <p:blipFill rotWithShape="1">
          <a:blip r:embed="rId4">
            <a:alphaModFix/>
          </a:blip>
          <a:srcRect/>
          <a:stretch/>
        </p:blipFill>
        <p:spPr>
          <a:xfrm>
            <a:off x="10368834" y="6345324"/>
            <a:ext cx="273050" cy="485775"/>
          </a:xfrm>
          <a:prstGeom prst="rect">
            <a:avLst/>
          </a:prstGeom>
          <a:noFill/>
          <a:ln>
            <a:noFill/>
          </a:ln>
        </p:spPr>
      </p:pic>
      <p:pic>
        <p:nvPicPr>
          <p:cNvPr id="2" name="Google Shape;111;p3">
            <a:extLst>
              <a:ext uri="{FF2B5EF4-FFF2-40B4-BE49-F238E27FC236}">
                <a16:creationId xmlns:a16="http://schemas.microsoft.com/office/drawing/2014/main" id="{7E9D0C11-12E4-7B4E-8E25-2F534EFDC65B}"/>
              </a:ext>
            </a:extLst>
          </p:cNvPr>
          <p:cNvPicPr preferRelativeResize="0"/>
          <p:nvPr/>
        </p:nvPicPr>
        <p:blipFill rotWithShape="1">
          <a:blip r:embed="rId5">
            <a:alphaModFix/>
          </a:blip>
          <a:srcRect/>
          <a:stretch/>
        </p:blipFill>
        <p:spPr>
          <a:xfrm>
            <a:off x="300269" y="1103062"/>
            <a:ext cx="5068286" cy="1878155"/>
          </a:xfrm>
          <a:prstGeom prst="rect">
            <a:avLst/>
          </a:prstGeom>
          <a:noFill/>
          <a:ln>
            <a:noFill/>
          </a:ln>
        </p:spPr>
      </p:pic>
    </p:spTree>
    <p:extLst>
      <p:ext uri="{BB962C8B-B14F-4D97-AF65-F5344CB8AC3E}">
        <p14:creationId xmlns:p14="http://schemas.microsoft.com/office/powerpoint/2010/main" val="47092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4144453"/>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839013"/>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ctr">
              <a:buSzPts val="1500"/>
            </a:pPr>
            <a:r>
              <a:rPr lang="es-AR" sz="1800" b="1" dirty="0" err="1">
                <a:solidFill>
                  <a:schemeClr val="accent1">
                    <a:lumMod val="75000"/>
                  </a:schemeClr>
                </a:solidFill>
              </a:rPr>
              <a:t>AgroIA</a:t>
            </a:r>
            <a:endParaRPr lang="es-AR" sz="1800" b="1"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buClr>
                <a:srgbClr val="1F497D"/>
              </a:buClr>
              <a:buSzPts val="1050"/>
            </a:pPr>
            <a:r>
              <a:rPr lang="es-AR" sz="1000" dirty="0">
                <a:solidFill>
                  <a:srgbClr val="1F497D"/>
                </a:solidFill>
              </a:rPr>
              <a:t>Tomás Molino</a:t>
            </a:r>
            <a:endParaRPr lang="es-AR" sz="1200" dirty="0"/>
          </a:p>
        </p:txBody>
      </p:sp>
      <p:sp>
        <p:nvSpPr>
          <p:cNvPr id="104" name="Shape 104"/>
          <p:cNvSpPr/>
          <p:nvPr/>
        </p:nvSpPr>
        <p:spPr>
          <a:xfrm>
            <a:off x="3635899" y="419999"/>
            <a:ext cx="2058481" cy="3630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Docentes: </a:t>
            </a:r>
            <a:r>
              <a:rPr lang="it-IT" sz="1000" dirty="0">
                <a:solidFill>
                  <a:srgbClr val="1F497D"/>
                </a:solidFill>
              </a:rPr>
              <a:t>C Crescentini, E. Cortez</a:t>
            </a:r>
            <a:endParaRPr lang="es-AR" sz="1000"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933056"/>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Inicio: 27</a:t>
            </a:r>
            <a:r>
              <a:rPr lang="es-AR" sz="1000" b="1" dirty="0">
                <a:solidFill>
                  <a:srgbClr val="1F497D"/>
                </a:solidFill>
              </a:rPr>
              <a:t>/04/2023</a:t>
            </a:r>
          </a:p>
        </p:txBody>
      </p:sp>
      <p:sp>
        <p:nvSpPr>
          <p:cNvPr id="125" name="Shape 125"/>
          <p:cNvSpPr/>
          <p:nvPr/>
        </p:nvSpPr>
        <p:spPr>
          <a:xfrm>
            <a:off x="5652125" y="522175"/>
            <a:ext cx="17238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Fin Estimado: </a:t>
            </a:r>
            <a:r>
              <a:rPr lang="es-AR" sz="1000" b="1" dirty="0">
                <a:solidFill>
                  <a:srgbClr val="1F497D"/>
                </a:solidFill>
              </a:rPr>
              <a:t>20</a:t>
            </a:r>
            <a:r>
              <a:rPr lang="es-AR" sz="1000" b="1" dirty="0">
                <a:solidFill>
                  <a:srgbClr val="1F497D"/>
                </a:solidFill>
                <a:latin typeface="Arial"/>
                <a:ea typeface="Arial"/>
                <a:cs typeface="Arial"/>
                <a:sym typeface="Arial"/>
              </a:rPr>
              <a:t>/11/2023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26%</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a:t>
            </a:r>
            <a:r>
              <a:rPr lang="es-AR" sz="1000" b="1" dirty="0">
                <a:solidFill>
                  <a:srgbClr val="1F497D"/>
                </a:solidFill>
              </a:rPr>
              <a:t>24%</a:t>
            </a:r>
          </a:p>
        </p:txBody>
      </p:sp>
      <p:sp>
        <p:nvSpPr>
          <p:cNvPr id="129" name="Shape 129"/>
          <p:cNvSpPr/>
          <p:nvPr/>
        </p:nvSpPr>
        <p:spPr>
          <a:xfrm>
            <a:off x="259113" y="3472883"/>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457200" marR="0" lvl="0" indent="-292100" algn="l" rtl="0">
              <a:lnSpc>
                <a:spcPct val="100000"/>
              </a:lnSpc>
              <a:spcBef>
                <a:spcPts val="0"/>
              </a:spcBef>
              <a:spcAft>
                <a:spcPts val="0"/>
              </a:spcAft>
              <a:buClr>
                <a:schemeClr val="dk1"/>
              </a:buClr>
              <a:buSzPts val="1000"/>
              <a:buChar char="●"/>
            </a:pPr>
            <a:r>
              <a:rPr lang="es-ES" sz="1000" b="1" dirty="0">
                <a:solidFill>
                  <a:schemeClr val="dk1"/>
                </a:solidFill>
              </a:rPr>
              <a:t> </a:t>
            </a:r>
            <a:r>
              <a:rPr lang="es-MX" sz="1000" dirty="0">
                <a:solidFill>
                  <a:schemeClr val="dk1"/>
                </a:solidFill>
              </a:rPr>
              <a:t>Etapa de gestión y planeamiento 100% completa</a:t>
            </a:r>
          </a:p>
          <a:p>
            <a:pPr marL="457200" marR="0" lvl="0" indent="-292100" algn="l" rtl="0">
              <a:lnSpc>
                <a:spcPct val="100000"/>
              </a:lnSpc>
              <a:spcBef>
                <a:spcPts val="0"/>
              </a:spcBef>
              <a:spcAft>
                <a:spcPts val="0"/>
              </a:spcAft>
              <a:buClr>
                <a:schemeClr val="dk1"/>
              </a:buClr>
              <a:buSzPts val="1000"/>
              <a:buChar char="●"/>
            </a:pPr>
            <a:r>
              <a:rPr lang="es-MX" sz="1000" dirty="0">
                <a:solidFill>
                  <a:schemeClr val="dk1"/>
                </a:solidFill>
              </a:rPr>
              <a:t>Etapa de análisis 100% completa</a:t>
            </a:r>
          </a:p>
          <a:p>
            <a:pPr marL="457200" marR="0" lvl="0" indent="-292100" algn="l" rtl="0">
              <a:lnSpc>
                <a:spcPct val="100000"/>
              </a:lnSpc>
              <a:spcBef>
                <a:spcPts val="0"/>
              </a:spcBef>
              <a:spcAft>
                <a:spcPts val="0"/>
              </a:spcAft>
              <a:buClr>
                <a:schemeClr val="dk1"/>
              </a:buClr>
              <a:buSzPts val="1000"/>
              <a:buChar char="●"/>
            </a:pPr>
            <a:r>
              <a:rPr lang="es-MX" sz="1000" dirty="0">
                <a:solidFill>
                  <a:schemeClr val="dk1"/>
                </a:solidFill>
              </a:rPr>
              <a:t>Etapa de diseño 30% completa</a:t>
            </a:r>
          </a:p>
          <a:p>
            <a:pPr marL="914400" marR="0" lvl="1" indent="-292100" algn="l" rtl="0">
              <a:lnSpc>
                <a:spcPct val="100000"/>
              </a:lnSpc>
              <a:spcBef>
                <a:spcPts val="0"/>
              </a:spcBef>
              <a:spcAft>
                <a:spcPts val="0"/>
              </a:spcAft>
              <a:buClr>
                <a:schemeClr val="dk1"/>
              </a:buClr>
              <a:buSzPts val="1000"/>
              <a:buChar char="○"/>
            </a:pPr>
            <a:r>
              <a:rPr lang="es-MX" sz="1000" dirty="0">
                <a:solidFill>
                  <a:schemeClr val="dk1"/>
                </a:solidFill>
              </a:rPr>
              <a:t>Diagrama de arquitectura finalizado</a:t>
            </a:r>
          </a:p>
          <a:p>
            <a:pPr marL="914400" marR="0" lvl="1" indent="-292100" algn="l" rtl="0">
              <a:lnSpc>
                <a:spcPct val="100000"/>
              </a:lnSpc>
              <a:spcBef>
                <a:spcPts val="0"/>
              </a:spcBef>
              <a:spcAft>
                <a:spcPts val="0"/>
              </a:spcAft>
              <a:buClr>
                <a:schemeClr val="dk1"/>
              </a:buClr>
              <a:buSzPts val="1000"/>
              <a:buChar char="○"/>
            </a:pPr>
            <a:r>
              <a:rPr lang="es-MX" sz="1000" dirty="0">
                <a:solidFill>
                  <a:schemeClr val="dk1"/>
                </a:solidFill>
              </a:rPr>
              <a:t>Diagrama de entidad de relación (03/07/23) y diagrama de clases (03/07/23), diseño de interfaces y </a:t>
            </a:r>
            <a:r>
              <a:rPr lang="es-MX" sz="1000" dirty="0" err="1">
                <a:solidFill>
                  <a:schemeClr val="dk1"/>
                </a:solidFill>
              </a:rPr>
              <a:t>front-end</a:t>
            </a:r>
            <a:r>
              <a:rPr lang="es-MX" sz="1000" dirty="0">
                <a:solidFill>
                  <a:schemeClr val="dk1"/>
                </a:solidFill>
              </a:rPr>
              <a:t> en proceso (10/7/23)</a:t>
            </a:r>
          </a:p>
          <a:p>
            <a:pPr marL="456565" lvl="1">
              <a:spcBef>
                <a:spcPts val="20"/>
              </a:spcBef>
              <a:tabLst>
                <a:tab pos="641350" algn="l"/>
              </a:tabLst>
            </a:pPr>
            <a:endParaRPr lang="es-ES" sz="1100" dirty="0">
              <a:latin typeface="Arial MT"/>
              <a:cs typeface="Arial MT"/>
            </a:endParaRPr>
          </a:p>
        </p:txBody>
      </p:sp>
      <p:sp>
        <p:nvSpPr>
          <p:cNvPr id="130" name="Shape 130"/>
          <p:cNvSpPr/>
          <p:nvPr/>
        </p:nvSpPr>
        <p:spPr>
          <a:xfrm>
            <a:off x="5724125" y="4221087"/>
            <a:ext cx="3127870"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spcBef>
                <a:spcPts val="1000"/>
              </a:spcBef>
              <a:buClr>
                <a:schemeClr val="dk1"/>
              </a:buClr>
              <a:buSzPts val="1100"/>
            </a:pPr>
            <a:r>
              <a:rPr lang="es-AR" sz="1000" dirty="0">
                <a:solidFill>
                  <a:schemeClr val="dk1"/>
                </a:solidFill>
              </a:rPr>
              <a:t>Desarrollar e implementar un sistema para los campos de cultivo que facilite la toma de decisiones relacionadas a la producción agraria</a:t>
            </a:r>
            <a:r>
              <a:rPr lang="es-ES" sz="1000" dirty="0">
                <a:solidFill>
                  <a:schemeClr val="dk1"/>
                </a:solidFill>
              </a:rPr>
              <a:t>.</a:t>
            </a:r>
            <a:endParaRPr lang="es-ES" sz="800" dirty="0">
              <a:solidFill>
                <a:schemeClr val="dk1"/>
              </a:solidFill>
            </a:endParaRPr>
          </a:p>
        </p:txBody>
      </p:sp>
      <p:sp>
        <p:nvSpPr>
          <p:cNvPr id="131" name="Shape 131"/>
          <p:cNvSpPr/>
          <p:nvPr/>
        </p:nvSpPr>
        <p:spPr>
          <a:xfrm>
            <a:off x="5639419" y="5584612"/>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5373216"/>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Producto</a:t>
              </a:r>
            </a:p>
          </p:txBody>
        </p:sp>
      </p:grpSp>
      <p:sp>
        <p:nvSpPr>
          <p:cNvPr id="135" name="Shape 135"/>
          <p:cNvSpPr/>
          <p:nvPr/>
        </p:nvSpPr>
        <p:spPr>
          <a:xfrm>
            <a:off x="5724124" y="5661250"/>
            <a:ext cx="3127871"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900" dirty="0">
                <a:solidFill>
                  <a:schemeClr val="dk1"/>
                </a:solidFill>
              </a:rPr>
              <a:t>Desarrollar soluciones para identificar y diagnosticar enfermedades, plagas u otros problemas de salud en cultivos mediante el análisis de imágenes agrícolas, con el objetivo de proporcionar recomendaciones precisas y oportunas para el manejo y tratamiento de los cultivos.</a:t>
            </a:r>
            <a:endParaRPr lang="es-MX" sz="900" b="0" i="0" u="none" strike="noStrike" cap="none" dirty="0">
              <a:solidFill>
                <a:schemeClr val="dk1"/>
              </a:solidFill>
              <a:latin typeface="Arial"/>
              <a:ea typeface="Arial"/>
              <a:cs typeface="Arial"/>
              <a:sym typeface="Arial"/>
            </a:endParaRPr>
          </a:p>
        </p:txBody>
      </p:sp>
      <p:pic>
        <p:nvPicPr>
          <p:cNvPr id="136" name="Shape 136"/>
          <p:cNvPicPr preferRelativeResize="0"/>
          <p:nvPr/>
        </p:nvPicPr>
        <p:blipFill rotWithShape="1">
          <a:blip r:embed="rId3">
            <a:alphaModFix/>
          </a:blip>
          <a:srcRect/>
          <a:stretch/>
        </p:blipFill>
        <p:spPr>
          <a:xfrm>
            <a:off x="8651410" y="216820"/>
            <a:ext cx="273000" cy="485700"/>
          </a:xfrm>
          <a:prstGeom prst="rect">
            <a:avLst/>
          </a:prstGeom>
          <a:noFill/>
          <a:ln>
            <a:noFill/>
          </a:ln>
        </p:spPr>
      </p:pic>
      <p:sp>
        <p:nvSpPr>
          <p:cNvPr id="137" name="Shape 137"/>
          <p:cNvSpPr/>
          <p:nvPr/>
        </p:nvSpPr>
        <p:spPr>
          <a:xfrm>
            <a:off x="5724125" y="1091561"/>
            <a:ext cx="3127870" cy="271586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292100" marR="0" lvl="0" indent="-292100" algn="l" rtl="0">
              <a:lnSpc>
                <a:spcPct val="100000"/>
              </a:lnSpc>
              <a:spcBef>
                <a:spcPts val="0"/>
              </a:spcBef>
              <a:spcAft>
                <a:spcPts val="0"/>
              </a:spcAft>
              <a:buClr>
                <a:srgbClr val="000000"/>
              </a:buClr>
              <a:buSzPts val="1000"/>
              <a:buFont typeface="Arial"/>
              <a:buChar char="●"/>
            </a:pPr>
            <a:r>
              <a:rPr lang="es-MX" sz="1000" dirty="0">
                <a:solidFill>
                  <a:schemeClr val="dk1"/>
                </a:solidFill>
              </a:rPr>
              <a:t>Si en algún punto del proyecto se generan dudas dadas por la industria abarcada entonces se puede retrasar el proyecto al no contar con respuesta inmediata de parte de nuestros contactos de consulta . (Impacto: medio. Probabilidad de ocurrencia: media)</a:t>
            </a:r>
          </a:p>
          <a:p>
            <a:pPr marL="292100" marR="0" lvl="0" indent="-292100" algn="l" rtl="0">
              <a:lnSpc>
                <a:spcPct val="100000"/>
              </a:lnSpc>
              <a:spcBef>
                <a:spcPts val="0"/>
              </a:spcBef>
              <a:spcAft>
                <a:spcPts val="0"/>
              </a:spcAft>
              <a:buClr>
                <a:schemeClr val="dk1"/>
              </a:buClr>
              <a:buSzPts val="1000"/>
              <a:buChar char="●"/>
            </a:pPr>
            <a:r>
              <a:rPr lang="es-MX" sz="1000" dirty="0">
                <a:solidFill>
                  <a:schemeClr val="dk1"/>
                </a:solidFill>
              </a:rPr>
              <a:t>Si no se mantiene un canal de comunicación abierto y constante con el grupo que realiza los otros dos módulos entonces podrían darse malentendidos y retrasos. (Impacto: Medio. Probabilidad de ocurrencia: media)</a:t>
            </a:r>
          </a:p>
        </p:txBody>
      </p:sp>
      <p:sp>
        <p:nvSpPr>
          <p:cNvPr id="138" name="Shape 138"/>
          <p:cNvSpPr/>
          <p:nvPr/>
        </p:nvSpPr>
        <p:spPr>
          <a:xfrm>
            <a:off x="274447" y="5996822"/>
            <a:ext cx="5153003" cy="696466"/>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buSzPts val="1000"/>
            </a:pPr>
            <a:r>
              <a:rPr lang="es-AR" sz="1000" dirty="0">
                <a:solidFill>
                  <a:schemeClr val="dk1"/>
                </a:solidFill>
              </a:rPr>
              <a:t>Será necesario establecer una red amplia de contactos para tener el menor tiempo de respuesta posible</a:t>
            </a:r>
            <a:endParaRPr lang="es-ES" dirty="0"/>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407</a:t>
            </a:r>
            <a:endParaRPr lang="en-US" sz="1800" b="1" dirty="0">
              <a:solidFill>
                <a:srgbClr val="003399"/>
              </a:solidFill>
            </a:endParaRPr>
          </a:p>
        </p:txBody>
      </p:sp>
      <p:pic>
        <p:nvPicPr>
          <p:cNvPr id="49" name="Picture 23"/>
          <p:cNvPicPr preferRelativeResize="0">
            <a:picLocks noChangeArrowheads="1"/>
          </p:cNvPicPr>
          <p:nvPr/>
        </p:nvPicPr>
        <p:blipFill>
          <a:blip r:embed="rId4" cstate="print"/>
          <a:srcRect/>
          <a:stretch>
            <a:fillRect/>
          </a:stretch>
        </p:blipFill>
        <p:spPr bwMode="auto">
          <a:xfrm>
            <a:off x="11159368" y="5697944"/>
            <a:ext cx="273050" cy="485775"/>
          </a:xfrm>
          <a:prstGeom prst="rect">
            <a:avLst/>
          </a:prstGeom>
          <a:noFill/>
          <a:ln w="9525">
            <a:noFill/>
            <a:miter lim="800000"/>
            <a:headEnd/>
            <a:tailEnd/>
          </a:ln>
        </p:spPr>
      </p:pic>
      <p:pic>
        <p:nvPicPr>
          <p:cNvPr id="3" name="Google Shape;121;p16">
            <a:extLst>
              <a:ext uri="{FF2B5EF4-FFF2-40B4-BE49-F238E27FC236}">
                <a16:creationId xmlns:a16="http://schemas.microsoft.com/office/drawing/2014/main" id="{894D30CD-7D80-3375-8E9F-E766CFEB0701}"/>
              </a:ext>
            </a:extLst>
          </p:cNvPr>
          <p:cNvPicPr preferRelativeResize="0"/>
          <p:nvPr/>
        </p:nvPicPr>
        <p:blipFill>
          <a:blip r:embed="rId5">
            <a:alphaModFix/>
          </a:blip>
          <a:stretch>
            <a:fillRect/>
          </a:stretch>
        </p:blipFill>
        <p:spPr>
          <a:xfrm>
            <a:off x="221788" y="1507075"/>
            <a:ext cx="5246824" cy="842400"/>
          </a:xfrm>
          <a:prstGeom prst="rect">
            <a:avLst/>
          </a:prstGeom>
          <a:noFill/>
          <a:ln>
            <a:noFill/>
          </a:ln>
        </p:spPr>
      </p:pic>
    </p:spTree>
    <p:extLst>
      <p:ext uri="{BB962C8B-B14F-4D97-AF65-F5344CB8AC3E}">
        <p14:creationId xmlns:p14="http://schemas.microsoft.com/office/powerpoint/2010/main" val="23863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4144453"/>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839013"/>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11" y="2272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a:p>
            <a:pPr lvl="0" algn="just" rtl="0">
              <a:spcBef>
                <a:spcPts val="0"/>
              </a:spcBef>
              <a:buClr>
                <a:schemeClr val="dk1"/>
              </a:buClr>
              <a:buSzPct val="25000"/>
              <a:buFont typeface="Arial"/>
              <a:buNone/>
            </a:pPr>
            <a:r>
              <a:rPr lang="es-AR" sz="1800" b="1" dirty="0">
                <a:solidFill>
                  <a:srgbClr val="003399"/>
                </a:solidFill>
              </a:rPr>
              <a:t> </a:t>
            </a:r>
          </a:p>
          <a:p>
            <a:pPr lvl="0" algn="just" rtl="0">
              <a:spcBef>
                <a:spcPts val="0"/>
              </a:spcBef>
              <a:buClr>
                <a:schemeClr val="dk1"/>
              </a:buClr>
              <a:buSzPct val="25000"/>
              <a:buFont typeface="Arial"/>
              <a:buNone/>
            </a:pPr>
            <a:r>
              <a:rPr lang="es-AR" sz="1800" b="1" dirty="0">
                <a:solidFill>
                  <a:srgbClr val="003399"/>
                </a:solidFill>
              </a:rPr>
              <a:t>  452</a:t>
            </a:r>
          </a:p>
        </p:txBody>
      </p:sp>
      <p:sp>
        <p:nvSpPr>
          <p:cNvPr id="102" name="Shape 102"/>
          <p:cNvSpPr/>
          <p:nvPr/>
        </p:nvSpPr>
        <p:spPr>
          <a:xfrm>
            <a:off x="839744" y="22720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algn="ctr">
              <a:buSzPts val="1800"/>
            </a:pPr>
            <a:r>
              <a:rPr lang="es-AR" sz="1600" b="1" dirty="0">
                <a:solidFill>
                  <a:schemeClr val="accent1">
                    <a:lumMod val="75000"/>
                  </a:schemeClr>
                </a:solidFill>
              </a:rPr>
              <a:t>CRICERD</a:t>
            </a: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marL="0" marR="0" lvl="0" indent="0" algn="l" rtl="0">
              <a:lnSpc>
                <a:spcPct val="100000"/>
              </a:lnSpc>
              <a:spcBef>
                <a:spcPts val="0"/>
              </a:spcBef>
              <a:spcAft>
                <a:spcPts val="0"/>
              </a:spcAft>
              <a:buClr>
                <a:srgbClr val="000000"/>
              </a:buClr>
              <a:buSzPts val="1050"/>
              <a:buFont typeface="Arial"/>
              <a:buNone/>
            </a:pPr>
            <a:r>
              <a:rPr lang="es-AR" sz="1000" b="0" i="0" u="none" strike="noStrike" cap="none" dirty="0">
                <a:solidFill>
                  <a:srgbClr val="1F497D"/>
                </a:solidFill>
                <a:latin typeface="Arial"/>
                <a:ea typeface="Arial"/>
                <a:cs typeface="Arial"/>
                <a:sym typeface="Arial"/>
              </a:rPr>
              <a:t>Macarena Pesce</a:t>
            </a:r>
            <a:endParaRPr lang="es-AR" sz="1000" b="0" i="0" u="none" strike="noStrike" cap="none" dirty="0">
              <a:solidFill>
                <a:srgbClr val="000000"/>
              </a:solidFill>
              <a:latin typeface="Arial"/>
              <a:ea typeface="Arial"/>
              <a:cs typeface="Arial"/>
              <a:sym typeface="Arial"/>
            </a:endParaRPr>
          </a:p>
        </p:txBody>
      </p:sp>
      <p:sp>
        <p:nvSpPr>
          <p:cNvPr id="104" name="Shape 104"/>
          <p:cNvSpPr/>
          <p:nvPr/>
        </p:nvSpPr>
        <p:spPr>
          <a:xfrm>
            <a:off x="3635900" y="446893"/>
            <a:ext cx="2027864" cy="3630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Docentes:</a:t>
            </a:r>
            <a:r>
              <a:rPr lang="it-IT" sz="1000" dirty="0">
                <a:solidFill>
                  <a:srgbClr val="1F497D"/>
                </a:solidFill>
              </a:rPr>
              <a:t> G. Brassesco</a:t>
            </a:r>
            <a:endParaRPr lang="es-AR" sz="1000"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933056"/>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27</a:t>
            </a:r>
            <a:r>
              <a:rPr lang="es-AR" sz="1000" b="1" dirty="0">
                <a:solidFill>
                  <a:srgbClr val="1F497D"/>
                </a:solidFill>
              </a:rPr>
              <a:t>/04/2023</a:t>
            </a:r>
            <a:endParaRPr lang="es-AR" sz="1000" dirty="0"/>
          </a:p>
        </p:txBody>
      </p:sp>
      <p:sp>
        <p:nvSpPr>
          <p:cNvPr id="125" name="Shape 125"/>
          <p:cNvSpPr/>
          <p:nvPr/>
        </p:nvSpPr>
        <p:spPr>
          <a:xfrm>
            <a:off x="5652125" y="522175"/>
            <a:ext cx="1723800" cy="246300"/>
          </a:xfrm>
          <a:prstGeom prst="rect">
            <a:avLst/>
          </a:prstGeom>
          <a:noFill/>
          <a:ln>
            <a:noFill/>
          </a:ln>
        </p:spPr>
        <p:txBody>
          <a:bodyPr lIns="91425" tIns="45700" rIns="91425" bIns="45700" anchor="ctr" anchorCtr="0">
            <a:noAutofit/>
          </a:bodyPr>
          <a:lstStyle/>
          <a:p>
            <a:pPr>
              <a:buSzPct val="25000"/>
            </a:pPr>
            <a:r>
              <a:rPr lang="es-AR" sz="1000" b="1" dirty="0">
                <a:solidFill>
                  <a:srgbClr val="1F497D"/>
                </a:solidFill>
                <a:latin typeface="Arial"/>
                <a:ea typeface="Arial"/>
                <a:cs typeface="Arial"/>
                <a:sym typeface="Arial"/>
              </a:rPr>
              <a:t>Fin Estimado: </a:t>
            </a:r>
            <a:r>
              <a:rPr lang="es-AR" sz="1000" b="1" dirty="0">
                <a:solidFill>
                  <a:srgbClr val="1F497D"/>
                </a:solidFill>
              </a:rPr>
              <a:t>23/11/</a:t>
            </a:r>
            <a:r>
              <a:rPr lang="es-AR" sz="1000" b="1" dirty="0">
                <a:solidFill>
                  <a:srgbClr val="1F497D"/>
                </a:solidFill>
                <a:latin typeface="Arial"/>
                <a:ea typeface="Arial"/>
                <a:cs typeface="Arial"/>
                <a:sym typeface="Arial"/>
              </a:rPr>
              <a:t>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a:t>
            </a:r>
            <a:r>
              <a:rPr lang="es-AR" sz="1000" b="1" dirty="0">
                <a:solidFill>
                  <a:srgbClr val="1F497D"/>
                </a:solidFill>
              </a:rPr>
              <a:t>15</a:t>
            </a:r>
            <a:r>
              <a:rPr lang="es-AR" sz="1000" b="1" dirty="0">
                <a:solidFill>
                  <a:srgbClr val="1F497D"/>
                </a:solidFill>
                <a:latin typeface="Arial"/>
                <a:ea typeface="Arial"/>
                <a:cs typeface="Arial"/>
                <a:sym typeface="Arial"/>
              </a:rPr>
              <a:t>%</a:t>
            </a:r>
          </a:p>
        </p:txBody>
      </p:sp>
      <p:sp>
        <p:nvSpPr>
          <p:cNvPr id="127" name="Shape 127"/>
          <p:cNvSpPr/>
          <p:nvPr/>
        </p:nvSpPr>
        <p:spPr>
          <a:xfrm>
            <a:off x="7655275" y="522175"/>
            <a:ext cx="915599" cy="26082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15</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171450" marR="0" lvl="0" indent="-171450" algn="l" rtl="0">
              <a:lnSpc>
                <a:spcPct val="100000"/>
              </a:lnSpc>
              <a:spcBef>
                <a:spcPts val="0"/>
              </a:spcBef>
              <a:spcAft>
                <a:spcPts val="0"/>
              </a:spcAft>
              <a:buClr>
                <a:srgbClr val="000000"/>
              </a:buClr>
              <a:buSzPts val="1000"/>
              <a:buChar char="−"/>
            </a:pPr>
            <a:r>
              <a:rPr lang="es-MX" sz="1000" dirty="0">
                <a:solidFill>
                  <a:schemeClr val="dk1"/>
                </a:solidFill>
              </a:rPr>
              <a:t>Se realizó el documento de </a:t>
            </a:r>
            <a:r>
              <a:rPr lang="es-MX" sz="1000" b="1" dirty="0">
                <a:solidFill>
                  <a:schemeClr val="dk1"/>
                </a:solidFill>
              </a:rPr>
              <a:t>Requerimientos y Requisitos</a:t>
            </a:r>
            <a:r>
              <a:rPr lang="es-MX" sz="1000" dirty="0">
                <a:solidFill>
                  <a:schemeClr val="dk1"/>
                </a:solidFill>
              </a:rPr>
              <a:t> (18/06/23)</a:t>
            </a:r>
          </a:p>
          <a:p>
            <a:pPr marL="171450" marR="0" lvl="0" indent="-171450" algn="l" rtl="0">
              <a:lnSpc>
                <a:spcPct val="100000"/>
              </a:lnSpc>
              <a:spcBef>
                <a:spcPts val="0"/>
              </a:spcBef>
              <a:spcAft>
                <a:spcPts val="0"/>
              </a:spcAft>
              <a:buClr>
                <a:srgbClr val="000000"/>
              </a:buClr>
              <a:buSzPts val="1000"/>
              <a:buFont typeface="Arial"/>
              <a:buChar char="−"/>
            </a:pPr>
            <a:r>
              <a:rPr lang="es-MX" sz="1000" b="1" i="0" u="none" strike="noStrike" cap="none" dirty="0">
                <a:solidFill>
                  <a:schemeClr val="dk1"/>
                </a:solidFill>
                <a:latin typeface="Arial"/>
                <a:ea typeface="Arial"/>
                <a:cs typeface="Arial"/>
                <a:sym typeface="Arial"/>
              </a:rPr>
              <a:t>Documento de diseño </a:t>
            </a:r>
            <a:endParaRPr lang="es-MX" sz="1400" b="1" i="0" u="none" strike="noStrike" cap="none" dirty="0">
              <a:solidFill>
                <a:srgbClr val="000000"/>
              </a:solidFill>
              <a:latin typeface="Arial"/>
              <a:ea typeface="Arial"/>
              <a:cs typeface="Arial"/>
              <a:sym typeface="Arial"/>
            </a:endParaRPr>
          </a:p>
          <a:p>
            <a:pPr marL="542925" marR="0" lvl="1" indent="-85725" algn="l" rtl="0">
              <a:lnSpc>
                <a:spcPct val="85000"/>
              </a:lnSpc>
              <a:spcBef>
                <a:spcPts val="180"/>
              </a:spcBef>
              <a:spcAft>
                <a:spcPts val="0"/>
              </a:spcAft>
              <a:buClr>
                <a:schemeClr val="dk1"/>
              </a:buClr>
              <a:buSzPts val="900"/>
              <a:buFont typeface="Noto Sans Symbols"/>
              <a:buChar char="✓"/>
            </a:pPr>
            <a:r>
              <a:rPr lang="es-MX" sz="1000" b="0" i="0" u="none" strike="noStrike" cap="none" dirty="0">
                <a:solidFill>
                  <a:schemeClr val="dk1"/>
                </a:solidFill>
                <a:latin typeface="Arial"/>
                <a:ea typeface="Arial"/>
                <a:cs typeface="Arial"/>
                <a:sym typeface="Arial"/>
              </a:rPr>
              <a:t> Se están </a:t>
            </a:r>
            <a:r>
              <a:rPr lang="es-MX" sz="1000" b="0" i="0" u="none" strike="noStrike" cap="none" dirty="0" err="1">
                <a:solidFill>
                  <a:schemeClr val="dk1"/>
                </a:solidFill>
                <a:latin typeface="Arial"/>
                <a:ea typeface="Arial"/>
                <a:cs typeface="Arial"/>
                <a:sym typeface="Arial"/>
              </a:rPr>
              <a:t>están</a:t>
            </a:r>
            <a:r>
              <a:rPr lang="es-MX" sz="1000" b="0" i="0" u="none" strike="noStrike" cap="none" dirty="0">
                <a:solidFill>
                  <a:schemeClr val="dk1"/>
                </a:solidFill>
                <a:latin typeface="Arial"/>
                <a:ea typeface="Arial"/>
                <a:cs typeface="Arial"/>
                <a:sym typeface="Arial"/>
              </a:rPr>
              <a:t> definiendo y diseñando los casos de uso. (28/06/23)</a:t>
            </a:r>
            <a:endParaRPr lang="es-MX" sz="1400" b="0" i="0" u="none" strike="noStrike" cap="none" dirty="0">
              <a:solidFill>
                <a:srgbClr val="000000"/>
              </a:solidFill>
              <a:latin typeface="Arial"/>
              <a:ea typeface="Arial"/>
              <a:cs typeface="Arial"/>
              <a:sym typeface="Arial"/>
            </a:endParaRPr>
          </a:p>
          <a:p>
            <a:pPr marL="542925" marR="0" lvl="1" indent="-85725" algn="l" rtl="0">
              <a:lnSpc>
                <a:spcPct val="85000"/>
              </a:lnSpc>
              <a:spcBef>
                <a:spcPts val="180"/>
              </a:spcBef>
              <a:spcAft>
                <a:spcPts val="0"/>
              </a:spcAft>
              <a:buClr>
                <a:schemeClr val="dk1"/>
              </a:buClr>
              <a:buSzPts val="900"/>
              <a:buFont typeface="Noto Sans Symbols"/>
              <a:buChar char="✓"/>
            </a:pPr>
            <a:r>
              <a:rPr lang="es-MX" sz="1000" b="0" i="0" u="none" strike="noStrike" cap="none" dirty="0">
                <a:solidFill>
                  <a:schemeClr val="dk1"/>
                </a:solidFill>
                <a:latin typeface="Arial"/>
                <a:ea typeface="Arial"/>
                <a:cs typeface="Arial"/>
                <a:sym typeface="Arial"/>
              </a:rPr>
              <a:t>Continúa el diseño de la arquitectura. (14/07/23)</a:t>
            </a:r>
            <a:endParaRPr lang="es-MX" sz="1400" b="0" i="0" u="none" strike="noStrike" cap="none" dirty="0">
              <a:solidFill>
                <a:srgbClr val="000000"/>
              </a:solidFill>
              <a:latin typeface="Arial"/>
              <a:ea typeface="Arial"/>
              <a:cs typeface="Arial"/>
              <a:sym typeface="Arial"/>
            </a:endParaRPr>
          </a:p>
          <a:p>
            <a:pPr marL="296501" lvl="0">
              <a:buClr>
                <a:schemeClr val="dk1"/>
              </a:buClr>
              <a:buSzPts val="1000"/>
            </a:pPr>
            <a:endParaRPr lang="es-ES" sz="900" b="1" dirty="0">
              <a:solidFill>
                <a:schemeClr val="dk1"/>
              </a:solidFill>
            </a:endParaRPr>
          </a:p>
        </p:txBody>
      </p:sp>
      <p:sp>
        <p:nvSpPr>
          <p:cNvPr id="130" name="Shape 130"/>
          <p:cNvSpPr/>
          <p:nvPr/>
        </p:nvSpPr>
        <p:spPr>
          <a:xfrm>
            <a:off x="5702920" y="4221087"/>
            <a:ext cx="3174287"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just" rtl="0">
              <a:lnSpc>
                <a:spcPct val="100000"/>
              </a:lnSpc>
              <a:spcBef>
                <a:spcPts val="0"/>
              </a:spcBef>
              <a:spcAft>
                <a:spcPts val="0"/>
              </a:spcAft>
              <a:buClr>
                <a:srgbClr val="000000"/>
              </a:buClr>
              <a:buSzPts val="900"/>
              <a:buFont typeface="Arial"/>
              <a:buNone/>
            </a:pPr>
            <a:r>
              <a:rPr lang="es-MX" sz="900" dirty="0"/>
              <a:t>Construir un sistema que permita </a:t>
            </a:r>
            <a:r>
              <a:rPr lang="es-MX" sz="900" b="0" i="0" u="none" strike="noStrike" cap="none" dirty="0">
                <a:solidFill>
                  <a:srgbClr val="000000"/>
                </a:solidFill>
                <a:latin typeface="Arial"/>
                <a:ea typeface="Arial"/>
                <a:cs typeface="Arial"/>
                <a:sym typeface="Arial"/>
              </a:rPr>
              <a:t>el monitoreo y la gestión eficiente de los recursos productivos </a:t>
            </a:r>
            <a:r>
              <a:rPr lang="es-MX" sz="900" dirty="0"/>
              <a:t>(</a:t>
            </a:r>
            <a:r>
              <a:rPr lang="es-MX" sz="900" b="0" i="0" u="none" strike="noStrike" cap="none" dirty="0">
                <a:solidFill>
                  <a:srgbClr val="000000"/>
                </a:solidFill>
                <a:latin typeface="Arial"/>
                <a:ea typeface="Arial"/>
                <a:cs typeface="Arial"/>
                <a:sym typeface="Arial"/>
              </a:rPr>
              <a:t>cerdos) de manera automatizada y ágil, manteniendo sus valores nominales de peso, alimentación y condiciones ambientales en cada una de las etapas de producción, mediante la incorporación de tecnologías Software y Hardware</a:t>
            </a:r>
            <a:r>
              <a:rPr lang="es-MX" sz="1000" b="0" i="0" u="none" strike="noStrike" cap="none" dirty="0">
                <a:solidFill>
                  <a:srgbClr val="000000"/>
                </a:solidFill>
                <a:latin typeface="Arial"/>
                <a:ea typeface="Arial"/>
                <a:cs typeface="Arial"/>
                <a:sym typeface="Arial"/>
              </a:rPr>
              <a:t>.</a:t>
            </a:r>
            <a:endParaRPr lang="es-MX" sz="1000" b="0" i="0" u="none" strike="noStrike" cap="none" dirty="0">
              <a:solidFill>
                <a:schemeClr val="dk1"/>
              </a:solidFill>
              <a:latin typeface="Arial"/>
              <a:ea typeface="Arial"/>
              <a:cs typeface="Arial"/>
              <a:sym typeface="Arial"/>
            </a:endParaRPr>
          </a:p>
        </p:txBody>
      </p:sp>
      <p:sp>
        <p:nvSpPr>
          <p:cNvPr id="131" name="Shape 131"/>
          <p:cNvSpPr/>
          <p:nvPr/>
        </p:nvSpPr>
        <p:spPr>
          <a:xfrm>
            <a:off x="5639419" y="5584612"/>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5373216"/>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Producto</a:t>
              </a:r>
            </a:p>
          </p:txBody>
        </p:sp>
      </p:grpSp>
      <p:sp>
        <p:nvSpPr>
          <p:cNvPr id="135" name="Shape 135"/>
          <p:cNvSpPr/>
          <p:nvPr/>
        </p:nvSpPr>
        <p:spPr>
          <a:xfrm>
            <a:off x="5686950" y="5661250"/>
            <a:ext cx="3254190" cy="108003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s-MX" sz="900" dirty="0"/>
              <a:t>A</a:t>
            </a:r>
            <a:r>
              <a:rPr lang="es-MX" sz="900" b="0" i="0" u="none" strike="noStrike" cap="none" dirty="0">
                <a:solidFill>
                  <a:srgbClr val="000000"/>
                </a:solidFill>
                <a:latin typeface="Arial"/>
                <a:ea typeface="Arial"/>
                <a:cs typeface="Arial"/>
                <a:sym typeface="Arial"/>
              </a:rPr>
              <a:t>gilizar las tareas del productor de cerdos y </a:t>
            </a:r>
            <a:r>
              <a:rPr lang="es-MX" sz="900" dirty="0">
                <a:solidFill>
                  <a:schemeClr val="dk1"/>
                </a:solidFill>
              </a:rPr>
              <a:t>minimizar los errores humanos mediante:</a:t>
            </a:r>
            <a:endParaRPr lang="es-MX" sz="900" b="0" i="0" u="none" strike="noStrike" cap="none" dirty="0">
              <a:solidFill>
                <a:srgbClr val="000000"/>
              </a:solidFill>
              <a:latin typeface="Arial"/>
              <a:ea typeface="Arial"/>
              <a:cs typeface="Arial"/>
              <a:sym typeface="Arial"/>
            </a:endParaRPr>
          </a:p>
          <a:p>
            <a:pPr marL="101600" marR="0" lvl="2" indent="-114300" algn="l" rtl="0">
              <a:lnSpc>
                <a:spcPct val="100000"/>
              </a:lnSpc>
              <a:spcBef>
                <a:spcPts val="0"/>
              </a:spcBef>
              <a:spcAft>
                <a:spcPts val="0"/>
              </a:spcAft>
              <a:buClr>
                <a:srgbClr val="000000"/>
              </a:buClr>
              <a:buSzPts val="1000"/>
              <a:buFont typeface="Arial"/>
              <a:buChar char="•"/>
            </a:pPr>
            <a:r>
              <a:rPr lang="es-MX" sz="800" b="0" i="0" u="none" strike="noStrike" cap="none" dirty="0">
                <a:solidFill>
                  <a:srgbClr val="000000"/>
                </a:solidFill>
                <a:latin typeface="Arial"/>
                <a:ea typeface="Arial"/>
                <a:cs typeface="Arial"/>
                <a:sym typeface="Arial"/>
              </a:rPr>
              <a:t>Automatiza</a:t>
            </a:r>
            <a:r>
              <a:rPr lang="es-MX" sz="800" dirty="0"/>
              <a:t>ción d</a:t>
            </a:r>
            <a:r>
              <a:rPr lang="es-MX" sz="800" b="0" i="0" u="none" strike="noStrike" cap="none" dirty="0">
                <a:solidFill>
                  <a:srgbClr val="000000"/>
                </a:solidFill>
                <a:latin typeface="Arial"/>
                <a:ea typeface="Arial"/>
                <a:cs typeface="Arial"/>
                <a:sym typeface="Arial"/>
              </a:rPr>
              <a:t>el cálculo de</a:t>
            </a:r>
            <a:r>
              <a:rPr lang="es-MX" sz="800" dirty="0"/>
              <a:t> cantidad de </a:t>
            </a:r>
            <a:r>
              <a:rPr lang="es-MX" sz="800" b="0" i="0" u="none" strike="noStrike" cap="none" dirty="0">
                <a:solidFill>
                  <a:srgbClr val="000000"/>
                </a:solidFill>
                <a:latin typeface="Arial"/>
                <a:ea typeface="Arial"/>
                <a:cs typeface="Arial"/>
                <a:sym typeface="Arial"/>
              </a:rPr>
              <a:t>alimento recibido por los animales, Asocia</a:t>
            </a:r>
            <a:r>
              <a:rPr lang="es-MX" sz="800" dirty="0"/>
              <a:t>ción</a:t>
            </a:r>
            <a:r>
              <a:rPr lang="es-MX" sz="800" b="0" i="0" u="none" strike="noStrike" cap="none" dirty="0">
                <a:solidFill>
                  <a:srgbClr val="000000"/>
                </a:solidFill>
                <a:latin typeface="Arial"/>
                <a:ea typeface="Arial"/>
                <a:cs typeface="Arial"/>
                <a:sym typeface="Arial"/>
              </a:rPr>
              <a:t> automática</a:t>
            </a:r>
            <a:r>
              <a:rPr lang="es-MX" sz="800" dirty="0"/>
              <a:t> de</a:t>
            </a:r>
            <a:r>
              <a:rPr lang="es-MX" sz="800" b="0" i="0" u="none" strike="noStrike" cap="none" dirty="0">
                <a:solidFill>
                  <a:srgbClr val="000000"/>
                </a:solidFill>
                <a:latin typeface="Arial"/>
                <a:ea typeface="Arial"/>
                <a:cs typeface="Arial"/>
                <a:sym typeface="Arial"/>
              </a:rPr>
              <a:t> las mediciones de peso de cada cerdo a medida que pasan por una balanza. Monitor</a:t>
            </a:r>
            <a:r>
              <a:rPr lang="es-MX" sz="800" dirty="0"/>
              <a:t>eo</a:t>
            </a:r>
            <a:r>
              <a:rPr lang="es-MX" sz="800" b="0" i="0" u="none" strike="noStrike" cap="none" dirty="0">
                <a:solidFill>
                  <a:srgbClr val="000000"/>
                </a:solidFill>
                <a:latin typeface="Arial"/>
                <a:ea typeface="Arial"/>
                <a:cs typeface="Arial"/>
                <a:sym typeface="Arial"/>
              </a:rPr>
              <a:t> </a:t>
            </a:r>
            <a:r>
              <a:rPr lang="es-MX" sz="800" dirty="0"/>
              <a:t>de</a:t>
            </a:r>
            <a:r>
              <a:rPr lang="es-MX" sz="800" b="0" i="0" u="none" strike="noStrike" cap="none" dirty="0">
                <a:solidFill>
                  <a:srgbClr val="000000"/>
                </a:solidFill>
                <a:latin typeface="Arial"/>
                <a:ea typeface="Arial"/>
                <a:cs typeface="Arial"/>
                <a:sym typeface="Arial"/>
              </a:rPr>
              <a:t> las condiciones de temperatura, humedad, presión y gases en las áreas críticas. </a:t>
            </a:r>
            <a:r>
              <a:rPr lang="es-MX" sz="800" dirty="0"/>
              <a:t>Notificaciones y alertas </a:t>
            </a:r>
            <a:r>
              <a:rPr lang="es-MX" sz="800" b="0" i="0" u="none" strike="noStrike" cap="none" dirty="0">
                <a:solidFill>
                  <a:srgbClr val="000000"/>
                </a:solidFill>
                <a:latin typeface="Arial"/>
                <a:ea typeface="Arial"/>
                <a:cs typeface="Arial"/>
                <a:sym typeface="Arial"/>
              </a:rPr>
              <a:t>al productor de eventos relevantes.</a:t>
            </a:r>
          </a:p>
        </p:txBody>
      </p:sp>
      <p:sp>
        <p:nvSpPr>
          <p:cNvPr id="137" name="Shape 137"/>
          <p:cNvSpPr/>
          <p:nvPr/>
        </p:nvSpPr>
        <p:spPr>
          <a:xfrm>
            <a:off x="5663764" y="1059463"/>
            <a:ext cx="3264243" cy="277301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171450" marR="0" lvl="0" indent="-171450" algn="l" rtl="0">
              <a:lnSpc>
                <a:spcPct val="100000"/>
              </a:lnSpc>
              <a:spcBef>
                <a:spcPts val="0"/>
              </a:spcBef>
              <a:spcAft>
                <a:spcPts val="0"/>
              </a:spcAft>
              <a:buClr>
                <a:srgbClr val="000000"/>
              </a:buClr>
              <a:buSzPts val="1000"/>
              <a:buFont typeface="Arial"/>
              <a:buChar char="−"/>
            </a:pPr>
            <a:r>
              <a:rPr lang="es-MX" sz="1000" b="1" i="0" u="none" strike="noStrike" cap="none" dirty="0">
                <a:solidFill>
                  <a:schemeClr val="dk1"/>
                </a:solidFill>
                <a:latin typeface="Arial"/>
                <a:ea typeface="Arial"/>
                <a:cs typeface="Arial"/>
                <a:sym typeface="Arial"/>
              </a:rPr>
              <a:t>Riesgo: </a:t>
            </a:r>
            <a:r>
              <a:rPr lang="es-MX" sz="1000" b="0" i="0" u="none" strike="noStrike" cap="none" dirty="0">
                <a:solidFill>
                  <a:schemeClr val="dk1"/>
                </a:solidFill>
                <a:latin typeface="Arial"/>
                <a:ea typeface="Arial"/>
                <a:cs typeface="Arial"/>
                <a:sym typeface="Arial"/>
              </a:rPr>
              <a:t>Requerimientos mal relevados, resultando en nuevos requerimientos durante etapas avanzadas.</a:t>
            </a:r>
            <a:br>
              <a:rPr lang="es-MX" sz="1000" b="0" i="0" u="none" strike="noStrike" cap="none" dirty="0">
                <a:solidFill>
                  <a:schemeClr val="dk1"/>
                </a:solidFill>
                <a:latin typeface="Arial"/>
                <a:ea typeface="Arial"/>
                <a:cs typeface="Arial"/>
                <a:sym typeface="Arial"/>
              </a:rPr>
            </a:br>
            <a:r>
              <a:rPr lang="es-MX" sz="1000" b="0" i="1" u="none" strike="noStrike" cap="none" dirty="0">
                <a:solidFill>
                  <a:schemeClr val="dk1"/>
                </a:solidFill>
                <a:latin typeface="Arial"/>
                <a:ea typeface="Arial"/>
                <a:cs typeface="Arial"/>
                <a:sym typeface="Arial"/>
              </a:rPr>
              <a:t>Impacto: </a:t>
            </a:r>
            <a:r>
              <a:rPr lang="es-MX" sz="1000" b="0" i="0" u="none" strike="noStrike" cap="none" dirty="0">
                <a:solidFill>
                  <a:schemeClr val="dk1"/>
                </a:solidFill>
                <a:latin typeface="Arial"/>
                <a:ea typeface="Arial"/>
                <a:cs typeface="Arial"/>
                <a:sym typeface="Arial"/>
              </a:rPr>
              <a:t>Alto</a:t>
            </a:r>
            <a:br>
              <a:rPr lang="es-MX" sz="1000" b="0" i="0" u="none" strike="noStrike" cap="none" dirty="0">
                <a:solidFill>
                  <a:schemeClr val="dk1"/>
                </a:solidFill>
                <a:latin typeface="Arial"/>
                <a:ea typeface="Arial"/>
                <a:cs typeface="Arial"/>
                <a:sym typeface="Arial"/>
              </a:rPr>
            </a:br>
            <a:r>
              <a:rPr lang="es-MX" sz="1000" b="0" i="1" u="none" strike="noStrike" cap="none" dirty="0">
                <a:solidFill>
                  <a:schemeClr val="dk1"/>
                </a:solidFill>
                <a:latin typeface="Arial"/>
                <a:ea typeface="Arial"/>
                <a:cs typeface="Arial"/>
                <a:sym typeface="Arial"/>
              </a:rPr>
              <a:t>Probabilidad de Ocurrencia: </a:t>
            </a:r>
            <a:r>
              <a:rPr lang="es-MX" sz="1000" dirty="0">
                <a:solidFill>
                  <a:schemeClr val="dk1"/>
                </a:solidFill>
              </a:rPr>
              <a:t>Baja</a:t>
            </a:r>
            <a:endParaRPr lang="es-MX" sz="1000" dirty="0"/>
          </a:p>
          <a:p>
            <a:pPr marL="171450" marR="0" lvl="0" indent="-171450" algn="l" rtl="0">
              <a:lnSpc>
                <a:spcPct val="100000"/>
              </a:lnSpc>
              <a:spcBef>
                <a:spcPts val="0"/>
              </a:spcBef>
              <a:spcAft>
                <a:spcPts val="0"/>
              </a:spcAft>
              <a:buClr>
                <a:srgbClr val="000000"/>
              </a:buClr>
              <a:buSzPts val="1000"/>
              <a:buFont typeface="Arial"/>
              <a:buChar char="−"/>
            </a:pPr>
            <a:r>
              <a:rPr lang="es-MX" sz="1000" b="1" i="0" u="none" strike="noStrike" cap="none" dirty="0">
                <a:solidFill>
                  <a:schemeClr val="dk1"/>
                </a:solidFill>
                <a:latin typeface="Arial"/>
                <a:ea typeface="Arial"/>
                <a:cs typeface="Arial"/>
                <a:sym typeface="Arial"/>
              </a:rPr>
              <a:t>Riesgo: </a:t>
            </a:r>
            <a:r>
              <a:rPr lang="es-MX" sz="1000" b="0" i="0" u="none" strike="noStrike" cap="none" dirty="0">
                <a:solidFill>
                  <a:schemeClr val="dk1"/>
                </a:solidFill>
                <a:latin typeface="Arial"/>
                <a:ea typeface="Arial"/>
                <a:cs typeface="Arial"/>
                <a:sym typeface="Arial"/>
              </a:rPr>
              <a:t>Alcance de la solución mal definido.</a:t>
            </a:r>
            <a:br>
              <a:rPr lang="es-MX" sz="1000" b="0" i="0" u="none" strike="noStrike" cap="none" dirty="0">
                <a:solidFill>
                  <a:schemeClr val="dk1"/>
                </a:solidFill>
                <a:latin typeface="Arial"/>
                <a:ea typeface="Arial"/>
                <a:cs typeface="Arial"/>
                <a:sym typeface="Arial"/>
              </a:rPr>
            </a:br>
            <a:r>
              <a:rPr lang="es-MX" sz="1000" b="0" i="1" u="none" strike="noStrike" cap="none" dirty="0">
                <a:solidFill>
                  <a:schemeClr val="dk1"/>
                </a:solidFill>
                <a:latin typeface="Arial"/>
                <a:ea typeface="Arial"/>
                <a:cs typeface="Arial"/>
                <a:sym typeface="Arial"/>
              </a:rPr>
              <a:t>Impacto: </a:t>
            </a:r>
            <a:r>
              <a:rPr lang="es-MX" sz="1000" b="0" i="0" u="none" strike="noStrike" cap="none" dirty="0">
                <a:solidFill>
                  <a:schemeClr val="dk1"/>
                </a:solidFill>
                <a:latin typeface="Arial"/>
                <a:ea typeface="Arial"/>
                <a:cs typeface="Arial"/>
                <a:sym typeface="Arial"/>
              </a:rPr>
              <a:t>Alto</a:t>
            </a:r>
            <a:br>
              <a:rPr lang="es-MX" sz="1000" b="0" i="0" u="none" strike="noStrike" cap="none" dirty="0">
                <a:solidFill>
                  <a:schemeClr val="dk1"/>
                </a:solidFill>
                <a:latin typeface="Arial"/>
                <a:ea typeface="Arial"/>
                <a:cs typeface="Arial"/>
                <a:sym typeface="Arial"/>
              </a:rPr>
            </a:br>
            <a:r>
              <a:rPr lang="es-MX" sz="1000" b="0" i="1" u="none" strike="noStrike" cap="none" dirty="0">
                <a:solidFill>
                  <a:schemeClr val="dk1"/>
                </a:solidFill>
                <a:latin typeface="Arial"/>
                <a:ea typeface="Arial"/>
                <a:cs typeface="Arial"/>
                <a:sym typeface="Arial"/>
              </a:rPr>
              <a:t>Probabilidad de Ocurrencia: </a:t>
            </a:r>
            <a:r>
              <a:rPr lang="es-MX" sz="1000" b="0" i="0" u="none" strike="noStrike" cap="none" dirty="0">
                <a:solidFill>
                  <a:schemeClr val="dk1"/>
                </a:solidFill>
                <a:latin typeface="Arial"/>
                <a:ea typeface="Arial"/>
                <a:cs typeface="Arial"/>
                <a:sym typeface="Aria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Baja</a:t>
            </a:r>
            <a:r>
              <a:rPr lang="es-MX" sz="1000" b="0" i="0" u="none" strike="noStrike" cap="none" dirty="0">
                <a:solidFill>
                  <a:schemeClr val="dk1"/>
                </a:solidFill>
                <a:latin typeface="Arial"/>
                <a:ea typeface="Arial"/>
                <a:cs typeface="Arial"/>
                <a:sym typeface="Arial"/>
              </a:rPr>
              <a:t> </a:t>
            </a:r>
            <a:endParaRPr lang="es-MX" sz="1400" b="0" i="0" u="none" strike="noStrike" cap="none" dirty="0">
              <a:solidFill>
                <a:srgbClr val="000000"/>
              </a:solidFill>
              <a:latin typeface="Arial"/>
              <a:ea typeface="Arial"/>
              <a:cs typeface="Arial"/>
              <a:sym typeface="Arial"/>
            </a:endParaRPr>
          </a:p>
        </p:txBody>
      </p:sp>
      <p:sp>
        <p:nvSpPr>
          <p:cNvPr id="138" name="Shape 138"/>
          <p:cNvSpPr/>
          <p:nvPr/>
        </p:nvSpPr>
        <p:spPr>
          <a:xfrm>
            <a:off x="274447" y="5996822"/>
            <a:ext cx="5153003" cy="696466"/>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just" rtl="0">
              <a:lnSpc>
                <a:spcPct val="100000"/>
              </a:lnSpc>
              <a:spcBef>
                <a:spcPts val="0"/>
              </a:spcBef>
              <a:spcAft>
                <a:spcPts val="0"/>
              </a:spcAft>
              <a:buClr>
                <a:schemeClr val="dk1"/>
              </a:buClr>
              <a:buSzPts val="1100"/>
              <a:buFont typeface="Arial"/>
              <a:buNone/>
            </a:pPr>
            <a:r>
              <a:rPr lang="es-AR" sz="1000" dirty="0">
                <a:solidFill>
                  <a:schemeClr val="dk1"/>
                </a:solidFill>
              </a:rPr>
              <a:t>l</a:t>
            </a:r>
            <a:r>
              <a:rPr lang="es-MX" sz="900" dirty="0">
                <a:solidFill>
                  <a:schemeClr val="dk1"/>
                </a:solidFill>
              </a:rPr>
              <a:t>Se debe decidir en qué lenguaje de programación se desarrollará el sistema, y qué tipo de base de datos será más conveniente implementar, si relacional o no relacional.</a:t>
            </a:r>
          </a:p>
          <a:p>
            <a:pPr lvl="0" algn="just">
              <a:buClr>
                <a:schemeClr val="dk1"/>
              </a:buClr>
              <a:buSzPts val="1100"/>
            </a:pPr>
            <a:r>
              <a:rPr lang="es-AR" sz="900" dirty="0">
                <a:solidFill>
                  <a:schemeClr val="dk1"/>
                </a:solidFill>
              </a:rPr>
              <a:t>Se considera agregar al producto final una aplicación secundaria. Esta aplicación se le entregará a os clientes y les servirá para controlar el criadero desde su celular en tiempo real</a:t>
            </a:r>
            <a:endParaRPr lang="es-MX" sz="900" dirty="0">
              <a:solidFill>
                <a:schemeClr val="dk1"/>
              </a:solidFill>
            </a:endParaRPr>
          </a:p>
        </p:txBody>
      </p:sp>
      <p:pic>
        <p:nvPicPr>
          <p:cNvPr id="48" name="Picture 23"/>
          <p:cNvPicPr preferRelativeResize="0">
            <a:picLocks noChangeArrowheads="1"/>
          </p:cNvPicPr>
          <p:nvPr/>
        </p:nvPicPr>
        <p:blipFill>
          <a:blip r:embed="rId3" cstate="print"/>
          <a:srcRect/>
          <a:stretch>
            <a:fillRect/>
          </a:stretch>
        </p:blipFill>
        <p:spPr bwMode="auto">
          <a:xfrm>
            <a:off x="9607890" y="6102167"/>
            <a:ext cx="273050" cy="485775"/>
          </a:xfrm>
          <a:prstGeom prst="rect">
            <a:avLst/>
          </a:prstGeom>
          <a:noFill/>
          <a:ln w="9525">
            <a:noFill/>
            <a:miter lim="800000"/>
            <a:headEnd/>
            <a:tailEnd/>
          </a:ln>
        </p:spPr>
      </p:pic>
      <p:pic>
        <p:nvPicPr>
          <p:cNvPr id="47" name="Shape 136"/>
          <p:cNvPicPr preferRelativeResize="0"/>
          <p:nvPr/>
        </p:nvPicPr>
        <p:blipFill rotWithShape="1">
          <a:blip r:embed="rId4">
            <a:alphaModFix/>
          </a:blip>
          <a:srcRect/>
          <a:stretch/>
        </p:blipFill>
        <p:spPr>
          <a:xfrm>
            <a:off x="8655007" y="226960"/>
            <a:ext cx="273000" cy="485700"/>
          </a:xfrm>
          <a:prstGeom prst="rect">
            <a:avLst/>
          </a:prstGeom>
          <a:noFill/>
          <a:ln>
            <a:noFill/>
          </a:ln>
        </p:spPr>
      </p:pic>
      <p:pic>
        <p:nvPicPr>
          <p:cNvPr id="2" name="Google Shape;123;p3">
            <a:extLst>
              <a:ext uri="{FF2B5EF4-FFF2-40B4-BE49-F238E27FC236}">
                <a16:creationId xmlns:a16="http://schemas.microsoft.com/office/drawing/2014/main" id="{7C5116DA-62C1-1C5A-576D-571E4ED358FD}"/>
              </a:ext>
            </a:extLst>
          </p:cNvPr>
          <p:cNvPicPr preferRelativeResize="0"/>
          <p:nvPr/>
        </p:nvPicPr>
        <p:blipFill rotWithShape="1">
          <a:blip r:embed="rId5">
            <a:alphaModFix/>
          </a:blip>
          <a:srcRect t="5908" r="2296"/>
          <a:stretch/>
        </p:blipFill>
        <p:spPr>
          <a:xfrm>
            <a:off x="274447" y="1083437"/>
            <a:ext cx="4961229" cy="1850865"/>
          </a:xfrm>
          <a:prstGeom prst="rect">
            <a:avLst/>
          </a:prstGeom>
          <a:noFill/>
          <a:ln>
            <a:noFill/>
          </a:ln>
        </p:spPr>
      </p:pic>
    </p:spTree>
    <p:extLst>
      <p:ext uri="{BB962C8B-B14F-4D97-AF65-F5344CB8AC3E}">
        <p14:creationId xmlns:p14="http://schemas.microsoft.com/office/powerpoint/2010/main" val="338710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p:nvPr/>
        </p:nvSpPr>
        <p:spPr>
          <a:xfrm>
            <a:off x="179511" y="1022033"/>
            <a:ext cx="5328591" cy="2046926"/>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6" name="Shape 96"/>
          <p:cNvSpPr/>
          <p:nvPr/>
        </p:nvSpPr>
        <p:spPr>
          <a:xfrm>
            <a:off x="179511" y="5949280"/>
            <a:ext cx="5328600" cy="792000"/>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7" name="Shape 97"/>
          <p:cNvSpPr/>
          <p:nvPr/>
        </p:nvSpPr>
        <p:spPr>
          <a:xfrm>
            <a:off x="179511" y="3377089"/>
            <a:ext cx="5328591" cy="2284157"/>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8" name="Shape 98"/>
          <p:cNvSpPr/>
          <p:nvPr/>
        </p:nvSpPr>
        <p:spPr>
          <a:xfrm>
            <a:off x="5630880" y="4144453"/>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9" name="Shape 99"/>
          <p:cNvSpPr/>
          <p:nvPr/>
        </p:nvSpPr>
        <p:spPr>
          <a:xfrm>
            <a:off x="5630880" y="1022033"/>
            <a:ext cx="3325067" cy="2839013"/>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0" name="Shape 100"/>
          <p:cNvSpPr/>
          <p:nvPr/>
        </p:nvSpPr>
        <p:spPr>
          <a:xfrm>
            <a:off x="142875" y="161956"/>
            <a:ext cx="8878887" cy="598488"/>
          </a:xfrm>
          <a:prstGeom prst="roundRect">
            <a:avLst>
              <a:gd name="adj" fmla="val 16667"/>
            </a:avLst>
          </a:prstGeom>
          <a:solidFill>
            <a:schemeClr val="lt1"/>
          </a:solidFill>
          <a:ln w="28575" cap="flat" cmpd="sng">
            <a:solidFill>
              <a:srgbClr val="134B75"/>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rgbClr val="000000"/>
              </a:solidFill>
              <a:latin typeface="Calibri"/>
              <a:ea typeface="Calibri"/>
              <a:cs typeface="Calibri"/>
              <a:sym typeface="Calibri"/>
            </a:endParaRPr>
          </a:p>
        </p:txBody>
      </p:sp>
      <p:sp>
        <p:nvSpPr>
          <p:cNvPr id="101" name="Shape 101"/>
          <p:cNvSpPr/>
          <p:nvPr/>
        </p:nvSpPr>
        <p:spPr>
          <a:xfrm>
            <a:off x="179500" y="228600"/>
            <a:ext cx="613500" cy="468000"/>
          </a:xfrm>
          <a:custGeom>
            <a:avLst/>
            <a:gdLst/>
            <a:ahLst/>
            <a:cxnLst/>
            <a:rect l="0" t="0" r="0" b="0"/>
            <a:pathLst>
              <a:path w="120000" h="120000" extrusionOk="0">
                <a:moveTo>
                  <a:pt x="18618" y="0"/>
                </a:moveTo>
                <a:lnTo>
                  <a:pt x="120000" y="0"/>
                </a:lnTo>
                <a:lnTo>
                  <a:pt x="120000" y="99999"/>
                </a:lnTo>
                <a:cubicBezTo>
                  <a:pt x="120000" y="111045"/>
                  <a:pt x="111664" y="119999"/>
                  <a:pt x="101381" y="119999"/>
                </a:cubicBezTo>
                <a:lnTo>
                  <a:pt x="0" y="119999"/>
                </a:lnTo>
                <a:lnTo>
                  <a:pt x="0" y="20000"/>
                </a:lnTo>
                <a:cubicBezTo>
                  <a:pt x="0" y="8954"/>
                  <a:pt x="8335" y="0"/>
                  <a:pt x="18618" y="0"/>
                </a:cubicBezTo>
                <a:close/>
              </a:path>
            </a:pathLst>
          </a:custGeom>
          <a:solidFill>
            <a:srgbClr val="D2F705"/>
          </a:solidFill>
          <a:ln w="9525" cap="flat" cmpd="sng">
            <a:solidFill>
              <a:srgbClr val="4A7EBB"/>
            </a:solidFill>
            <a:prstDash val="solid"/>
            <a:miter/>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lvl="0" algn="just" rtl="0">
              <a:spcBef>
                <a:spcPts val="0"/>
              </a:spcBef>
              <a:buClr>
                <a:schemeClr val="dk1"/>
              </a:buClr>
              <a:buSzPct val="25000"/>
              <a:buFont typeface="Arial"/>
              <a:buNone/>
            </a:pPr>
            <a:endParaRPr lang="es-AR" sz="1800" b="1" dirty="0">
              <a:solidFill>
                <a:srgbClr val="003399"/>
              </a:solidFill>
            </a:endParaRPr>
          </a:p>
        </p:txBody>
      </p:sp>
      <p:sp>
        <p:nvSpPr>
          <p:cNvPr id="102" name="Shape 102"/>
          <p:cNvSpPr/>
          <p:nvPr/>
        </p:nvSpPr>
        <p:spPr>
          <a:xfrm>
            <a:off x="841300" y="229950"/>
            <a:ext cx="2754089" cy="468000"/>
          </a:xfrm>
          <a:prstGeom prst="roundRect">
            <a:avLst>
              <a:gd name="adj" fmla="val 16667"/>
            </a:avLst>
          </a:prstGeom>
          <a:solidFill>
            <a:srgbClr val="D2F705"/>
          </a:solidFill>
          <a:ln w="9525" cap="flat" cmpd="sng">
            <a:solidFill>
              <a:srgbClr val="4A7EBB"/>
            </a:solidFill>
            <a:prstDash val="solid"/>
            <a:round/>
            <a:headEnd type="none" w="med" len="med"/>
            <a:tailEnd type="none" w="med" len="med"/>
          </a:ln>
          <a:effectLst>
            <a:outerShdw dist="38100" algn="r" rotWithShape="0">
              <a:srgbClr val="808080">
                <a:alpha val="42745"/>
              </a:srgbClr>
            </a:outerShdw>
          </a:effectLst>
        </p:spPr>
        <p:txBody>
          <a:bodyPr lIns="91425" tIns="45700" rIns="91425" bIns="45700" anchor="ctr" anchorCtr="0">
            <a:noAutofit/>
          </a:bodyPr>
          <a:lstStyle/>
          <a:p>
            <a:pPr marL="12700" marR="5080" indent="389255">
              <a:lnSpc>
                <a:spcPct val="100499"/>
              </a:lnSpc>
              <a:spcBef>
                <a:spcPts val="90"/>
              </a:spcBef>
            </a:pPr>
            <a:r>
              <a:rPr lang="es-AR" sz="1800" b="1" spc="-5" dirty="0" err="1">
                <a:solidFill>
                  <a:schemeClr val="accent1">
                    <a:lumMod val="75000"/>
                  </a:schemeClr>
                </a:solidFill>
              </a:rPr>
              <a:t>buscAR</a:t>
            </a:r>
            <a:endParaRPr lang="es-AR" sz="1800" dirty="0">
              <a:solidFill>
                <a:schemeClr val="accent1">
                  <a:lumMod val="75000"/>
                </a:schemeClr>
              </a:solidFill>
            </a:endParaRPr>
          </a:p>
        </p:txBody>
      </p:sp>
      <p:sp>
        <p:nvSpPr>
          <p:cNvPr id="103" name="Shape 103"/>
          <p:cNvSpPr/>
          <p:nvPr/>
        </p:nvSpPr>
        <p:spPr>
          <a:xfrm>
            <a:off x="3620600" y="192825"/>
            <a:ext cx="24126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Responsable de Proyecto: </a:t>
            </a:r>
          </a:p>
          <a:p>
            <a:pPr lvl="0"/>
            <a:r>
              <a:rPr lang="es-AR" sz="1000" b="1" i="0" u="none" strike="noStrike" cap="none" dirty="0">
                <a:solidFill>
                  <a:srgbClr val="1F497D"/>
                </a:solidFill>
                <a:latin typeface="Arial"/>
                <a:ea typeface="Arial"/>
                <a:cs typeface="Arial"/>
                <a:sym typeface="Arial"/>
              </a:rPr>
              <a:t>Martín M</a:t>
            </a:r>
            <a:r>
              <a:rPr lang="es-AR" sz="1000" b="1" dirty="0">
                <a:solidFill>
                  <a:srgbClr val="1F497D"/>
                </a:solidFill>
              </a:rPr>
              <a:t>éndez</a:t>
            </a:r>
            <a:endParaRPr lang="es-AR" sz="1000" dirty="0">
              <a:solidFill>
                <a:schemeClr val="accent1">
                  <a:lumMod val="75000"/>
                </a:schemeClr>
              </a:solidFill>
            </a:endParaRPr>
          </a:p>
        </p:txBody>
      </p:sp>
      <p:sp>
        <p:nvSpPr>
          <p:cNvPr id="104" name="Shape 104"/>
          <p:cNvSpPr/>
          <p:nvPr/>
        </p:nvSpPr>
        <p:spPr>
          <a:xfrm>
            <a:off x="3616839" y="446031"/>
            <a:ext cx="2065115" cy="3630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Docentes: </a:t>
            </a:r>
            <a:r>
              <a:rPr lang="it-IT" sz="1000" dirty="0">
                <a:solidFill>
                  <a:srgbClr val="1F497D"/>
                </a:solidFill>
              </a:rPr>
              <a:t>R. Eribe</a:t>
            </a:r>
            <a:endParaRPr lang="es-AR" sz="1000" dirty="0">
              <a:solidFill>
                <a:srgbClr val="1F497D"/>
              </a:solidFill>
            </a:endParaRPr>
          </a:p>
        </p:txBody>
      </p:sp>
      <p:sp>
        <p:nvSpPr>
          <p:cNvPr id="105" name="Shape 105"/>
          <p:cNvSpPr/>
          <p:nvPr/>
        </p:nvSpPr>
        <p:spPr>
          <a:xfrm>
            <a:off x="7138988" y="117506"/>
            <a:ext cx="1465261" cy="24447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s-AR" sz="1000" b="1">
                <a:solidFill>
                  <a:srgbClr val="1F497D"/>
                </a:solidFill>
                <a:latin typeface="Arial"/>
                <a:ea typeface="Arial"/>
                <a:cs typeface="Arial"/>
                <a:sym typeface="Arial"/>
              </a:rPr>
              <a:t>Avance</a:t>
            </a:r>
          </a:p>
        </p:txBody>
      </p:sp>
      <p:cxnSp>
        <p:nvCxnSpPr>
          <p:cNvPr id="106" name="Shape 106"/>
          <p:cNvCxnSpPr/>
          <p:nvPr/>
        </p:nvCxnSpPr>
        <p:spPr>
          <a:xfrm>
            <a:off x="7380311" y="161956"/>
            <a:ext cx="0" cy="601662"/>
          </a:xfrm>
          <a:prstGeom prst="straightConnector1">
            <a:avLst/>
          </a:prstGeom>
          <a:noFill/>
          <a:ln w="12700" cap="flat" cmpd="sng">
            <a:solidFill>
              <a:srgbClr val="134B75"/>
            </a:solidFill>
            <a:prstDash val="solid"/>
            <a:round/>
            <a:headEnd type="none" w="med" len="med"/>
            <a:tailEnd type="none" w="med" len="med"/>
          </a:ln>
        </p:spPr>
      </p:cxnSp>
      <p:cxnSp>
        <p:nvCxnSpPr>
          <p:cNvPr id="107" name="Shape 107"/>
          <p:cNvCxnSpPr/>
          <p:nvPr/>
        </p:nvCxnSpPr>
        <p:spPr>
          <a:xfrm>
            <a:off x="8532813" y="161956"/>
            <a:ext cx="0" cy="601662"/>
          </a:xfrm>
          <a:prstGeom prst="straightConnector1">
            <a:avLst/>
          </a:prstGeom>
          <a:noFill/>
          <a:ln w="12700" cap="flat" cmpd="sng">
            <a:solidFill>
              <a:srgbClr val="134B75"/>
            </a:solidFill>
            <a:prstDash val="solid"/>
            <a:round/>
            <a:headEnd type="none" w="med" len="med"/>
            <a:tailEnd type="none" w="med" len="med"/>
          </a:ln>
        </p:spPr>
      </p:cxnSp>
      <p:grpSp>
        <p:nvGrpSpPr>
          <p:cNvPr id="108" name="Shape 108"/>
          <p:cNvGrpSpPr/>
          <p:nvPr/>
        </p:nvGrpSpPr>
        <p:grpSpPr>
          <a:xfrm>
            <a:off x="150812" y="3161314"/>
            <a:ext cx="1584325" cy="217488"/>
            <a:chOff x="3809" y="2569"/>
            <a:chExt cx="998" cy="137"/>
          </a:xfrm>
        </p:grpSpPr>
        <p:sp>
          <p:nvSpPr>
            <p:cNvPr id="109" name="Shape 109"/>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0" name="Shape 110"/>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Avances</a:t>
              </a:r>
            </a:p>
          </p:txBody>
        </p:sp>
      </p:grpSp>
      <p:grpSp>
        <p:nvGrpSpPr>
          <p:cNvPr id="111" name="Shape 111"/>
          <p:cNvGrpSpPr/>
          <p:nvPr/>
        </p:nvGrpSpPr>
        <p:grpSpPr>
          <a:xfrm>
            <a:off x="179512" y="5733256"/>
            <a:ext cx="1756891" cy="234088"/>
            <a:chOff x="3809" y="2569"/>
            <a:chExt cx="998" cy="135"/>
          </a:xfrm>
        </p:grpSpPr>
        <p:sp>
          <p:nvSpPr>
            <p:cNvPr id="112" name="Shape 112"/>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3" name="Shape 113"/>
            <p:cNvSpPr/>
            <p:nvPr/>
          </p:nvSpPr>
          <p:spPr>
            <a:xfrm>
              <a:off x="3809" y="2587"/>
              <a:ext cx="971" cy="116"/>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Decisiones Importantes</a:t>
              </a:r>
            </a:p>
          </p:txBody>
        </p:sp>
      </p:grpSp>
      <p:grpSp>
        <p:nvGrpSpPr>
          <p:cNvPr id="114" name="Shape 114"/>
          <p:cNvGrpSpPr/>
          <p:nvPr/>
        </p:nvGrpSpPr>
        <p:grpSpPr>
          <a:xfrm>
            <a:off x="5630881" y="3933056"/>
            <a:ext cx="1584325" cy="217487"/>
            <a:chOff x="3809" y="2569"/>
            <a:chExt cx="998" cy="137"/>
          </a:xfrm>
        </p:grpSpPr>
        <p:sp>
          <p:nvSpPr>
            <p:cNvPr id="115" name="Shape 115"/>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6" name="Shape 116"/>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Proyecto</a:t>
              </a:r>
            </a:p>
          </p:txBody>
        </p:sp>
      </p:grpSp>
      <p:grpSp>
        <p:nvGrpSpPr>
          <p:cNvPr id="117" name="Shape 117"/>
          <p:cNvGrpSpPr/>
          <p:nvPr/>
        </p:nvGrpSpPr>
        <p:grpSpPr>
          <a:xfrm>
            <a:off x="150812" y="800131"/>
            <a:ext cx="1584325" cy="217488"/>
            <a:chOff x="3809" y="2569"/>
            <a:chExt cx="998" cy="137"/>
          </a:xfrm>
        </p:grpSpPr>
        <p:sp>
          <p:nvSpPr>
            <p:cNvPr id="118" name="Shape 118"/>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19" name="Shape 119"/>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Plan de Trabajo</a:t>
              </a:r>
            </a:p>
          </p:txBody>
        </p:sp>
      </p:grpSp>
      <p:grpSp>
        <p:nvGrpSpPr>
          <p:cNvPr id="120" name="Shape 120"/>
          <p:cNvGrpSpPr/>
          <p:nvPr/>
        </p:nvGrpSpPr>
        <p:grpSpPr>
          <a:xfrm>
            <a:off x="5630881" y="800130"/>
            <a:ext cx="1584325" cy="217488"/>
            <a:chOff x="3809" y="2569"/>
            <a:chExt cx="998" cy="137"/>
          </a:xfrm>
        </p:grpSpPr>
        <p:sp>
          <p:nvSpPr>
            <p:cNvPr id="121" name="Shape 121"/>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22" name="Shape 122"/>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Puntos de Atención</a:t>
              </a:r>
            </a:p>
          </p:txBody>
        </p:sp>
      </p:grpSp>
      <p:sp>
        <p:nvSpPr>
          <p:cNvPr id="123" name="Shape 123"/>
          <p:cNvSpPr/>
          <p:nvPr/>
        </p:nvSpPr>
        <p:spPr>
          <a:xfrm>
            <a:off x="6033119" y="116631"/>
            <a:ext cx="1475999"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a:solidFill>
                  <a:srgbClr val="1F497D"/>
                </a:solidFill>
                <a:latin typeface="Arial"/>
                <a:ea typeface="Arial"/>
                <a:cs typeface="Arial"/>
                <a:sym typeface="Arial"/>
              </a:rPr>
              <a:t>Fechas del Proyecto</a:t>
            </a:r>
          </a:p>
        </p:txBody>
      </p:sp>
      <p:sp>
        <p:nvSpPr>
          <p:cNvPr id="124" name="Shape 124"/>
          <p:cNvSpPr/>
          <p:nvPr/>
        </p:nvSpPr>
        <p:spPr>
          <a:xfrm>
            <a:off x="6114652" y="322475"/>
            <a:ext cx="1261200" cy="246300"/>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Inicio: 01</a:t>
            </a:r>
            <a:r>
              <a:rPr lang="es-AR" sz="1000" b="1" dirty="0">
                <a:solidFill>
                  <a:srgbClr val="1F497D"/>
                </a:solidFill>
              </a:rPr>
              <a:t>/05/2023</a:t>
            </a:r>
            <a:endParaRPr lang="es-AR" sz="1000" dirty="0"/>
          </a:p>
        </p:txBody>
      </p:sp>
      <p:sp>
        <p:nvSpPr>
          <p:cNvPr id="125" name="Shape 125"/>
          <p:cNvSpPr/>
          <p:nvPr/>
        </p:nvSpPr>
        <p:spPr>
          <a:xfrm>
            <a:off x="5686414" y="510744"/>
            <a:ext cx="1856993" cy="276021"/>
          </a:xfrm>
          <a:prstGeom prst="rect">
            <a:avLst/>
          </a:prstGeom>
          <a:noFill/>
          <a:ln>
            <a:noFill/>
          </a:ln>
        </p:spPr>
        <p:txBody>
          <a:bodyPr lIns="91425" tIns="45700" rIns="91425" bIns="45700" anchor="ctr" anchorCtr="0">
            <a:noAutofit/>
          </a:bodyPr>
          <a:lstStyle/>
          <a:p>
            <a:pPr lvl="0"/>
            <a:r>
              <a:rPr lang="es-AR" sz="1000" b="1" dirty="0">
                <a:solidFill>
                  <a:srgbClr val="1F497D"/>
                </a:solidFill>
                <a:latin typeface="Arial"/>
                <a:ea typeface="Arial"/>
                <a:cs typeface="Arial"/>
                <a:sym typeface="Arial"/>
              </a:rPr>
              <a:t>Fin Estimado:</a:t>
            </a:r>
            <a:r>
              <a:rPr lang="es-AR" sz="1000" b="1" dirty="0">
                <a:solidFill>
                  <a:srgbClr val="1F497D"/>
                </a:solidFill>
              </a:rPr>
              <a:t> 26/11/2023</a:t>
            </a:r>
          </a:p>
        </p:txBody>
      </p:sp>
      <p:sp>
        <p:nvSpPr>
          <p:cNvPr id="126" name="Shape 126"/>
          <p:cNvSpPr/>
          <p:nvPr/>
        </p:nvSpPr>
        <p:spPr>
          <a:xfrm>
            <a:off x="7375996" y="322487"/>
            <a:ext cx="1476000" cy="24622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Esperado: </a:t>
            </a:r>
            <a:r>
              <a:rPr lang="es-AR" sz="1000" b="1" dirty="0">
                <a:solidFill>
                  <a:srgbClr val="1F497D"/>
                </a:solidFill>
              </a:rPr>
              <a:t>25</a:t>
            </a:r>
            <a:r>
              <a:rPr lang="es-AR" sz="1000" b="1" dirty="0">
                <a:solidFill>
                  <a:srgbClr val="1F497D"/>
                </a:solidFill>
                <a:latin typeface="Arial"/>
                <a:ea typeface="Arial"/>
                <a:cs typeface="Arial"/>
                <a:sym typeface="Arial"/>
              </a:rPr>
              <a:t>%</a:t>
            </a:r>
          </a:p>
        </p:txBody>
      </p:sp>
      <p:sp>
        <p:nvSpPr>
          <p:cNvPr id="127" name="Shape 127"/>
          <p:cNvSpPr/>
          <p:nvPr/>
        </p:nvSpPr>
        <p:spPr>
          <a:xfrm>
            <a:off x="7679274" y="522175"/>
            <a:ext cx="853500" cy="246300"/>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s-AR" sz="1000" b="1" dirty="0">
                <a:solidFill>
                  <a:srgbClr val="1F497D"/>
                </a:solidFill>
                <a:latin typeface="Arial"/>
                <a:ea typeface="Arial"/>
                <a:cs typeface="Arial"/>
                <a:sym typeface="Arial"/>
              </a:rPr>
              <a:t>Real: 25</a:t>
            </a:r>
            <a:r>
              <a:rPr lang="es-AR" sz="1000" b="1" dirty="0">
                <a:solidFill>
                  <a:srgbClr val="1F497D"/>
                </a:solidFill>
              </a:rPr>
              <a:t>%</a:t>
            </a:r>
          </a:p>
        </p:txBody>
      </p:sp>
      <p:sp>
        <p:nvSpPr>
          <p:cNvPr id="129" name="Shape 129"/>
          <p:cNvSpPr/>
          <p:nvPr/>
        </p:nvSpPr>
        <p:spPr>
          <a:xfrm>
            <a:off x="274447" y="3444625"/>
            <a:ext cx="5157455" cy="21285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None/>
            </a:pPr>
            <a:r>
              <a:rPr lang="es-MX" sz="1000" dirty="0"/>
              <a:t>Documentos aprobados:</a:t>
            </a:r>
          </a:p>
          <a:p>
            <a:pPr marL="457200" lvl="0" indent="-311150" algn="l" rtl="0">
              <a:spcBef>
                <a:spcPts val="0"/>
              </a:spcBef>
              <a:spcAft>
                <a:spcPts val="0"/>
              </a:spcAft>
              <a:buSzPts val="1300"/>
              <a:buChar char="●"/>
            </a:pPr>
            <a:r>
              <a:rPr lang="es-MX" sz="1000" dirty="0"/>
              <a:t>Estudio de factibilidad, CANVAS. </a:t>
            </a:r>
            <a:r>
              <a:rPr lang="es-MX" sz="1000" b="1" dirty="0"/>
              <a:t>(04-05-23)</a:t>
            </a:r>
          </a:p>
          <a:p>
            <a:pPr marL="457200" lvl="0" indent="-311150" algn="l" rtl="0">
              <a:spcBef>
                <a:spcPts val="0"/>
              </a:spcBef>
              <a:spcAft>
                <a:spcPts val="0"/>
              </a:spcAft>
              <a:buSzPts val="1300"/>
              <a:buChar char="●"/>
            </a:pPr>
            <a:r>
              <a:rPr lang="es-MX" sz="1000" dirty="0"/>
              <a:t>Acta de proyecto, Estimación de costos. </a:t>
            </a:r>
            <a:r>
              <a:rPr lang="es-MX" sz="1000" b="1" dirty="0"/>
              <a:t>(09-05-23)</a:t>
            </a:r>
          </a:p>
          <a:p>
            <a:pPr marL="457200" lvl="0" indent="-311150" algn="l" rtl="0">
              <a:spcBef>
                <a:spcPts val="0"/>
              </a:spcBef>
              <a:spcAft>
                <a:spcPts val="0"/>
              </a:spcAft>
              <a:buSzPts val="1300"/>
              <a:buChar char="●"/>
            </a:pPr>
            <a:r>
              <a:rPr lang="es-MX" sz="1000" dirty="0"/>
              <a:t>WBS, Roles y responsabilidades del proyecto, Matriz de habilidades y competencias, Resumen Sprint 0. </a:t>
            </a:r>
            <a:r>
              <a:rPr lang="es-MX" sz="1000" b="1" dirty="0"/>
              <a:t>(18-05-23)</a:t>
            </a:r>
            <a:r>
              <a:rPr lang="es-MX" sz="1000" dirty="0"/>
              <a:t> </a:t>
            </a:r>
          </a:p>
          <a:p>
            <a:pPr marL="457200" lvl="0" indent="-311150" algn="l" rtl="0">
              <a:spcBef>
                <a:spcPts val="0"/>
              </a:spcBef>
              <a:spcAft>
                <a:spcPts val="0"/>
              </a:spcAft>
              <a:buSzPts val="1300"/>
              <a:buChar char="●"/>
            </a:pPr>
            <a:r>
              <a:rPr lang="es-MX" sz="1000" dirty="0" err="1"/>
              <a:t>Story</a:t>
            </a:r>
            <a:r>
              <a:rPr lang="es-MX" sz="1000" dirty="0"/>
              <a:t> </a:t>
            </a:r>
            <a:r>
              <a:rPr lang="es-MX" sz="1000" dirty="0" err="1"/>
              <a:t>Mapping</a:t>
            </a:r>
            <a:r>
              <a:rPr lang="es-MX" sz="1000" dirty="0"/>
              <a:t>, </a:t>
            </a:r>
            <a:r>
              <a:rPr lang="es-MX" sz="1000" dirty="0">
                <a:solidFill>
                  <a:schemeClr val="dk1"/>
                </a:solidFill>
              </a:rPr>
              <a:t>Matriz de comunicaciones, Gestión de riesgos, Resumen Sprint 1. </a:t>
            </a:r>
            <a:r>
              <a:rPr lang="es-MX" sz="1000" b="1" dirty="0">
                <a:solidFill>
                  <a:schemeClr val="dk1"/>
                </a:solidFill>
              </a:rPr>
              <a:t>(31-05-23)</a:t>
            </a:r>
            <a:endParaRPr lang="es-MX" sz="1000" dirty="0">
              <a:solidFill>
                <a:schemeClr val="dk1"/>
              </a:solidFill>
            </a:endParaRPr>
          </a:p>
          <a:p>
            <a:pPr marL="457200" lvl="0" indent="-311150" algn="l" rtl="0">
              <a:spcBef>
                <a:spcPts val="0"/>
              </a:spcBef>
              <a:spcAft>
                <a:spcPts val="0"/>
              </a:spcAft>
              <a:buClr>
                <a:schemeClr val="dk1"/>
              </a:buClr>
              <a:buSzPts val="1300"/>
              <a:buChar char="●"/>
            </a:pPr>
            <a:r>
              <a:rPr lang="es-MX" sz="1000" dirty="0" err="1">
                <a:solidFill>
                  <a:schemeClr val="dk1"/>
                </a:solidFill>
              </a:rPr>
              <a:t>Release</a:t>
            </a:r>
            <a:r>
              <a:rPr lang="es-MX" sz="1000" dirty="0">
                <a:solidFill>
                  <a:schemeClr val="dk1"/>
                </a:solidFill>
              </a:rPr>
              <a:t> Plan, </a:t>
            </a:r>
            <a:r>
              <a:rPr lang="es-MX" sz="1000" dirty="0" err="1">
                <a:solidFill>
                  <a:schemeClr val="dk1"/>
                </a:solidFill>
              </a:rPr>
              <a:t>Product</a:t>
            </a:r>
            <a:r>
              <a:rPr lang="es-MX" sz="1000" dirty="0">
                <a:solidFill>
                  <a:schemeClr val="dk1"/>
                </a:solidFill>
              </a:rPr>
              <a:t> Backlog, Historias de usuario, </a:t>
            </a:r>
            <a:r>
              <a:rPr lang="es-MX" sz="1000" dirty="0" err="1">
                <a:solidFill>
                  <a:schemeClr val="dk1"/>
                </a:solidFill>
              </a:rPr>
              <a:t>Wireframes</a:t>
            </a:r>
            <a:r>
              <a:rPr lang="es-MX" sz="1000" dirty="0">
                <a:solidFill>
                  <a:schemeClr val="dk1"/>
                </a:solidFill>
              </a:rPr>
              <a:t> de la aplicación. </a:t>
            </a:r>
            <a:r>
              <a:rPr lang="es-MX" sz="1000" b="1" dirty="0">
                <a:solidFill>
                  <a:schemeClr val="dk1"/>
                </a:solidFill>
              </a:rPr>
              <a:t>(08-06-23)</a:t>
            </a:r>
          </a:p>
          <a:p>
            <a:pPr marL="457200" lvl="0" indent="-311150" algn="l" rtl="0">
              <a:spcBef>
                <a:spcPts val="0"/>
              </a:spcBef>
              <a:spcAft>
                <a:spcPts val="0"/>
              </a:spcAft>
              <a:buClr>
                <a:schemeClr val="dk1"/>
              </a:buClr>
              <a:buSzPts val="1300"/>
              <a:buChar char="●"/>
            </a:pPr>
            <a:r>
              <a:rPr lang="es-MX" sz="1000" dirty="0">
                <a:solidFill>
                  <a:schemeClr val="dk1"/>
                </a:solidFill>
              </a:rPr>
              <a:t>Documento de arquitectura, Documento de diagrama entidad relación, Documento de diagrama de clases y secuencia, Resumen Sprint 2. </a:t>
            </a:r>
            <a:r>
              <a:rPr lang="es-MX" sz="1000" b="1" dirty="0">
                <a:solidFill>
                  <a:schemeClr val="dk1"/>
                </a:solidFill>
              </a:rPr>
              <a:t>(15-06-23)</a:t>
            </a:r>
            <a:endParaRPr lang="es-MX" sz="1000" b="1" dirty="0"/>
          </a:p>
        </p:txBody>
      </p:sp>
      <p:sp>
        <p:nvSpPr>
          <p:cNvPr id="130" name="Shape 130"/>
          <p:cNvSpPr/>
          <p:nvPr/>
        </p:nvSpPr>
        <p:spPr>
          <a:xfrm>
            <a:off x="5724126" y="4221087"/>
            <a:ext cx="3153082" cy="1008000"/>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s-MX" sz="1100" dirty="0">
                <a:solidFill>
                  <a:schemeClr val="dk1"/>
                </a:solidFill>
              </a:rPr>
              <a:t>Desarrollar e implementar una aplicación móvil que detecta objetos personalizados para personas con baja visión.</a:t>
            </a:r>
          </a:p>
        </p:txBody>
      </p:sp>
      <p:sp>
        <p:nvSpPr>
          <p:cNvPr id="131" name="Shape 131"/>
          <p:cNvSpPr/>
          <p:nvPr/>
        </p:nvSpPr>
        <p:spPr>
          <a:xfrm>
            <a:off x="5639419" y="5584612"/>
            <a:ext cx="3325067" cy="1156755"/>
          </a:xfrm>
          <a:prstGeom prst="rect">
            <a:avLst/>
          </a:prstGeom>
          <a:noFill/>
          <a:ln w="28575" cap="flat" cmpd="sng">
            <a:solidFill>
              <a:schemeClr val="dk2"/>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32" name="Shape 132"/>
          <p:cNvGrpSpPr/>
          <p:nvPr/>
        </p:nvGrpSpPr>
        <p:grpSpPr>
          <a:xfrm>
            <a:off x="5639420" y="5373216"/>
            <a:ext cx="1584325" cy="217487"/>
            <a:chOff x="3809" y="2569"/>
            <a:chExt cx="998" cy="137"/>
          </a:xfrm>
        </p:grpSpPr>
        <p:sp>
          <p:nvSpPr>
            <p:cNvPr id="133" name="Shape 133"/>
            <p:cNvSpPr/>
            <p:nvPr/>
          </p:nvSpPr>
          <p:spPr>
            <a:xfrm>
              <a:off x="3849" y="2569"/>
              <a:ext cx="958" cy="118"/>
            </a:xfrm>
            <a:prstGeom prst="wedgeRectCallout">
              <a:avLst>
                <a:gd name="adj1" fmla="val -20833"/>
                <a:gd name="adj2" fmla="val 79306"/>
              </a:avLst>
            </a:prstGeom>
            <a:solidFill>
              <a:srgbClr val="D2F705"/>
            </a:soli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ctr" rtl="0">
                <a:spcBef>
                  <a:spcPts val="0"/>
                </a:spcBef>
                <a:buNone/>
              </a:pPr>
              <a:endParaRPr sz="1800">
                <a:solidFill>
                  <a:srgbClr val="FFFFFF"/>
                </a:solidFill>
                <a:latin typeface="Calibri"/>
                <a:ea typeface="Calibri"/>
                <a:cs typeface="Calibri"/>
                <a:sym typeface="Calibri"/>
              </a:endParaRPr>
            </a:p>
          </p:txBody>
        </p:sp>
        <p:sp>
          <p:nvSpPr>
            <p:cNvPr id="134" name="Shape 134"/>
            <p:cNvSpPr/>
            <p:nvPr/>
          </p:nvSpPr>
          <p:spPr>
            <a:xfrm>
              <a:off x="3809" y="2587"/>
              <a:ext cx="958" cy="118"/>
            </a:xfrm>
            <a:prstGeom prst="wedgeRectCallout">
              <a:avLst>
                <a:gd name="adj1" fmla="val -20833"/>
                <a:gd name="adj2" fmla="val 79306"/>
              </a:avLst>
            </a:prstGeom>
            <a:gradFill>
              <a:gsLst>
                <a:gs pos="0">
                  <a:srgbClr val="333399"/>
                </a:gs>
                <a:gs pos="100000">
                  <a:srgbClr val="4070AA"/>
                </a:gs>
              </a:gsLst>
              <a:lin ang="5400000" scaled="0"/>
            </a:gradFill>
            <a:ln w="9525" cap="flat" cmpd="sng">
              <a:solidFill>
                <a:srgbClr val="4A7EBB"/>
              </a:solidFill>
              <a:prstDash val="solid"/>
              <a:miter/>
              <a:headEnd type="none" w="med" len="med"/>
              <a:tailEnd type="none" w="med" len="med"/>
            </a:ln>
            <a:effectLst>
              <a:outerShdw dist="23000" dir="5400000" rotWithShape="0">
                <a:srgbClr val="808080">
                  <a:alpha val="34901"/>
                </a:srgbClr>
              </a:outerShdw>
            </a:effectLst>
          </p:spPr>
          <p:txBody>
            <a:bodyPr lIns="91425" tIns="45700" rIns="91425" bIns="45700" anchor="ctr" anchorCtr="0">
              <a:noAutofit/>
            </a:bodyPr>
            <a:lstStyle/>
            <a:p>
              <a:pPr marL="0" marR="0" lvl="0" indent="0" algn="l" rtl="0">
                <a:spcBef>
                  <a:spcPts val="0"/>
                </a:spcBef>
                <a:buSzPct val="25000"/>
                <a:buNone/>
              </a:pPr>
              <a:r>
                <a:rPr lang="es-AR" sz="1000" b="1">
                  <a:solidFill>
                    <a:srgbClr val="FFFFFF"/>
                  </a:solidFill>
                  <a:latin typeface="Arial"/>
                  <a:ea typeface="Arial"/>
                  <a:cs typeface="Arial"/>
                  <a:sym typeface="Arial"/>
                </a:rPr>
                <a:t>Objetivo del Producto</a:t>
              </a:r>
            </a:p>
          </p:txBody>
        </p:sp>
      </p:grpSp>
      <p:sp>
        <p:nvSpPr>
          <p:cNvPr id="135" name="Shape 135"/>
          <p:cNvSpPr/>
          <p:nvPr/>
        </p:nvSpPr>
        <p:spPr>
          <a:xfrm>
            <a:off x="5639410" y="5610933"/>
            <a:ext cx="3316537" cy="1130347"/>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r>
              <a:rPr lang="es-MX" sz="1000" dirty="0">
                <a:solidFill>
                  <a:schemeClr val="dk1"/>
                </a:solidFill>
              </a:rPr>
              <a:t>Permitir a las personas con baja visión cargar en el sistema sus objetos personalizados y que luego los puedan encontrar en una sala. Facilitar el acceso a la aplicación mediante la compatibilidad con lectores de pantalla y colores de alto contraste.</a:t>
            </a:r>
            <a:endParaRPr lang="es-ES" sz="1000" dirty="0"/>
          </a:p>
        </p:txBody>
      </p:sp>
      <p:pic>
        <p:nvPicPr>
          <p:cNvPr id="136" name="Shape 136"/>
          <p:cNvPicPr preferRelativeResize="0"/>
          <p:nvPr/>
        </p:nvPicPr>
        <p:blipFill rotWithShape="1">
          <a:blip r:embed="rId3">
            <a:alphaModFix/>
          </a:blip>
          <a:srcRect/>
          <a:stretch/>
        </p:blipFill>
        <p:spPr>
          <a:xfrm>
            <a:off x="8652512" y="210900"/>
            <a:ext cx="273000" cy="485700"/>
          </a:xfrm>
          <a:prstGeom prst="rect">
            <a:avLst/>
          </a:prstGeom>
          <a:noFill/>
          <a:ln>
            <a:noFill/>
          </a:ln>
        </p:spPr>
      </p:pic>
      <p:sp>
        <p:nvSpPr>
          <p:cNvPr id="137" name="Shape 137"/>
          <p:cNvSpPr/>
          <p:nvPr/>
        </p:nvSpPr>
        <p:spPr>
          <a:xfrm>
            <a:off x="5724125" y="1116613"/>
            <a:ext cx="3153082" cy="258026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s-MX" sz="1000" b="1" dirty="0">
                <a:solidFill>
                  <a:schemeClr val="dk1"/>
                </a:solidFill>
              </a:rPr>
              <a:t>Riesgo: </a:t>
            </a:r>
            <a:r>
              <a:rPr lang="es-MX" sz="1000" dirty="0">
                <a:solidFill>
                  <a:schemeClr val="dk1"/>
                </a:solidFill>
              </a:rPr>
              <a:t>Demoras inesperadas en pruebas del modelo de Machine </a:t>
            </a:r>
            <a:r>
              <a:rPr lang="es-MX" sz="1000" dirty="0" err="1">
                <a:solidFill>
                  <a:schemeClr val="dk1"/>
                </a:solidFill>
              </a:rPr>
              <a:t>Learning</a:t>
            </a:r>
            <a:r>
              <a:rPr lang="es-MX" sz="1000" dirty="0">
                <a:solidFill>
                  <a:schemeClr val="dk1"/>
                </a:solidFill>
              </a:rPr>
              <a:t>. (Impacto: Medio. Probabilidad de Ocurrencia: Media)</a:t>
            </a:r>
          </a:p>
          <a:p>
            <a:pPr marL="0" marR="0" lvl="0" indent="0" algn="l" rtl="0">
              <a:lnSpc>
                <a:spcPct val="100000"/>
              </a:lnSpc>
              <a:spcBef>
                <a:spcPts val="0"/>
              </a:spcBef>
              <a:spcAft>
                <a:spcPts val="0"/>
              </a:spcAft>
              <a:buClr>
                <a:srgbClr val="000000"/>
              </a:buClr>
              <a:buSzPts val="1000"/>
              <a:buFont typeface="Arial"/>
              <a:buNone/>
            </a:pPr>
            <a:r>
              <a:rPr lang="es-MX" sz="1000" b="1" dirty="0">
                <a:solidFill>
                  <a:schemeClr val="dk1"/>
                </a:solidFill>
              </a:rPr>
              <a:t>Riesgo: </a:t>
            </a:r>
            <a:r>
              <a:rPr lang="es-MX" sz="1000" dirty="0">
                <a:solidFill>
                  <a:schemeClr val="dk1"/>
                </a:solidFill>
              </a:rPr>
              <a:t>Falta de experiencia en desarrollo móvil. (Impacto: Medio. Probabilidad de Ocurrencia: Alta)</a:t>
            </a:r>
            <a:endParaRPr lang="es-MX" sz="1050" dirty="0">
              <a:solidFill>
                <a:schemeClr val="dk1"/>
              </a:solidFill>
            </a:endParaRPr>
          </a:p>
        </p:txBody>
      </p:sp>
      <p:sp>
        <p:nvSpPr>
          <p:cNvPr id="138" name="Shape 138"/>
          <p:cNvSpPr/>
          <p:nvPr/>
        </p:nvSpPr>
        <p:spPr>
          <a:xfrm>
            <a:off x="274447" y="6009876"/>
            <a:ext cx="5153003" cy="683412"/>
          </a:xfrm>
          <a:prstGeom prst="roundRect">
            <a:avLst>
              <a:gd name="adj" fmla="val 16667"/>
            </a:avLst>
          </a:prstGeom>
          <a:solidFill>
            <a:srgbClr val="DAE5F1"/>
          </a:solidFill>
          <a:ln w="25400" cap="flat" cmpd="sng">
            <a:solidFill>
              <a:srgbClr val="395E89"/>
            </a:solidFill>
            <a:prstDash val="solid"/>
            <a:round/>
            <a:headEnd type="none" w="med" len="med"/>
            <a:tailEnd type="none" w="med" len="med"/>
          </a:ln>
        </p:spPr>
        <p:txBody>
          <a:bodyPr lIns="91425" tIns="45700" rIns="91425" bIns="45700" anchor="ctr" anchorCtr="0">
            <a:noAutofit/>
          </a:bodyPr>
          <a:lstStyle/>
          <a:p>
            <a:pPr lvl="0" algn="just"/>
            <a:r>
              <a:rPr lang="es-AR" sz="1000" dirty="0"/>
              <a:t>Elección de Red Neuronal en Tensor Flow que permite ajuste fino. Elección de arquitectura en Cloud para delegar cómputo</a:t>
            </a:r>
            <a:endParaRPr lang="es-ES" sz="1000" dirty="0"/>
          </a:p>
        </p:txBody>
      </p:sp>
      <p:sp>
        <p:nvSpPr>
          <p:cNvPr id="2" name="TextBox 1"/>
          <p:cNvSpPr txBox="1"/>
          <p:nvPr/>
        </p:nvSpPr>
        <p:spPr>
          <a:xfrm>
            <a:off x="223613" y="279284"/>
            <a:ext cx="569387" cy="369332"/>
          </a:xfrm>
          <a:prstGeom prst="rect">
            <a:avLst/>
          </a:prstGeom>
          <a:noFill/>
        </p:spPr>
        <p:txBody>
          <a:bodyPr wrap="none" rtlCol="0">
            <a:spAutoFit/>
          </a:bodyPr>
          <a:lstStyle/>
          <a:p>
            <a:r>
              <a:rPr lang="es-AR" sz="1800" b="1" dirty="0">
                <a:solidFill>
                  <a:srgbClr val="003399"/>
                </a:solidFill>
              </a:rPr>
              <a:t>454</a:t>
            </a:r>
            <a:endParaRPr lang="en-US" sz="1800" b="1" dirty="0">
              <a:solidFill>
                <a:srgbClr val="003399"/>
              </a:solidFill>
            </a:endParaRPr>
          </a:p>
        </p:txBody>
      </p:sp>
      <p:pic>
        <p:nvPicPr>
          <p:cNvPr id="48" name="Picture 23"/>
          <p:cNvPicPr preferRelativeResize="0">
            <a:picLocks noChangeArrowheads="1"/>
          </p:cNvPicPr>
          <p:nvPr/>
        </p:nvPicPr>
        <p:blipFill>
          <a:blip r:embed="rId4" cstate="print"/>
          <a:srcRect/>
          <a:stretch>
            <a:fillRect/>
          </a:stretch>
        </p:blipFill>
        <p:spPr bwMode="auto">
          <a:xfrm>
            <a:off x="10645358" y="6693288"/>
            <a:ext cx="273050" cy="485775"/>
          </a:xfrm>
          <a:prstGeom prst="rect">
            <a:avLst/>
          </a:prstGeom>
          <a:noFill/>
          <a:ln w="9525">
            <a:noFill/>
            <a:miter lim="800000"/>
            <a:headEnd/>
            <a:tailEnd/>
          </a:ln>
        </p:spPr>
      </p:pic>
      <p:pic>
        <p:nvPicPr>
          <p:cNvPr id="3" name="Google Shape;80;p3">
            <a:extLst>
              <a:ext uri="{FF2B5EF4-FFF2-40B4-BE49-F238E27FC236}">
                <a16:creationId xmlns:a16="http://schemas.microsoft.com/office/drawing/2014/main" id="{C2048327-5940-24F8-AAF2-30286A3CE157}"/>
              </a:ext>
            </a:extLst>
          </p:cNvPr>
          <p:cNvPicPr preferRelativeResize="0"/>
          <p:nvPr/>
        </p:nvPicPr>
        <p:blipFill rotWithShape="1">
          <a:blip r:embed="rId5">
            <a:alphaModFix/>
          </a:blip>
          <a:srcRect l="4542" r="1019"/>
          <a:stretch/>
        </p:blipFill>
        <p:spPr>
          <a:xfrm>
            <a:off x="264677" y="1049394"/>
            <a:ext cx="5177522" cy="2014092"/>
          </a:xfrm>
          <a:prstGeom prst="rect">
            <a:avLst/>
          </a:prstGeom>
          <a:noFill/>
          <a:ln>
            <a:noFill/>
          </a:ln>
        </p:spPr>
      </p:pic>
    </p:spTree>
    <p:extLst>
      <p:ext uri="{BB962C8B-B14F-4D97-AF65-F5344CB8AC3E}">
        <p14:creationId xmlns:p14="http://schemas.microsoft.com/office/powerpoint/2010/main" val="2280291139"/>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31219</TotalTime>
  <Words>4372</Words>
  <Application>Microsoft Office PowerPoint</Application>
  <PresentationFormat>Presentación en pantalla (4:3)</PresentationFormat>
  <Paragraphs>641</Paragraphs>
  <Slides>20</Slides>
  <Notes>19</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20</vt:i4>
      </vt:variant>
    </vt:vector>
  </HeadingPairs>
  <TitlesOfParts>
    <vt:vector size="29" baseType="lpstr">
      <vt:lpstr>Arial</vt:lpstr>
      <vt:lpstr>Arial MT</vt:lpstr>
      <vt:lpstr>Arial,Sans-Serif</vt:lpstr>
      <vt:lpstr>Calibri</vt:lpstr>
      <vt:lpstr>Noto Sans Symbols</vt:lpstr>
      <vt:lpstr>Noto Sans Symbols,Sans-Serif</vt:lpstr>
      <vt:lpstr>Roboto</vt:lpstr>
      <vt:lpstr>TheSansCorrespondence</vt:lpstr>
      <vt:lpstr>Tema de Office</vt:lpstr>
      <vt:lpstr>Tablero de Control Integral</vt:lpstr>
      <vt:lpstr>Tablero de control integrado</vt:lpstr>
      <vt:lpstr>Tablero de control integrado</vt:lpstr>
      <vt:lpstr>Tablero de control integrado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Tablero de Control Integral</dc:title>
  <dc:creator>Gabriela Salem</dc:creator>
  <cp:lastModifiedBy>Gabriela Salem</cp:lastModifiedBy>
  <cp:revision>156</cp:revision>
  <dcterms:modified xsi:type="dcterms:W3CDTF">2023-08-09T21:34:37Z</dcterms:modified>
</cp:coreProperties>
</file>