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6" r:id="rId4"/>
    <p:sldId id="272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8F322-7F23-4F92-B6CF-A1DB43F69EE5}" v="35" dt="2023-10-26T16:40:56.581"/>
  </p1510:revLst>
</p1510:revInfo>
</file>

<file path=ppt/tableStyles.xml><?xml version="1.0" encoding="utf-8"?>
<a:tblStyleLst xmlns:a="http://schemas.openxmlformats.org/drawingml/2006/main" def="{7CD48338-4FC2-4C32-A0AF-3F45D4AC5364}">
  <a:tblStyle styleId="{7CD48338-4FC2-4C32-A0AF-3F45D4AC53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Salem" userId="c4ab765d-4f70-4279-bb0a-fdcdd0b71797" providerId="ADAL" clId="{E5A8F322-7F23-4F92-B6CF-A1DB43F69EE5}"/>
    <pc:docChg chg="undo redo custSel modSld">
      <pc:chgData name="Gabriela Salem" userId="c4ab765d-4f70-4279-bb0a-fdcdd0b71797" providerId="ADAL" clId="{E5A8F322-7F23-4F92-B6CF-A1DB43F69EE5}" dt="2023-10-26T16:43:33.308" v="1042" actId="6549"/>
      <pc:docMkLst>
        <pc:docMk/>
      </pc:docMkLst>
      <pc:sldChg chg="modSp mod">
        <pc:chgData name="Gabriela Salem" userId="c4ab765d-4f70-4279-bb0a-fdcdd0b71797" providerId="ADAL" clId="{E5A8F322-7F23-4F92-B6CF-A1DB43F69EE5}" dt="2023-10-24T18:07:14.474" v="1" actId="20577"/>
        <pc:sldMkLst>
          <pc:docMk/>
          <pc:sldMk cId="0" sldId="256"/>
        </pc:sldMkLst>
        <pc:spChg chg="mod">
          <ac:chgData name="Gabriela Salem" userId="c4ab765d-4f70-4279-bb0a-fdcdd0b71797" providerId="ADAL" clId="{E5A8F322-7F23-4F92-B6CF-A1DB43F69EE5}" dt="2023-10-24T18:07:14.474" v="1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Gabriela Salem" userId="c4ab765d-4f70-4279-bb0a-fdcdd0b71797" providerId="ADAL" clId="{E5A8F322-7F23-4F92-B6CF-A1DB43F69EE5}" dt="2023-10-26T16:38:46.035" v="986" actId="1076"/>
        <pc:sldMkLst>
          <pc:docMk/>
          <pc:sldMk cId="0" sldId="257"/>
        </pc:sldMkLst>
        <pc:grpChg chg="mod">
          <ac:chgData name="Gabriela Salem" userId="c4ab765d-4f70-4279-bb0a-fdcdd0b71797" providerId="ADAL" clId="{E5A8F322-7F23-4F92-B6CF-A1DB43F69EE5}" dt="2023-10-25T14:42:51.821" v="857" actId="1076"/>
          <ac:grpSpMkLst>
            <pc:docMk/>
            <pc:sldMk cId="0" sldId="257"/>
            <ac:grpSpMk id="42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4T18:08:32.888" v="5" actId="1076"/>
          <ac:grpSpMkLst>
            <pc:docMk/>
            <pc:sldMk cId="0" sldId="257"/>
            <ac:grpSpMk id="47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5T14:28:38.632" v="338" actId="1076"/>
          <ac:grpSpMkLst>
            <pc:docMk/>
            <pc:sldMk cId="0" sldId="257"/>
            <ac:grpSpMk id="52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5T14:01:54.462" v="301" actId="1076"/>
          <ac:grpSpMkLst>
            <pc:docMk/>
            <pc:sldMk cId="0" sldId="257"/>
            <ac:grpSpMk id="58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6T16:38:46.035" v="986" actId="1076"/>
          <ac:grpSpMkLst>
            <pc:docMk/>
            <pc:sldMk cId="0" sldId="257"/>
            <ac:grpSpMk id="64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6T16:26:06.911" v="960" actId="1076"/>
          <ac:grpSpMkLst>
            <pc:docMk/>
            <pc:sldMk cId="0" sldId="257"/>
            <ac:grpSpMk id="70" creationId="{00000000-0000-0000-0000-000000000000}"/>
          </ac:grpSpMkLst>
        </pc:grpChg>
        <pc:graphicFrameChg chg="mod">
          <ac:chgData name="Gabriela Salem" userId="c4ab765d-4f70-4279-bb0a-fdcdd0b71797" providerId="ADAL" clId="{E5A8F322-7F23-4F92-B6CF-A1DB43F69EE5}" dt="2023-10-25T14:42:39.575" v="854"/>
          <ac:graphicFrameMkLst>
            <pc:docMk/>
            <pc:sldMk cId="0" sldId="257"/>
            <ac:graphicFrameMk id="1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E5A8F322-7F23-4F92-B6CF-A1DB43F69EE5}" dt="2023-10-24T18:08:54.583" v="13" actId="6549"/>
          <ac:graphicFrameMkLst>
            <pc:docMk/>
            <pc:sldMk cId="0" sldId="257"/>
            <ac:graphicFrameMk id="18" creationId="{00000000-0000-0000-0000-000000000000}"/>
          </ac:graphicFrameMkLst>
        </pc:graphicFrameChg>
        <pc:graphicFrameChg chg="mod">
          <ac:chgData name="Gabriela Salem" userId="c4ab765d-4f70-4279-bb0a-fdcdd0b71797" providerId="ADAL" clId="{E5A8F322-7F23-4F92-B6CF-A1DB43F69EE5}" dt="2023-10-26T16:25:57.567" v="957"/>
          <ac:graphicFrameMkLst>
            <pc:docMk/>
            <pc:sldMk cId="0" sldId="257"/>
            <ac:graphicFrameMk id="2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E5A8F322-7F23-4F92-B6CF-A1DB43F69EE5}" dt="2023-10-25T14:28:15.594" v="335" actId="6549"/>
          <ac:graphicFrameMkLst>
            <pc:docMk/>
            <pc:sldMk cId="0" sldId="257"/>
            <ac:graphicFrameMk id="29" creationId="{00000000-0000-0000-0000-000000000000}"/>
          </ac:graphicFrameMkLst>
        </pc:graphicFrameChg>
        <pc:graphicFrameChg chg="mod">
          <ac:chgData name="Gabriela Salem" userId="c4ab765d-4f70-4279-bb0a-fdcdd0b71797" providerId="ADAL" clId="{E5A8F322-7F23-4F92-B6CF-A1DB43F69EE5}" dt="2023-10-25T14:01:43.440" v="300"/>
          <ac:graphicFrameMkLst>
            <pc:docMk/>
            <pc:sldMk cId="0" sldId="257"/>
            <ac:graphicFrameMk id="33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E5A8F322-7F23-4F92-B6CF-A1DB43F69EE5}" dt="2023-10-26T16:38:28.299" v="985" actId="6549"/>
          <ac:graphicFrameMkLst>
            <pc:docMk/>
            <pc:sldMk cId="0" sldId="257"/>
            <ac:graphicFrameMk id="87" creationId="{00000000-0000-0000-0000-000000000000}"/>
          </ac:graphicFrameMkLst>
        </pc:graphicFrameChg>
        <pc:picChg chg="mod">
          <ac:chgData name="Gabriela Salem" userId="c4ab765d-4f70-4279-bb0a-fdcdd0b71797" providerId="ADAL" clId="{E5A8F322-7F23-4F92-B6CF-A1DB43F69EE5}" dt="2023-10-25T14:42:45.580" v="855" actId="1076"/>
          <ac:picMkLst>
            <pc:docMk/>
            <pc:sldMk cId="0" sldId="257"/>
            <ac:picMk id="26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5T14:28:35.165" v="337" actId="1076"/>
          <ac:picMkLst>
            <pc:docMk/>
            <pc:sldMk cId="0" sldId="257"/>
            <ac:picMk id="31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5T14:42:49.477" v="856" actId="1076"/>
          <ac:picMkLst>
            <pc:docMk/>
            <pc:sldMk cId="0" sldId="257"/>
            <ac:picMk id="36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6T16:26:04.722" v="959" actId="1076"/>
          <ac:picMkLst>
            <pc:docMk/>
            <pc:sldMk cId="0" sldId="257"/>
            <ac:picMk id="63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6T16:26:00.653" v="958" actId="1076"/>
          <ac:picMkLst>
            <pc:docMk/>
            <pc:sldMk cId="0" sldId="257"/>
            <ac:picMk id="69" creationId="{00000000-0000-0000-0000-000000000000}"/>
          </ac:picMkLst>
        </pc:picChg>
      </pc:sldChg>
      <pc:sldChg chg="addSp delSp modSp mod">
        <pc:chgData name="Gabriela Salem" userId="c4ab765d-4f70-4279-bb0a-fdcdd0b71797" providerId="ADAL" clId="{E5A8F322-7F23-4F92-B6CF-A1DB43F69EE5}" dt="2023-10-26T16:43:33.308" v="1042" actId="6549"/>
        <pc:sldMkLst>
          <pc:docMk/>
          <pc:sldMk cId="0" sldId="258"/>
        </pc:sldMkLst>
        <pc:spChg chg="del">
          <ac:chgData name="Gabriela Salem" userId="c4ab765d-4f70-4279-bb0a-fdcdd0b71797" providerId="ADAL" clId="{E5A8F322-7F23-4F92-B6CF-A1DB43F69EE5}" dt="2023-10-26T16:39:26.849" v="988" actId="478"/>
          <ac:spMkLst>
            <pc:docMk/>
            <pc:sldMk cId="0" sldId="258"/>
            <ac:spMk id="3" creationId="{8B4951CB-3192-779F-9561-A8C9C3B25ACA}"/>
          </ac:spMkLst>
        </pc:spChg>
        <pc:spChg chg="add mod">
          <ac:chgData name="Gabriela Salem" userId="c4ab765d-4f70-4279-bb0a-fdcdd0b71797" providerId="ADAL" clId="{E5A8F322-7F23-4F92-B6CF-A1DB43F69EE5}" dt="2023-10-26T16:41:51.398" v="1013" actId="1038"/>
          <ac:spMkLst>
            <pc:docMk/>
            <pc:sldMk cId="0" sldId="258"/>
            <ac:spMk id="5" creationId="{9DB42D9F-7FA4-5A3F-1F63-EA085DACE539}"/>
          </ac:spMkLst>
        </pc:spChg>
        <pc:spChg chg="mod">
          <ac:chgData name="Gabriela Salem" userId="c4ab765d-4f70-4279-bb0a-fdcdd0b71797" providerId="ADAL" clId="{E5A8F322-7F23-4F92-B6CF-A1DB43F69EE5}" dt="2023-10-26T16:43:28.125" v="1038" actId="6549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6T16:43:33.308" v="1042" actId="6549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6T16:40:24.392" v="1000" actId="6549"/>
          <ac:spMkLst>
            <pc:docMk/>
            <pc:sldMk cId="0" sldId="258"/>
            <ac:spMk id="148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6T16:43:12.416" v="1034" actId="6549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6T16:42:21.462" v="1019" actId="6549"/>
          <ac:spMkLst>
            <pc:docMk/>
            <pc:sldMk cId="0" sldId="258"/>
            <ac:spMk id="160" creationId="{00000000-0000-0000-0000-000000000000}"/>
          </ac:spMkLst>
        </pc:spChg>
      </pc:sldChg>
      <pc:sldChg chg="modSp mod">
        <pc:chgData name="Gabriela Salem" userId="c4ab765d-4f70-4279-bb0a-fdcdd0b71797" providerId="ADAL" clId="{E5A8F322-7F23-4F92-B6CF-A1DB43F69EE5}" dt="2023-10-25T14:44:47.881" v="872" actId="6549"/>
        <pc:sldMkLst>
          <pc:docMk/>
          <pc:sldMk cId="470929460" sldId="260"/>
        </pc:sldMkLst>
        <pc:spChg chg="mod">
          <ac:chgData name="Gabriela Salem" userId="c4ab765d-4f70-4279-bb0a-fdcdd0b71797" providerId="ADAL" clId="{E5A8F322-7F23-4F92-B6CF-A1DB43F69EE5}" dt="2023-10-25T14:44:42.331" v="868" actId="20577"/>
          <ac:spMkLst>
            <pc:docMk/>
            <pc:sldMk cId="470929460" sldId="260"/>
            <ac:spMk id="3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4:47.881" v="872" actId="6549"/>
          <ac:spMkLst>
            <pc:docMk/>
            <pc:sldMk cId="470929460" sldId="260"/>
            <ac:spMk id="40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3:14.688" v="858"/>
          <ac:spMkLst>
            <pc:docMk/>
            <pc:sldMk cId="470929460" sldId="260"/>
            <ac:spMk id="48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4:15.365" v="862" actId="207"/>
          <ac:spMkLst>
            <pc:docMk/>
            <pc:sldMk cId="470929460" sldId="260"/>
            <ac:spMk id="52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3:50.085" v="860" actId="255"/>
          <ac:spMkLst>
            <pc:docMk/>
            <pc:sldMk cId="470929460" sldId="260"/>
            <ac:spMk id="69" creationId="{00000000-0000-0000-0000-000000000000}"/>
          </ac:spMkLst>
        </pc:spChg>
        <pc:grpChg chg="mod">
          <ac:chgData name="Gabriela Salem" userId="c4ab765d-4f70-4279-bb0a-fdcdd0b71797" providerId="ADAL" clId="{E5A8F322-7F23-4F92-B6CF-A1DB43F69EE5}" dt="2023-10-25T14:44:22.514" v="863" actId="1076"/>
          <ac:grpSpMkLst>
            <pc:docMk/>
            <pc:sldMk cId="470929460" sldId="260"/>
            <ac:grpSpMk id="41" creationId="{00000000-0000-0000-0000-000000000000}"/>
          </ac:grpSpMkLst>
        </pc:grpChg>
        <pc:picChg chg="mod">
          <ac:chgData name="Gabriela Salem" userId="c4ab765d-4f70-4279-bb0a-fdcdd0b71797" providerId="ADAL" clId="{E5A8F322-7F23-4F92-B6CF-A1DB43F69EE5}" dt="2023-10-25T14:44:29.006" v="866" actId="1038"/>
          <ac:picMkLst>
            <pc:docMk/>
            <pc:sldMk cId="470929460" sldId="260"/>
            <ac:picMk id="53" creationId="{00000000-0000-0000-0000-000000000000}"/>
          </ac:picMkLst>
        </pc:picChg>
      </pc:sldChg>
      <pc:sldChg chg="addSp delSp modSp mod">
        <pc:chgData name="Gabriela Salem" userId="c4ab765d-4f70-4279-bb0a-fdcdd0b71797" providerId="ADAL" clId="{E5A8F322-7F23-4F92-B6CF-A1DB43F69EE5}" dt="2023-10-24T18:38:38.256" v="243" actId="1035"/>
        <pc:sldMkLst>
          <pc:docMk/>
          <pc:sldMk cId="238637935" sldId="261"/>
        </pc:sldMkLst>
        <pc:spChg chg="add del mod">
          <ac:chgData name="Gabriela Salem" userId="c4ab765d-4f70-4279-bb0a-fdcdd0b71797" providerId="ADAL" clId="{E5A8F322-7F23-4F92-B6CF-A1DB43F69EE5}" dt="2023-10-24T18:38:08.568" v="199" actId="478"/>
          <ac:spMkLst>
            <pc:docMk/>
            <pc:sldMk cId="238637935" sldId="261"/>
            <ac:spMk id="4" creationId="{F5169EBD-80FD-336A-8D43-98CF264F9FBA}"/>
          </ac:spMkLst>
        </pc:spChg>
        <pc:spChg chg="add del mod">
          <ac:chgData name="Gabriela Salem" userId="c4ab765d-4f70-4279-bb0a-fdcdd0b71797" providerId="ADAL" clId="{E5A8F322-7F23-4F92-B6CF-A1DB43F69EE5}" dt="2023-10-24T18:38:25.465" v="203" actId="478"/>
          <ac:spMkLst>
            <pc:docMk/>
            <pc:sldMk cId="238637935" sldId="261"/>
            <ac:spMk id="5" creationId="{6E267265-6CE0-3B96-3312-FAFEF8B7E510}"/>
          </ac:spMkLst>
        </pc:spChg>
        <pc:spChg chg="add mod">
          <ac:chgData name="Gabriela Salem" userId="c4ab765d-4f70-4279-bb0a-fdcdd0b71797" providerId="ADAL" clId="{E5A8F322-7F23-4F92-B6CF-A1DB43F69EE5}" dt="2023-10-24T18:38:14.615" v="201" actId="1076"/>
          <ac:spMkLst>
            <pc:docMk/>
            <pc:sldMk cId="238637935" sldId="261"/>
            <ac:spMk id="6" creationId="{37888818-1EB3-4099-2D96-F69339EB3DC9}"/>
          </ac:spMkLst>
        </pc:spChg>
        <pc:spChg chg="add mod">
          <ac:chgData name="Gabriela Salem" userId="c4ab765d-4f70-4279-bb0a-fdcdd0b71797" providerId="ADAL" clId="{E5A8F322-7F23-4F92-B6CF-A1DB43F69EE5}" dt="2023-10-24T18:38:38.256" v="243" actId="1035"/>
          <ac:spMkLst>
            <pc:docMk/>
            <pc:sldMk cId="238637935" sldId="261"/>
            <ac:spMk id="7" creationId="{B43B3313-DA78-6254-7AF8-EE85C156054B}"/>
          </ac:spMkLst>
        </pc:spChg>
        <pc:spChg chg="del">
          <ac:chgData name="Gabriela Salem" userId="c4ab765d-4f70-4279-bb0a-fdcdd0b71797" providerId="ADAL" clId="{E5A8F322-7F23-4F92-B6CF-A1DB43F69EE5}" dt="2023-10-24T18:33:24.057" v="155" actId="478"/>
          <ac:spMkLst>
            <pc:docMk/>
            <pc:sldMk cId="238637935" sldId="261"/>
            <ac:spMk id="9" creationId="{F1CBC055-3F46-CB33-0736-DF5EDBF6CEC2}"/>
          </ac:spMkLst>
        </pc:spChg>
        <pc:spChg chg="mod">
          <ac:chgData name="Gabriela Salem" userId="c4ab765d-4f70-4279-bb0a-fdcdd0b71797" providerId="ADAL" clId="{E5A8F322-7F23-4F92-B6CF-A1DB43F69EE5}" dt="2023-10-24T18:33:55.488" v="178" actId="1038"/>
          <ac:spMkLst>
            <pc:docMk/>
            <pc:sldMk cId="238637935" sldId="261"/>
            <ac:spMk id="10" creationId="{24285C9D-67A4-C752-F318-001F2EADF0FC}"/>
          </ac:spMkLst>
        </pc:spChg>
        <pc:spChg chg="mod">
          <ac:chgData name="Gabriela Salem" userId="c4ab765d-4f70-4279-bb0a-fdcdd0b71797" providerId="ADAL" clId="{E5A8F322-7F23-4F92-B6CF-A1DB43F69EE5}" dt="2023-10-24T18:34:51.377" v="180" actId="6549"/>
          <ac:spMkLst>
            <pc:docMk/>
            <pc:sldMk cId="238637935" sldId="261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34:57.456" v="184" actId="6549"/>
          <ac:spMkLst>
            <pc:docMk/>
            <pc:sldMk cId="238637935" sldId="261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31:50.315" v="14"/>
          <ac:spMkLst>
            <pc:docMk/>
            <pc:sldMk cId="238637935" sldId="261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32:03.910" v="16" actId="6549"/>
          <ac:spMkLst>
            <pc:docMk/>
            <pc:sldMk cId="238637935" sldId="261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31:56.582" v="15" actId="6549"/>
          <ac:spMkLst>
            <pc:docMk/>
            <pc:sldMk cId="238637935" sldId="261"/>
            <ac:spMk id="138" creationId="{00000000-0000-0000-0000-000000000000}"/>
          </ac:spMkLst>
        </pc:spChg>
      </pc:sldChg>
      <pc:sldChg chg="modSp mod">
        <pc:chgData name="Gabriela Salem" userId="c4ab765d-4f70-4279-bb0a-fdcdd0b71797" providerId="ADAL" clId="{E5A8F322-7F23-4F92-B6CF-A1DB43F69EE5}" dt="2023-10-26T16:27:49.104" v="973" actId="1036"/>
        <pc:sldMkLst>
          <pc:docMk/>
          <pc:sldMk cId="3387102229" sldId="262"/>
        </pc:sldMkLst>
        <pc:spChg chg="mod">
          <ac:chgData name="Gabriela Salem" userId="c4ab765d-4f70-4279-bb0a-fdcdd0b71797" providerId="ADAL" clId="{E5A8F322-7F23-4F92-B6CF-A1DB43F69EE5}" dt="2023-10-26T16:27:30.649" v="968" actId="20577"/>
          <ac:spMkLst>
            <pc:docMk/>
            <pc:sldMk cId="3387102229" sldId="262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6T16:27:41.279" v="970" actId="6549"/>
          <ac:spMkLst>
            <pc:docMk/>
            <pc:sldMk cId="3387102229" sldId="262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6T16:26:59.090" v="965" actId="255"/>
          <ac:spMkLst>
            <pc:docMk/>
            <pc:sldMk cId="3387102229" sldId="262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6T16:26:31.620" v="961"/>
          <ac:spMkLst>
            <pc:docMk/>
            <pc:sldMk cId="3387102229" sldId="262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6T16:27:14.672" v="966"/>
          <ac:spMkLst>
            <pc:docMk/>
            <pc:sldMk cId="3387102229" sldId="262"/>
            <ac:spMk id="138" creationId="{00000000-0000-0000-0000-000000000000}"/>
          </ac:spMkLst>
        </pc:spChg>
        <pc:picChg chg="mod">
          <ac:chgData name="Gabriela Salem" userId="c4ab765d-4f70-4279-bb0a-fdcdd0b71797" providerId="ADAL" clId="{E5A8F322-7F23-4F92-B6CF-A1DB43F69EE5}" dt="2023-10-26T16:27:44.988" v="971" actId="1076"/>
          <ac:picMkLst>
            <pc:docMk/>
            <pc:sldMk cId="3387102229" sldId="262"/>
            <ac:picMk id="3" creationId="{D1BD5241-BD32-1FBE-5ACA-DB26AB1A3493}"/>
          </ac:picMkLst>
        </pc:picChg>
        <pc:picChg chg="mod">
          <ac:chgData name="Gabriela Salem" userId="c4ab765d-4f70-4279-bb0a-fdcdd0b71797" providerId="ADAL" clId="{E5A8F322-7F23-4F92-B6CF-A1DB43F69EE5}" dt="2023-10-26T16:27:49.104" v="973" actId="1036"/>
          <ac:picMkLst>
            <pc:docMk/>
            <pc:sldMk cId="3387102229" sldId="262"/>
            <ac:picMk id="48" creationId="{00000000-0000-0000-0000-000000000000}"/>
          </ac:picMkLst>
        </pc:picChg>
      </pc:sldChg>
      <pc:sldChg chg="modSp mod">
        <pc:chgData name="Gabriela Salem" userId="c4ab765d-4f70-4279-bb0a-fdcdd0b71797" providerId="ADAL" clId="{E5A8F322-7F23-4F92-B6CF-A1DB43F69EE5}" dt="2023-10-25T14:31:12.963" v="423" actId="6549"/>
        <pc:sldMkLst>
          <pc:docMk/>
          <pc:sldMk cId="2280291139" sldId="263"/>
        </pc:sldMkLst>
        <pc:spChg chg="mod">
          <ac:chgData name="Gabriela Salem" userId="c4ab765d-4f70-4279-bb0a-fdcdd0b71797" providerId="ADAL" clId="{E5A8F322-7F23-4F92-B6CF-A1DB43F69EE5}" dt="2023-10-25T14:31:04.895" v="419" actId="6549"/>
          <ac:spMkLst>
            <pc:docMk/>
            <pc:sldMk cId="2280291139" sldId="263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31:12.963" v="423" actId="6549"/>
          <ac:spMkLst>
            <pc:docMk/>
            <pc:sldMk cId="2280291139" sldId="263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29:33.834" v="339"/>
          <ac:spMkLst>
            <pc:docMk/>
            <pc:sldMk cId="2280291139" sldId="263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30:35.911" v="411" actId="20577"/>
          <ac:spMkLst>
            <pc:docMk/>
            <pc:sldMk cId="2280291139" sldId="263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29:48.400" v="340"/>
          <ac:spMkLst>
            <pc:docMk/>
            <pc:sldMk cId="2280291139" sldId="263"/>
            <ac:spMk id="138" creationId="{00000000-0000-0000-0000-000000000000}"/>
          </ac:spMkLst>
        </pc:spChg>
        <pc:picChg chg="mod">
          <ac:chgData name="Gabriela Salem" userId="c4ab765d-4f70-4279-bb0a-fdcdd0b71797" providerId="ADAL" clId="{E5A8F322-7F23-4F92-B6CF-A1DB43F69EE5}" dt="2023-10-25T14:30:44.517" v="412" actId="1076"/>
          <ac:picMkLst>
            <pc:docMk/>
            <pc:sldMk cId="2280291139" sldId="263"/>
            <ac:picMk id="48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5T14:30:50.682" v="415" actId="1037"/>
          <ac:picMkLst>
            <pc:docMk/>
            <pc:sldMk cId="2280291139" sldId="263"/>
            <ac:picMk id="136" creationId="{00000000-0000-0000-0000-000000000000}"/>
          </ac:picMkLst>
        </pc:picChg>
      </pc:sldChg>
      <pc:sldChg chg="modSp mod">
        <pc:chgData name="Gabriela Salem" userId="c4ab765d-4f70-4279-bb0a-fdcdd0b71797" providerId="ADAL" clId="{E5A8F322-7F23-4F92-B6CF-A1DB43F69EE5}" dt="2023-10-25T14:23:43.303" v="318" actId="6549"/>
        <pc:sldMkLst>
          <pc:docMk/>
          <pc:sldMk cId="529096723" sldId="264"/>
        </pc:sldMkLst>
        <pc:spChg chg="mod">
          <ac:chgData name="Gabriela Salem" userId="c4ab765d-4f70-4279-bb0a-fdcdd0b71797" providerId="ADAL" clId="{E5A8F322-7F23-4F92-B6CF-A1DB43F69EE5}" dt="2023-10-25T14:23:34.914" v="312" actId="6549"/>
          <ac:spMkLst>
            <pc:docMk/>
            <pc:sldMk cId="529096723" sldId="264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23:43.303" v="318" actId="6549"/>
          <ac:spMkLst>
            <pc:docMk/>
            <pc:sldMk cId="529096723" sldId="264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03:06.671" v="306" actId="20577"/>
          <ac:spMkLst>
            <pc:docMk/>
            <pc:sldMk cId="529096723" sldId="264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03:37.972" v="309" actId="120"/>
          <ac:spMkLst>
            <pc:docMk/>
            <pc:sldMk cId="529096723" sldId="264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03:20.387" v="307"/>
          <ac:spMkLst>
            <pc:docMk/>
            <pc:sldMk cId="529096723" sldId="264"/>
            <ac:spMk id="138" creationId="{00000000-0000-0000-0000-000000000000}"/>
          </ac:spMkLst>
        </pc:spChg>
      </pc:sldChg>
      <pc:sldChg chg="modSp mod">
        <pc:chgData name="Gabriela Salem" userId="c4ab765d-4f70-4279-bb0a-fdcdd0b71797" providerId="ADAL" clId="{E5A8F322-7F23-4F92-B6CF-A1DB43F69EE5}" dt="2023-10-25T17:35:18.073" v="956" actId="6549"/>
        <pc:sldMkLst>
          <pc:docMk/>
          <pc:sldMk cId="749372679" sldId="265"/>
        </pc:sldMkLst>
        <pc:spChg chg="mod">
          <ac:chgData name="Gabriela Salem" userId="c4ab765d-4f70-4279-bb0a-fdcdd0b71797" providerId="ADAL" clId="{E5A8F322-7F23-4F92-B6CF-A1DB43F69EE5}" dt="2023-10-25T17:35:12.576" v="952" actId="6549"/>
          <ac:spMkLst>
            <pc:docMk/>
            <pc:sldMk cId="749372679" sldId="265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7:35:18.073" v="956" actId="6549"/>
          <ac:spMkLst>
            <pc:docMk/>
            <pc:sldMk cId="749372679" sldId="265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7:34:13.749" v="946"/>
          <ac:spMkLst>
            <pc:docMk/>
            <pc:sldMk cId="749372679" sldId="265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7:34:57.291" v="948"/>
          <ac:spMkLst>
            <pc:docMk/>
            <pc:sldMk cId="749372679" sldId="265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7:34:27.172" v="947"/>
          <ac:spMkLst>
            <pc:docMk/>
            <pc:sldMk cId="749372679" sldId="265"/>
            <ac:spMk id="138" creationId="{00000000-0000-0000-0000-000000000000}"/>
          </ac:spMkLst>
        </pc:spChg>
      </pc:sldChg>
      <pc:sldChg chg="addSp modSp mod">
        <pc:chgData name="Gabriela Salem" userId="c4ab765d-4f70-4279-bb0a-fdcdd0b71797" providerId="ADAL" clId="{E5A8F322-7F23-4F92-B6CF-A1DB43F69EE5}" dt="2023-10-26T16:28:09.456" v="974" actId="1037"/>
        <pc:sldMkLst>
          <pc:docMk/>
          <pc:sldMk cId="909615682" sldId="266"/>
        </pc:sldMkLst>
        <pc:grpChg chg="mod">
          <ac:chgData name="Gabriela Salem" userId="c4ab765d-4f70-4279-bb0a-fdcdd0b71797" providerId="ADAL" clId="{E5A8F322-7F23-4F92-B6CF-A1DB43F69EE5}" dt="2023-10-25T14:25:25.901" v="320" actId="1076"/>
          <ac:grpSpMkLst>
            <pc:docMk/>
            <pc:sldMk cId="909615682" sldId="266"/>
            <ac:grpSpMk id="42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5T13:58:59.255" v="288" actId="1076"/>
          <ac:grpSpMkLst>
            <pc:docMk/>
            <pc:sldMk cId="909615682" sldId="266"/>
            <ac:grpSpMk id="47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4T18:37:03.654" v="198" actId="1076"/>
          <ac:grpSpMkLst>
            <pc:docMk/>
            <pc:sldMk cId="909615682" sldId="266"/>
            <ac:grpSpMk id="52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5T15:37:06.527" v="940" actId="1076"/>
          <ac:grpSpMkLst>
            <pc:docMk/>
            <pc:sldMk cId="909615682" sldId="266"/>
            <ac:grpSpMk id="58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5T14:38:40.110" v="613" actId="1076"/>
          <ac:grpSpMkLst>
            <pc:docMk/>
            <pc:sldMk cId="909615682" sldId="266"/>
            <ac:grpSpMk id="64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5T14:38:10.509" v="609" actId="1076"/>
          <ac:grpSpMkLst>
            <pc:docMk/>
            <pc:sldMk cId="909615682" sldId="266"/>
            <ac:grpSpMk id="90" creationId="{00000000-0000-0000-0000-000000000000}"/>
          </ac:grpSpMkLst>
        </pc:grpChg>
        <pc:graphicFrameChg chg="mod modGraphic">
          <ac:chgData name="Gabriela Salem" userId="c4ab765d-4f70-4279-bb0a-fdcdd0b71797" providerId="ADAL" clId="{E5A8F322-7F23-4F92-B6CF-A1DB43F69EE5}" dt="2023-10-25T13:58:49.850" v="287" actId="20577"/>
          <ac:graphicFrameMkLst>
            <pc:docMk/>
            <pc:sldMk cId="909615682" sldId="266"/>
            <ac:graphicFrameMk id="5" creationId="{24E8C047-431A-CB56-E007-F222DCC50718}"/>
          </ac:graphicFrameMkLst>
        </pc:graphicFrameChg>
        <pc:graphicFrameChg chg="mod">
          <ac:chgData name="Gabriela Salem" userId="c4ab765d-4f70-4279-bb0a-fdcdd0b71797" providerId="ADAL" clId="{E5A8F322-7F23-4F92-B6CF-A1DB43F69EE5}" dt="2023-10-25T17:33:31.964" v="945"/>
          <ac:graphicFrameMkLst>
            <pc:docMk/>
            <pc:sldMk cId="909615682" sldId="266"/>
            <ac:graphicFrameMk id="69" creationId="{00000000-0000-0000-0000-000000000000}"/>
          </ac:graphicFrameMkLst>
        </pc:graphicFrameChg>
        <pc:graphicFrameChg chg="mod">
          <ac:chgData name="Gabriela Salem" userId="c4ab765d-4f70-4279-bb0a-fdcdd0b71797" providerId="ADAL" clId="{E5A8F322-7F23-4F92-B6CF-A1DB43F69EE5}" dt="2023-10-25T14:35:24.519" v="478"/>
          <ac:graphicFrameMkLst>
            <pc:docMk/>
            <pc:sldMk cId="909615682" sldId="266"/>
            <ac:graphicFrameMk id="74" creationId="{00000000-0000-0000-0000-000000000000}"/>
          </ac:graphicFrameMkLst>
        </pc:graphicFrameChg>
        <pc:graphicFrameChg chg="mod">
          <ac:chgData name="Gabriela Salem" userId="c4ab765d-4f70-4279-bb0a-fdcdd0b71797" providerId="ADAL" clId="{E5A8F322-7F23-4F92-B6CF-A1DB43F69EE5}" dt="2023-10-25T14:25:22.006" v="319"/>
          <ac:graphicFrameMkLst>
            <pc:docMk/>
            <pc:sldMk cId="909615682" sldId="266"/>
            <ac:graphicFrameMk id="78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E5A8F322-7F23-4F92-B6CF-A1DB43F69EE5}" dt="2023-10-24T18:36:51.771" v="190" actId="6549"/>
          <ac:graphicFrameMkLst>
            <pc:docMk/>
            <pc:sldMk cId="909615682" sldId="266"/>
            <ac:graphicFrameMk id="84" creationId="{00000000-0000-0000-0000-000000000000}"/>
          </ac:graphicFrameMkLst>
        </pc:graphicFrameChg>
        <pc:graphicFrameChg chg="mod">
          <ac:chgData name="Gabriela Salem" userId="c4ab765d-4f70-4279-bb0a-fdcdd0b71797" providerId="ADAL" clId="{E5A8F322-7F23-4F92-B6CF-A1DB43F69EE5}" dt="2023-10-25T14:38:16.286" v="610"/>
          <ac:graphicFrameMkLst>
            <pc:docMk/>
            <pc:sldMk cId="909615682" sldId="266"/>
            <ac:graphicFrameMk id="97" creationId="{00000000-0000-0000-0000-000000000000}"/>
          </ac:graphicFrameMkLst>
        </pc:graphicFrameChg>
        <pc:picChg chg="add mod">
          <ac:chgData name="Gabriela Salem" userId="c4ab765d-4f70-4279-bb0a-fdcdd0b71797" providerId="ADAL" clId="{E5A8F322-7F23-4F92-B6CF-A1DB43F69EE5}" dt="2023-10-26T16:28:09.456" v="974" actId="1037"/>
          <ac:picMkLst>
            <pc:docMk/>
            <pc:sldMk cId="909615682" sldId="266"/>
            <ac:picMk id="6" creationId="{3B4DB679-FC33-EFBF-E37F-6FD2A7A84410}"/>
          </ac:picMkLst>
        </pc:picChg>
        <pc:picChg chg="mod">
          <ac:chgData name="Gabriela Salem" userId="c4ab765d-4f70-4279-bb0a-fdcdd0b71797" providerId="ADAL" clId="{E5A8F322-7F23-4F92-B6CF-A1DB43F69EE5}" dt="2023-10-25T14:38:37.582" v="612" actId="1076"/>
          <ac:picMkLst>
            <pc:docMk/>
            <pc:sldMk cId="909615682" sldId="266"/>
            <ac:picMk id="36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4T18:37:00.608" v="197" actId="1036"/>
          <ac:picMkLst>
            <pc:docMk/>
            <pc:sldMk cId="909615682" sldId="266"/>
            <ac:picMk id="73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4T18:36:54.552" v="191" actId="1076"/>
          <ac:picMkLst>
            <pc:docMk/>
            <pc:sldMk cId="909615682" sldId="266"/>
            <ac:picMk id="80" creationId="{00000000-0000-0000-0000-000000000000}"/>
          </ac:picMkLst>
        </pc:picChg>
      </pc:sldChg>
      <pc:sldChg chg="modSp mod">
        <pc:chgData name="Gabriela Salem" userId="c4ab765d-4f70-4279-bb0a-fdcdd0b71797" providerId="ADAL" clId="{E5A8F322-7F23-4F92-B6CF-A1DB43F69EE5}" dt="2023-10-25T14:37:28.110" v="608" actId="6549"/>
        <pc:sldMkLst>
          <pc:docMk/>
          <pc:sldMk cId="750184142" sldId="267"/>
        </pc:sldMkLst>
        <pc:spChg chg="mod">
          <ac:chgData name="Gabriela Salem" userId="c4ab765d-4f70-4279-bb0a-fdcdd0b71797" providerId="ADAL" clId="{E5A8F322-7F23-4F92-B6CF-A1DB43F69EE5}" dt="2023-10-25T14:37:20.610" v="601" actId="6549"/>
          <ac:spMkLst>
            <pc:docMk/>
            <pc:sldMk cId="750184142" sldId="267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37:28.110" v="608" actId="6549"/>
          <ac:spMkLst>
            <pc:docMk/>
            <pc:sldMk cId="750184142" sldId="267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35:55.890" v="480" actId="5793"/>
          <ac:spMkLst>
            <pc:docMk/>
            <pc:sldMk cId="750184142" sldId="267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37:03.377" v="594" actId="6549"/>
          <ac:spMkLst>
            <pc:docMk/>
            <pc:sldMk cId="750184142" sldId="267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36:09.303" v="481"/>
          <ac:spMkLst>
            <pc:docMk/>
            <pc:sldMk cId="750184142" sldId="267"/>
            <ac:spMk id="138" creationId="{00000000-0000-0000-0000-000000000000}"/>
          </ac:spMkLst>
        </pc:spChg>
      </pc:sldChg>
      <pc:sldChg chg="modSp mod">
        <pc:chgData name="Gabriela Salem" userId="c4ab765d-4f70-4279-bb0a-fdcdd0b71797" providerId="ADAL" clId="{E5A8F322-7F23-4F92-B6CF-A1DB43F69EE5}" dt="2023-10-25T14:26:51.614" v="327" actId="6549"/>
        <pc:sldMkLst>
          <pc:docMk/>
          <pc:sldMk cId="4017497281" sldId="268"/>
        </pc:sldMkLst>
        <pc:spChg chg="mod">
          <ac:chgData name="Gabriela Salem" userId="c4ab765d-4f70-4279-bb0a-fdcdd0b71797" providerId="ADAL" clId="{E5A8F322-7F23-4F92-B6CF-A1DB43F69EE5}" dt="2023-10-25T14:26:40.854" v="325" actId="6549"/>
          <ac:spMkLst>
            <pc:docMk/>
            <pc:sldMk cId="4017497281" sldId="268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26:51.614" v="327" actId="6549"/>
          <ac:spMkLst>
            <pc:docMk/>
            <pc:sldMk cId="4017497281" sldId="268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25:56.014" v="321"/>
          <ac:spMkLst>
            <pc:docMk/>
            <pc:sldMk cId="4017497281" sldId="268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26:27.049" v="323"/>
          <ac:spMkLst>
            <pc:docMk/>
            <pc:sldMk cId="4017497281" sldId="268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26:12.510" v="322"/>
          <ac:spMkLst>
            <pc:docMk/>
            <pc:sldMk cId="4017497281" sldId="268"/>
            <ac:spMk id="138" creationId="{00000000-0000-0000-0000-000000000000}"/>
          </ac:spMkLst>
        </pc:spChg>
      </pc:sldChg>
      <pc:sldChg chg="delSp modSp mod">
        <pc:chgData name="Gabriela Salem" userId="c4ab765d-4f70-4279-bb0a-fdcdd0b71797" providerId="ADAL" clId="{E5A8F322-7F23-4F92-B6CF-A1DB43F69EE5}" dt="2023-10-24T18:40:32.128" v="262" actId="1035"/>
        <pc:sldMkLst>
          <pc:docMk/>
          <pc:sldMk cId="1093167517" sldId="269"/>
        </pc:sldMkLst>
        <pc:spChg chg="del">
          <ac:chgData name="Gabriela Salem" userId="c4ab765d-4f70-4279-bb0a-fdcdd0b71797" providerId="ADAL" clId="{E5A8F322-7F23-4F92-B6CF-A1DB43F69EE5}" dt="2023-10-24T18:39:16.165" v="246" actId="478"/>
          <ac:spMkLst>
            <pc:docMk/>
            <pc:sldMk cId="1093167517" sldId="269"/>
            <ac:spMk id="4" creationId="{3CDE3A81-38C0-DA06-9E6D-85CEA5503AFC}"/>
          </ac:spMkLst>
        </pc:spChg>
        <pc:spChg chg="del">
          <ac:chgData name="Gabriela Salem" userId="c4ab765d-4f70-4279-bb0a-fdcdd0b71797" providerId="ADAL" clId="{E5A8F322-7F23-4F92-B6CF-A1DB43F69EE5}" dt="2023-10-24T18:39:51.299" v="249" actId="478"/>
          <ac:spMkLst>
            <pc:docMk/>
            <pc:sldMk cId="1093167517" sldId="269"/>
            <ac:spMk id="6" creationId="{6BEFF317-5B99-A48B-5F85-9975CD34D79C}"/>
          </ac:spMkLst>
        </pc:spChg>
        <pc:spChg chg="mod">
          <ac:chgData name="Gabriela Salem" userId="c4ab765d-4f70-4279-bb0a-fdcdd0b71797" providerId="ADAL" clId="{E5A8F322-7F23-4F92-B6CF-A1DB43F69EE5}" dt="2023-10-24T18:40:16.090" v="252" actId="6549"/>
          <ac:spMkLst>
            <pc:docMk/>
            <pc:sldMk cId="1093167517" sldId="269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40:22.107" v="256" actId="6549"/>
          <ac:spMkLst>
            <pc:docMk/>
            <pc:sldMk cId="1093167517" sldId="269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39:12.650" v="245" actId="20577"/>
          <ac:spMkLst>
            <pc:docMk/>
            <pc:sldMk cId="1093167517" sldId="269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40:03.858" v="250"/>
          <ac:spMkLst>
            <pc:docMk/>
            <pc:sldMk cId="1093167517" sldId="269"/>
            <ac:spMk id="130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39:47.087" v="248"/>
          <ac:spMkLst>
            <pc:docMk/>
            <pc:sldMk cId="1093167517" sldId="269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39:30.728" v="247"/>
          <ac:spMkLst>
            <pc:docMk/>
            <pc:sldMk cId="1093167517" sldId="269"/>
            <ac:spMk id="138" creationId="{00000000-0000-0000-0000-000000000000}"/>
          </ac:spMkLst>
        </pc:spChg>
        <pc:picChg chg="mod">
          <ac:chgData name="Gabriela Salem" userId="c4ab765d-4f70-4279-bb0a-fdcdd0b71797" providerId="ADAL" clId="{E5A8F322-7F23-4F92-B6CF-A1DB43F69EE5}" dt="2023-10-24T18:40:32.128" v="262" actId="1035"/>
          <ac:picMkLst>
            <pc:docMk/>
            <pc:sldMk cId="1093167517" sldId="269"/>
            <ac:picMk id="49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4T18:40:25.319" v="257" actId="1076"/>
          <ac:picMkLst>
            <pc:docMk/>
            <pc:sldMk cId="1093167517" sldId="269"/>
            <ac:picMk id="136" creationId="{00000000-0000-0000-0000-000000000000}"/>
          </ac:picMkLst>
        </pc:picChg>
      </pc:sldChg>
      <pc:sldChg chg="addSp modSp mod">
        <pc:chgData name="Gabriela Salem" userId="c4ab765d-4f70-4279-bb0a-fdcdd0b71797" providerId="ADAL" clId="{E5A8F322-7F23-4F92-B6CF-A1DB43F69EE5}" dt="2023-10-25T14:41:56.671" v="853" actId="6549"/>
        <pc:sldMkLst>
          <pc:docMk/>
          <pc:sldMk cId="1187786271" sldId="270"/>
        </pc:sldMkLst>
        <pc:spChg chg="mod">
          <ac:chgData name="Gabriela Salem" userId="c4ab765d-4f70-4279-bb0a-fdcdd0b71797" providerId="ADAL" clId="{E5A8F322-7F23-4F92-B6CF-A1DB43F69EE5}" dt="2023-10-25T14:41:50.938" v="849" actId="6549"/>
          <ac:spMkLst>
            <pc:docMk/>
            <pc:sldMk cId="1187786271" sldId="270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1:56.671" v="853" actId="6549"/>
          <ac:spMkLst>
            <pc:docMk/>
            <pc:sldMk cId="1187786271" sldId="270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39:56.468" v="619"/>
          <ac:spMkLst>
            <pc:docMk/>
            <pc:sldMk cId="1187786271" sldId="270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0:57.327" v="775" actId="6549"/>
          <ac:spMkLst>
            <pc:docMk/>
            <pc:sldMk cId="1187786271" sldId="270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0:26.692" v="621"/>
          <ac:spMkLst>
            <pc:docMk/>
            <pc:sldMk cId="1187786271" sldId="270"/>
            <ac:spMk id="138" creationId="{00000000-0000-0000-0000-000000000000}"/>
          </ac:spMkLst>
        </pc:spChg>
        <pc:picChg chg="add mod">
          <ac:chgData name="Gabriela Salem" userId="c4ab765d-4f70-4279-bb0a-fdcdd0b71797" providerId="ADAL" clId="{E5A8F322-7F23-4F92-B6CF-A1DB43F69EE5}" dt="2023-10-25T14:41:38.907" v="845" actId="1036"/>
          <ac:picMkLst>
            <pc:docMk/>
            <pc:sldMk cId="1187786271" sldId="270"/>
            <ac:picMk id="4" creationId="{06743F45-A101-E755-76AE-5FBCF88A0FAF}"/>
          </ac:picMkLst>
        </pc:picChg>
        <pc:picChg chg="mod">
          <ac:chgData name="Gabriela Salem" userId="c4ab765d-4f70-4279-bb0a-fdcdd0b71797" providerId="ADAL" clId="{E5A8F322-7F23-4F92-B6CF-A1DB43F69EE5}" dt="2023-10-25T14:41:06.539" v="776" actId="1076"/>
          <ac:picMkLst>
            <pc:docMk/>
            <pc:sldMk cId="1187786271" sldId="270"/>
            <ac:picMk id="49" creationId="{00000000-0000-0000-0000-000000000000}"/>
          </ac:picMkLst>
        </pc:picChg>
      </pc:sldChg>
      <pc:sldChg chg="modSp mod">
        <pc:chgData name="Gabriela Salem" userId="c4ab765d-4f70-4279-bb0a-fdcdd0b71797" providerId="ADAL" clId="{E5A8F322-7F23-4F92-B6CF-A1DB43F69EE5}" dt="2023-10-25T14:00:37.070" v="299" actId="20577"/>
        <pc:sldMkLst>
          <pc:docMk/>
          <pc:sldMk cId="28405997" sldId="271"/>
        </pc:sldMkLst>
        <pc:spChg chg="mod">
          <ac:chgData name="Gabriela Salem" userId="c4ab765d-4f70-4279-bb0a-fdcdd0b71797" providerId="ADAL" clId="{E5A8F322-7F23-4F92-B6CF-A1DB43F69EE5}" dt="2023-10-25T14:00:31.835" v="295" actId="6549"/>
          <ac:spMkLst>
            <pc:docMk/>
            <pc:sldMk cId="28405997" sldId="271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00:37.070" v="299" actId="20577"/>
          <ac:spMkLst>
            <pc:docMk/>
            <pc:sldMk cId="28405997" sldId="271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3:59:38.572" v="289"/>
          <ac:spMkLst>
            <pc:docMk/>
            <pc:sldMk cId="28405997" sldId="271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00:17.330" v="291"/>
          <ac:spMkLst>
            <pc:docMk/>
            <pc:sldMk cId="28405997" sldId="271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3:59:57.020" v="290"/>
          <ac:spMkLst>
            <pc:docMk/>
            <pc:sldMk cId="28405997" sldId="271"/>
            <ac:spMk id="138" creationId="{00000000-0000-0000-0000-000000000000}"/>
          </ac:spMkLst>
        </pc:spChg>
      </pc:sldChg>
      <pc:sldChg chg="addSp delSp modSp mod">
        <pc:chgData name="Gabriela Salem" userId="c4ab765d-4f70-4279-bb0a-fdcdd0b71797" providerId="ADAL" clId="{E5A8F322-7F23-4F92-B6CF-A1DB43F69EE5}" dt="2023-10-25T14:50:16.205" v="928" actId="1076"/>
        <pc:sldMkLst>
          <pc:docMk/>
          <pc:sldMk cId="3775002283" sldId="272"/>
        </pc:sldMkLst>
        <pc:grpChg chg="mod">
          <ac:chgData name="Gabriela Salem" userId="c4ab765d-4f70-4279-bb0a-fdcdd0b71797" providerId="ADAL" clId="{E5A8F322-7F23-4F92-B6CF-A1DB43F69EE5}" dt="2023-10-25T14:45:51.739" v="911" actId="1076"/>
          <ac:grpSpMkLst>
            <pc:docMk/>
            <pc:sldMk cId="3775002283" sldId="272"/>
            <ac:grpSpMk id="42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4T18:44:11.039" v="263" actId="1076"/>
          <ac:grpSpMkLst>
            <pc:docMk/>
            <pc:sldMk cId="3775002283" sldId="272"/>
            <ac:grpSpMk id="47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5T14:50:16.205" v="928" actId="1076"/>
          <ac:grpSpMkLst>
            <pc:docMk/>
            <pc:sldMk cId="3775002283" sldId="272"/>
            <ac:grpSpMk id="52" creationId="{00000000-0000-0000-0000-000000000000}"/>
          </ac:grpSpMkLst>
        </pc:grpChg>
        <pc:grpChg chg="mod">
          <ac:chgData name="Gabriela Salem" userId="c4ab765d-4f70-4279-bb0a-fdcdd0b71797" providerId="ADAL" clId="{E5A8F322-7F23-4F92-B6CF-A1DB43F69EE5}" dt="2023-10-25T14:32:34.380" v="428" actId="1076"/>
          <ac:grpSpMkLst>
            <pc:docMk/>
            <pc:sldMk cId="3775002283" sldId="272"/>
            <ac:grpSpMk id="90" creationId="{00000000-0000-0000-0000-000000000000}"/>
          </ac:grpSpMkLst>
        </pc:grpChg>
        <pc:graphicFrameChg chg="mod">
          <ac:chgData name="Gabriela Salem" userId="c4ab765d-4f70-4279-bb0a-fdcdd0b71797" providerId="ADAL" clId="{E5A8F322-7F23-4F92-B6CF-A1DB43F69EE5}" dt="2023-10-25T14:45:27.460" v="873"/>
          <ac:graphicFrameMkLst>
            <pc:docMk/>
            <pc:sldMk cId="3775002283" sldId="272"/>
            <ac:graphicFrameMk id="5" creationId="{C4CAC463-3682-954C-B4E9-03F983E4E0F3}"/>
          </ac:graphicFrameMkLst>
        </pc:graphicFrameChg>
        <pc:graphicFrameChg chg="mod">
          <ac:chgData name="Gabriela Salem" userId="c4ab765d-4f70-4279-bb0a-fdcdd0b71797" providerId="ADAL" clId="{E5A8F322-7F23-4F92-B6CF-A1DB43F69EE5}" dt="2023-10-25T14:31:59.726" v="424"/>
          <ac:graphicFrameMkLst>
            <pc:docMk/>
            <pc:sldMk cId="3775002283" sldId="272"/>
            <ac:graphicFrameMk id="69" creationId="{00000000-0000-0000-0000-000000000000}"/>
          </ac:graphicFrameMkLst>
        </pc:graphicFrameChg>
        <pc:graphicFrameChg chg="mod">
          <ac:chgData name="Gabriela Salem" userId="c4ab765d-4f70-4279-bb0a-fdcdd0b71797" providerId="ADAL" clId="{E5A8F322-7F23-4F92-B6CF-A1DB43F69EE5}" dt="2023-10-25T14:49:58.269" v="927"/>
          <ac:graphicFrameMkLst>
            <pc:docMk/>
            <pc:sldMk cId="3775002283" sldId="272"/>
            <ac:graphicFrameMk id="7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E5A8F322-7F23-4F92-B6CF-A1DB43F69EE5}" dt="2023-10-24T18:44:58.349" v="267"/>
          <ac:graphicFrameMkLst>
            <pc:docMk/>
            <pc:sldMk cId="3775002283" sldId="272"/>
            <ac:graphicFrameMk id="78" creationId="{00000000-0000-0000-0000-000000000000}"/>
          </ac:graphicFrameMkLst>
        </pc:graphicFrameChg>
        <pc:picChg chg="del">
          <ac:chgData name="Gabriela Salem" userId="c4ab765d-4f70-4279-bb0a-fdcdd0b71797" providerId="ADAL" clId="{E5A8F322-7F23-4F92-B6CF-A1DB43F69EE5}" dt="2023-10-25T14:38:31.494" v="611" actId="21"/>
          <ac:picMkLst>
            <pc:docMk/>
            <pc:sldMk cId="3775002283" sldId="272"/>
            <ac:picMk id="6" creationId="{23582012-37CC-B6CE-D9B9-7D558DDAC796}"/>
          </ac:picMkLst>
        </pc:picChg>
        <pc:picChg chg="add mod">
          <ac:chgData name="Gabriela Salem" userId="c4ab765d-4f70-4279-bb0a-fdcdd0b71797" providerId="ADAL" clId="{E5A8F322-7F23-4F92-B6CF-A1DB43F69EE5}" dt="2023-10-25T14:45:47.560" v="910" actId="1036"/>
          <ac:picMkLst>
            <pc:docMk/>
            <pc:sldMk cId="3775002283" sldId="272"/>
            <ac:picMk id="7" creationId="{59807CCA-84A9-C89C-9617-AB686585D73F}"/>
          </ac:picMkLst>
        </pc:picChg>
        <pc:picChg chg="mod">
          <ac:chgData name="Gabriela Salem" userId="c4ab765d-4f70-4279-bb0a-fdcdd0b71797" providerId="ADAL" clId="{E5A8F322-7F23-4F92-B6CF-A1DB43F69EE5}" dt="2023-10-25T14:45:32.799" v="874" actId="1076"/>
          <ac:picMkLst>
            <pc:docMk/>
            <pc:sldMk cId="3775002283" sldId="272"/>
            <ac:picMk id="70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5T14:32:07.040" v="427" actId="1038"/>
          <ac:picMkLst>
            <pc:docMk/>
            <pc:sldMk cId="3775002283" sldId="272"/>
            <ac:picMk id="79" creationId="{00000000-0000-0000-0000-000000000000}"/>
          </ac:picMkLst>
        </pc:picChg>
      </pc:sldChg>
      <pc:sldChg chg="addSp modSp mod">
        <pc:chgData name="Gabriela Salem" userId="c4ab765d-4f70-4279-bb0a-fdcdd0b71797" providerId="ADAL" clId="{E5A8F322-7F23-4F92-B6CF-A1DB43F69EE5}" dt="2023-10-25T14:34:43.881" v="477" actId="6549"/>
        <pc:sldMkLst>
          <pc:docMk/>
          <pc:sldMk cId="2650840753" sldId="273"/>
        </pc:sldMkLst>
        <pc:spChg chg="mod">
          <ac:chgData name="Gabriela Salem" userId="c4ab765d-4f70-4279-bb0a-fdcdd0b71797" providerId="ADAL" clId="{E5A8F322-7F23-4F92-B6CF-A1DB43F69EE5}" dt="2023-10-25T14:33:33.207" v="469" actId="1035"/>
          <ac:spMkLst>
            <pc:docMk/>
            <pc:sldMk cId="2650840753" sldId="273"/>
            <ac:spMk id="4" creationId="{8EBE7283-92C8-2D74-4306-D5ADEEB08E29}"/>
          </ac:spMkLst>
        </pc:spChg>
        <pc:spChg chg="add mod">
          <ac:chgData name="Gabriela Salem" userId="c4ab765d-4f70-4279-bb0a-fdcdd0b71797" providerId="ADAL" clId="{E5A8F322-7F23-4F92-B6CF-A1DB43F69EE5}" dt="2023-10-25T14:33:47.949" v="471" actId="1038"/>
          <ac:spMkLst>
            <pc:docMk/>
            <pc:sldMk cId="2650840753" sldId="273"/>
            <ac:spMk id="5" creationId="{EEC671A3-8485-5B83-05E3-8328DE9ECBAA}"/>
          </ac:spMkLst>
        </pc:spChg>
        <pc:spChg chg="mod">
          <ac:chgData name="Gabriela Salem" userId="c4ab765d-4f70-4279-bb0a-fdcdd0b71797" providerId="ADAL" clId="{E5A8F322-7F23-4F92-B6CF-A1DB43F69EE5}" dt="2023-10-25T14:34:35.087" v="473" actId="6549"/>
          <ac:spMkLst>
            <pc:docMk/>
            <pc:sldMk cId="2650840753" sldId="273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34:43.881" v="477" actId="6549"/>
          <ac:spMkLst>
            <pc:docMk/>
            <pc:sldMk cId="2650840753" sldId="273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33:26.403" v="463" actId="6549"/>
          <ac:spMkLst>
            <pc:docMk/>
            <pc:sldMk cId="2650840753" sldId="273"/>
            <ac:spMk id="129" creationId="{00000000-0000-0000-0000-000000000000}"/>
          </ac:spMkLst>
        </pc:spChg>
      </pc:sldChg>
      <pc:sldChg chg="modSp mod">
        <pc:chgData name="Gabriela Salem" userId="c4ab765d-4f70-4279-bb0a-fdcdd0b71797" providerId="ADAL" clId="{E5A8F322-7F23-4F92-B6CF-A1DB43F69EE5}" dt="2023-10-25T14:51:16.620" v="938" actId="6549"/>
        <pc:sldMkLst>
          <pc:docMk/>
          <pc:sldMk cId="2293408661" sldId="274"/>
        </pc:sldMkLst>
        <pc:spChg chg="mod">
          <ac:chgData name="Gabriela Salem" userId="c4ab765d-4f70-4279-bb0a-fdcdd0b71797" providerId="ADAL" clId="{E5A8F322-7F23-4F92-B6CF-A1DB43F69EE5}" dt="2023-10-25T14:51:07.595" v="934" actId="6549"/>
          <ac:spMkLst>
            <pc:docMk/>
            <pc:sldMk cId="2293408661" sldId="274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51:16.620" v="938" actId="6549"/>
          <ac:spMkLst>
            <pc:docMk/>
            <pc:sldMk cId="2293408661" sldId="274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50:27.468" v="929"/>
          <ac:spMkLst>
            <pc:docMk/>
            <pc:sldMk cId="2293408661" sldId="274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50:40.500" v="930"/>
          <ac:spMkLst>
            <pc:docMk/>
            <pc:sldMk cId="2293408661" sldId="274"/>
            <ac:spMk id="137" creationId="{00000000-0000-0000-0000-000000000000}"/>
          </ac:spMkLst>
        </pc:spChg>
      </pc:sldChg>
      <pc:sldChg chg="delSp modSp mod">
        <pc:chgData name="Gabriela Salem" userId="c4ab765d-4f70-4279-bb0a-fdcdd0b71797" providerId="ADAL" clId="{E5A8F322-7F23-4F92-B6CF-A1DB43F69EE5}" dt="2023-10-24T18:46:51.546" v="283" actId="6549"/>
        <pc:sldMkLst>
          <pc:docMk/>
          <pc:sldMk cId="1015626576" sldId="275"/>
        </pc:sldMkLst>
        <pc:spChg chg="del">
          <ac:chgData name="Gabriela Salem" userId="c4ab765d-4f70-4279-bb0a-fdcdd0b71797" providerId="ADAL" clId="{E5A8F322-7F23-4F92-B6CF-A1DB43F69EE5}" dt="2023-10-24T18:46:05.536" v="272" actId="478"/>
          <ac:spMkLst>
            <pc:docMk/>
            <pc:sldMk cId="1015626576" sldId="275"/>
            <ac:spMk id="4" creationId="{37A6CC7A-6E28-77C4-FE57-FF601E57BB29}"/>
          </ac:spMkLst>
        </pc:spChg>
        <pc:spChg chg="del">
          <ac:chgData name="Gabriela Salem" userId="c4ab765d-4f70-4279-bb0a-fdcdd0b71797" providerId="ADAL" clId="{E5A8F322-7F23-4F92-B6CF-A1DB43F69EE5}" dt="2023-10-24T18:45:48.332" v="270" actId="478"/>
          <ac:spMkLst>
            <pc:docMk/>
            <pc:sldMk cId="1015626576" sldId="275"/>
            <ac:spMk id="5" creationId="{B29A4B01-6182-D9A7-B9BC-3299F5CB1A27}"/>
          </ac:spMkLst>
        </pc:spChg>
        <pc:spChg chg="mod">
          <ac:chgData name="Gabriela Salem" userId="c4ab765d-4f70-4279-bb0a-fdcdd0b71797" providerId="ADAL" clId="{E5A8F322-7F23-4F92-B6CF-A1DB43F69EE5}" dt="2023-10-24T18:46:39.906" v="279" actId="20577"/>
          <ac:spMkLst>
            <pc:docMk/>
            <pc:sldMk cId="1015626576" sldId="275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46:51.546" v="283" actId="6549"/>
          <ac:spMkLst>
            <pc:docMk/>
            <pc:sldMk cId="1015626576" sldId="275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45:28.321" v="268"/>
          <ac:spMkLst>
            <pc:docMk/>
            <pc:sldMk cId="1015626576" sldId="275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46:14.559" v="275" actId="1038"/>
          <ac:spMkLst>
            <pc:docMk/>
            <pc:sldMk cId="1015626576" sldId="275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4T18:45:44.715" v="269"/>
          <ac:spMkLst>
            <pc:docMk/>
            <pc:sldMk cId="1015626576" sldId="275"/>
            <ac:spMk id="138" creationId="{00000000-0000-0000-0000-000000000000}"/>
          </ac:spMkLst>
        </pc:spChg>
      </pc:sldChg>
      <pc:sldChg chg="modSp mod">
        <pc:chgData name="Gabriela Salem" userId="c4ab765d-4f70-4279-bb0a-fdcdd0b71797" providerId="ADAL" clId="{E5A8F322-7F23-4F92-B6CF-A1DB43F69EE5}" dt="2023-10-25T14:47:06.067" v="924" actId="1038"/>
        <pc:sldMkLst>
          <pc:docMk/>
          <pc:sldMk cId="3562387534" sldId="276"/>
        </pc:sldMkLst>
        <pc:spChg chg="mod">
          <ac:chgData name="Gabriela Salem" userId="c4ab765d-4f70-4279-bb0a-fdcdd0b71797" providerId="ADAL" clId="{E5A8F322-7F23-4F92-B6CF-A1DB43F69EE5}" dt="2023-10-25T14:46:53.758" v="918" actId="6549"/>
          <ac:spMkLst>
            <pc:docMk/>
            <pc:sldMk cId="3562387534" sldId="276"/>
            <ac:spMk id="126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6:58.038" v="920" actId="6549"/>
          <ac:spMkLst>
            <pc:docMk/>
            <pc:sldMk cId="3562387534" sldId="276"/>
            <ac:spMk id="12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6:11.728" v="912"/>
          <ac:spMkLst>
            <pc:docMk/>
            <pc:sldMk cId="3562387534" sldId="276"/>
            <ac:spMk id="129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6:39.401" v="914"/>
          <ac:spMkLst>
            <pc:docMk/>
            <pc:sldMk cId="3562387534" sldId="276"/>
            <ac:spMk id="137" creationId="{00000000-0000-0000-0000-000000000000}"/>
          </ac:spMkLst>
        </pc:spChg>
        <pc:spChg chg="mod">
          <ac:chgData name="Gabriela Salem" userId="c4ab765d-4f70-4279-bb0a-fdcdd0b71797" providerId="ADAL" clId="{E5A8F322-7F23-4F92-B6CF-A1DB43F69EE5}" dt="2023-10-25T14:46:22.853" v="913"/>
          <ac:spMkLst>
            <pc:docMk/>
            <pc:sldMk cId="3562387534" sldId="276"/>
            <ac:spMk id="138" creationId="{00000000-0000-0000-0000-000000000000}"/>
          </ac:spMkLst>
        </pc:spChg>
        <pc:picChg chg="mod">
          <ac:chgData name="Gabriela Salem" userId="c4ab765d-4f70-4279-bb0a-fdcdd0b71797" providerId="ADAL" clId="{E5A8F322-7F23-4F92-B6CF-A1DB43F69EE5}" dt="2023-10-25T14:47:06.067" v="924" actId="1038"/>
          <ac:picMkLst>
            <pc:docMk/>
            <pc:sldMk cId="3562387534" sldId="276"/>
            <ac:picMk id="49" creationId="{00000000-0000-0000-0000-000000000000}"/>
          </ac:picMkLst>
        </pc:picChg>
        <pc:picChg chg="mod">
          <ac:chgData name="Gabriela Salem" userId="c4ab765d-4f70-4279-bb0a-fdcdd0b71797" providerId="ADAL" clId="{E5A8F322-7F23-4F92-B6CF-A1DB43F69EE5}" dt="2023-10-25T14:47:00.775" v="921" actId="1076"/>
          <ac:picMkLst>
            <pc:docMk/>
            <pc:sldMk cId="3562387534" sldId="276"/>
            <ac:picMk id="13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0505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44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15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4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50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928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4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858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34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33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514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10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4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85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5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62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27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436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A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Mag.Ing. Gabriela Salem                                                                                                                                                           Template 2016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1.xml"/><Relationship Id="rId7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slide" Target="slide16.xml"/><Relationship Id="rId4" Type="http://schemas.openxmlformats.org/officeDocument/2006/relationships/image" Target="../media/image1.png"/><Relationship Id="rId9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7.xml"/><Relationship Id="rId7" Type="http://schemas.openxmlformats.org/officeDocument/2006/relationships/slide" Target="slide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Tablero de Control Integral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2057400" y="3792070"/>
            <a:ext cx="528469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Informe de Seguimiento jueves </a:t>
            </a:r>
            <a:r>
              <a:rPr lang="es-AR" dirty="0"/>
              <a:t> 26</a:t>
            </a:r>
            <a:r>
              <a:rPr lang="es-AR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/10/23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Cubitorium</a:t>
            </a:r>
            <a:endParaRPr lang="es-AR" sz="1800" b="1" dirty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" sz="1000" dirty="0">
                <a:solidFill>
                  <a:srgbClr val="1F497D"/>
                </a:solidFill>
              </a:rPr>
              <a:t>Guido Dipietro</a:t>
            </a:r>
            <a:endParaRPr lang="es-AR" sz="1000" dirty="0"/>
          </a:p>
        </p:txBody>
      </p:sp>
      <p:sp>
        <p:nvSpPr>
          <p:cNvPr id="104" name="Shape 104"/>
          <p:cNvSpPr/>
          <p:nvPr/>
        </p:nvSpPr>
        <p:spPr>
          <a:xfrm>
            <a:off x="3635900" y="446893"/>
            <a:ext cx="1956880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1F497D"/>
              </a:buClr>
              <a:buSzPts val="105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</a:t>
            </a:r>
            <a:r>
              <a:rPr lang="it-IT" sz="1000" dirty="0">
                <a:solidFill>
                  <a:srgbClr val="1F497D"/>
                </a:solidFill>
              </a:rPr>
              <a:t>  R. Eribe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13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10/11/2023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94%</a:t>
            </a:r>
          </a:p>
        </p:txBody>
      </p:sp>
      <p:sp>
        <p:nvSpPr>
          <p:cNvPr id="127" name="Shape 127"/>
          <p:cNvSpPr/>
          <p:nvPr/>
        </p:nvSpPr>
        <p:spPr>
          <a:xfrm>
            <a:off x="7543407" y="522175"/>
            <a:ext cx="989367" cy="2442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93%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Séptimo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Sprint (</a:t>
            </a:r>
            <a:r>
              <a:rPr lang="es-MX" sz="1000" b="1" dirty="0">
                <a:solidFill>
                  <a:schemeClr val="dk1"/>
                </a:solidFill>
              </a:rPr>
              <a:t>13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s-MX" sz="1000" b="1" dirty="0">
                <a:solidFill>
                  <a:schemeClr val="dk1"/>
                </a:solidFill>
              </a:rPr>
              <a:t>10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/23)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s-MX" sz="1000" dirty="0">
                <a:solidFill>
                  <a:schemeClr val="dk1"/>
                </a:solidFill>
              </a:rPr>
              <a:t>Se realizaron numerosas correcciones de GUI</a:t>
            </a: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Se desarrolló la primera iteración de la vista de “Práctica”</a:t>
            </a: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Se extendieron las </a:t>
            </a:r>
            <a:r>
              <a:rPr lang="es-MX" sz="1000" dirty="0" err="1">
                <a:solidFill>
                  <a:schemeClr val="dk1"/>
                </a:solidFill>
              </a:rPr>
              <a:t>features</a:t>
            </a:r>
            <a:r>
              <a:rPr lang="es-MX" sz="1000" dirty="0">
                <a:solidFill>
                  <a:schemeClr val="dk1"/>
                </a:solidFill>
              </a:rPr>
              <a:t> del </a:t>
            </a:r>
            <a:r>
              <a:rPr lang="es-MX" sz="1000" dirty="0" err="1">
                <a:solidFill>
                  <a:schemeClr val="dk1"/>
                </a:solidFill>
              </a:rPr>
              <a:t>front-end</a:t>
            </a:r>
            <a:endParaRPr lang="es-MX" sz="1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Octavo 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(</a:t>
            </a:r>
            <a:r>
              <a:rPr lang="es-MX" sz="1000" b="1" dirty="0">
                <a:solidFill>
                  <a:schemeClr val="dk1"/>
                </a:solidFill>
              </a:rPr>
              <a:t>En curso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MX" sz="1000" dirty="0">
                <a:solidFill>
                  <a:schemeClr val="dk1"/>
                </a:solidFill>
              </a:rPr>
              <a:t>realizó una segunda iteración sobre la vista de “Práctica”</a:t>
            </a: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Se optimizó la experiencia de usuario en vistas del </a:t>
            </a:r>
            <a:r>
              <a:rPr lang="es-MX" sz="1000" dirty="0" err="1">
                <a:solidFill>
                  <a:schemeClr val="dk1"/>
                </a:solidFill>
              </a:rPr>
              <a:t>front-end</a:t>
            </a:r>
            <a:endParaRPr lang="es-MX" sz="1000" dirty="0">
              <a:solidFill>
                <a:schemeClr val="dk1"/>
              </a:solidFill>
            </a:endParaRP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Se rediseñó el componente para visualizar algoritmos tras </a:t>
            </a:r>
            <a:r>
              <a:rPr lang="es-MX" sz="1000" dirty="0" err="1">
                <a:solidFill>
                  <a:schemeClr val="dk1"/>
                </a:solidFill>
              </a:rPr>
              <a:t>feedback</a:t>
            </a:r>
            <a:endParaRPr lang="es-MX" sz="1000" dirty="0">
              <a:solidFill>
                <a:schemeClr val="dk1"/>
              </a:solidFill>
            </a:endParaRP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Se testeó el sistema del punto de vista de usuario y se corrigieron desvíos</a:t>
            </a:r>
          </a:p>
          <a:p>
            <a:pPr marL="457200" marR="0" lvl="0" indent="-2921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Se comenzó a implementar un algoritmo de compresión para bajar costos</a:t>
            </a:r>
          </a:p>
        </p:txBody>
      </p:sp>
      <p:sp>
        <p:nvSpPr>
          <p:cNvPr id="130" name="Shape 130"/>
          <p:cNvSpPr/>
          <p:nvPr/>
        </p:nvSpPr>
        <p:spPr>
          <a:xfrm>
            <a:off x="5724126" y="3482538"/>
            <a:ext cx="3153082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Desarrollar una solución Web 3.0 que reúna los distintos algoritmos de resolución para los cubos Rubik, verificando la validez de los mismos.</a:t>
            </a: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err="1">
                <a:solidFill>
                  <a:schemeClr val="dk1"/>
                </a:solidFill>
              </a:rPr>
              <a:t>Disponibilizar</a:t>
            </a:r>
            <a:r>
              <a:rPr lang="es-MX" sz="1000" dirty="0">
                <a:solidFill>
                  <a:schemeClr val="dk1"/>
                </a:solidFill>
              </a:rPr>
              <a:t> los algoritmos a cualquier persona interesada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Garantizar que el sitio web sea accesible sin necesidad de que alguien deba mantenerlo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Verificar que los algoritmos realmente sean una solución válida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</a:t>
            </a:r>
            <a:r>
              <a:rPr lang="es-MX" sz="1000" dirty="0" err="1">
                <a:solidFill>
                  <a:schemeClr val="dk1"/>
                </a:solidFill>
              </a:rPr>
              <a:t>Trackear</a:t>
            </a:r>
            <a:r>
              <a:rPr lang="es-MX" sz="1000" dirty="0">
                <a:solidFill>
                  <a:schemeClr val="dk1"/>
                </a:solidFill>
              </a:rPr>
              <a:t> el progreso del usuario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Incentivar a los usuarios a participar en la plataforma mediante la implementación de un sistema de ranking y ganancias </a:t>
            </a:r>
            <a:endParaRPr lang="es-MX" sz="8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6505" y="203332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724125" y="1213175"/>
            <a:ext cx="3153082" cy="174368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Se precisa terminar a tiempo los testeos y correcciones sobre el sistema para probar efectivamente el despliegue completamente descentralizado.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ts val="1000"/>
            </a:pPr>
            <a:r>
              <a:rPr lang="es-AR" sz="1000" dirty="0">
                <a:solidFill>
                  <a:schemeClr val="dk1"/>
                </a:solidFill>
              </a:rPr>
              <a:t>Se actualizó a Anchor 0.29.0 y se replanteó el modelo de suscripciones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456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0921" y="592010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174;p10">
            <a:extLst>
              <a:ext uri="{FF2B5EF4-FFF2-40B4-BE49-F238E27FC236}">
                <a16:creationId xmlns:a16="http://schemas.microsoft.com/office/drawing/2014/main" id="{122A282B-B581-38C3-A3DB-7D90754F5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450" y="1057950"/>
            <a:ext cx="5233649" cy="193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09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4"/>
            <a:ext cx="3325067" cy="178734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AgroAgil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/>
            <a:r>
              <a:rPr lang="es-AR" sz="1000" dirty="0">
                <a:solidFill>
                  <a:srgbClr val="1F497D"/>
                </a:solidFill>
              </a:rPr>
              <a:t>Lourdes González</a:t>
            </a:r>
          </a:p>
        </p:txBody>
      </p:sp>
      <p:sp>
        <p:nvSpPr>
          <p:cNvPr id="104" name="Shape 104"/>
          <p:cNvSpPr/>
          <p:nvPr/>
        </p:nvSpPr>
        <p:spPr>
          <a:xfrm>
            <a:off x="3600728" y="432075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it-IT" sz="1000" dirty="0">
                <a:solidFill>
                  <a:srgbClr val="1F497D"/>
                </a:solidFill>
              </a:rPr>
              <a:t>C Crescentini y E. Cortez</a:t>
            </a:r>
            <a:endParaRPr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</a:t>
            </a:r>
            <a:r>
              <a:rPr lang="es-AR" sz="1000" b="1" dirty="0">
                <a:solidFill>
                  <a:srgbClr val="1F497D"/>
                </a:solidFill>
              </a:rPr>
              <a:t>16/05/2023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09/11/2023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95%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87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Proyecto aceptado en el Concurso de Ideas del INTA</a:t>
            </a: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En elaboración video de </a:t>
            </a:r>
            <a:r>
              <a:rPr lang="es-MX" sz="1000" b="1" dirty="0" err="1">
                <a:solidFill>
                  <a:schemeClr val="dk1"/>
                </a:solidFill>
              </a:rPr>
              <a:t>elevator</a:t>
            </a:r>
            <a:r>
              <a:rPr lang="es-MX" sz="1000" b="1" dirty="0">
                <a:solidFill>
                  <a:schemeClr val="dk1"/>
                </a:solidFill>
              </a:rPr>
              <a:t> pitch para la </a:t>
            </a:r>
            <a:r>
              <a:rPr lang="es-MX" sz="1000" b="1" dirty="0" err="1">
                <a:solidFill>
                  <a:schemeClr val="dk1"/>
                </a:solidFill>
              </a:rPr>
              <a:t>segunta</a:t>
            </a:r>
            <a:r>
              <a:rPr lang="es-MX" sz="1000" b="1" dirty="0">
                <a:solidFill>
                  <a:schemeClr val="dk1"/>
                </a:solidFill>
              </a:rPr>
              <a:t> etapa del Concurso de Ideas del INTA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b="1" dirty="0" err="1">
                <a:solidFill>
                  <a:schemeClr val="dk1"/>
                </a:solidFill>
              </a:rPr>
              <a:t>Release</a:t>
            </a:r>
            <a:r>
              <a:rPr lang="es-MX" sz="1000" b="1" dirty="0">
                <a:solidFill>
                  <a:schemeClr val="dk1"/>
                </a:solidFill>
              </a:rPr>
              <a:t> 2</a:t>
            </a: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Finalizada la funcionalidad Resumen, Clima, y Registro y Autenticación de usuario.</a:t>
            </a: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En elaboración los módulos de Tareas y Almacenamiento, que se encuentran en un avance del 75% y 25% respectivamente. </a:t>
            </a: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En elaboración ajustes de las unidades de los diferentes cultivos.</a:t>
            </a: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Se han realizado entrevistas con usuarios para validar los módulos desarrollados.</a:t>
            </a: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Se rediseño el flujo de información en el módulo de almacenamiento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</a:rPr>
              <a:t>Desarrollar un sistema de gestión para pequeños productores agrícolas. </a:t>
            </a:r>
            <a:endParaRPr lang="es-MX" sz="1400" dirty="0"/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</a:rPr>
              <a:t>Gestionar las actividades que llevan adelante los productores y trabajadores de la agricultura familiar.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5826" y="649843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6281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s-MX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MX" sz="1050" dirty="0"/>
              <a:t> Por cambios en el módulo de almacenamiento, ocurrieron modificaciones no planificadas en otros módulos dependientes.</a:t>
            </a:r>
            <a:br>
              <a:rPr lang="es-MX" sz="1050" dirty="0"/>
            </a:br>
            <a:r>
              <a:rPr lang="es-MX" sz="1050" dirty="0"/>
              <a:t>También, </a:t>
            </a:r>
            <a:r>
              <a:rPr lang="es-MX" sz="1050" dirty="0">
                <a:solidFill>
                  <a:schemeClr val="dk1"/>
                </a:solidFill>
              </a:rPr>
              <a:t>por la oportunidad que surgió de participar en el Concurso de Ideas del INTA, </a:t>
            </a:r>
            <a:r>
              <a:rPr lang="es-MX" sz="1050" dirty="0"/>
              <a:t>se deberá dedicar tiempo adicional, no previsto, en elaborar un video.</a:t>
            </a:r>
            <a:endParaRPr lang="es-MX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No se identificaron decisiones significativas que se desvíen de lo previsto.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401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6851" y="22434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192;p11">
            <a:extLst>
              <a:ext uri="{FF2B5EF4-FFF2-40B4-BE49-F238E27FC236}">
                <a16:creationId xmlns:a16="http://schemas.microsoft.com/office/drawing/2014/main" id="{653BDF3F-0838-5EB7-91B4-569107841BE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750" y="1141088"/>
            <a:ext cx="5153000" cy="18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37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4"/>
            <a:ext cx="3325067" cy="178734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DoCo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/>
            <a:r>
              <a:rPr lang="es-AR" sz="1000" dirty="0">
                <a:solidFill>
                  <a:srgbClr val="1F497D"/>
                </a:solidFill>
              </a:rPr>
              <a:t>Micaela </a:t>
            </a:r>
            <a:r>
              <a:rPr lang="es-AR" sz="1000" dirty="0" err="1">
                <a:solidFill>
                  <a:srgbClr val="1F497D"/>
                </a:solidFill>
              </a:rPr>
              <a:t>Raiter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32075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es-AR" sz="1000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R. </a:t>
            </a:r>
            <a:r>
              <a:rPr lang="es-AR" sz="1000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Eribe</a:t>
            </a:r>
            <a:r>
              <a:rPr lang="es-AR" sz="1000" dirty="0">
                <a:solidFill>
                  <a:srgbClr val="1F497D"/>
                </a:solidFill>
              </a:rPr>
              <a:t>, G. </a:t>
            </a:r>
            <a:r>
              <a:rPr lang="es-AR" sz="1000" dirty="0" err="1">
                <a:solidFill>
                  <a:srgbClr val="1F497D"/>
                </a:solidFill>
              </a:rPr>
              <a:t>Brassesco</a:t>
            </a:r>
            <a:endParaRPr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13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90%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568511" y="522175"/>
            <a:ext cx="964263" cy="2623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</a:t>
            </a:r>
            <a:r>
              <a:rPr lang="es-AR" sz="1000" b="1" dirty="0">
                <a:solidFill>
                  <a:srgbClr val="1F497D"/>
                </a:solidFill>
              </a:rPr>
              <a:t>90%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estructuración : 100%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planificación : 100% 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desarrollo del proyecto: </a:t>
            </a:r>
            <a:r>
              <a:rPr lang="es-MX" sz="1200" dirty="0">
                <a:solidFill>
                  <a:schemeClr val="dk1"/>
                </a:solidFill>
              </a:rPr>
              <a:t>90.9</a:t>
            </a:r>
            <a:r>
              <a:rPr lang="es-MX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Estamos trabajando en :</a:t>
            </a:r>
            <a:endParaRPr lang="es-MX" sz="1200" dirty="0">
              <a:solidFill>
                <a:schemeClr val="dk1"/>
              </a:solidFill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s-MX" sz="1200" dirty="0">
                <a:solidFill>
                  <a:schemeClr val="dk1"/>
                </a:solidFill>
              </a:rPr>
              <a:t>Plan y casos de prueba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-MX" sz="1200" dirty="0">
                <a:solidFill>
                  <a:schemeClr val="dk1"/>
                </a:solidFill>
              </a:rPr>
              <a:t>Lecciones aprendidas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-MX" sz="1200" dirty="0">
                <a:solidFill>
                  <a:schemeClr val="dk1"/>
                </a:solidFill>
              </a:rPr>
              <a:t>Presentación final</a:t>
            </a:r>
          </a:p>
          <a:p>
            <a:pPr marL="1066800"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s-MX" sz="120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Desarrollar e implementar una plataforma de documentación colaborativa enfocada en ámbitos de desarrollo de software.</a:t>
            </a:r>
            <a:endParaRPr lang="es-ES" sz="105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Incentivar a la generación y actualización de documentación.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Subobjetivos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●   Interconectar equipos.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● Controlar el desempeño de los empleados</a:t>
            </a: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1619" y="21090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6281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MX" sz="1050" dirty="0">
                <a:solidFill>
                  <a:schemeClr val="dk1"/>
                </a:solidFill>
              </a:rPr>
              <a:t>No se han detectado puntos de atención al momento de elaborar este informe</a:t>
            </a:r>
            <a:endParaRPr lang="es-MX"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Se decidió almacenar las imágenes de los documentos en un almacenamiento </a:t>
            </a:r>
            <a:r>
              <a:rPr lang="es-MX" sz="1100" dirty="0" err="1">
                <a:solidFill>
                  <a:schemeClr val="dk1"/>
                </a:solidFill>
              </a:rPr>
              <a:t>cloud</a:t>
            </a:r>
            <a:endParaRPr lang="es-MX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453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66383" y="625550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76;p12">
            <a:extLst>
              <a:ext uri="{FF2B5EF4-FFF2-40B4-BE49-F238E27FC236}">
                <a16:creationId xmlns:a16="http://schemas.microsoft.com/office/drawing/2014/main" id="{F514AD9F-128A-49E8-0030-B89953FE8D2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825" y="1449063"/>
            <a:ext cx="5099956" cy="127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18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Sistema Integral para la Fundación de Hemofilia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-AR" sz="10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Roni</a:t>
            </a:r>
            <a:r>
              <a:rPr lang="es-AR" sz="10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000" b="1" dirty="0" err="1">
                <a:solidFill>
                  <a:srgbClr val="1F497D"/>
                </a:solidFill>
              </a:rPr>
              <a:t>D</a:t>
            </a:r>
            <a:r>
              <a:rPr lang="es-AR" sz="10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iament</a:t>
            </a:r>
            <a:endParaRPr lang="es-AR" sz="1200" dirty="0"/>
          </a:p>
        </p:txBody>
      </p:sp>
      <p:sp>
        <p:nvSpPr>
          <p:cNvPr id="104" name="Shape 104"/>
          <p:cNvSpPr/>
          <p:nvPr/>
        </p:nvSpPr>
        <p:spPr>
          <a:xfrm>
            <a:off x="3600728" y="445522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R.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Eribe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13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89%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87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-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000" b="1" dirty="0">
                <a:solidFill>
                  <a:schemeClr val="dk1"/>
                </a:solidFill>
              </a:rPr>
              <a:t>Manual de usuarios para médicos y para pacientes, Plan de pruebas y Casos de prueba.</a:t>
            </a:r>
            <a:endParaRPr lang="es-MX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Web para médicos: </a:t>
            </a:r>
            <a:r>
              <a:rPr lang="es-MX" sz="1000" b="1" dirty="0">
                <a:solidFill>
                  <a:schemeClr val="dk1"/>
                </a:solidFill>
              </a:rPr>
              <a:t>Estadísticas, vista de noticias para médicos referentes. En </a:t>
            </a:r>
            <a:r>
              <a:rPr lang="es-MX" sz="1000" b="1" dirty="0" err="1">
                <a:solidFill>
                  <a:schemeClr val="dk1"/>
                </a:solidFill>
              </a:rPr>
              <a:t>curso:</a:t>
            </a:r>
            <a:r>
              <a:rPr lang="es-MX" sz="1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</a:t>
            </a:r>
            <a:r>
              <a:rPr lang="es-MX" sz="1000" b="1" dirty="0" err="1">
                <a:solidFill>
                  <a:schemeClr val="dk1"/>
                </a:solidFill>
              </a:rPr>
              <a:t>ción</a:t>
            </a:r>
            <a:r>
              <a:rPr lang="es-MX" sz="1000" b="1" dirty="0">
                <a:solidFill>
                  <a:schemeClr val="dk1"/>
                </a:solidFill>
              </a:rPr>
              <a:t> de bugs y mejoras en la visualización.</a:t>
            </a:r>
            <a:endParaRPr lang="es-MX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Web para pacientes: </a:t>
            </a:r>
            <a:r>
              <a:rPr lang="es-MX" sz="1000" b="1" dirty="0">
                <a:solidFill>
                  <a:schemeClr val="dk1"/>
                </a:solidFill>
              </a:rPr>
              <a:t>Carga y descarga de transfusiones, edición del perfil, descarga del certificado de Aduana, registración, cambio de contraseña. En curso: Mejoras de las funcionalidades.</a:t>
            </a:r>
            <a:endParaRPr lang="es-MX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Implementar un sistema integral para pacientes y médicos de la Fundación de la Hemofilia.</a:t>
            </a:r>
            <a:endParaRPr lang="es-MX" sz="10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39410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Llevar un registro automatizado de la carga de transfusiones de los pacientes y obtener estadísticas en base a estas.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1619" y="21090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Atras</a:t>
            </a:r>
            <a:r>
              <a:rPr lang="es-MX" sz="1100" dirty="0"/>
              <a:t>o en el inicio de la etapa de control.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(Impacto: Bajo. Probabilidad de ocurrencia: Alto)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Para que el atraso no sea significativo, determinamos un </a:t>
            </a:r>
            <a:r>
              <a:rPr lang="es-MX" sz="1100" dirty="0" err="1">
                <a:solidFill>
                  <a:schemeClr val="dk1"/>
                </a:solidFill>
              </a:rPr>
              <a:t>deadline</a:t>
            </a:r>
            <a:r>
              <a:rPr lang="es-MX" sz="1100" dirty="0">
                <a:solidFill>
                  <a:schemeClr val="dk1"/>
                </a:solidFill>
              </a:rPr>
              <a:t> para poder liquidar los pendientes. En caso de no terminar, las mejoras serán descartadas porque ya se alcanzó el alcance del proyecto.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457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66383" y="625550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32;p3">
            <a:extLst>
              <a:ext uri="{FF2B5EF4-FFF2-40B4-BE49-F238E27FC236}">
                <a16:creationId xmlns:a16="http://schemas.microsoft.com/office/drawing/2014/main" id="{4A9247F7-DC83-0161-BEEF-3DE4235FB0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991" y="1086746"/>
            <a:ext cx="5232955" cy="1844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49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BeeSafe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-AR" sz="1000" dirty="0">
                <a:solidFill>
                  <a:srgbClr val="1F497D"/>
                </a:solidFill>
              </a:rPr>
              <a:t>Agustín </a:t>
            </a:r>
            <a:r>
              <a:rPr lang="es-AR" sz="1000" dirty="0" err="1">
                <a:solidFill>
                  <a:srgbClr val="1F497D"/>
                </a:solidFill>
              </a:rPr>
              <a:t>Daquino</a:t>
            </a:r>
            <a:endParaRPr lang="es-AR" sz="1200" dirty="0"/>
          </a:p>
        </p:txBody>
      </p:sp>
      <p:sp>
        <p:nvSpPr>
          <p:cNvPr id="104" name="Shape 104"/>
          <p:cNvSpPr/>
          <p:nvPr/>
        </p:nvSpPr>
        <p:spPr>
          <a:xfrm>
            <a:off x="3600727" y="445522"/>
            <a:ext cx="2151143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033080" y="322475"/>
            <a:ext cx="1342772" cy="2223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30</a:t>
            </a:r>
            <a:r>
              <a:rPr lang="es-AR" sz="1000" b="1" dirty="0">
                <a:solidFill>
                  <a:srgbClr val="1F497D"/>
                </a:solidFill>
              </a:rPr>
              <a:t>/03/2023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85%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80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23613" y="3415022"/>
            <a:ext cx="5232537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Documento de casos de Prueba</a:t>
            </a: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(3-11-2023)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Se finalizó el documento anticipadamente.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 (17-08-2023)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Se finalizó el documento con un desvío en la fecha de entrega debido a definiciones durante el desarrollo.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Diagrama Entidad Relación (10-07-2023)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Se modificó el documento con el modelo actualizado. 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Confección del módulo de ubicación de apiarios (29-08-2023)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✓ Se están realizando correcciones y últimos detalles del módulo que quedaron pendientes.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Confección del módulo de seguimiento y control de colmenas (28-09-2023)</a:t>
            </a: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✓ Se registra un atraso en la fecha de entrega de este módulo, que se encuentra al 60%.</a:t>
            </a: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 sistema de </a:t>
            </a:r>
            <a:r>
              <a:rPr lang="es-MX" sz="1100" dirty="0"/>
              <a:t>o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ptimización del cuidado de las colmenas disminuyendo el control manual de las mismas, e incrementando la salud de las abejas, para un mayor beneficio</a:t>
            </a: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MX" sz="1100" dirty="0"/>
              <a:t>Ubicaciones para apiarios en base a información geográfica •Seguimiento y control de colmenas •Alertas de tratamiento de plagas</a:t>
            </a:r>
            <a:endParaRPr lang="es-ES" sz="1100" dirty="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07477" y="6450438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Dificultades en la coordinación entre el equipo de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-MX" sz="1100" dirty="0"/>
              <a:t> y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 err="1"/>
              <a:t>Issue</a:t>
            </a:r>
            <a:r>
              <a:rPr lang="es-MX" sz="1100" dirty="0"/>
              <a:t>: Dificultades para trabajar en el entorno de pruebas.</a:t>
            </a:r>
            <a:endParaRPr lang="es-MX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 dirty="0"/>
              <a:t>Se realizarán tareas de documentación y pruebas en paralelo al desarrollo anticipando las fechas pactadas para poder cumplir con la fecha fin del proyecto</a:t>
            </a:r>
            <a:endParaRPr lang="es-MX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403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48492" y="225573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6CE24BB-B567-87D6-0E12-3E425495F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300" y="1160278"/>
            <a:ext cx="3863435" cy="18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AInterview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000" dirty="0">
                <a:solidFill>
                  <a:srgbClr val="1F497D"/>
                </a:solidFill>
              </a:rPr>
              <a:t>Facundo Herrera</a:t>
            </a: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/03/2023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01/11/2023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93%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83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8575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-"/>
            </a:pPr>
            <a:r>
              <a:rPr lang="es-ES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del Código Fuente (</a:t>
            </a:r>
            <a:r>
              <a:rPr lang="es-ES" sz="900" b="1" dirty="0">
                <a:solidFill>
                  <a:schemeClr val="dk1"/>
                </a:solidFill>
              </a:rPr>
              <a:t>24</a:t>
            </a:r>
            <a:r>
              <a:rPr lang="es-ES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ES" sz="900" b="1" dirty="0">
                <a:solidFill>
                  <a:schemeClr val="dk1"/>
                </a:solidFill>
              </a:rPr>
              <a:t>10</a:t>
            </a:r>
            <a:r>
              <a:rPr lang="es-ES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-23)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✓"/>
            </a:pPr>
            <a:r>
              <a:rPr lang="es-ES" sz="800" dirty="0">
                <a:solidFill>
                  <a:schemeClr val="dk1"/>
                </a:solidFill>
              </a:rPr>
              <a:t>Se agregó la posibilidad de suscripción a la vacante de trabajo generada.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✓"/>
            </a:pPr>
            <a:r>
              <a:rPr lang="es-ES" sz="800" dirty="0">
                <a:solidFill>
                  <a:schemeClr val="dk1"/>
                </a:solidFill>
              </a:rPr>
              <a:t>Se implementó él envió de mails automáticos por medio de la plataforma.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ES" sz="800" dirty="0">
                <a:solidFill>
                  <a:schemeClr val="dk1"/>
                </a:solidFill>
              </a:rPr>
              <a:t>Se siguen realizando pruebas de integración de los módulos con la aplicación.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ES" sz="800" dirty="0">
                <a:solidFill>
                  <a:schemeClr val="dk1"/>
                </a:solidFill>
              </a:rPr>
              <a:t>Se mejoró el módulo de análisis de emociones por audio mediante la obtención e implementación de un </a:t>
            </a:r>
            <a:r>
              <a:rPr lang="es-ES" sz="800" dirty="0" err="1">
                <a:solidFill>
                  <a:schemeClr val="dk1"/>
                </a:solidFill>
              </a:rPr>
              <a:t>dataset</a:t>
            </a:r>
            <a:r>
              <a:rPr lang="es-ES" sz="800" dirty="0">
                <a:solidFill>
                  <a:schemeClr val="dk1"/>
                </a:solidFill>
              </a:rPr>
              <a:t> </a:t>
            </a:r>
            <a:r>
              <a:rPr lang="es-AR" sz="800" dirty="0">
                <a:solidFill>
                  <a:schemeClr val="dk1"/>
                </a:solidFill>
              </a:rPr>
              <a:t>con audios en español.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A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sistema que permita automatizar el proceso de selección de personal a gran escala mediante la utilización de Inteligencia Artificial</a:t>
            </a:r>
            <a:endParaRPr lang="es-ES" sz="8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Automatizar las etapas preliminares del proceso de selección de personal utilizando filtros simples y complejos, así como también herramientas de Inteligencia Artificial para reducir el espectro de postulantes deseados por las distintas empresas y agilizar el proceso de selección.</a:t>
            </a:r>
            <a:endParaRPr lang="es-MX" sz="1000" dirty="0"/>
          </a:p>
          <a:p>
            <a:pPr lvl="0">
              <a:buClr>
                <a:schemeClr val="dk1"/>
              </a:buClr>
              <a:buSzPts val="1000"/>
            </a:pPr>
            <a:endParaRPr lang="es-ES" sz="10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3866" y="633855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1000" b="1" dirty="0">
                <a:solidFill>
                  <a:schemeClr val="dk1"/>
                </a:solidFill>
              </a:rPr>
              <a:t>No se han detectado puntos de atención al momento de elaborar este informe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</a:rPr>
              <a:t>Delegar correctamente los requerimientos restantes para optimizar el uso del tiempo.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408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07459" y="5813856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70;p3">
            <a:extLst>
              <a:ext uri="{FF2B5EF4-FFF2-40B4-BE49-F238E27FC236}">
                <a16:creationId xmlns:a16="http://schemas.microsoft.com/office/drawing/2014/main" id="{E59B204E-F868-3D10-7FA9-BE288FF6FBB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0284" b="3871"/>
          <a:stretch/>
        </p:blipFill>
        <p:spPr>
          <a:xfrm>
            <a:off x="763504" y="1095765"/>
            <a:ext cx="4194524" cy="191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68">
            <a:extLst>
              <a:ext uri="{FF2B5EF4-FFF2-40B4-BE49-F238E27FC236}">
                <a16:creationId xmlns:a16="http://schemas.microsoft.com/office/drawing/2014/main" id="{06743F45-A101-E755-76AE-5FBCF88A0FA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5043" y="216591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78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r>
              <a:rPr lang="es-AR" sz="1800" b="1" dirty="0">
                <a:solidFill>
                  <a:schemeClr val="accent1">
                    <a:lumMod val="75000"/>
                  </a:schemeClr>
                </a:solidFill>
              </a:rPr>
              <a:t> Hub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J. I. </a:t>
            </a:r>
            <a:r>
              <a:rPr lang="es-AR" sz="1100" b="1" dirty="0" err="1">
                <a:solidFill>
                  <a:schemeClr val="accent1">
                    <a:lumMod val="75000"/>
                  </a:schemeClr>
                </a:solidFill>
              </a:rPr>
              <a:t>Cuiule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R.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Eribe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23/11/2023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83%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</a:t>
            </a:r>
            <a:r>
              <a:rPr lang="es-AR" sz="1000" b="1" dirty="0">
                <a:solidFill>
                  <a:srgbClr val="1F497D"/>
                </a:solidFill>
              </a:rPr>
              <a:t>80%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complet</a:t>
            </a:r>
            <a:r>
              <a:rPr lang="es-MX" sz="1100" dirty="0"/>
              <a:t>ó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 dirty="0"/>
              <a:t>el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Sprint </a:t>
            </a:r>
            <a:r>
              <a:rPr lang="es-MX" sz="1100" dirty="0"/>
              <a:t>5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MX" sz="1100" dirty="0"/>
              <a:t>completó el UI/UX de las pantallas: Home, Perfil Investigador, Equipo y </a:t>
            </a:r>
            <a:r>
              <a:rPr lang="es-MX" sz="1100" dirty="0" err="1"/>
              <a:t>Dashboard</a:t>
            </a:r>
            <a:r>
              <a:rPr lang="es-MX" sz="1100" dirty="0"/>
              <a:t> del experimento (Resultado) en el </a:t>
            </a:r>
            <a:r>
              <a:rPr lang="es-MX" sz="1100" dirty="0" err="1"/>
              <a:t>Frontend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MX" sz="1100" dirty="0">
                <a:solidFill>
                  <a:schemeClr val="dk1"/>
                </a:solidFill>
              </a:rPr>
              <a:t>finaliz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ó el </a:t>
            </a:r>
            <a:r>
              <a:rPr lang="es-MX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configuración de la infraestructura del </a:t>
            </a:r>
            <a:r>
              <a:rPr lang="es-MX" sz="1100" dirty="0" err="1">
                <a:solidFill>
                  <a:schemeClr val="dk1"/>
                </a:solidFill>
              </a:rPr>
              <a:t>B</a:t>
            </a:r>
            <a:r>
              <a:rPr lang="es-MX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ackend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DO.</a:t>
            </a:r>
            <a:endParaRPr lang="es-MX"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realizaron las integraciones de almacenamiento con </a:t>
            </a:r>
            <a:r>
              <a:rPr lang="es-MX" sz="1100" dirty="0" err="1">
                <a:solidFill>
                  <a:schemeClr val="dk1"/>
                </a:solidFill>
              </a:rPr>
              <a:t>Buckets</a:t>
            </a:r>
            <a:r>
              <a:rPr lang="es-MX" sz="1100" dirty="0">
                <a:solidFill>
                  <a:schemeClr val="dk1"/>
                </a:solidFill>
              </a:rPr>
              <a:t> en DO, y la del </a:t>
            </a:r>
            <a:r>
              <a:rPr lang="es-MX" sz="1100" dirty="0" err="1">
                <a:solidFill>
                  <a:schemeClr val="dk1"/>
                </a:solidFill>
              </a:rPr>
              <a:t>login</a:t>
            </a:r>
            <a:r>
              <a:rPr lang="es-MX" sz="1100" dirty="0">
                <a:solidFill>
                  <a:schemeClr val="dk1"/>
                </a:solidFill>
              </a:rPr>
              <a:t> con Google.</a:t>
            </a:r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comenzó el Sprint </a:t>
            </a:r>
            <a:r>
              <a:rPr lang="es-MX" sz="1100" dirty="0"/>
              <a:t>6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MX" sz="1100" dirty="0"/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MX" sz="1100" dirty="0"/>
              <a:t>Se comenzaron las pruebas de integración entre </a:t>
            </a:r>
            <a:r>
              <a:rPr lang="es-MX" sz="1100" dirty="0" err="1"/>
              <a:t>Frontend</a:t>
            </a:r>
            <a:r>
              <a:rPr lang="es-MX" sz="1100" dirty="0"/>
              <a:t> y </a:t>
            </a:r>
            <a:r>
              <a:rPr lang="es-MX" sz="1100" dirty="0" err="1"/>
              <a:t>Backend</a:t>
            </a:r>
            <a:r>
              <a:rPr lang="es-MX" sz="1100" dirty="0"/>
              <a:t>.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MX" sz="900" dirty="0"/>
              <a:t>Desarrollar e implementar una plataforma en línea que permita a los investigadores científicos diseñar y administrar encuestas complejas sin conocimientos de programación, con el fin de aumentar la cantidad y mejorar la calidad de las investigaciones realizadas en campos como la psicología, las ciencias del comportamiento y la sociología, entre otros.</a:t>
            </a:r>
            <a:endParaRPr lang="es-ES" sz="9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100" dirty="0"/>
              <a:t>Simplificar la creación y administración de encuestas complejas, permitiendo a investigadores científicos sin conocimientos de programación diseñar y desplegar experimentos online de manera intuitiva y accesible.</a:t>
            </a:r>
            <a:endParaRPr lang="es-ES" sz="10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7387" y="21835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9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Dado que los costos de servicios de DO están por encima de lo estimado se podrían agotar los créditos que tenemos por plan estudiantil.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-MX" sz="9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Impacto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Medio.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-MX" sz="9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 de Ocurrencia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Medio.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-MX" sz="9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 Mitigación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Ajustar los servicios de DO a utilizar para reducir los costos sin afectar la funcionalidad. </a:t>
            </a: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5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-"/>
            </a:pPr>
            <a:r>
              <a:rPr lang="es-MX" sz="1050" dirty="0">
                <a:solidFill>
                  <a:schemeClr val="dk1"/>
                </a:solidFill>
              </a:rPr>
              <a:t>Se decidió utilizar una arquitectura basada en Docker y no en </a:t>
            </a:r>
            <a:r>
              <a:rPr lang="es-MX" sz="1050" dirty="0" err="1">
                <a:solidFill>
                  <a:schemeClr val="dk1"/>
                </a:solidFill>
              </a:rPr>
              <a:t>Kubernetes</a:t>
            </a:r>
            <a:r>
              <a:rPr lang="es-MX" sz="1050" dirty="0">
                <a:solidFill>
                  <a:schemeClr val="dk1"/>
                </a:solidFill>
              </a:rPr>
              <a:t> para el </a:t>
            </a:r>
            <a:r>
              <a:rPr lang="es-MX" sz="1050" dirty="0" err="1">
                <a:solidFill>
                  <a:schemeClr val="dk1"/>
                </a:solidFill>
              </a:rPr>
              <a:t>Backend</a:t>
            </a:r>
            <a:r>
              <a:rPr lang="es-MX" sz="1050" dirty="0">
                <a:solidFill>
                  <a:schemeClr val="dk1"/>
                </a:solidFill>
              </a:rPr>
              <a:t>.</a:t>
            </a:r>
            <a:endParaRPr lang="es-MX"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458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67126" y="64504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3B33CA0-47DD-E0AF-45F2-9BA6AF1F9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02" y="1057268"/>
            <a:ext cx="4837918" cy="19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SmartEd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Ramiro Luengo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21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90%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88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lang="es-AR" sz="1000" b="1" dirty="0">
              <a:solidFill>
                <a:schemeClr val="tx1"/>
              </a:solidFill>
            </a:endParaRPr>
          </a:p>
          <a:p>
            <a:pPr marL="171450" lvl="8" indent="-171450">
              <a:buSzPts val="1000"/>
              <a:buChar char="•"/>
            </a:pPr>
            <a:r>
              <a:rPr lang="es-AR" sz="900" dirty="0"/>
              <a:t>Se confeccionó la documentación del alcance y evidencias de los módulos: Perfiles, Notificaciones, Cursos y Reportes.</a:t>
            </a:r>
          </a:p>
          <a:p>
            <a:pPr marL="171450" lvl="8" indent="-171450">
              <a:buSzPts val="1000"/>
              <a:buChar char="•"/>
            </a:pPr>
            <a:r>
              <a:rPr lang="es-AR" sz="900" dirty="0"/>
              <a:t>Se confeccionó el documento de casos de prueba de los módulos: Perfiles, Notificaciones, Cursos y Reportes.</a:t>
            </a:r>
          </a:p>
          <a:p>
            <a:pPr>
              <a:buSzPts val="1000"/>
            </a:pPr>
            <a:endParaRPr lang="es-AR" sz="900" dirty="0"/>
          </a:p>
          <a:p>
            <a:pPr>
              <a:buSzPts val="1000"/>
            </a:pPr>
            <a:endParaRPr lang="es-AR" sz="900" dirty="0"/>
          </a:p>
          <a:p>
            <a:pPr marL="171450" indent="-171450">
              <a:buSzPts val="1000"/>
              <a:buChar char="•"/>
            </a:pPr>
            <a:r>
              <a:rPr lang="es-AR" sz="900" dirty="0"/>
              <a:t>Se agregó funcionalidad para permitir la visualización de estadísticas por curso.</a:t>
            </a:r>
          </a:p>
          <a:p>
            <a:pPr marL="171450" indent="-171450">
              <a:buSzPts val="1000"/>
              <a:buChar char="•"/>
            </a:pPr>
            <a:r>
              <a:rPr lang="es-AR" sz="900" dirty="0"/>
              <a:t>Se agrego funcionalidad para permitir la visualización de estadísticas globales.</a:t>
            </a:r>
          </a:p>
          <a:p>
            <a:pPr marL="171450" indent="-171450">
              <a:buSzPts val="1000"/>
              <a:buChar char="•"/>
            </a:pPr>
            <a:r>
              <a:rPr lang="es-AR" sz="900" dirty="0"/>
              <a:t>Se agregó funcionalidad para permitir la descarga de boletines.</a:t>
            </a:r>
          </a:p>
          <a:p>
            <a:pPr marL="171450" indent="-171450">
              <a:buSzPts val="1000"/>
              <a:buChar char="•"/>
            </a:pPr>
            <a:r>
              <a:rPr lang="es-AR" sz="900" dirty="0"/>
              <a:t>Se agregó funcionalidad para permitir la descarga de un reporte con el historial de un alumno.</a:t>
            </a:r>
          </a:p>
          <a:p>
            <a:pPr marL="171450" indent="-171450">
              <a:buSzPts val="1000"/>
              <a:buChar char="•"/>
            </a:pPr>
            <a:r>
              <a:rPr lang="es-AR" sz="900" dirty="0"/>
              <a:t>.</a:t>
            </a:r>
            <a:endParaRPr lang="es-AR" dirty="0"/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just"/>
            <a:r>
              <a:rPr lang="es-AR" sz="900" dirty="0">
                <a:solidFill>
                  <a:schemeClr val="dk1"/>
                </a:solidFill>
              </a:rPr>
              <a:t>Analizar, diseñar y desarrollar un sistema web que permita la gestión de los procesos escolares y el seguimiento de los alumnos.</a:t>
            </a:r>
            <a:endParaRPr lang="es-AR" sz="8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just"/>
            <a:r>
              <a:rPr lang="es-AR" sz="1100" dirty="0"/>
              <a:t>Facilitar </a:t>
            </a:r>
            <a:r>
              <a:rPr lang="es-AR" sz="1100" b="0" i="0" u="none" strike="noStrike" cap="none" dirty="0"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AR" sz="1100" dirty="0"/>
              <a:t>seguimiento </a:t>
            </a:r>
            <a:r>
              <a:rPr lang="es-AR" sz="1100" b="0" i="0" u="none" strike="noStrike" cap="none" dirty="0"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-AR" sz="1100" dirty="0"/>
              <a:t>progreso escolar a lo largo </a:t>
            </a:r>
            <a:r>
              <a:rPr lang="es-AR" sz="1100" b="0" i="0" u="none" strike="noStrike" cap="none" dirty="0"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-AR" sz="1100" dirty="0"/>
              <a:t>tiempo. Fomentar la participación y comunicación entre padres y docentes. Integrar los distintos procesos de la gestión escolar.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7387" y="21835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indent="-171450"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900" dirty="0">
                <a:solidFill>
                  <a:schemeClr val="dk1"/>
                </a:solidFill>
              </a:rPr>
              <a:t> No hay puntos de atención a remarcar en esta etapa</a:t>
            </a:r>
            <a:endParaRPr lang="es-AR" sz="900" dirty="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just"/>
            <a:r>
              <a:rPr lang="es-AR" sz="1050" dirty="0"/>
              <a:t>No hay decisiones importantes a remarcar en esta etapa.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404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67126" y="64504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6A1EA6B-AD14-352B-A661-F6830E00E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17" y="1270592"/>
            <a:ext cx="5236629" cy="1572242"/>
          </a:xfrm>
          <a:prstGeom prst="rect">
            <a:avLst/>
          </a:prstGeom>
        </p:spPr>
      </p:pic>
      <p:sp>
        <p:nvSpPr>
          <p:cNvPr id="4" name="Shape 104">
            <a:extLst>
              <a:ext uri="{FF2B5EF4-FFF2-40B4-BE49-F238E27FC236}">
                <a16:creationId xmlns:a16="http://schemas.microsoft.com/office/drawing/2014/main" id="{8EBE7283-92C8-2D74-4306-D5ADEEB08E29}"/>
              </a:ext>
            </a:extLst>
          </p:cNvPr>
          <p:cNvSpPr/>
          <p:nvPr/>
        </p:nvSpPr>
        <p:spPr>
          <a:xfrm>
            <a:off x="325533" y="4316163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Módulo de Reportes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Shape 104">
            <a:extLst>
              <a:ext uri="{FF2B5EF4-FFF2-40B4-BE49-F238E27FC236}">
                <a16:creationId xmlns:a16="http://schemas.microsoft.com/office/drawing/2014/main" id="{EEC671A3-8485-5B83-05E3-8328DE9ECBAA}"/>
              </a:ext>
            </a:extLst>
          </p:cNvPr>
          <p:cNvSpPr/>
          <p:nvPr/>
        </p:nvSpPr>
        <p:spPr>
          <a:xfrm>
            <a:off x="340281" y="3465531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Documentación</a:t>
            </a:r>
          </a:p>
        </p:txBody>
      </p:sp>
    </p:spTree>
    <p:extLst>
      <p:ext uri="{BB962C8B-B14F-4D97-AF65-F5344CB8AC3E}">
        <p14:creationId xmlns:p14="http://schemas.microsoft.com/office/powerpoint/2010/main" val="265084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AppAgroIA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Ramiro Luengo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01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82%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76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❖"/>
            </a:pP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(1</a:t>
            </a:r>
            <a:r>
              <a:rPr lang="es-MX" sz="900" dirty="0"/>
              <a:t>4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s-MX" sz="900" dirty="0"/>
              <a:t>08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/2023)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➢"/>
            </a:pPr>
            <a:r>
              <a:rPr lang="es-MX" sz="900" dirty="0"/>
              <a:t>Finalizó la etapa de diseño tanto para el módulo de imágenes como para el de comunidad.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❖"/>
            </a:pPr>
            <a:r>
              <a:rPr lang="es-MX" sz="900" dirty="0">
                <a:solidFill>
                  <a:schemeClr val="dk1"/>
                </a:solidFill>
              </a:rPr>
              <a:t>Desarrollo modulo Imágenes (31/10/2023)</a:t>
            </a: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➢"/>
            </a:pPr>
            <a:r>
              <a:rPr lang="es-MX" sz="900" dirty="0">
                <a:solidFill>
                  <a:schemeClr val="dk1"/>
                </a:solidFill>
              </a:rPr>
              <a:t>Concluyó el proceso de  segmentación de campos a partir de un paso reducido para analizarlos.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❖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modulo </a:t>
            </a:r>
            <a:r>
              <a:rPr lang="es-MX" sz="900" dirty="0">
                <a:solidFill>
                  <a:schemeClr val="dk1"/>
                </a:solidFill>
              </a:rPr>
              <a:t>Comunidad 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(31/10/2023)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➢"/>
            </a:pPr>
            <a:r>
              <a:rPr lang="es-MX" sz="900" dirty="0">
                <a:solidFill>
                  <a:schemeClr val="dk1"/>
                </a:solidFill>
              </a:rPr>
              <a:t>Finalizó el desarrollo de creación de </a:t>
            </a:r>
            <a:r>
              <a:rPr lang="es-MX" sz="900" dirty="0" err="1">
                <a:solidFill>
                  <a:schemeClr val="dk1"/>
                </a:solidFill>
              </a:rPr>
              <a:t>posteos</a:t>
            </a:r>
            <a:r>
              <a:rPr lang="es-MX" sz="900" dirty="0">
                <a:solidFill>
                  <a:schemeClr val="dk1"/>
                </a:solidFill>
              </a:rPr>
              <a:t>, comentarios y reacciones para la funcionalidad de blog.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➢"/>
            </a:pPr>
            <a:r>
              <a:rPr lang="es-MX" sz="900" dirty="0">
                <a:solidFill>
                  <a:schemeClr val="dk1"/>
                </a:solidFill>
              </a:rPr>
              <a:t>Finalizó el desarrollo de notificaciones en comentarios y reacciones.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Analizar, diseñar e implementar los módulos de Análisis y Procesamiento de imágenes y Comunidad para la aplicación </a:t>
            </a:r>
            <a:r>
              <a:rPr lang="es-MX" sz="900" dirty="0" err="1">
                <a:solidFill>
                  <a:schemeClr val="dk1"/>
                </a:solidFill>
              </a:rPr>
              <a:t>AppAgroIA</a:t>
            </a:r>
            <a:r>
              <a:rPr lang="es-MX" sz="900" dirty="0">
                <a:solidFill>
                  <a:schemeClr val="dk1"/>
                </a:solidFill>
              </a:rPr>
              <a:t>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Recolección de imágenes satelitales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Procesamiento de imágenes obtenidas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Comunidad: Conexión de usuarios y sistema de alertas de plagas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0649" y="649843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900" dirty="0"/>
              <a:t>Implementación de un </a:t>
            </a:r>
            <a:r>
              <a:rPr lang="es-MX" sz="900" dirty="0" err="1"/>
              <a:t>dashboard</a:t>
            </a:r>
            <a:r>
              <a:rPr lang="es-MX" sz="900" dirty="0"/>
              <a:t> para presentar el funcionamiento del módulo de imágenes 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(Impacto: </a:t>
            </a:r>
            <a:r>
              <a:rPr lang="es-MX" sz="900" dirty="0"/>
              <a:t>Medio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s-MX"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900" b="1" dirty="0">
                <a:solidFill>
                  <a:schemeClr val="dk1"/>
                </a:solidFill>
              </a:rPr>
              <a:t>Riesgo</a:t>
            </a:r>
            <a:r>
              <a:rPr lang="es-MX" sz="900" dirty="0">
                <a:solidFill>
                  <a:schemeClr val="dk1"/>
                </a:solidFill>
              </a:rPr>
              <a:t>: Retraso en la finalización del desarrollo del módulo de comunidad(Impacto: Medio).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 dirty="0"/>
              <a:t>No se han tomado decisiones importantes al momento de armar el informe</a:t>
            </a:r>
            <a:endParaRPr lang="es-MX" sz="105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402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8149" y="21831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123;p3">
            <a:extLst>
              <a:ext uri="{FF2B5EF4-FFF2-40B4-BE49-F238E27FC236}">
                <a16:creationId xmlns:a16="http://schemas.microsoft.com/office/drawing/2014/main" id="{3C13092D-C403-7EBA-AB22-3F4122FF786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03" y="1086755"/>
            <a:ext cx="5225704" cy="187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8;p5">
            <a:extLst>
              <a:ext uri="{FF2B5EF4-FFF2-40B4-BE49-F238E27FC236}">
                <a16:creationId xmlns:a16="http://schemas.microsoft.com/office/drawing/2014/main" id="{56D384F7-720B-A45F-BE61-45595CFB883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28278" y="6741280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40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>
                <a:solidFill>
                  <a:schemeClr val="accent1">
                    <a:lumMod val="75000"/>
                  </a:schemeClr>
                </a:solidFill>
              </a:rPr>
              <a:t>Auto </a:t>
            </a:r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Savings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Agustín </a:t>
            </a:r>
            <a:r>
              <a:rPr lang="es-AR" sz="1100" b="1" dirty="0" err="1">
                <a:solidFill>
                  <a:srgbClr val="1F497D"/>
                </a:solidFill>
              </a:rPr>
              <a:t>Meinardo</a:t>
            </a:r>
            <a:r>
              <a:rPr lang="es-AR" sz="1100" b="1" dirty="0">
                <a:solidFill>
                  <a:srgbClr val="1F497D"/>
                </a:solidFill>
              </a:rPr>
              <a:t>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07</a:t>
            </a:r>
            <a:r>
              <a:rPr lang="es-AR" sz="1000" b="1" dirty="0">
                <a:solidFill>
                  <a:srgbClr val="1F497D"/>
                </a:solidFill>
              </a:rPr>
              <a:t>/06/2023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</a:t>
            </a:r>
            <a:r>
              <a:rPr lang="es-AR" sz="1000" b="1" dirty="0">
                <a:solidFill>
                  <a:srgbClr val="C00000"/>
                </a:solidFill>
              </a:rPr>
              <a:t>30</a:t>
            </a:r>
            <a:r>
              <a:rPr lang="es-AR" sz="1000" b="1" dirty="0">
                <a:solidFill>
                  <a:srgbClr val="1F497D"/>
                </a:solidFill>
              </a:rPr>
              <a:t>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82%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72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es-MX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1 -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Módulo Marketplace para venta de planes adquiridos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Retoques</a:t>
            </a:r>
            <a:r>
              <a:rPr lang="es-MX" sz="1100" dirty="0">
                <a:solidFill>
                  <a:schemeClr val="dk1"/>
                </a:solidFill>
              </a:rPr>
              <a:t> dado modificaciones en las estructuras de datos</a:t>
            </a:r>
            <a:endParaRPr lang="es-MX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es-MX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1 - </a:t>
            </a:r>
            <a:r>
              <a:rPr lang="es-MX" sz="1100" dirty="0">
                <a:solidFill>
                  <a:schemeClr val="dk1"/>
                </a:solidFill>
              </a:rPr>
              <a:t>Aprobación de la entrega ciega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CONAIISI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es-MX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2 - 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 Predicción caída de planes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Reunión con el cliente y desarrollo utilizando datos de prueba</a:t>
            </a:r>
            <a:endParaRPr lang="es-MX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es-MX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2 - 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 </a:t>
            </a:r>
            <a:r>
              <a:rPr lang="es-MX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Retoques finales 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los </a:t>
            </a:r>
            <a:r>
              <a:rPr lang="es-MX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correspondientes.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lang="es-MX" sz="110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Diseñar y desarrollar una consolidación de las carteras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de planes de ahorro para proveer módulos relacionados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con la información consolidada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Relacionar los datos de las carteras de los planes de ahorro proveniente de las diferentes automotrices para que los inversionistas tengan un acceso más rápido y de fácil acceso.</a:t>
            </a:r>
          </a:p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Crear un </a:t>
            </a:r>
            <a:r>
              <a:rPr lang="es-MX" sz="900" dirty="0" err="1">
                <a:solidFill>
                  <a:schemeClr val="dk1"/>
                </a:solidFill>
              </a:rPr>
              <a:t>marketplace</a:t>
            </a:r>
            <a:r>
              <a:rPr lang="es-MX" sz="900" dirty="0">
                <a:solidFill>
                  <a:schemeClr val="dk1"/>
                </a:solidFill>
              </a:rPr>
              <a:t> destinado a la venta de planes adquiridos por ahorristas y que ya no los puedan pagar, evitando que éstos caigan en una situación morosa irreversible.</a:t>
            </a:r>
          </a:p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Predecir la caída de planes para poder dar aviso de manera automatizada a los clientes prontos a ser morosos.</a:t>
            </a:r>
          </a:p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Proveer una central de reportes para brindar mejor información.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51517" y="6596186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52841" y="1082007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Riesgo 1 - </a:t>
            </a:r>
            <a:r>
              <a:rPr lang="es-MX" sz="900" b="1" dirty="0">
                <a:solidFill>
                  <a:schemeClr val="dk1"/>
                </a:solidFill>
              </a:rPr>
              <a:t>Indisponibilidad de datos productivos para el módulo de predicción de caída de planes de ahorro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acepta el riesgo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MX" sz="1050" dirty="0">
                <a:solidFill>
                  <a:schemeClr val="dk1"/>
                </a:solidFill>
              </a:rPr>
              <a:t>consumen datos de prueba provistos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406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50391" y="21465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58;p29">
            <a:extLst>
              <a:ext uri="{FF2B5EF4-FFF2-40B4-BE49-F238E27FC236}">
                <a16:creationId xmlns:a16="http://schemas.microsoft.com/office/drawing/2014/main" id="{D491413F-CE02-5D44-9E6A-8B5D33CF912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447" y="1430594"/>
            <a:ext cx="5153003" cy="147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6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9500" y="1477576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Shape 87"/>
          <p:cNvGraphicFramePr/>
          <p:nvPr>
            <p:extLst>
              <p:ext uri="{D42A27DB-BD31-4B8C-83A1-F6EECF244321}">
                <p14:modId xmlns:p14="http://schemas.microsoft.com/office/powerpoint/2010/main" val="1979859090"/>
              </p:ext>
            </p:extLst>
          </p:nvPr>
        </p:nvGraphicFramePr>
        <p:xfrm>
          <a:off x="2425207" y="1534978"/>
          <a:ext cx="6170787" cy="52920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4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B. Luna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II - 98%</a:t>
                      </a:r>
                    </a:p>
                    <a:p>
                      <a:pPr marL="889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del Producto - 86%</a:t>
                      </a:r>
                      <a:endParaRPr lang="es-MX" sz="1000" u="none" strike="noStrike" cap="none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Elaboración presentación  final</a:t>
                      </a: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10/11/2023</a:t>
                      </a:r>
                      <a:endParaRPr lang="es-MX" sz="10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16/11/2023</a:t>
                      </a:r>
                    </a:p>
                    <a:p>
                      <a:pPr marL="1809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Shape 88"/>
          <p:cNvGraphicFramePr/>
          <p:nvPr>
            <p:extLst>
              <p:ext uri="{D42A27DB-BD31-4B8C-83A1-F6EECF244321}">
                <p14:modId xmlns:p14="http://schemas.microsoft.com/office/powerpoint/2010/main" val="3316566268"/>
              </p:ext>
            </p:extLst>
          </p:nvPr>
        </p:nvGraphicFramePr>
        <p:xfrm>
          <a:off x="2309347" y="938452"/>
          <a:ext cx="6253500" cy="45721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3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Shape 89">
            <a:hlinkClick r:id="rId3" action="ppaction://hlinksldjump"/>
          </p:cNvPr>
          <p:cNvSpPr/>
          <p:nvPr/>
        </p:nvSpPr>
        <p:spPr>
          <a:xfrm>
            <a:off x="251520" y="1580505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ServerWise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12265253" y="6960744"/>
            <a:ext cx="273050" cy="485775"/>
            <a:chOff x="7929586" y="7358090"/>
            <a:chExt cx="273050" cy="485775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0066" y="559568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85"/>
          <p:cNvSpPr/>
          <p:nvPr/>
        </p:nvSpPr>
        <p:spPr>
          <a:xfrm>
            <a:off x="203308" y="227292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Shape 87"/>
          <p:cNvGraphicFramePr/>
          <p:nvPr>
            <p:extLst>
              <p:ext uri="{D42A27DB-BD31-4B8C-83A1-F6EECF244321}">
                <p14:modId xmlns:p14="http://schemas.microsoft.com/office/powerpoint/2010/main" val="1171186671"/>
              </p:ext>
            </p:extLst>
          </p:nvPr>
        </p:nvGraphicFramePr>
        <p:xfrm>
          <a:off x="2435568" y="2342061"/>
          <a:ext cx="6048675" cy="53750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75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L.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Canalini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Etapa de Desarrollo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5%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 err="1">
                          <a:solidFill>
                            <a:srgbClr val="1F497D"/>
                          </a:solidFill>
                        </a:rPr>
                        <a:t>Testing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06/11/2023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23/11/2023</a:t>
                      </a:r>
                      <a:endParaRPr sz="105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84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Shape 89">
            <a:hlinkClick r:id="rId5" action="ppaction://hlinksldjump"/>
          </p:cNvPr>
          <p:cNvSpPr/>
          <p:nvPr/>
        </p:nvSpPr>
        <p:spPr>
          <a:xfrm>
            <a:off x="275328" y="236776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/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Handy</a:t>
            </a:r>
          </a:p>
        </p:txBody>
      </p:sp>
      <p:pic>
        <p:nvPicPr>
          <p:cNvPr id="16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3155" y="6439857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85"/>
          <p:cNvSpPr/>
          <p:nvPr/>
        </p:nvSpPr>
        <p:spPr>
          <a:xfrm>
            <a:off x="203308" y="3078135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Shape 87"/>
          <p:cNvGraphicFramePr/>
          <p:nvPr>
            <p:extLst>
              <p:ext uri="{D42A27DB-BD31-4B8C-83A1-F6EECF244321}">
                <p14:modId xmlns:p14="http://schemas.microsoft.com/office/powerpoint/2010/main" val="1329695936"/>
              </p:ext>
            </p:extLst>
          </p:nvPr>
        </p:nvGraphicFramePr>
        <p:xfrm>
          <a:off x="2479812" y="3211188"/>
          <a:ext cx="6048675" cy="424044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Tomás Molino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Testing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Implementación 28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/10/2023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/>
                          <a:ea typeface="ＭＳ Ｐゴシック"/>
                        </a:rPr>
                        <a:t>20/11/2023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s-A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/>
                          <a:ea typeface="ＭＳ Ｐゴシック"/>
                        </a:rPr>
                        <a:t>92</a:t>
                      </a: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/>
                          <a:ea typeface="ＭＳ Ｐゴシック"/>
                        </a:rPr>
                        <a:t>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hape 89">
            <a:hlinkClick r:id="rId6" action="ppaction://hlinksldjump"/>
          </p:cNvPr>
          <p:cNvSpPr/>
          <p:nvPr/>
        </p:nvSpPr>
        <p:spPr>
          <a:xfrm>
            <a:off x="275328" y="3181065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AgroIA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3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43566" y="666614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hape 85"/>
          <p:cNvSpPr/>
          <p:nvPr/>
        </p:nvSpPr>
        <p:spPr>
          <a:xfrm>
            <a:off x="212828" y="3890334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Shape 87"/>
          <p:cNvGraphicFramePr/>
          <p:nvPr>
            <p:extLst>
              <p:ext uri="{D42A27DB-BD31-4B8C-83A1-F6EECF244321}">
                <p14:modId xmlns:p14="http://schemas.microsoft.com/office/powerpoint/2010/main" val="1428689278"/>
              </p:ext>
            </p:extLst>
          </p:nvPr>
        </p:nvGraphicFramePr>
        <p:xfrm>
          <a:off x="2445088" y="3965069"/>
          <a:ext cx="6048675" cy="57746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Macarena Pesce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Fase de 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Desarrollo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52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Construir Maqueta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</a:t>
                      </a:r>
                      <a:b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06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11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</a:t>
                      </a:r>
                      <a:endParaRPr sz="1050" u="none" strike="noStrike" cap="none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sz="105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76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050" u="none" strike="noStrike" cap="none" dirty="0">
                        <a:solidFill>
                          <a:srgbClr val="1F497D"/>
                        </a:solidFill>
                        <a:highlight>
                          <a:srgbClr val="D0F500"/>
                        </a:highlight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Shape 89">
            <a:hlinkClick r:id="rId8" action="ppaction://hlinksldjump"/>
          </p:cNvPr>
          <p:cNvSpPr/>
          <p:nvPr/>
        </p:nvSpPr>
        <p:spPr>
          <a:xfrm>
            <a:off x="284848" y="3993264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CRICERD</a:t>
            </a:r>
          </a:p>
        </p:txBody>
      </p:sp>
      <p:pic>
        <p:nvPicPr>
          <p:cNvPr id="27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5994" y="1587383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4128" y="6388288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85"/>
          <p:cNvSpPr/>
          <p:nvPr/>
        </p:nvSpPr>
        <p:spPr>
          <a:xfrm>
            <a:off x="216638" y="4693365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Shape 87"/>
          <p:cNvGraphicFramePr/>
          <p:nvPr>
            <p:extLst>
              <p:ext uri="{D42A27DB-BD31-4B8C-83A1-F6EECF244321}">
                <p14:modId xmlns:p14="http://schemas.microsoft.com/office/powerpoint/2010/main" val="3149777569"/>
              </p:ext>
            </p:extLst>
          </p:nvPr>
        </p:nvGraphicFramePr>
        <p:xfrm>
          <a:off x="2448898" y="4774891"/>
          <a:ext cx="6048675" cy="55206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Martín Méndez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Roberto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R4 - Recuperar cuenta 96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Implementación y cierre 30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b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     26/11/2023</a:t>
                      </a:r>
                      <a:b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   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92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Shape 89">
            <a:hlinkClick r:id="rId9" action="ppaction://hlinksldjump"/>
          </p:cNvPr>
          <p:cNvSpPr/>
          <p:nvPr/>
        </p:nvSpPr>
        <p:spPr>
          <a:xfrm>
            <a:off x="288658" y="4796295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marL="12700" marR="5080" indent="343535">
              <a:spcBef>
                <a:spcPts val="100"/>
              </a:spcBef>
            </a:pPr>
            <a:r>
              <a:rPr lang="es-AR" sz="1500" b="1" spc="-5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s-AR" sz="1500" b="1" spc="-5" dirty="0" err="1">
                <a:solidFill>
                  <a:schemeClr val="accent1">
                    <a:lumMod val="75000"/>
                  </a:schemeClr>
                </a:solidFill>
              </a:rPr>
              <a:t>buscAR</a:t>
            </a:r>
            <a:endParaRPr lang="es-AR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1553" y="480961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85"/>
          <p:cNvSpPr/>
          <p:nvPr/>
        </p:nvSpPr>
        <p:spPr>
          <a:xfrm>
            <a:off x="193778" y="5480863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" name="Shape 87"/>
          <p:cNvGraphicFramePr/>
          <p:nvPr>
            <p:extLst>
              <p:ext uri="{D42A27DB-BD31-4B8C-83A1-F6EECF244321}">
                <p14:modId xmlns:p14="http://schemas.microsoft.com/office/powerpoint/2010/main" val="3200865347"/>
              </p:ext>
            </p:extLst>
          </p:nvPr>
        </p:nvGraphicFramePr>
        <p:xfrm>
          <a:off x="2426038" y="5552531"/>
          <a:ext cx="613583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3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" sz="1050" dirty="0">
                          <a:solidFill>
                            <a:srgbClr val="1F497D"/>
                          </a:solidFill>
                        </a:rPr>
                        <a:t>Guido Dipietro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Roberto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Sprint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: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Realización de pruebas funcionales y UAT - 81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 Sprint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9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: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Pruebas finales</a:t>
                      </a:r>
                      <a:endParaRPr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30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10/11/2023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93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Shape 89">
            <a:hlinkClick r:id="rId10" action="ppaction://hlinksldjump"/>
          </p:cNvPr>
          <p:cNvSpPr/>
          <p:nvPr/>
        </p:nvSpPr>
        <p:spPr>
          <a:xfrm>
            <a:off x="265798" y="5583793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>
              <a:buSzPts val="1500"/>
            </a:pPr>
            <a:r>
              <a:rPr lang="es-AR" sz="1500" b="1" dirty="0" err="1">
                <a:solidFill>
                  <a:schemeClr val="accent1">
                    <a:lumMod val="75000"/>
                  </a:schemeClr>
                </a:solidFill>
              </a:rPr>
              <a:t>Cubitorium</a:t>
            </a:r>
            <a:endParaRPr lang="es-AR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7641" y="3187715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3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2707" y="2393793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Shape 90"/>
          <p:cNvGrpSpPr/>
          <p:nvPr/>
        </p:nvGrpSpPr>
        <p:grpSpPr>
          <a:xfrm>
            <a:off x="10745486" y="6372225"/>
            <a:ext cx="273050" cy="485775"/>
            <a:chOff x="7929586" y="7358090"/>
            <a:chExt cx="273050" cy="485775"/>
          </a:xfrm>
        </p:grpSpPr>
        <p:pic>
          <p:nvPicPr>
            <p:cNvPr id="4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Shape 90"/>
          <p:cNvGrpSpPr/>
          <p:nvPr/>
        </p:nvGrpSpPr>
        <p:grpSpPr>
          <a:xfrm>
            <a:off x="11414669" y="6666140"/>
            <a:ext cx="273050" cy="485775"/>
            <a:chOff x="7929586" y="7358090"/>
            <a:chExt cx="273050" cy="485775"/>
          </a:xfrm>
        </p:grpSpPr>
        <p:pic>
          <p:nvPicPr>
            <p:cNvPr id="48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90"/>
          <p:cNvGrpSpPr/>
          <p:nvPr/>
        </p:nvGrpSpPr>
        <p:grpSpPr>
          <a:xfrm>
            <a:off x="12113449" y="6474968"/>
            <a:ext cx="273050" cy="485775"/>
            <a:chOff x="7929586" y="7358090"/>
            <a:chExt cx="273050" cy="485775"/>
          </a:xfrm>
        </p:grpSpPr>
        <p:pic>
          <p:nvPicPr>
            <p:cNvPr id="5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Picture 23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18200" y="6717856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Shape 90"/>
          <p:cNvGrpSpPr/>
          <p:nvPr/>
        </p:nvGrpSpPr>
        <p:grpSpPr>
          <a:xfrm>
            <a:off x="10354115" y="6688102"/>
            <a:ext cx="273050" cy="485775"/>
            <a:chOff x="7929586" y="7358090"/>
            <a:chExt cx="273050" cy="485775"/>
          </a:xfrm>
        </p:grpSpPr>
        <p:pic>
          <p:nvPicPr>
            <p:cNvPr id="59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Picture 23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30066" y="3994856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Shape 90"/>
          <p:cNvGrpSpPr/>
          <p:nvPr/>
        </p:nvGrpSpPr>
        <p:grpSpPr>
          <a:xfrm>
            <a:off x="10108741" y="6447391"/>
            <a:ext cx="273050" cy="485775"/>
            <a:chOff x="7929586" y="7358090"/>
            <a:chExt cx="273050" cy="485775"/>
          </a:xfrm>
        </p:grpSpPr>
        <p:pic>
          <p:nvPicPr>
            <p:cNvPr id="65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" name="Shape 16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44409" y="6682744"/>
            <a:ext cx="273050" cy="48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Shape 90"/>
          <p:cNvGrpSpPr/>
          <p:nvPr/>
        </p:nvGrpSpPr>
        <p:grpSpPr>
          <a:xfrm>
            <a:off x="11401861" y="6492269"/>
            <a:ext cx="273050" cy="485775"/>
            <a:chOff x="7929586" y="7358090"/>
            <a:chExt cx="273050" cy="485775"/>
          </a:xfrm>
        </p:grpSpPr>
        <p:pic>
          <p:nvPicPr>
            <p:cNvPr id="71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>
                <a:solidFill>
                  <a:schemeClr val="accent1">
                    <a:lumMod val="75000"/>
                  </a:schemeClr>
                </a:solidFill>
              </a:rPr>
              <a:t>LabTrack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Iván </a:t>
            </a:r>
            <a:r>
              <a:rPr lang="es-AR" sz="1100" b="1" dirty="0" err="1">
                <a:solidFill>
                  <a:srgbClr val="1F497D"/>
                </a:solidFill>
              </a:rPr>
              <a:t>Arnaudo</a:t>
            </a:r>
            <a:r>
              <a:rPr lang="es-AR" sz="1100" b="1" dirty="0">
                <a:solidFill>
                  <a:srgbClr val="1F497D"/>
                </a:solidFill>
              </a:rPr>
              <a:t>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??</a:t>
            </a:r>
            <a:r>
              <a:rPr lang="es-AR" sz="1000" b="1" dirty="0">
                <a:solidFill>
                  <a:srgbClr val="1F497D"/>
                </a:solidFill>
              </a:rPr>
              <a:t>/??/2023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05/11/2023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</a:t>
            </a:r>
            <a:r>
              <a:rPr lang="es-AR" sz="1000" b="1" dirty="0">
                <a:solidFill>
                  <a:srgbClr val="1F497D"/>
                </a:solidFill>
              </a:rPr>
              <a:t>8</a:t>
            </a: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79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lvl="8">
              <a:buClr>
                <a:schemeClr val="dk1"/>
              </a:buClr>
              <a:buSzPts val="900"/>
            </a:pPr>
            <a:r>
              <a:rPr lang="es-MX" sz="1100" b="1" dirty="0"/>
              <a:t>Documentación</a:t>
            </a:r>
          </a:p>
          <a:p>
            <a:pPr marL="342900" lvl="8" indent="-171450"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00" dirty="0"/>
              <a:t>Se encuentra en desarrollo el manual de usuario</a:t>
            </a:r>
          </a:p>
          <a:p>
            <a:pPr marL="171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s-MX" sz="1100" b="1" dirty="0"/>
              <a:t>Desarrollo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Funcionalidad del Front-</a:t>
            </a:r>
            <a:r>
              <a:rPr lang="es-MX" sz="1050" dirty="0" err="1"/>
              <a:t>end</a:t>
            </a:r>
            <a:r>
              <a:rPr lang="es-MX" sz="1050" dirty="0"/>
              <a:t> terminada, se están ultimando detalles de diseño.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Análisis de pruebas de Open Field terminadas.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Se avanza con los scripts de análisis (Nado Forzado) y con la exportación de métricas a </a:t>
            </a:r>
            <a:r>
              <a:rPr lang="es-MX" sz="1050" dirty="0" err="1"/>
              <a:t>GDrive</a:t>
            </a:r>
            <a:r>
              <a:rPr lang="es-MX" sz="1050" dirty="0"/>
              <a:t>. (30/10/23)</a:t>
            </a:r>
          </a:p>
          <a:p>
            <a:pPr marL="171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s-MX" sz="1100" b="1" dirty="0"/>
              <a:t>Formación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Investigando utilización del dominio adquirido en Nic.ar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50" dirty="0"/>
              <a:t>Desarrollar una herramienta de reconocimiento de comportamiento mediante video de pruebas de Biotecnología.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s-MX" sz="1050" dirty="0"/>
              <a:t>Automatizar el análisis de videos enfocados en pruebas de laboratorios en roedores: • Cuantificar el movimiento de los roedores, en tiempo y distancia. • Realizar un trazado de movimiento de los roedores. • Persistir de manera local y en la nube las métricas obtenidas.</a:t>
            </a:r>
            <a:endParaRPr lang="es-MX" sz="9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6533" y="6097649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b="1" dirty="0"/>
              <a:t>No se encontraron puntos de atención al momento de desarrollar este tablero.</a:t>
            </a:r>
            <a:endParaRPr lang="es-MX" sz="1050" dirty="0"/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dirty="0"/>
              <a:t>Se decidió utilizar el nombre en inglés de los experimentos en la UI en consenso con el cliente.</a:t>
            </a:r>
            <a:endParaRPr lang="es-MX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405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51463" y="21831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D66A694-34AA-DE22-472C-54270385C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891" y="1079474"/>
            <a:ext cx="3760838" cy="19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9500" y="1392911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Shape 88"/>
          <p:cNvGraphicFramePr/>
          <p:nvPr>
            <p:extLst>
              <p:ext uri="{D42A27DB-BD31-4B8C-83A1-F6EECF244321}">
                <p14:modId xmlns:p14="http://schemas.microsoft.com/office/powerpoint/2010/main" val="553233216"/>
              </p:ext>
            </p:extLst>
          </p:nvPr>
        </p:nvGraphicFramePr>
        <p:xfrm>
          <a:off x="2352379" y="860759"/>
          <a:ext cx="6253500" cy="45721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3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Shape 89">
            <a:hlinkClick r:id="rId3" action="ppaction://hlinksldjump"/>
          </p:cNvPr>
          <p:cNvSpPr/>
          <p:nvPr/>
        </p:nvSpPr>
        <p:spPr>
          <a:xfrm>
            <a:off x="251520" y="1495840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AgroAgil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11638745" y="6576937"/>
            <a:ext cx="273050" cy="485775"/>
            <a:chOff x="7929586" y="7358090"/>
            <a:chExt cx="273050" cy="485775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73434" y="661511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1552" y="648547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Shape 90"/>
          <p:cNvGrpSpPr/>
          <p:nvPr/>
        </p:nvGrpSpPr>
        <p:grpSpPr>
          <a:xfrm>
            <a:off x="10627132" y="6570231"/>
            <a:ext cx="273050" cy="485775"/>
            <a:chOff x="7929586" y="7358090"/>
            <a:chExt cx="273050" cy="485775"/>
          </a:xfrm>
        </p:grpSpPr>
        <p:pic>
          <p:nvPicPr>
            <p:cNvPr id="4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Shape 90"/>
          <p:cNvGrpSpPr/>
          <p:nvPr/>
        </p:nvGrpSpPr>
        <p:grpSpPr>
          <a:xfrm>
            <a:off x="12017677" y="6615109"/>
            <a:ext cx="273050" cy="485775"/>
            <a:chOff x="7929586" y="7358090"/>
            <a:chExt cx="273050" cy="485775"/>
          </a:xfrm>
        </p:grpSpPr>
        <p:pic>
          <p:nvPicPr>
            <p:cNvPr id="48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90"/>
          <p:cNvGrpSpPr/>
          <p:nvPr/>
        </p:nvGrpSpPr>
        <p:grpSpPr>
          <a:xfrm>
            <a:off x="11694736" y="6867086"/>
            <a:ext cx="273050" cy="485775"/>
            <a:chOff x="7929586" y="7358090"/>
            <a:chExt cx="273050" cy="485775"/>
          </a:xfrm>
        </p:grpSpPr>
        <p:pic>
          <p:nvPicPr>
            <p:cNvPr id="5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80830" y="68580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Shape 90"/>
          <p:cNvGrpSpPr/>
          <p:nvPr/>
        </p:nvGrpSpPr>
        <p:grpSpPr>
          <a:xfrm>
            <a:off x="10082511" y="6381311"/>
            <a:ext cx="273050" cy="485775"/>
            <a:chOff x="7929586" y="7358090"/>
            <a:chExt cx="273050" cy="485775"/>
          </a:xfrm>
        </p:grpSpPr>
        <p:pic>
          <p:nvPicPr>
            <p:cNvPr id="59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4296" y="148235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Shape 90"/>
          <p:cNvGrpSpPr/>
          <p:nvPr/>
        </p:nvGrpSpPr>
        <p:grpSpPr>
          <a:xfrm>
            <a:off x="10907085" y="6714330"/>
            <a:ext cx="273050" cy="485775"/>
            <a:chOff x="7929586" y="7358090"/>
            <a:chExt cx="273050" cy="485775"/>
          </a:xfrm>
        </p:grpSpPr>
        <p:pic>
          <p:nvPicPr>
            <p:cNvPr id="65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9" name="Shape 87"/>
          <p:cNvGraphicFramePr/>
          <p:nvPr>
            <p:extLst>
              <p:ext uri="{D42A27DB-BD31-4B8C-83A1-F6EECF244321}">
                <p14:modId xmlns:p14="http://schemas.microsoft.com/office/powerpoint/2010/main" val="3459328403"/>
              </p:ext>
            </p:extLst>
          </p:nvPr>
        </p:nvGraphicFramePr>
        <p:xfrm>
          <a:off x="2407710" y="1449504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L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ourdes González</a:t>
                      </a:r>
                      <a:endParaRPr lang="es-AR" sz="10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  <a:t>Etapa de Desarrollo </a:t>
                      </a:r>
                      <a:r>
                        <a:rPr lang="es-419" sz="1000" dirty="0">
                          <a:solidFill>
                            <a:srgbClr val="1F497D"/>
                          </a:solidFill>
                        </a:rPr>
                        <a:t>80</a:t>
                      </a:r>
                      <a: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  <a:t>% </a:t>
                      </a:r>
                      <a:b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  <a:t>Implementación </a:t>
                      </a:r>
                      <a:r>
                        <a:rPr lang="es-419" sz="1000" dirty="0">
                          <a:solidFill>
                            <a:srgbClr val="1F497D"/>
                          </a:solidFill>
                        </a:rPr>
                        <a:t>76</a:t>
                      </a:r>
                      <a: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 dirty="0">
                          <a:solidFill>
                            <a:srgbClr val="1F497D"/>
                          </a:solidFill>
                        </a:rPr>
                        <a:t>Cierre</a:t>
                      </a:r>
                      <a:b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419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  <a:t>0</a:t>
                      </a:r>
                      <a:r>
                        <a:rPr lang="es-419" sz="1000" dirty="0">
                          <a:solidFill>
                            <a:srgbClr val="1F497D"/>
                          </a:solidFill>
                        </a:rPr>
                        <a:t>9</a:t>
                      </a:r>
                      <a: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  <a:t>/1</a:t>
                      </a:r>
                      <a:r>
                        <a:rPr lang="es-419" sz="1000" dirty="0">
                          <a:solidFill>
                            <a:srgbClr val="1F497D"/>
                          </a:solidFill>
                        </a:rPr>
                        <a:t>1</a:t>
                      </a:r>
                      <a: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50" u="none" strike="noStrike" cap="none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50" dirty="0">
                          <a:solidFill>
                            <a:srgbClr val="1F497D"/>
                          </a:solidFill>
                        </a:rPr>
                        <a:t>87</a:t>
                      </a:r>
                      <a:r>
                        <a:rPr lang="es-419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Shape 87"/>
          <p:cNvGraphicFramePr/>
          <p:nvPr>
            <p:extLst>
              <p:ext uri="{D42A27DB-BD31-4B8C-83A1-F6EECF244321}">
                <p14:modId xmlns:p14="http://schemas.microsoft.com/office/powerpoint/2010/main" val="2145656546"/>
              </p:ext>
            </p:extLst>
          </p:nvPr>
        </p:nvGraphicFramePr>
        <p:xfrm>
          <a:off x="2444384" y="47045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Shape 87"/>
          <p:cNvGraphicFramePr/>
          <p:nvPr>
            <p:extLst>
              <p:ext uri="{D42A27DB-BD31-4B8C-83A1-F6EECF244321}">
                <p14:modId xmlns:p14="http://schemas.microsoft.com/office/powerpoint/2010/main" val="104913712"/>
              </p:ext>
            </p:extLst>
          </p:nvPr>
        </p:nvGraphicFramePr>
        <p:xfrm>
          <a:off x="2431684" y="55173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947" y="2316076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85"/>
          <p:cNvSpPr/>
          <p:nvPr/>
        </p:nvSpPr>
        <p:spPr>
          <a:xfrm>
            <a:off x="183983" y="2190767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89">
            <a:hlinkClick r:id="rId6" action="ppaction://hlinksldjump"/>
          </p:cNvPr>
          <p:cNvSpPr/>
          <p:nvPr/>
        </p:nvSpPr>
        <p:spPr>
          <a:xfrm>
            <a:off x="256003" y="2293696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DoCo</a:t>
            </a:r>
            <a:endParaRPr lang="es-A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3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3885" y="393107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4" name="Shape 87"/>
          <p:cNvGraphicFramePr/>
          <p:nvPr>
            <p:extLst>
              <p:ext uri="{D42A27DB-BD31-4B8C-83A1-F6EECF244321}">
                <p14:modId xmlns:p14="http://schemas.microsoft.com/office/powerpoint/2010/main" val="1926125081"/>
              </p:ext>
            </p:extLst>
          </p:nvPr>
        </p:nvGraphicFramePr>
        <p:xfrm>
          <a:off x="2412193" y="2247360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M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Raiter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del proyecto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90.9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400" u="none" strike="noStrike" cap="none" dirty="0"/>
                    </a:p>
                  </a:txBody>
                  <a:tcPr marL="0" marR="109425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"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Lecciones aprendidas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” 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16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11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90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4430" y="312737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85"/>
          <p:cNvSpPr/>
          <p:nvPr/>
        </p:nvSpPr>
        <p:spPr>
          <a:xfrm>
            <a:off x="188466" y="3002070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89">
            <a:hlinkClick r:id="rId7" action="ppaction://hlinksldjump"/>
          </p:cNvPr>
          <p:cNvSpPr/>
          <p:nvPr/>
        </p:nvSpPr>
        <p:spPr>
          <a:xfrm>
            <a:off x="260486" y="3104999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Sistema Integral para la Fundación de Hemofilia</a:t>
            </a:r>
          </a:p>
        </p:txBody>
      </p:sp>
      <p:graphicFrame>
        <p:nvGraphicFramePr>
          <p:cNvPr id="78" name="Shape 87"/>
          <p:cNvGraphicFramePr/>
          <p:nvPr>
            <p:extLst>
              <p:ext uri="{D42A27DB-BD31-4B8C-83A1-F6EECF244321}">
                <p14:modId xmlns:p14="http://schemas.microsoft.com/office/powerpoint/2010/main" val="3608093538"/>
              </p:ext>
            </p:extLst>
          </p:nvPr>
        </p:nvGraphicFramePr>
        <p:xfrm>
          <a:off x="2416676" y="3058663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4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Roni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Diament</a:t>
                      </a:r>
                      <a:endParaRPr lang="es-AR"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En Ejecución</a:t>
                      </a:r>
                      <a:endParaRPr sz="12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98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Control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26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/1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0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9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Google Shape;7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3162" y="6615110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9402" y="7100887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5"/>
          <p:cNvSpPr/>
          <p:nvPr/>
        </p:nvSpPr>
        <p:spPr>
          <a:xfrm>
            <a:off x="192949" y="381337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9">
            <a:hlinkClick r:id="rId8" action="ppaction://hlinksldjump"/>
          </p:cNvPr>
          <p:cNvSpPr/>
          <p:nvPr/>
        </p:nvSpPr>
        <p:spPr>
          <a:xfrm>
            <a:off x="249739" y="391642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BeeSafe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4" name="Shape 87"/>
          <p:cNvGraphicFramePr/>
          <p:nvPr>
            <p:extLst>
              <p:ext uri="{D42A27DB-BD31-4B8C-83A1-F6EECF244321}">
                <p14:modId xmlns:p14="http://schemas.microsoft.com/office/powerpoint/2010/main" val="2568293499"/>
              </p:ext>
            </p:extLst>
          </p:nvPr>
        </p:nvGraphicFramePr>
        <p:xfrm>
          <a:off x="2421159" y="3869966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Jorgelina Rial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esarrollo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s-A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65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Pruebas</a:t>
                      </a:r>
                      <a:endParaRPr lang="es-A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 30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80%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5408" y="552841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85"/>
          <p:cNvSpPr/>
          <p:nvPr/>
        </p:nvSpPr>
        <p:spPr>
          <a:xfrm>
            <a:off x="192949" y="462019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89">
            <a:hlinkClick r:id="rId9" action="ppaction://hlinksldjump"/>
          </p:cNvPr>
          <p:cNvSpPr/>
          <p:nvPr/>
        </p:nvSpPr>
        <p:spPr>
          <a:xfrm>
            <a:off x="264969" y="472312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AInterview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7" name="Shape 87"/>
          <p:cNvGraphicFramePr/>
          <p:nvPr>
            <p:extLst>
              <p:ext uri="{D42A27DB-BD31-4B8C-83A1-F6EECF244321}">
                <p14:modId xmlns:p14="http://schemas.microsoft.com/office/powerpoint/2010/main" val="678415870"/>
              </p:ext>
            </p:extLst>
          </p:nvPr>
        </p:nvGraphicFramePr>
        <p:xfrm>
          <a:off x="2421159" y="4676786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Facundo Herrera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ES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Desarrollo del Código Fuente del Backend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ES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85%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Ejecutar</a:t>
                      </a:r>
                      <a:r>
                        <a:rPr lang="en-US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 plan de </a:t>
                      </a:r>
                      <a:r>
                        <a:rPr lang="en-US" sz="1000" b="0" i="0" u="none" strike="noStrike" cap="none" dirty="0" err="1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prueba</a:t>
                      </a:r>
                      <a:r>
                        <a:rPr lang="en-US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27-Oct</a:t>
                      </a:r>
                      <a:endParaRPr lang="es-AR" sz="1000" b="0" i="0" u="none" strike="noStrike" cap="none" dirty="0">
                        <a:solidFill>
                          <a:srgbClr val="1F497D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01/11/2023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83%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23">
            <a:extLst>
              <a:ext uri="{FF2B5EF4-FFF2-40B4-BE49-F238E27FC236}">
                <a16:creationId xmlns:a16="http://schemas.microsoft.com/office/drawing/2014/main" id="{6A2B001D-F54E-AF75-6777-CD13CAE6FF4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4602" y="7100887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hape 85">
            <a:extLst>
              <a:ext uri="{FF2B5EF4-FFF2-40B4-BE49-F238E27FC236}">
                <a16:creationId xmlns:a16="http://schemas.microsoft.com/office/drawing/2014/main" id="{9D36BCA0-F205-8872-06AE-4FA0D2C0A55E}"/>
              </a:ext>
            </a:extLst>
          </p:cNvPr>
          <p:cNvSpPr/>
          <p:nvPr/>
        </p:nvSpPr>
        <p:spPr>
          <a:xfrm>
            <a:off x="197869" y="542152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89">
            <a:hlinkClick r:id="rId10" action="ppaction://hlinksldjump"/>
            <a:extLst>
              <a:ext uri="{FF2B5EF4-FFF2-40B4-BE49-F238E27FC236}">
                <a16:creationId xmlns:a16="http://schemas.microsoft.com/office/drawing/2014/main" id="{84018E61-4467-EAB2-65EA-E63111D2D703}"/>
              </a:ext>
            </a:extLst>
          </p:cNvPr>
          <p:cNvSpPr/>
          <p:nvPr/>
        </p:nvSpPr>
        <p:spPr>
          <a:xfrm>
            <a:off x="269889" y="552445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Hub</a:t>
            </a:r>
          </a:p>
        </p:txBody>
      </p:sp>
      <p:graphicFrame>
        <p:nvGraphicFramePr>
          <p:cNvPr id="5" name="Shape 87">
            <a:extLst>
              <a:ext uri="{FF2B5EF4-FFF2-40B4-BE49-F238E27FC236}">
                <a16:creationId xmlns:a16="http://schemas.microsoft.com/office/drawing/2014/main" id="{24E8C047-431A-CB56-E007-F222DCC50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180386"/>
              </p:ext>
            </p:extLst>
          </p:nvPr>
        </p:nvGraphicFramePr>
        <p:xfrm>
          <a:off x="2426079" y="5478116"/>
          <a:ext cx="6048675" cy="568723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7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J.I. </a:t>
                      </a:r>
                      <a:r>
                        <a:rPr lang="es-AR" sz="1050" b="0" i="0" u="none" strike="noStrike" cap="none" dirty="0" err="1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Cuiule</a:t>
                      </a:r>
                      <a:endParaRPr lang="es-AR" sz="1050" b="0" i="0" u="none" strike="noStrike" cap="none" dirty="0">
                        <a:solidFill>
                          <a:srgbClr val="1F497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Sprint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6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31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Presentación Final y Demo </a:t>
                      </a:r>
                      <a:endParaRPr lang="es-MX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23</a:t>
                      </a: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11</a:t>
                      </a: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23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80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Shape 168">
            <a:extLst>
              <a:ext uri="{FF2B5EF4-FFF2-40B4-BE49-F238E27FC236}">
                <a16:creationId xmlns:a16="http://schemas.microsoft.com/office/drawing/2014/main" id="{3B4DB679-FC33-EFBF-E37F-6FD2A7A84410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96051" y="4729593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61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9500" y="1392911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Shape 88"/>
          <p:cNvGraphicFramePr/>
          <p:nvPr/>
        </p:nvGraphicFramePr>
        <p:xfrm>
          <a:off x="2352379" y="860759"/>
          <a:ext cx="6253500" cy="45721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3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Shape 89">
            <a:hlinkClick r:id="rId3" action="ppaction://hlinksldjump"/>
          </p:cNvPr>
          <p:cNvSpPr/>
          <p:nvPr/>
        </p:nvSpPr>
        <p:spPr>
          <a:xfrm>
            <a:off x="251520" y="1495840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SmartEd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11944007" y="6158963"/>
            <a:ext cx="273050" cy="485775"/>
            <a:chOff x="7929586" y="7358090"/>
            <a:chExt cx="273050" cy="485775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73434" y="661511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90259" y="2294164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Shape 90"/>
          <p:cNvGrpSpPr/>
          <p:nvPr/>
        </p:nvGrpSpPr>
        <p:grpSpPr>
          <a:xfrm>
            <a:off x="11638327" y="6171002"/>
            <a:ext cx="273050" cy="485775"/>
            <a:chOff x="7929586" y="7358090"/>
            <a:chExt cx="273050" cy="485775"/>
          </a:xfrm>
        </p:grpSpPr>
        <p:pic>
          <p:nvPicPr>
            <p:cNvPr id="4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Shape 90"/>
          <p:cNvGrpSpPr/>
          <p:nvPr/>
        </p:nvGrpSpPr>
        <p:grpSpPr>
          <a:xfrm>
            <a:off x="11665541" y="6436328"/>
            <a:ext cx="273050" cy="485775"/>
            <a:chOff x="7929586" y="7358090"/>
            <a:chExt cx="273050" cy="485775"/>
          </a:xfrm>
        </p:grpSpPr>
        <p:pic>
          <p:nvPicPr>
            <p:cNvPr id="48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90"/>
          <p:cNvGrpSpPr/>
          <p:nvPr/>
        </p:nvGrpSpPr>
        <p:grpSpPr>
          <a:xfrm>
            <a:off x="11264258" y="6444540"/>
            <a:ext cx="273050" cy="485775"/>
            <a:chOff x="7929586" y="7358090"/>
            <a:chExt cx="273050" cy="485775"/>
          </a:xfrm>
        </p:grpSpPr>
        <p:pic>
          <p:nvPicPr>
            <p:cNvPr id="5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80830" y="68580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Shape 90"/>
          <p:cNvGrpSpPr/>
          <p:nvPr/>
        </p:nvGrpSpPr>
        <p:grpSpPr>
          <a:xfrm>
            <a:off x="10834640" y="6669386"/>
            <a:ext cx="273050" cy="485775"/>
            <a:chOff x="7929586" y="7358090"/>
            <a:chExt cx="273050" cy="485775"/>
          </a:xfrm>
        </p:grpSpPr>
        <p:pic>
          <p:nvPicPr>
            <p:cNvPr id="59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5457" y="310570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Shape 90"/>
          <p:cNvGrpSpPr/>
          <p:nvPr/>
        </p:nvGrpSpPr>
        <p:grpSpPr>
          <a:xfrm>
            <a:off x="10715761" y="6337107"/>
            <a:ext cx="273050" cy="485775"/>
            <a:chOff x="7929586" y="7358090"/>
            <a:chExt cx="273050" cy="485775"/>
          </a:xfrm>
        </p:grpSpPr>
        <p:pic>
          <p:nvPicPr>
            <p:cNvPr id="65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9" name="Shape 87"/>
          <p:cNvGraphicFramePr/>
          <p:nvPr>
            <p:extLst>
              <p:ext uri="{D42A27DB-BD31-4B8C-83A1-F6EECF244321}">
                <p14:modId xmlns:p14="http://schemas.microsoft.com/office/powerpoint/2010/main" val="2525682760"/>
              </p:ext>
            </p:extLst>
          </p:nvPr>
        </p:nvGraphicFramePr>
        <p:xfrm>
          <a:off x="2407710" y="1449504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00" u="none" strike="noStrike" cap="none">
                          <a:solidFill>
                            <a:srgbClr val="1F497D"/>
                          </a:solidFill>
                        </a:rPr>
                        <a:t>Ramiro Luengo</a:t>
                      </a:r>
                      <a:endParaRPr lang="es-AR" sz="10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</a:rPr>
                        <a:t>Desarrollo del Módulo de Reportes 80%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>
                          <a:solidFill>
                            <a:schemeClr val="bg2"/>
                          </a:solidFill>
                        </a:rPr>
                        <a:t>Despliegue y pruebas de usuario 30/10/2023</a:t>
                      </a:r>
                      <a:endParaRPr lang="es-ES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chemeClr val="bg2"/>
                          </a:solidFill>
                        </a:rPr>
                        <a:t>30/11/2023</a:t>
                      </a:r>
                      <a:endParaRPr lang="es-AR" sz="1400" u="none" strike="noStrike" cap="none" dirty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chemeClr val="bg2"/>
                          </a:solidFill>
                        </a:rPr>
                        <a:t>88%</a:t>
                      </a:r>
                      <a:endParaRPr lang="es-AR" sz="1400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Shape 87"/>
          <p:cNvGraphicFramePr/>
          <p:nvPr/>
        </p:nvGraphicFramePr>
        <p:xfrm>
          <a:off x="2444384" y="47045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Shape 87"/>
          <p:cNvGraphicFramePr/>
          <p:nvPr/>
        </p:nvGraphicFramePr>
        <p:xfrm>
          <a:off x="2431684" y="55173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2282" y="6444540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85"/>
          <p:cNvSpPr/>
          <p:nvPr/>
        </p:nvSpPr>
        <p:spPr>
          <a:xfrm>
            <a:off x="183983" y="2190767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89">
            <a:hlinkClick r:id="rId6" action="ppaction://hlinksldjump"/>
          </p:cNvPr>
          <p:cNvSpPr/>
          <p:nvPr/>
        </p:nvSpPr>
        <p:spPr>
          <a:xfrm>
            <a:off x="256003" y="2293696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AppAgroIA</a:t>
            </a:r>
            <a:endParaRPr lang="es-A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3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30944" y="7343774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4" name="Shape 87"/>
          <p:cNvGraphicFramePr/>
          <p:nvPr>
            <p:extLst>
              <p:ext uri="{D42A27DB-BD31-4B8C-83A1-F6EECF244321}">
                <p14:modId xmlns:p14="http://schemas.microsoft.com/office/powerpoint/2010/main" val="1910209939"/>
              </p:ext>
            </p:extLst>
          </p:nvPr>
        </p:nvGraphicFramePr>
        <p:xfrm>
          <a:off x="2412193" y="2260461"/>
          <a:ext cx="6048675" cy="52920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5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Felipe Lucas Otero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chemeClr val="dk2"/>
                          </a:solidFill>
                        </a:rPr>
                        <a:t>Desarrollo I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 (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9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0%)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chemeClr val="dk2"/>
                          </a:solidFill>
                        </a:rPr>
                        <a:t>Desarrollo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C (75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%)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Integración módulo 1 y 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27/10/2023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30/11/2023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76%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4157" y="649759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85"/>
          <p:cNvSpPr/>
          <p:nvPr/>
        </p:nvSpPr>
        <p:spPr>
          <a:xfrm>
            <a:off x="188466" y="3002070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89">
            <a:hlinkClick r:id="rId7" action="ppaction://hlinksldjump"/>
          </p:cNvPr>
          <p:cNvSpPr/>
          <p:nvPr/>
        </p:nvSpPr>
        <p:spPr>
          <a:xfrm>
            <a:off x="260486" y="3104999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AutoSavings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8" name="Shape 87"/>
          <p:cNvGraphicFramePr/>
          <p:nvPr>
            <p:extLst>
              <p:ext uri="{D42A27DB-BD31-4B8C-83A1-F6EECF244321}">
                <p14:modId xmlns:p14="http://schemas.microsoft.com/office/powerpoint/2010/main" val="4198345925"/>
              </p:ext>
            </p:extLst>
          </p:nvPr>
        </p:nvGraphicFramePr>
        <p:xfrm>
          <a:off x="2416676" y="3058663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4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Agustín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Meinardo</a:t>
                      </a:r>
                      <a:endParaRPr lang="es-AR"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Sprint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2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.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7</a:t>
                      </a:r>
                      <a:endParaRPr lang="es-AR" sz="12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100%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Sprint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2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.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8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26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/10/2023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72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Google Shape;7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2439" y="1496635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0473" y="5916076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5"/>
          <p:cNvSpPr/>
          <p:nvPr/>
        </p:nvSpPr>
        <p:spPr>
          <a:xfrm>
            <a:off x="192949" y="381337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47929" y="6549186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85"/>
          <p:cNvSpPr/>
          <p:nvPr/>
        </p:nvSpPr>
        <p:spPr>
          <a:xfrm>
            <a:off x="192949" y="462019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3">
            <a:extLst>
              <a:ext uri="{FF2B5EF4-FFF2-40B4-BE49-F238E27FC236}">
                <a16:creationId xmlns:a16="http://schemas.microsoft.com/office/drawing/2014/main" id="{6A2B001D-F54E-AF75-6777-CD13CAE6FF4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4602" y="7100887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hape 85">
            <a:extLst>
              <a:ext uri="{FF2B5EF4-FFF2-40B4-BE49-F238E27FC236}">
                <a16:creationId xmlns:a16="http://schemas.microsoft.com/office/drawing/2014/main" id="{9D36BCA0-F205-8872-06AE-4FA0D2C0A55E}"/>
              </a:ext>
            </a:extLst>
          </p:cNvPr>
          <p:cNvSpPr/>
          <p:nvPr/>
        </p:nvSpPr>
        <p:spPr>
          <a:xfrm>
            <a:off x="197869" y="542152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89">
            <a:hlinkClick r:id="rId8" action="ppaction://hlinksldjump"/>
            <a:extLst>
              <a:ext uri="{FF2B5EF4-FFF2-40B4-BE49-F238E27FC236}">
                <a16:creationId xmlns:a16="http://schemas.microsoft.com/office/drawing/2014/main" id="{82E0E181-70D7-B814-E85C-04E293C7A225}"/>
              </a:ext>
            </a:extLst>
          </p:cNvPr>
          <p:cNvSpPr/>
          <p:nvPr/>
        </p:nvSpPr>
        <p:spPr>
          <a:xfrm>
            <a:off x="280154" y="3935823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LabTrack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Shape 87">
            <a:extLst>
              <a:ext uri="{FF2B5EF4-FFF2-40B4-BE49-F238E27FC236}">
                <a16:creationId xmlns:a16="http://schemas.microsoft.com/office/drawing/2014/main" id="{C4CAC463-3682-954C-B4E9-03F983E4E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125259"/>
              </p:ext>
            </p:extLst>
          </p:nvPr>
        </p:nvGraphicFramePr>
        <p:xfrm>
          <a:off x="2595716" y="3889494"/>
          <a:ext cx="594829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Iván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Arnaudo</a:t>
                      </a:r>
                      <a:endParaRPr lang="es-AR"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Desarrollo y Ejecución –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Release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 3 - 33%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Cierre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30/10/2023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05/11/2023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79%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3">
            <a:extLst>
              <a:ext uri="{FF2B5EF4-FFF2-40B4-BE49-F238E27FC236}">
                <a16:creationId xmlns:a16="http://schemas.microsoft.com/office/drawing/2014/main" id="{59807CCA-84A9-C89C-9617-AB686585D73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377" y="392177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50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42999" y="115841"/>
            <a:ext cx="8878675" cy="6445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79512" y="3305679"/>
            <a:ext cx="5328592" cy="235556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644641" y="3391715"/>
            <a:ext cx="3390793" cy="105225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630881" y="1022035"/>
            <a:ext cx="3325068" cy="203539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90500" y="187082"/>
            <a:ext cx="481013" cy="468000"/>
          </a:xfrm>
          <a:custGeom>
            <a:avLst/>
            <a:gdLst/>
            <a:ahLst/>
            <a:cxnLst/>
            <a:rect l="0" t="0" r="0" b="0"/>
            <a:pathLst>
              <a:path w="390525" h="363537" extrusionOk="0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>
            <a:noFill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>
            <a:hlinkClick r:id="rId3" action="ppaction://hlinksldjump"/>
          </p:cNvPr>
          <p:cNvSpPr/>
          <p:nvPr/>
        </p:nvSpPr>
        <p:spPr>
          <a:xfrm>
            <a:off x="754064" y="187082"/>
            <a:ext cx="2941636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ServerWise</a:t>
            </a:r>
            <a:endParaRPr lang="es-A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680189" y="169814"/>
            <a:ext cx="1999215" cy="37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F497D"/>
              </a:buClr>
              <a:buSzPts val="9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  <a:r>
              <a:rPr lang="es-AR" sz="1050" dirty="0">
                <a:solidFill>
                  <a:srgbClr val="1F497D"/>
                </a:solidFill>
              </a:rPr>
              <a:t>Brian Luna</a:t>
            </a:r>
            <a:endParaRPr lang="es-AR" sz="1050" dirty="0"/>
          </a:p>
        </p:txBody>
      </p:sp>
      <p:sp>
        <p:nvSpPr>
          <p:cNvPr id="119" name="Shape 119"/>
          <p:cNvSpPr/>
          <p:nvPr/>
        </p:nvSpPr>
        <p:spPr>
          <a:xfrm>
            <a:off x="3678524" y="388115"/>
            <a:ext cx="1964346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es-AR" sz="1050" dirty="0">
                <a:solidFill>
                  <a:srgbClr val="1F497D"/>
                </a:solidFill>
              </a:rPr>
              <a:t>G. </a:t>
            </a:r>
            <a:r>
              <a:rPr lang="es-AR" sz="1050" dirty="0" err="1">
                <a:solidFill>
                  <a:srgbClr val="1F497D"/>
                </a:solidFill>
              </a:rPr>
              <a:t>Brassesco</a:t>
            </a:r>
            <a:endParaRPr lang="es-AR" sz="1050" dirty="0"/>
          </a:p>
        </p:txBody>
      </p:sp>
      <p:sp>
        <p:nvSpPr>
          <p:cNvPr id="120" name="Shape 120"/>
          <p:cNvSpPr/>
          <p:nvPr/>
        </p:nvSpPr>
        <p:spPr>
          <a:xfrm>
            <a:off x="7138988" y="117506"/>
            <a:ext cx="14652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  <a:endParaRPr sz="1000" b="1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7380312" y="161956"/>
            <a:ext cx="0" cy="601663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>
            <a:off x="8532813" y="161956"/>
            <a:ext cx="0" cy="601663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" name="Shape 123"/>
          <p:cNvGrpSpPr/>
          <p:nvPr/>
        </p:nvGrpSpPr>
        <p:grpSpPr>
          <a:xfrm>
            <a:off x="150813" y="3094079"/>
            <a:ext cx="1584325" cy="217488"/>
            <a:chOff x="3809" y="2569"/>
            <a:chExt cx="998" cy="137"/>
          </a:xfrm>
        </p:grpSpPr>
        <p:sp>
          <p:nvSpPr>
            <p:cNvPr id="124" name="Shape 124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  <a:endParaRPr/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27" name="Shape 127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5630881" y="3140865"/>
            <a:ext cx="1584325" cy="217487"/>
            <a:chOff x="3809" y="2569"/>
            <a:chExt cx="998" cy="137"/>
          </a:xfrm>
        </p:grpSpPr>
        <p:sp>
          <p:nvSpPr>
            <p:cNvPr id="130" name="Shape 130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  <a:endParaRPr sz="1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136" name="Shape 136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Shape 138"/>
          <p:cNvSpPr/>
          <p:nvPr/>
        </p:nvSpPr>
        <p:spPr>
          <a:xfrm>
            <a:off x="5652120" y="116632"/>
            <a:ext cx="1476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  <a:endParaRPr sz="1000" b="1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5665117" y="312843"/>
            <a:ext cx="1682083" cy="19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30</a:t>
            </a:r>
            <a:r>
              <a:rPr lang="es-AR" sz="1000" b="1" dirty="0">
                <a:solidFill>
                  <a:srgbClr val="1F497D"/>
                </a:solidFill>
              </a:rPr>
              <a:t>/03/2023</a:t>
            </a:r>
            <a:endParaRPr lang="es-AR" sz="1000" dirty="0"/>
          </a:p>
        </p:txBody>
      </p:sp>
      <p:sp>
        <p:nvSpPr>
          <p:cNvPr id="140" name="Shape 140"/>
          <p:cNvSpPr/>
          <p:nvPr/>
        </p:nvSpPr>
        <p:spPr>
          <a:xfrm>
            <a:off x="5652120" y="483812"/>
            <a:ext cx="1816546" cy="28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00" b="1" dirty="0">
                <a:solidFill>
                  <a:srgbClr val="1F497D"/>
                </a:solidFill>
              </a:rPr>
              <a:t>16/11/2023</a:t>
            </a:r>
          </a:p>
        </p:txBody>
      </p:sp>
      <p:sp>
        <p:nvSpPr>
          <p:cNvPr id="141" name="Shape 141"/>
          <p:cNvSpPr/>
          <p:nvPr/>
        </p:nvSpPr>
        <p:spPr>
          <a:xfrm>
            <a:off x="7375996" y="322487"/>
            <a:ext cx="1476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</a:t>
            </a:r>
            <a:r>
              <a:rPr lang="es-AR" sz="1000" b="1" dirty="0">
                <a:solidFill>
                  <a:srgbClr val="1F497D"/>
                </a:solidFill>
              </a:rPr>
              <a:t> 85% </a:t>
            </a:r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7551217" y="517980"/>
            <a:ext cx="786246" cy="19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: 87%</a:t>
            </a:r>
            <a:endParaRPr sz="1000" b="1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11248853" y="6127706"/>
            <a:ext cx="273050" cy="485775"/>
            <a:chOff x="7929586" y="7358090"/>
            <a:chExt cx="273050" cy="485775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Shape 148"/>
          <p:cNvSpPr/>
          <p:nvPr/>
        </p:nvSpPr>
        <p:spPr>
          <a:xfrm>
            <a:off x="214313" y="3336686"/>
            <a:ext cx="5255663" cy="2292087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Por iniciar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999" marR="0" lvl="0" indent="-1471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Presentación entrega final.</a:t>
            </a:r>
          </a:p>
          <a:p>
            <a:pPr marL="179999" marR="0" lvl="0" indent="-1471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Casos de prueba Demo p/Entrega final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En Proceso / Revisión</a:t>
            </a:r>
            <a:endParaRPr lang="es-MX" sz="900" dirty="0"/>
          </a:p>
          <a:p>
            <a:pPr marL="179999" lvl="0" indent="-147149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Ajustes en </a:t>
            </a:r>
            <a:r>
              <a:rPr lang="es-MX" sz="900" dirty="0" err="1">
                <a:solidFill>
                  <a:schemeClr val="dk1"/>
                </a:solidFill>
              </a:rPr>
              <a:t>Frontend</a:t>
            </a:r>
            <a:r>
              <a:rPr lang="es-MX" sz="900" dirty="0">
                <a:solidFill>
                  <a:schemeClr val="dk1"/>
                </a:solidFill>
              </a:rPr>
              <a:t> del módulo de</a:t>
            </a:r>
          </a:p>
          <a:p>
            <a:pPr marL="179999" lvl="0" indent="-147149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monitoreo de Servidores y </a:t>
            </a:r>
            <a:r>
              <a:rPr lang="es-MX" sz="900" dirty="0" err="1">
                <a:solidFill>
                  <a:schemeClr val="dk1"/>
                </a:solidFill>
              </a:rPr>
              <a:t>VMs</a:t>
            </a:r>
            <a:r>
              <a:rPr lang="es-MX" sz="900" dirty="0">
                <a:solidFill>
                  <a:schemeClr val="dk1"/>
                </a:solidFill>
              </a:rPr>
              <a:t>.</a:t>
            </a:r>
          </a:p>
          <a:p>
            <a:pPr marL="179999" lvl="0" indent="-147149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Presentación para exponer en CONAIISI</a:t>
            </a:r>
          </a:p>
          <a:p>
            <a:pPr marL="179999" lvl="0" indent="-147149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(trabajo seleccionado)</a:t>
            </a:r>
          </a:p>
          <a:p>
            <a:pPr marL="179999" lvl="0" indent="-147149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Documento de Lecciones Aprendidas</a:t>
            </a:r>
          </a:p>
          <a:p>
            <a:pPr marL="179999" lvl="0" indent="-147149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Manual de instalación</a:t>
            </a:r>
          </a:p>
          <a:p>
            <a:pPr marL="179999" lvl="0" indent="-147149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Manual de usuario</a:t>
            </a:r>
          </a:p>
          <a:p>
            <a:pPr marL="179999" lvl="0" indent="-147149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Carpeta con todos los entregables.</a:t>
            </a:r>
            <a:endParaRPr lang="es-MX" sz="900" dirty="0"/>
          </a:p>
        </p:txBody>
      </p:sp>
      <p:sp>
        <p:nvSpPr>
          <p:cNvPr id="150" name="Shape 150"/>
          <p:cNvSpPr/>
          <p:nvPr/>
        </p:nvSpPr>
        <p:spPr>
          <a:xfrm>
            <a:off x="5724128" y="1159901"/>
            <a:ext cx="3168352" cy="180918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9999" marR="194160" lvl="0" indent="-15349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Se manifestaron problemas de concurrencia y sincronización durante las pruebas del desarrollo del módulo de monitoreo de servidores y </a:t>
            </a:r>
            <a:r>
              <a:rPr lang="es-MX" sz="1000" dirty="0" err="1">
                <a:solidFill>
                  <a:schemeClr val="dk1"/>
                </a:solidFill>
              </a:rPr>
              <a:t>Vms</a:t>
            </a:r>
            <a:r>
              <a:rPr lang="es-MX" sz="1000" dirty="0">
                <a:solidFill>
                  <a:schemeClr val="dk1"/>
                </a:solidFill>
              </a:rPr>
              <a:t> del </a:t>
            </a:r>
            <a:r>
              <a:rPr lang="es-MX" sz="1000" dirty="0" err="1">
                <a:solidFill>
                  <a:schemeClr val="dk1"/>
                </a:solidFill>
              </a:rPr>
              <a:t>BackEnd</a:t>
            </a:r>
            <a:r>
              <a:rPr lang="es-MX" sz="1000" dirty="0">
                <a:solidFill>
                  <a:schemeClr val="dk1"/>
                </a:solidFill>
              </a:rPr>
              <a:t>. Este módulo persiste parte de la información que colecta en los mismos registros de la base de datos donde persiste el módulo de Reservas de </a:t>
            </a:r>
            <a:r>
              <a:rPr lang="es-MX" sz="1000" dirty="0" err="1">
                <a:solidFill>
                  <a:schemeClr val="dk1"/>
                </a:solidFill>
              </a:rPr>
              <a:t>Vms</a:t>
            </a:r>
            <a:r>
              <a:rPr lang="es-MX" sz="1000" dirty="0">
                <a:solidFill>
                  <a:schemeClr val="dk1"/>
                </a:solidFill>
              </a:rPr>
              <a:t> del </a:t>
            </a:r>
            <a:r>
              <a:rPr lang="es-MX" sz="1000" dirty="0" err="1">
                <a:solidFill>
                  <a:schemeClr val="dk1"/>
                </a:solidFill>
              </a:rPr>
              <a:t>Backend</a:t>
            </a:r>
            <a:r>
              <a:rPr lang="es-MX" sz="1000" dirty="0">
                <a:solidFill>
                  <a:schemeClr val="dk1"/>
                </a:solidFill>
              </a:rPr>
              <a:t>.</a:t>
            </a:r>
            <a:endParaRPr lang="es-MX" sz="600" dirty="0">
              <a:solidFill>
                <a:schemeClr val="dk1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724128" y="3470366"/>
            <a:ext cx="3231821" cy="844468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 y desarrollar un Sistema que permita controlar el estado de un conjunto de servidores y máquinas virtuales.</a:t>
            </a:r>
          </a:p>
        </p:txBody>
      </p:sp>
      <p:sp>
        <p:nvSpPr>
          <p:cNvPr id="155" name="Shape 155"/>
          <p:cNvSpPr/>
          <p:nvPr/>
        </p:nvSpPr>
        <p:spPr>
          <a:xfrm>
            <a:off x="5639419" y="4830405"/>
            <a:ext cx="3382255" cy="192239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5639420" y="4587183"/>
            <a:ext cx="1584325" cy="217487"/>
            <a:chOff x="3809" y="2569"/>
            <a:chExt cx="998" cy="137"/>
          </a:xfrm>
        </p:grpSpPr>
        <p:sp>
          <p:nvSpPr>
            <p:cNvPr id="157" name="Shape 157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Shape 159"/>
          <p:cNvSpPr/>
          <p:nvPr/>
        </p:nvSpPr>
        <p:spPr>
          <a:xfrm>
            <a:off x="5651286" y="4919304"/>
            <a:ext cx="3330481" cy="176171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Ordenar la gestión de los recursos de hardware de un </a:t>
            </a:r>
            <a:r>
              <a:rPr lang="es-MX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datacenter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s-MX" sz="1000" dirty="0"/>
          </a:p>
          <a:p>
            <a:pPr marL="88900" marR="0" lvl="0" indent="-88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 el tiempo de uso de las máquinas virtuales, que pueda ser limitado.</a:t>
            </a:r>
            <a:endParaRPr lang="es-MX" sz="1000" dirty="0"/>
          </a:p>
          <a:p>
            <a:pPr marL="88900" marR="0" lvl="0" indent="-88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Controlar el estado de los servidores que alojan las máquinas virtuales, </a:t>
            </a:r>
          </a:p>
          <a:p>
            <a:pPr marL="88900" marR="0" lvl="0" indent="-88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Ofrecer a los usuarios únicamente las funcionalidades indispensables que resuelve la herramienta que utilizan actualmente</a:t>
            </a:r>
            <a:endParaRPr lang="es-MX" sz="1000" dirty="0"/>
          </a:p>
        </p:txBody>
      </p:sp>
      <p:sp>
        <p:nvSpPr>
          <p:cNvPr id="160" name="Shape 160"/>
          <p:cNvSpPr/>
          <p:nvPr/>
        </p:nvSpPr>
        <p:spPr>
          <a:xfrm>
            <a:off x="249927" y="6000178"/>
            <a:ext cx="5220049" cy="72976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9999" marR="198239" lvl="0" indent="-1534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Debido a que la aplicación puede comprobar rápidamente la conectividad de un servidor o una VM, se decidió implementar el módulo de monitoreo de servidores </a:t>
            </a:r>
          </a:p>
          <a:p>
            <a:pPr marL="269999" marR="198239" lvl="0" indent="-1534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 err="1">
                <a:solidFill>
                  <a:schemeClr val="dk1"/>
                </a:solidFill>
              </a:rPr>
              <a:t>Vms</a:t>
            </a:r>
            <a:r>
              <a:rPr lang="es-MX" sz="1000" dirty="0">
                <a:solidFill>
                  <a:schemeClr val="dk1"/>
                </a:solidFill>
              </a:rPr>
              <a:t> con un esquema </a:t>
            </a:r>
            <a:r>
              <a:rPr lang="es-MX" sz="1000" dirty="0" err="1">
                <a:solidFill>
                  <a:schemeClr val="dk1"/>
                </a:solidFill>
              </a:rPr>
              <a:t>monohilo</a:t>
            </a:r>
            <a:r>
              <a:rPr lang="es-MX" sz="1000" dirty="0">
                <a:solidFill>
                  <a:schemeClr val="dk1"/>
                </a:solidFill>
              </a:rPr>
              <a:t>, lo que redujo la complejidad en la sincronización de los procesos y resolvió los problemas de concurrencia.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9510" y="5967561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6276" y="20432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56644" y="602049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179512" y="284374"/>
            <a:ext cx="60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s-ES" sz="1800" b="1" dirty="0">
                <a:solidFill>
                  <a:srgbClr val="003399"/>
                </a:solidFill>
              </a:rPr>
              <a:t>451</a:t>
            </a:r>
            <a:endParaRPr lang="es-AR" sz="1800" b="1" dirty="0">
              <a:solidFill>
                <a:srgbClr val="003399"/>
              </a:solidFill>
            </a:endParaRPr>
          </a:p>
        </p:txBody>
      </p:sp>
      <p:pic>
        <p:nvPicPr>
          <p:cNvPr id="5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4492" y="6069978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4;p3">
            <a:extLst>
              <a:ext uri="{FF2B5EF4-FFF2-40B4-BE49-F238E27FC236}">
                <a16:creationId xmlns:a16="http://schemas.microsoft.com/office/drawing/2014/main" id="{4C5AF276-F2D0-8236-DC9A-589F4BD0BC7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4313" y="1097146"/>
            <a:ext cx="5259392" cy="17241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DB42D9F-7FA4-5A3F-1F63-EA085DACE539}"/>
              </a:ext>
            </a:extLst>
          </p:cNvPr>
          <p:cNvSpPr txBox="1"/>
          <p:nvPr/>
        </p:nvSpPr>
        <p:spPr>
          <a:xfrm>
            <a:off x="2802194" y="3599599"/>
            <a:ext cx="2599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Terminado</a:t>
            </a:r>
          </a:p>
          <a:p>
            <a:endParaRPr lang="es-MX" sz="900" dirty="0"/>
          </a:p>
          <a:p>
            <a:r>
              <a:rPr lang="es-MX" sz="900" dirty="0"/>
              <a:t>Documentación del proyecto (Gestión 1)</a:t>
            </a:r>
          </a:p>
          <a:p>
            <a:r>
              <a:rPr lang="es-MX" sz="900" dirty="0"/>
              <a:t>Documentación del producto (excepto</a:t>
            </a:r>
          </a:p>
          <a:p>
            <a:r>
              <a:rPr lang="es-MX" sz="900" dirty="0"/>
              <a:t>Manuales)</a:t>
            </a:r>
          </a:p>
          <a:p>
            <a:r>
              <a:rPr lang="es-MX" sz="900" dirty="0"/>
              <a:t>Módulo de Reservas de </a:t>
            </a:r>
            <a:r>
              <a:rPr lang="es-MX" sz="900" dirty="0" err="1"/>
              <a:t>VMs</a:t>
            </a:r>
            <a:r>
              <a:rPr lang="es-MX" sz="900" dirty="0"/>
              <a:t>.(Front y Back)</a:t>
            </a:r>
          </a:p>
          <a:p>
            <a:r>
              <a:rPr lang="es-MX" sz="900" dirty="0" err="1"/>
              <a:t>Login</a:t>
            </a:r>
            <a:r>
              <a:rPr lang="es-MX" sz="900" dirty="0"/>
              <a:t> SSO </a:t>
            </a:r>
            <a:r>
              <a:rPr lang="es-MX" sz="900" dirty="0" err="1"/>
              <a:t>OpenId</a:t>
            </a:r>
            <a:endParaRPr lang="es-MX" sz="900" dirty="0"/>
          </a:p>
          <a:p>
            <a:r>
              <a:rPr lang="es-MX" sz="900" dirty="0"/>
              <a:t>Módulo de Notificaciones</a:t>
            </a:r>
          </a:p>
          <a:p>
            <a:r>
              <a:rPr lang="es-MX" sz="900" dirty="0"/>
              <a:t>Módulo de Configuración General</a:t>
            </a:r>
          </a:p>
          <a:p>
            <a:r>
              <a:rPr lang="es-MX" sz="900" dirty="0"/>
              <a:t>Gestión de Servidores, </a:t>
            </a:r>
            <a:r>
              <a:rPr lang="es-MX" sz="900" dirty="0" err="1"/>
              <a:t>VMs</a:t>
            </a:r>
            <a:r>
              <a:rPr lang="es-MX" sz="900" dirty="0"/>
              <a:t> y Usuarios.</a:t>
            </a:r>
          </a:p>
          <a:p>
            <a:r>
              <a:rPr lang="es-MX" sz="900" dirty="0"/>
              <a:t>Despliegue de la versión actual compilada en</a:t>
            </a:r>
          </a:p>
          <a:p>
            <a:r>
              <a:rPr lang="es-MX" sz="900" dirty="0"/>
              <a:t>un servidor (Contenedores)</a:t>
            </a:r>
            <a:endParaRPr lang="es-AR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3377090"/>
            <a:ext cx="5328592" cy="228415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30881" y="3362570"/>
            <a:ext cx="3325068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630881" y="1022034"/>
            <a:ext cx="3325068" cy="204229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40940" y="161956"/>
            <a:ext cx="8815007" cy="5842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endParaRPr lang="es-E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dondear rectángulo de esquina diagonal 8"/>
          <p:cNvSpPr>
            <a:spLocks noChangeArrowheads="1"/>
          </p:cNvSpPr>
          <p:nvPr/>
        </p:nvSpPr>
        <p:spPr bwMode="auto">
          <a:xfrm>
            <a:off x="155475" y="220421"/>
            <a:ext cx="485876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defTabSz="457200"/>
            <a:endParaRPr lang="es-ES">
              <a:solidFill>
                <a:srgbClr val="FFFFFF"/>
              </a:solidFill>
              <a:latin typeface="Calibri"/>
              <a:ea typeface="ＭＳ Ｐゴシック"/>
            </a:endParaRPr>
          </a:p>
        </p:txBody>
      </p:sp>
      <p:sp>
        <p:nvSpPr>
          <p:cNvPr id="12" name="Rectángulo redondeado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03183" y="211597"/>
            <a:ext cx="3079236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AR" sz="1800" b="1" dirty="0">
                <a:solidFill>
                  <a:schemeClr val="accent1">
                    <a:lumMod val="75000"/>
                  </a:schemeClr>
                </a:solidFill>
              </a:rPr>
              <a:t>Implementación Handy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816350" y="129332"/>
            <a:ext cx="1872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AR" sz="9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de Proyecto:</a:t>
            </a:r>
            <a:br>
              <a:rPr lang="es-AR" sz="9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</a:br>
            <a:r>
              <a:rPr lang="es-AR" sz="900" dirty="0">
                <a:solidFill>
                  <a:srgbClr val="1F497D"/>
                </a:solidFill>
              </a:rPr>
              <a:t>Federico </a:t>
            </a:r>
            <a:r>
              <a:rPr lang="es-AR" sz="900" dirty="0" err="1">
                <a:solidFill>
                  <a:srgbClr val="1F497D"/>
                </a:solidFill>
              </a:rPr>
              <a:t>Bunader</a:t>
            </a:r>
            <a:endParaRPr lang="es-AR" sz="900" dirty="0">
              <a:solidFill>
                <a:srgbClr val="1F497D"/>
              </a:solidFill>
            </a:endParaRPr>
          </a:p>
        </p:txBody>
      </p:sp>
      <p:sp>
        <p:nvSpPr>
          <p:cNvPr id="14" name="Rectangle 189"/>
          <p:cNvSpPr>
            <a:spLocks noChangeArrowheads="1"/>
          </p:cNvSpPr>
          <p:nvPr/>
        </p:nvSpPr>
        <p:spPr bwMode="auto">
          <a:xfrm>
            <a:off x="3820599" y="464621"/>
            <a:ext cx="2108888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9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</a:t>
            </a:r>
            <a:r>
              <a:rPr lang="it-IT" sz="900" dirty="0">
                <a:solidFill>
                  <a:srgbClr val="1F497D"/>
                </a:solidFill>
              </a:rPr>
              <a:t> G. Brassesco </a:t>
            </a:r>
          </a:p>
        </p:txBody>
      </p:sp>
      <p:sp>
        <p:nvSpPr>
          <p:cNvPr id="15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2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2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</a:p>
          </p:txBody>
        </p:sp>
      </p:grpSp>
      <p:grpSp>
        <p:nvGrpSpPr>
          <p:cNvPr id="27" name="Group 95"/>
          <p:cNvGrpSpPr>
            <a:grpSpLocks/>
          </p:cNvGrpSpPr>
          <p:nvPr/>
        </p:nvGrpSpPr>
        <p:grpSpPr bwMode="auto">
          <a:xfrm>
            <a:off x="5630881" y="3164432"/>
            <a:ext cx="1584325" cy="217487"/>
            <a:chOff x="3809" y="2569"/>
            <a:chExt cx="998" cy="137"/>
          </a:xfrm>
        </p:grpSpPr>
        <p:sp>
          <p:nvSpPr>
            <p:cNvPr id="28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9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</a:p>
          </p:txBody>
        </p:sp>
      </p:grp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31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32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</a:p>
          </p:txBody>
        </p:sp>
      </p:grpSp>
      <p:grpSp>
        <p:nvGrpSpPr>
          <p:cNvPr id="33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34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35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52120" y="143136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6114648" y="322487"/>
            <a:ext cx="128997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>
              <a:buSzPts val="1000"/>
            </a:pP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</a:t>
            </a:r>
            <a:r>
              <a:rPr lang="es-AR" sz="1000" b="1" dirty="0">
                <a:solidFill>
                  <a:srgbClr val="1F497D"/>
                </a:solidFill>
              </a:rPr>
              <a:t>04//05/2023</a:t>
            </a:r>
            <a:endParaRPr lang="es-AR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663432" y="495162"/>
            <a:ext cx="17533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>
              <a:buSzPts val="1000"/>
            </a:pP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05</a:t>
            </a:r>
            <a:r>
              <a:rPr lang="es-AR" sz="1000" b="1" dirty="0">
                <a:solidFill>
                  <a:srgbClr val="1F497D"/>
                </a:solidFill>
              </a:rPr>
              <a:t>/11/2023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84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  <a:endParaRPr lang="es-AR" sz="1000" b="1" dirty="0">
              <a:latin typeface="TheSansCorrespondence" pitchFamily="34" charset="0"/>
              <a:ea typeface="ＭＳ Ｐゴシック"/>
            </a:endParaRP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679267" y="522170"/>
            <a:ext cx="9232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77%</a:t>
            </a:r>
          </a:p>
        </p:txBody>
      </p:sp>
      <p:grpSp>
        <p:nvGrpSpPr>
          <p:cNvPr id="41" name="23 Grupo"/>
          <p:cNvGrpSpPr/>
          <p:nvPr/>
        </p:nvGrpSpPr>
        <p:grpSpPr>
          <a:xfrm>
            <a:off x="10351159" y="6231995"/>
            <a:ext cx="273050" cy="485775"/>
            <a:chOff x="7929586" y="7358090"/>
            <a:chExt cx="273050" cy="485775"/>
          </a:xfrm>
        </p:grpSpPr>
        <p:pic>
          <p:nvPicPr>
            <p:cNvPr id="42" name="Picture 4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9586" y="7358090"/>
              <a:ext cx="27305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43 Acorde"/>
            <p:cNvSpPr/>
            <p:nvPr/>
          </p:nvSpPr>
          <p:spPr bwMode="auto">
            <a:xfrm>
              <a:off x="7943593" y="7701787"/>
              <a:ext cx="36000" cy="97200"/>
            </a:xfrm>
            <a:prstGeom prst="chord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sz="700" b="1">
                <a:solidFill>
                  <a:srgbClr val="4F81BD"/>
                </a:solidFill>
                <a:latin typeface="TheSansCorrespondence" pitchFamily="34" charset="0"/>
              </a:endParaRPr>
            </a:p>
          </p:txBody>
        </p:sp>
        <p:sp>
          <p:nvSpPr>
            <p:cNvPr id="45" name="44 Acorde"/>
            <p:cNvSpPr/>
            <p:nvPr/>
          </p:nvSpPr>
          <p:spPr bwMode="auto"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sz="700" b="1">
                <a:solidFill>
                  <a:srgbClr val="4F81BD"/>
                </a:solidFill>
                <a:latin typeface="TheSansCorrespondence" pitchFamily="34" charset="0"/>
              </a:endParaRPr>
            </a:p>
          </p:txBody>
        </p:sp>
      </p:grpSp>
      <p:sp>
        <p:nvSpPr>
          <p:cNvPr id="48" name="47 Rectángulo redondeado"/>
          <p:cNvSpPr/>
          <p:nvPr/>
        </p:nvSpPr>
        <p:spPr>
          <a:xfrm>
            <a:off x="214313" y="3434490"/>
            <a:ext cx="5109998" cy="2156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Finalizaron las etapas de Inicio, Relevamiento y Diseño (finalizamos el 20/07/2023)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la página web (comenzamos el 04/06/2023)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Se sigue con 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desarrollo y entrenamiento de la Inteligencia Artificial (comenzó el 04/09/2023)</a:t>
            </a:r>
            <a:endParaRPr lang="es-MX" sz="1000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Se empezó con el </a:t>
            </a:r>
            <a:r>
              <a:rPr lang="es-MX" sz="1000" dirty="0" err="1">
                <a:solidFill>
                  <a:schemeClr val="dk1"/>
                </a:solidFill>
              </a:rPr>
              <a:t>deploy</a:t>
            </a:r>
            <a:r>
              <a:rPr lang="es-MX" sz="1000" dirty="0">
                <a:solidFill>
                  <a:schemeClr val="dk1"/>
                </a:solidFill>
              </a:rPr>
              <a:t> de la aplicación (comenzó el 17/10/2023)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Se empezó con el desarrollo </a:t>
            </a:r>
            <a:r>
              <a:rPr lang="es-MX" sz="1000" dirty="0" err="1">
                <a:solidFill>
                  <a:schemeClr val="dk1"/>
                </a:solidFill>
              </a:rPr>
              <a:t>front-end</a:t>
            </a:r>
            <a:r>
              <a:rPr lang="es-MX" sz="1000" dirty="0">
                <a:solidFill>
                  <a:schemeClr val="dk1"/>
                </a:solidFill>
              </a:rPr>
              <a:t> del </a:t>
            </a:r>
            <a:r>
              <a:rPr lang="es-MX" sz="1000" dirty="0" err="1">
                <a:solidFill>
                  <a:schemeClr val="dk1"/>
                </a:solidFill>
              </a:rPr>
              <a:t>inbox</a:t>
            </a:r>
            <a:r>
              <a:rPr lang="es-MX" sz="1000" dirty="0">
                <a:solidFill>
                  <a:schemeClr val="dk1"/>
                </a:solidFill>
              </a:rPr>
              <a:t> (comenzó el 24/10/2023)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5724128" y="1076632"/>
            <a:ext cx="3168352" cy="1973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u="sng" dirty="0">
                <a:solidFill>
                  <a:schemeClr val="tx1"/>
                </a:solidFill>
              </a:rPr>
              <a:t>Riesgos</a:t>
            </a:r>
            <a:r>
              <a:rPr lang="es-MX" sz="900" dirty="0">
                <a:solidFill>
                  <a:schemeClr val="tx1"/>
                </a:solidFill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marR="0" lvl="0" indent="-24032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Encontrar complicaciones con el </a:t>
            </a:r>
            <a:r>
              <a:rPr lang="es-MX" sz="900" dirty="0" err="1">
                <a:solidFill>
                  <a:schemeClr val="tx1"/>
                </a:solidFill>
              </a:rPr>
              <a:t>deploy</a:t>
            </a:r>
            <a:r>
              <a:rPr lang="es-MX" sz="900" dirty="0">
                <a:solidFill>
                  <a:schemeClr val="tx1"/>
                </a:solidFill>
              </a:rPr>
              <a:t>.</a:t>
            </a:r>
            <a:br>
              <a:rPr lang="es-MX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9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Impacto</a:t>
            </a:r>
            <a:r>
              <a:rPr lang="es-MX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900" dirty="0">
                <a:solidFill>
                  <a:schemeClr val="tx1"/>
                </a:solidFill>
              </a:rPr>
              <a:t>Alto |</a:t>
            </a:r>
            <a:r>
              <a:rPr lang="es-MX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Probabilidad</a:t>
            </a:r>
            <a:r>
              <a:rPr lang="es-MX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900" dirty="0">
                <a:solidFill>
                  <a:schemeClr val="tx1"/>
                </a:solidFill>
              </a:rPr>
              <a:t>Baja</a:t>
            </a:r>
            <a:br>
              <a:rPr lang="es-MX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MX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marR="0" lvl="0" indent="-24032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No contar con el tiempo suficiente para fin</a:t>
            </a:r>
            <a:r>
              <a:rPr lang="es-MX" sz="900" dirty="0">
                <a:solidFill>
                  <a:schemeClr val="dk1"/>
                </a:solidFill>
              </a:rPr>
              <a:t>alizar el proyecto en la fecha final estimada.</a:t>
            </a:r>
            <a:b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Impacto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Alto </a:t>
            </a:r>
            <a:r>
              <a:rPr lang="es-MX" sz="900" dirty="0">
                <a:solidFill>
                  <a:schemeClr val="dk1"/>
                </a:solidFill>
              </a:rPr>
              <a:t>|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Baja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59 Rectángulo redondeado"/>
          <p:cNvSpPr/>
          <p:nvPr/>
        </p:nvSpPr>
        <p:spPr>
          <a:xfrm>
            <a:off x="5702920" y="3452465"/>
            <a:ext cx="3177872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Implementar una página web donde la gente pueda poner sus herramientas en alquiler (con posibilidad de compra) y/o alquilar (con posibilidad de compra) las herramientas de otras personas por un costo y tiempo determinado.</a:t>
            </a:r>
            <a:endParaRPr lang="es-MX" sz="1000" dirty="0"/>
          </a:p>
        </p:txBody>
      </p:sp>
      <p:sp>
        <p:nvSpPr>
          <p:cNvPr id="64" name="63 Rectángulo"/>
          <p:cNvSpPr/>
          <p:nvPr/>
        </p:nvSpPr>
        <p:spPr>
          <a:xfrm>
            <a:off x="5639420" y="4817563"/>
            <a:ext cx="3325068" cy="192380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65" name="Group 95"/>
          <p:cNvGrpSpPr>
            <a:grpSpLocks/>
          </p:cNvGrpSpPr>
          <p:nvPr/>
        </p:nvGrpSpPr>
        <p:grpSpPr bwMode="auto">
          <a:xfrm>
            <a:off x="5639420" y="4604589"/>
            <a:ext cx="1584325" cy="217487"/>
            <a:chOff x="3809" y="2569"/>
            <a:chExt cx="998" cy="137"/>
          </a:xfrm>
        </p:grpSpPr>
        <p:sp>
          <p:nvSpPr>
            <p:cNvPr id="6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6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</a:p>
          </p:txBody>
        </p:sp>
      </p:grpSp>
      <p:sp>
        <p:nvSpPr>
          <p:cNvPr id="68" name="67 Rectángulo redondeado"/>
          <p:cNvSpPr/>
          <p:nvPr/>
        </p:nvSpPr>
        <p:spPr>
          <a:xfrm>
            <a:off x="5741206" y="4924446"/>
            <a:ext cx="3151274" cy="1733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Permitir que las personas puedan alquilar, comprar, vender o dar en alquiler herramientas por un costo y tiempo determinado a través de una página web.</a:t>
            </a:r>
          </a:p>
        </p:txBody>
      </p:sp>
      <p:sp>
        <p:nvSpPr>
          <p:cNvPr id="69" name="68 Rectángulo redondeado"/>
          <p:cNvSpPr/>
          <p:nvPr/>
        </p:nvSpPr>
        <p:spPr>
          <a:xfrm>
            <a:off x="214313" y="6011493"/>
            <a:ext cx="5253124" cy="689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999" marR="0" lvl="0" indent="-150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s-MX" sz="800" dirty="0">
                <a:solidFill>
                  <a:schemeClr val="dk1"/>
                </a:solidFill>
              </a:rPr>
              <a:t>Se decidió integrarse con la API de </a:t>
            </a:r>
            <a:r>
              <a:rPr lang="es-MX" sz="800" dirty="0" err="1">
                <a:solidFill>
                  <a:schemeClr val="dk1"/>
                </a:solidFill>
              </a:rPr>
              <a:t>OpenAI</a:t>
            </a:r>
            <a:r>
              <a:rPr lang="es-MX" sz="800" dirty="0">
                <a:solidFill>
                  <a:schemeClr val="dk1"/>
                </a:solidFill>
              </a:rPr>
              <a:t> para el módulo de IA y continuar con el entrenamiento de nuestro modelo para utilizarlo cuando tenga un mayor nivel de precisión (actualmente se encuentra con un nivel de presión del 83%)</a:t>
            </a:r>
          </a:p>
          <a:p>
            <a:pPr marL="179999" marR="0" lvl="0" indent="-150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s-MX" sz="800" dirty="0">
                <a:solidFill>
                  <a:schemeClr val="dk1"/>
                </a:solidFill>
              </a:rPr>
              <a:t>Se decidió separar el repositorio en dos partes dado que el </a:t>
            </a:r>
            <a:r>
              <a:rPr lang="es-MX" sz="800" dirty="0" err="1">
                <a:solidFill>
                  <a:schemeClr val="dk1"/>
                </a:solidFill>
              </a:rPr>
              <a:t>deploy</a:t>
            </a:r>
            <a:r>
              <a:rPr lang="es-MX" sz="800" dirty="0">
                <a:solidFill>
                  <a:schemeClr val="dk1"/>
                </a:solidFill>
              </a:rPr>
              <a:t> se tiene que hacer por separado (el </a:t>
            </a:r>
            <a:r>
              <a:rPr lang="es-MX" sz="800" dirty="0" err="1">
                <a:solidFill>
                  <a:schemeClr val="dk1"/>
                </a:solidFill>
              </a:rPr>
              <a:t>backend</a:t>
            </a:r>
            <a:r>
              <a:rPr lang="es-MX" sz="800" dirty="0">
                <a:solidFill>
                  <a:schemeClr val="dk1"/>
                </a:solidFill>
              </a:rPr>
              <a:t> por un lado y el </a:t>
            </a:r>
            <a:r>
              <a:rPr lang="es-MX" sz="800" dirty="0" err="1">
                <a:solidFill>
                  <a:schemeClr val="dk1"/>
                </a:solidFill>
              </a:rPr>
              <a:t>frontend</a:t>
            </a:r>
            <a:r>
              <a:rPr lang="es-MX" sz="800" dirty="0">
                <a:solidFill>
                  <a:schemeClr val="dk1"/>
                </a:solidFill>
              </a:rPr>
              <a:t> por el otro)</a:t>
            </a:r>
          </a:p>
          <a:p>
            <a:pPr marL="179999" marR="0" lvl="0" indent="-150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s-MX" sz="800" dirty="0">
                <a:solidFill>
                  <a:schemeClr val="dk1"/>
                </a:solidFill>
              </a:rPr>
              <a:t>Se decidió utilizar el plan básico de </a:t>
            </a:r>
            <a:r>
              <a:rPr lang="es-MX" sz="800" dirty="0" err="1">
                <a:solidFill>
                  <a:schemeClr val="dk1"/>
                </a:solidFill>
              </a:rPr>
              <a:t>Heroku</a:t>
            </a:r>
            <a:r>
              <a:rPr lang="es-MX" sz="800" dirty="0">
                <a:solidFill>
                  <a:schemeClr val="dk1"/>
                </a:solidFill>
              </a:rPr>
              <a:t> para hacer el </a:t>
            </a:r>
            <a:r>
              <a:rPr lang="es-MX" sz="800" dirty="0" err="1">
                <a:solidFill>
                  <a:schemeClr val="dk1"/>
                </a:solidFill>
              </a:rPr>
              <a:t>deploy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140941" y="274407"/>
            <a:ext cx="5813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800" b="1" dirty="0">
                <a:solidFill>
                  <a:srgbClr val="003399"/>
                </a:solidFill>
              </a:rPr>
              <a:t>455</a:t>
            </a:r>
          </a:p>
        </p:txBody>
      </p:sp>
      <p:pic>
        <p:nvPicPr>
          <p:cNvPr id="53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6646" y="203098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28;p3">
            <a:extLst>
              <a:ext uri="{FF2B5EF4-FFF2-40B4-BE49-F238E27FC236}">
                <a16:creationId xmlns:a16="http://schemas.microsoft.com/office/drawing/2014/main" id="{1C75A88E-DFCD-BCF7-BBFD-8973D5EB1CF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400" y="1246390"/>
            <a:ext cx="5058799" cy="155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92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4144453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83901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ts val="1500"/>
            </a:pPr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AgroIA</a:t>
            </a:r>
            <a:endParaRPr lang="es-A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-AR" sz="1000" dirty="0">
                <a:solidFill>
                  <a:srgbClr val="1F497D"/>
                </a:solidFill>
              </a:rPr>
              <a:t>Tomás Molino</a:t>
            </a:r>
            <a:endParaRPr lang="es-AR" sz="1200" dirty="0"/>
          </a:p>
        </p:txBody>
      </p:sp>
      <p:sp>
        <p:nvSpPr>
          <p:cNvPr id="104" name="Shape 104"/>
          <p:cNvSpPr/>
          <p:nvPr/>
        </p:nvSpPr>
        <p:spPr>
          <a:xfrm>
            <a:off x="3635899" y="419999"/>
            <a:ext cx="2058481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it-IT" sz="1000" dirty="0">
                <a:solidFill>
                  <a:srgbClr val="1F497D"/>
                </a:solidFill>
              </a:rPr>
              <a:t>C Crescentini, E. Cortez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</a:p>
        </p:txBody>
      </p:sp>
      <p:sp>
        <p:nvSpPr>
          <p:cNvPr id="125" name="Shape 125"/>
          <p:cNvSpPr/>
          <p:nvPr/>
        </p:nvSpPr>
        <p:spPr>
          <a:xfrm>
            <a:off x="5652125" y="522175"/>
            <a:ext cx="17238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00" b="1" dirty="0">
                <a:solidFill>
                  <a:srgbClr val="1F497D"/>
                </a:solidFill>
              </a:rPr>
              <a:t>20</a:t>
            </a: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89%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92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59113" y="3472883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gestión y planeamiento 100% completa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análisis 100% completa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diseño 100% completa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desarrollo </a:t>
            </a:r>
            <a:r>
              <a:rPr lang="es-MX" sz="1000" dirty="0">
                <a:solidFill>
                  <a:schemeClr val="dk1"/>
                </a:solidFill>
              </a:rPr>
              <a:t>100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completa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Etapa de </a:t>
            </a:r>
            <a:r>
              <a:rPr lang="es-MX" sz="1000" dirty="0" err="1">
                <a:solidFill>
                  <a:schemeClr val="dk1"/>
                </a:solidFill>
              </a:rPr>
              <a:t>testing</a:t>
            </a:r>
            <a:r>
              <a:rPr lang="es-MX" sz="1000" dirty="0">
                <a:solidFill>
                  <a:schemeClr val="dk1"/>
                </a:solidFill>
              </a:rPr>
              <a:t> 30% completa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Desarrollo del sistema completo terminado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Elaboración del documento de plan de pruebas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6565" lvl="1">
              <a:spcBef>
                <a:spcPts val="20"/>
              </a:spcBef>
              <a:tabLst>
                <a:tab pos="641350" algn="l"/>
              </a:tabLst>
            </a:pPr>
            <a:endParaRPr lang="es-ES" sz="1100" dirty="0">
              <a:latin typeface="Arial MT"/>
              <a:cs typeface="Arial MT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724125" y="4221087"/>
            <a:ext cx="312787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AR" sz="1000" dirty="0">
                <a:solidFill>
                  <a:schemeClr val="dk1"/>
                </a:solidFill>
              </a:rPr>
              <a:t>Desarrollar e implementar un sistema para los campos de cultivo que facilite la toma de decisiones relacionadas a la producción agraria</a:t>
            </a:r>
            <a:r>
              <a:rPr lang="es-ES" sz="1000" dirty="0">
                <a:solidFill>
                  <a:schemeClr val="dk1"/>
                </a:solidFill>
              </a:rPr>
              <a:t>.</a:t>
            </a:r>
            <a:endParaRPr lang="es-ES" sz="8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5584612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724124" y="5661250"/>
            <a:ext cx="3127871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chemeClr val="dk1"/>
                </a:solidFill>
              </a:rPr>
              <a:t>Desarrollar soluciones para identificar y diagnosticar enfermedades, plagas u otros problemas de salud en cultivos mediante el análisis de imágenes agrícolas, con el objetivo de proporcionar recomendaciones precisas y oportunas para el manejo y tratamiento de los cultivos.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1410" y="21682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724125" y="1091561"/>
            <a:ext cx="3127870" cy="271586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000" dirty="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5996822"/>
            <a:ext cx="5153003" cy="696466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407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9368" y="5697944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51;p7">
            <a:extLst>
              <a:ext uri="{FF2B5EF4-FFF2-40B4-BE49-F238E27FC236}">
                <a16:creationId xmlns:a16="http://schemas.microsoft.com/office/drawing/2014/main" id="{F950103B-FA05-642C-8381-45212D7C909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363" y="2307100"/>
            <a:ext cx="4426974" cy="6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2;p7">
            <a:extLst>
              <a:ext uri="{FF2B5EF4-FFF2-40B4-BE49-F238E27FC236}">
                <a16:creationId xmlns:a16="http://schemas.microsoft.com/office/drawing/2014/main" id="{50E2D3BF-973E-B0DA-1DCD-E9D5C0E695C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4375" y="1150349"/>
            <a:ext cx="4426949" cy="1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4;p7">
            <a:extLst>
              <a:ext uri="{FF2B5EF4-FFF2-40B4-BE49-F238E27FC236}">
                <a16:creationId xmlns:a16="http://schemas.microsoft.com/office/drawing/2014/main" id="{24285C9D-67A4-C752-F318-001F2EADF0FC}"/>
              </a:ext>
            </a:extLst>
          </p:cNvPr>
          <p:cNvSpPr/>
          <p:nvPr/>
        </p:nvSpPr>
        <p:spPr>
          <a:xfrm>
            <a:off x="2962632" y="1203279"/>
            <a:ext cx="751500" cy="79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888818-1EB3-4099-2D96-F69339EB3DC9}"/>
              </a:ext>
            </a:extLst>
          </p:cNvPr>
          <p:cNvSpPr txBox="1"/>
          <p:nvPr/>
        </p:nvSpPr>
        <p:spPr>
          <a:xfrm rot="20640148">
            <a:off x="5930944" y="2076267"/>
            <a:ext cx="2742014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Sin actualización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3B3313-DA78-6254-7AF8-EE85C156054B}"/>
              </a:ext>
            </a:extLst>
          </p:cNvPr>
          <p:cNvSpPr txBox="1"/>
          <p:nvPr/>
        </p:nvSpPr>
        <p:spPr>
          <a:xfrm>
            <a:off x="1491371" y="6139925"/>
            <a:ext cx="2742014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Sin actualización</a:t>
            </a:r>
          </a:p>
        </p:txBody>
      </p:sp>
    </p:spTree>
    <p:extLst>
      <p:ext uri="{BB962C8B-B14F-4D97-AF65-F5344CB8AC3E}">
        <p14:creationId xmlns:p14="http://schemas.microsoft.com/office/powerpoint/2010/main" val="23863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4144453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83901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11" y="2272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800" b="1" dirty="0">
                <a:solidFill>
                  <a:srgbClr val="003399"/>
                </a:solidFill>
              </a:rPr>
              <a:t> 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800" b="1" dirty="0">
                <a:solidFill>
                  <a:srgbClr val="003399"/>
                </a:solidFill>
              </a:rPr>
              <a:t>  452</a:t>
            </a: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39744" y="22720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CRICERD</a:t>
            </a: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AR" sz="1000" b="0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Macarena Pesce</a:t>
            </a:r>
            <a:endParaRPr lang="es-AR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35900" y="446893"/>
            <a:ext cx="2027864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</a:t>
            </a:r>
            <a:r>
              <a:rPr lang="it-IT" sz="1000" dirty="0">
                <a:solidFill>
                  <a:srgbClr val="1F497D"/>
                </a:solidFill>
              </a:rPr>
              <a:t> G. Brassesco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52125" y="522175"/>
            <a:ext cx="17238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00" b="1" dirty="0">
                <a:solidFill>
                  <a:srgbClr val="1F497D"/>
                </a:solidFill>
              </a:rPr>
              <a:t>23/11/</a:t>
            </a: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85%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55275" y="522175"/>
            <a:ext cx="915599" cy="260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76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9999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−"/>
            </a:pPr>
            <a:r>
              <a:rPr lang="es-MX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Desarrollo </a:t>
            </a:r>
          </a:p>
          <a:p>
            <a:pPr marL="495000" marR="0" lvl="1" indent="-276224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Char char="✓"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MX" sz="800" dirty="0">
                <a:solidFill>
                  <a:schemeClr val="dk1"/>
                </a:solidFill>
              </a:rPr>
              <a:t>finalizó 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desarrollo correspondiente al </a:t>
            </a:r>
            <a:r>
              <a:rPr lang="es-MX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sistema</a:t>
            </a:r>
            <a:r>
              <a:rPr lang="es-MX" sz="800" dirty="0">
                <a:solidFill>
                  <a:schemeClr val="dk1"/>
                </a:solidFill>
              </a:rPr>
              <a:t>.</a:t>
            </a:r>
            <a:endParaRPr lang="es-MX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000" lvl="1" indent="-276224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5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implementó la base de datos.</a:t>
            </a:r>
          </a:p>
          <a:p>
            <a:pPr marL="495000" marR="0" lvl="1" indent="-276224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✓"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avanzó en el desarrollo </a:t>
            </a:r>
            <a:r>
              <a:rPr lang="es-MX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la vinculaci</a:t>
            </a:r>
            <a:r>
              <a:rPr lang="es-MX" sz="800" dirty="0">
                <a:solidFill>
                  <a:schemeClr val="dk1"/>
                </a:solidFill>
              </a:rPr>
              <a:t>ón más obtención de datos del </a:t>
            </a:r>
            <a:r>
              <a:rPr lang="es-MX" sz="800" dirty="0" err="1">
                <a:solidFill>
                  <a:schemeClr val="dk1"/>
                </a:solidFill>
              </a:rPr>
              <a:t>backend</a:t>
            </a:r>
            <a:r>
              <a:rPr lang="es-MX" sz="800" dirty="0">
                <a:solidFill>
                  <a:schemeClr val="dk1"/>
                </a:solidFill>
              </a:rPr>
              <a:t>.</a:t>
            </a:r>
            <a:endParaRPr lang="es-MX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9999" marR="0" lvl="2" indent="-276225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50"/>
              <a:buChar char="■"/>
            </a:pPr>
            <a:r>
              <a:rPr lang="es-MX" sz="800" dirty="0">
                <a:solidFill>
                  <a:schemeClr val="dk1"/>
                </a:solidFill>
              </a:rPr>
              <a:t>CU de Usuarios, CU de información de animal, CU operaciones con animales</a:t>
            </a:r>
          </a:p>
          <a:p>
            <a:pPr marL="495000" marR="0" lvl="1" indent="-276224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avanzó en el desarrollo Arduino y HW.</a:t>
            </a:r>
            <a:endParaRPr lang="es-MX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9999" marR="0" lvl="2" indent="-276225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■"/>
            </a:pPr>
            <a:r>
              <a:rPr lang="es-MX" sz="800" dirty="0">
                <a:solidFill>
                  <a:schemeClr val="dk1"/>
                </a:solidFill>
              </a:rPr>
              <a:t>Pruebas de funcionamiento de cada componente.</a:t>
            </a:r>
          </a:p>
          <a:p>
            <a:pPr marL="809999" marR="0" lvl="2" indent="-276225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■"/>
            </a:pPr>
            <a:r>
              <a:rPr lang="es-MX" sz="800" dirty="0">
                <a:solidFill>
                  <a:schemeClr val="dk1"/>
                </a:solidFill>
              </a:rPr>
              <a:t>Se escribió el código </a:t>
            </a:r>
            <a:r>
              <a:rPr lang="es-MX" sz="800" dirty="0" err="1">
                <a:solidFill>
                  <a:schemeClr val="dk1"/>
                </a:solidFill>
              </a:rPr>
              <a:t>arduino</a:t>
            </a:r>
            <a:r>
              <a:rPr lang="es-MX" sz="800" dirty="0">
                <a:solidFill>
                  <a:schemeClr val="dk1"/>
                </a:solidFill>
              </a:rPr>
              <a:t> correspondiente a cada componente. El mismo fue puesto a prueba en un 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simulador</a:t>
            </a:r>
            <a:r>
              <a:rPr lang="es-MX" sz="800" dirty="0">
                <a:solidFill>
                  <a:schemeClr val="dk1"/>
                </a:solidFill>
              </a:rPr>
              <a:t> y en el HW físico, que luego fue integrado.</a:t>
            </a:r>
          </a:p>
          <a:p>
            <a:pPr marL="809999" marR="0" lvl="2" indent="-276225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50"/>
              <a:buChar char="■"/>
            </a:pPr>
            <a:r>
              <a:rPr lang="es-MX" sz="800" dirty="0">
                <a:solidFill>
                  <a:schemeClr val="dk1"/>
                </a:solidFill>
              </a:rPr>
              <a:t>Vinculación con </a:t>
            </a:r>
            <a:r>
              <a:rPr lang="es-MX" sz="800" dirty="0" err="1">
                <a:solidFill>
                  <a:schemeClr val="dk1"/>
                </a:solidFill>
              </a:rPr>
              <a:t>backend</a:t>
            </a:r>
            <a:r>
              <a:rPr lang="es-MX" sz="800" dirty="0">
                <a:solidFill>
                  <a:schemeClr val="dk1"/>
                </a:solidFill>
              </a:rPr>
              <a:t> en proceso.</a:t>
            </a:r>
          </a:p>
          <a:p>
            <a:pPr marL="495000" marR="0" lvl="1" indent="-276224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✓"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próximos pasos son: </a:t>
            </a:r>
            <a:r>
              <a:rPr lang="es-MX" sz="800" dirty="0">
                <a:solidFill>
                  <a:schemeClr val="dk1"/>
                </a:solidFill>
              </a:rPr>
              <a:t>finalizar desarrollo de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Ard</a:t>
            </a:r>
            <a:r>
              <a:rPr lang="es-MX" sz="800" dirty="0">
                <a:solidFill>
                  <a:schemeClr val="dk1"/>
                </a:solidFill>
              </a:rPr>
              <a:t>uino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realiz</a:t>
            </a:r>
            <a:r>
              <a:rPr lang="es-MX" sz="800" dirty="0">
                <a:solidFill>
                  <a:schemeClr val="dk1"/>
                </a:solidFill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ar el diseño del Alimentador (versión prototipo)</a:t>
            </a:r>
            <a:r>
              <a:rPr lang="es-MX" sz="800" dirty="0">
                <a:solidFill>
                  <a:schemeClr val="dk1"/>
                </a:solidFill>
              </a:rPr>
              <a:t>, adquirir HW/materiales para alimentador (en caso que sea necesario), y realizar </a:t>
            </a:r>
            <a:r>
              <a:rPr lang="es-MX" sz="800" dirty="0" err="1">
                <a:solidFill>
                  <a:schemeClr val="dk1"/>
                </a:solidFill>
              </a:rPr>
              <a:t>testing</a:t>
            </a:r>
            <a:r>
              <a:rPr lang="es-MX" sz="800" dirty="0">
                <a:solidFill>
                  <a:schemeClr val="dk1"/>
                </a:solidFill>
              </a:rPr>
              <a:t> de módulos individuales y pruebas de integración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9999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−"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entregó </a:t>
            </a:r>
            <a:r>
              <a:rPr lang="es-MX" sz="800" dirty="0">
                <a:solidFill>
                  <a:schemeClr val="dk1"/>
                </a:solidFill>
              </a:rPr>
              <a:t>la versión Camera - </a:t>
            </a:r>
            <a:r>
              <a:rPr lang="es-MX" sz="800" dirty="0" err="1">
                <a:solidFill>
                  <a:schemeClr val="dk1"/>
                </a:solidFill>
              </a:rPr>
              <a:t>Ready</a:t>
            </a:r>
            <a:r>
              <a:rPr lang="es-MX" sz="800" dirty="0">
                <a:solidFill>
                  <a:schemeClr val="dk1"/>
                </a:solidFill>
              </a:rPr>
              <a:t> del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8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30" name="Shape 130"/>
          <p:cNvSpPr/>
          <p:nvPr/>
        </p:nvSpPr>
        <p:spPr>
          <a:xfrm>
            <a:off x="5702920" y="4221087"/>
            <a:ext cx="3174287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dirty="0"/>
              <a:t>Construir un sistema que permita 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monitoreo y la gestión eficiente de los recursos productivos </a:t>
            </a:r>
            <a:r>
              <a:rPr lang="es-MX" sz="900" dirty="0"/>
              <a:t>(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cerdos) de manera automatizada y ágil, manteniendo sus valores nominales de peso, alimentación y condiciones ambientales en cada una de las etapas de producción, mediante la incorporación de tecnologías Software y Hardware</a:t>
            </a: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5584612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950" y="5661250"/>
            <a:ext cx="3254190" cy="108003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900" dirty="0"/>
              <a:t>A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gilizar las tareas del productor de cerdos y </a:t>
            </a:r>
            <a:r>
              <a:rPr lang="es-MX" sz="900" dirty="0">
                <a:solidFill>
                  <a:schemeClr val="dk1"/>
                </a:solidFill>
              </a:rPr>
              <a:t>minimizar los errores humanos mediante: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</a:t>
            </a:r>
            <a:r>
              <a:rPr lang="es-MX" sz="800" dirty="0"/>
              <a:t>ción d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cálculo de</a:t>
            </a:r>
            <a:r>
              <a:rPr lang="es-MX" sz="800" dirty="0"/>
              <a:t> cantidad de 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alimento recibido por los animales, Asocia</a:t>
            </a:r>
            <a:r>
              <a:rPr lang="es-MX" sz="800" dirty="0"/>
              <a:t>ción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automática</a:t>
            </a:r>
            <a:r>
              <a:rPr lang="es-MX" sz="800" dirty="0"/>
              <a:t> de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mediciones de peso de cada cerdo a medida que pasan por una balanza. Monitor</a:t>
            </a:r>
            <a:r>
              <a:rPr lang="es-MX" sz="800" dirty="0"/>
              <a:t>eo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800" dirty="0"/>
              <a:t>de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condiciones de temperatura, humedad, presión y gases en las áreas críticas. </a:t>
            </a:r>
            <a:r>
              <a:rPr lang="es-MX" sz="800" dirty="0"/>
              <a:t>Notificaciones y alertas 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productor de eventos relevantes.</a:t>
            </a:r>
          </a:p>
        </p:txBody>
      </p:sp>
      <p:sp>
        <p:nvSpPr>
          <p:cNvPr id="137" name="Shape 137"/>
          <p:cNvSpPr/>
          <p:nvPr/>
        </p:nvSpPr>
        <p:spPr>
          <a:xfrm>
            <a:off x="5663764" y="1059463"/>
            <a:ext cx="3264243" cy="277301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marR="0" lvl="0" indent="-168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lang="es-MX" sz="900" dirty="0"/>
              <a:t>Riesgo: Incompatibilidad a la hora de integrar todos los módulos, debido al trabajo en paralelo.</a:t>
            </a:r>
          </a:p>
          <a:p>
            <a:pPr marL="171450" marR="0" lvl="0" indent="-168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s-MX" sz="900" dirty="0"/>
              <a:t>Impacto: Medio.</a:t>
            </a:r>
          </a:p>
          <a:p>
            <a:pPr marL="171450" marR="0" lvl="0" indent="-168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s-MX" sz="900" dirty="0"/>
              <a:t>Solución: Hicimos un esfuerzo adicional por mantener diagramas actualizados de todas las interfaces, tuvimos reuniones para conversar los avances y las necesidades que fueran surgiendo</a:t>
            </a:r>
            <a:endParaRPr lang="es-MX" sz="800" dirty="0"/>
          </a:p>
        </p:txBody>
      </p:sp>
      <p:sp>
        <p:nvSpPr>
          <p:cNvPr id="138" name="Shape 138"/>
          <p:cNvSpPr/>
          <p:nvPr/>
        </p:nvSpPr>
        <p:spPr>
          <a:xfrm>
            <a:off x="274447" y="5996822"/>
            <a:ext cx="5233655" cy="696466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9999" marR="0" lvl="0" indent="-18634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Char char="●"/>
            </a:pPr>
            <a:r>
              <a:rPr lang="es-MX" sz="800" dirty="0">
                <a:solidFill>
                  <a:schemeClr val="dk1"/>
                </a:solidFill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Luego de haber pensado distintas formas de presentación para el Hardware, consideramos implementar una maqueta para la muestra del correcto funcionamiento de dichos componentes y del sistema en paralelo.</a:t>
            </a:r>
            <a:r>
              <a:rPr lang="es-MX" sz="800" dirty="0">
                <a:solidFill>
                  <a:schemeClr val="dk1"/>
                </a:solidFill>
              </a:rPr>
              <a:t> La misma se implementará según como avancemos día a día con el proyecto.</a:t>
            </a:r>
          </a:p>
          <a:p>
            <a:pPr marL="179999" marR="0" lvl="0" indent="-18634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s-MX" sz="800" dirty="0">
                <a:solidFill>
                  <a:schemeClr val="dk1"/>
                </a:solidFill>
              </a:rPr>
              <a:t>Se decidió dividir el equipo por </a:t>
            </a:r>
            <a:r>
              <a:rPr lang="es-MX" sz="800" dirty="0" err="1">
                <a:solidFill>
                  <a:schemeClr val="dk1"/>
                </a:solidFill>
              </a:rPr>
              <a:t>modulos</a:t>
            </a:r>
            <a:r>
              <a:rPr lang="es-MX" sz="800" dirty="0">
                <a:solidFill>
                  <a:schemeClr val="dk1"/>
                </a:solidFill>
              </a:rPr>
              <a:t>: </a:t>
            </a:r>
            <a:r>
              <a:rPr lang="es-MX" sz="800" dirty="0" err="1">
                <a:solidFill>
                  <a:schemeClr val="dk1"/>
                </a:solidFill>
              </a:rPr>
              <a:t>backend</a:t>
            </a:r>
            <a:r>
              <a:rPr lang="es-MX" sz="800" dirty="0">
                <a:solidFill>
                  <a:schemeClr val="dk1"/>
                </a:solidFill>
              </a:rPr>
              <a:t>, </a:t>
            </a:r>
            <a:r>
              <a:rPr lang="es-MX" sz="800" dirty="0" err="1">
                <a:solidFill>
                  <a:schemeClr val="dk1"/>
                </a:solidFill>
              </a:rPr>
              <a:t>frontend</a:t>
            </a:r>
            <a:r>
              <a:rPr lang="es-MX" sz="800" dirty="0">
                <a:solidFill>
                  <a:schemeClr val="dk1"/>
                </a:solidFill>
              </a:rPr>
              <a:t>, Hardware (Arduino), documentación y base de datos, con el fin de recuperar el atraso.</a:t>
            </a:r>
          </a:p>
        </p:txBody>
      </p:sp>
      <p:pic>
        <p:nvPicPr>
          <p:cNvPr id="48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0525" y="217457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Shape 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35681" y="6741280"/>
            <a:ext cx="273000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3;p3">
            <a:extLst>
              <a:ext uri="{FF2B5EF4-FFF2-40B4-BE49-F238E27FC236}">
                <a16:creationId xmlns:a16="http://schemas.microsoft.com/office/drawing/2014/main" id="{7C5116DA-62C1-1C5A-576D-571E4ED358F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908" r="2296"/>
          <a:stretch/>
        </p:blipFill>
        <p:spPr>
          <a:xfrm>
            <a:off x="274447" y="1083437"/>
            <a:ext cx="4961229" cy="185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0;p8">
            <a:extLst>
              <a:ext uri="{FF2B5EF4-FFF2-40B4-BE49-F238E27FC236}">
                <a16:creationId xmlns:a16="http://schemas.microsoft.com/office/drawing/2014/main" id="{D1BD5241-BD32-1FBE-5ACA-DB26AB1A349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4249" y="6878730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1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4144453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83901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12700" marR="5080" indent="389255">
              <a:lnSpc>
                <a:spcPct val="100499"/>
              </a:lnSpc>
              <a:spcBef>
                <a:spcPts val="90"/>
              </a:spcBef>
            </a:pPr>
            <a:r>
              <a:rPr lang="es-AR" sz="1800" b="1" spc="-5" dirty="0" err="1">
                <a:solidFill>
                  <a:schemeClr val="accent1">
                    <a:lumMod val="75000"/>
                  </a:schemeClr>
                </a:solidFill>
              </a:rPr>
              <a:t>buscAR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/>
            <a:r>
              <a:rPr lang="es-AR" sz="10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Martín M</a:t>
            </a:r>
            <a:r>
              <a:rPr lang="es-AR" sz="1000" b="1" dirty="0">
                <a:solidFill>
                  <a:srgbClr val="1F497D"/>
                </a:solidFill>
              </a:rPr>
              <a:t>éndez</a:t>
            </a:r>
            <a:endParaRPr lang="es-A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16839" y="446031"/>
            <a:ext cx="2065115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it-IT" sz="1000" dirty="0">
                <a:solidFill>
                  <a:srgbClr val="1F497D"/>
                </a:solidFill>
              </a:rPr>
              <a:t>R. Eribe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01</a:t>
            </a:r>
            <a:r>
              <a:rPr lang="es-AR" sz="1000" b="1" dirty="0">
                <a:solidFill>
                  <a:srgbClr val="1F497D"/>
                </a:solidFill>
              </a:rPr>
              <a:t>/05/2023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26/11/2023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92%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90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Se finalizó el desarrollo para la integración con </a:t>
            </a:r>
            <a:r>
              <a:rPr lang="es-MX" sz="1000" dirty="0" err="1">
                <a:solidFill>
                  <a:schemeClr val="dk1"/>
                </a:solidFill>
              </a:rPr>
              <a:t>TalkBack</a:t>
            </a:r>
            <a:r>
              <a:rPr lang="es-MX" sz="1000" dirty="0">
                <a:solidFill>
                  <a:schemeClr val="dk1"/>
                </a:solidFill>
              </a:rPr>
              <a:t>. </a:t>
            </a:r>
            <a:r>
              <a:rPr lang="es-MX" sz="1000" b="1" dirty="0">
                <a:solidFill>
                  <a:schemeClr val="dk1"/>
                </a:solidFill>
              </a:rPr>
              <a:t>(12-10-23)</a:t>
            </a:r>
            <a:endParaRPr lang="es-MX" sz="1000" dirty="0"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La aplicación permite dar la baja de un objeto existente en el catálogo del usuario. </a:t>
            </a:r>
            <a:r>
              <a:rPr lang="es-MX" sz="1000" b="1" dirty="0">
                <a:solidFill>
                  <a:schemeClr val="dk1"/>
                </a:solidFill>
              </a:rPr>
              <a:t>(12-10-23)</a:t>
            </a:r>
            <a:endParaRPr lang="es-MX" sz="1000" dirty="0"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MX" sz="1000" dirty="0"/>
              <a:t>Se finalizó exitosamente el </a:t>
            </a:r>
            <a:r>
              <a:rPr lang="es-MX" sz="1000" dirty="0" err="1"/>
              <a:t>testing</a:t>
            </a:r>
            <a:r>
              <a:rPr lang="es-MX" sz="1000" dirty="0"/>
              <a:t> integral de los </a:t>
            </a:r>
            <a:r>
              <a:rPr lang="es-MX" sz="1000" dirty="0" err="1"/>
              <a:t>Releases</a:t>
            </a:r>
            <a:r>
              <a:rPr lang="es-MX" sz="1000" dirty="0"/>
              <a:t> 1,2 y 3.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MX" sz="1000" dirty="0"/>
              <a:t>Se recibió </a:t>
            </a:r>
            <a:r>
              <a:rPr lang="es-MX" sz="1000" dirty="0" err="1"/>
              <a:t>feedback</a:t>
            </a:r>
            <a:r>
              <a:rPr lang="es-MX" sz="1000" dirty="0"/>
              <a:t> positivo de parte de dos usuarios de baja visión. </a:t>
            </a:r>
            <a:r>
              <a:rPr lang="es-MX" sz="1000" b="1" dirty="0">
                <a:solidFill>
                  <a:schemeClr val="dk1"/>
                </a:solidFill>
              </a:rPr>
              <a:t>(16-10-23)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Se consiguieron métricas de efectividad de la RNA superiores al 90%.</a:t>
            </a:r>
            <a:r>
              <a:rPr lang="es-MX" sz="1000" b="1" dirty="0">
                <a:solidFill>
                  <a:schemeClr val="dk1"/>
                </a:solidFill>
              </a:rPr>
              <a:t>(16-10-23)</a:t>
            </a:r>
            <a:endParaRPr lang="es-MX" sz="1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s-MX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724126" y="4221087"/>
            <a:ext cx="3153082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Desarrollar e implementar una aplicación móvil que detecta objetos personalizados para personas con baja visión.</a:t>
            </a:r>
          </a:p>
        </p:txBody>
      </p:sp>
      <p:sp>
        <p:nvSpPr>
          <p:cNvPr id="131" name="Shape 131"/>
          <p:cNvSpPr/>
          <p:nvPr/>
        </p:nvSpPr>
        <p:spPr>
          <a:xfrm>
            <a:off x="5639419" y="5584612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39410" y="5610933"/>
            <a:ext cx="3316537" cy="1130347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MX" sz="1000" dirty="0">
                <a:solidFill>
                  <a:schemeClr val="dk1"/>
                </a:solidFill>
              </a:rPr>
              <a:t>Permitir a las personas con baja visión cargar en el sistema sus objetos personalizados y que luego los puedan encontrar en una sala. Facilitar el acceso a la aplicación mediante la compatibilidad con lectores de pantalla y colores de alto contraste.</a:t>
            </a:r>
            <a:endParaRPr lang="es-ES" sz="1000" dirty="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3893" y="24101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724125" y="1116613"/>
            <a:ext cx="3153082" cy="258026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b="1" dirty="0"/>
              <a:t>No se detectaron puntos de atención al momento de elaborar este informe</a:t>
            </a:r>
            <a:endParaRPr lang="es-MX" sz="1000" dirty="0"/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000" dirty="0"/>
              <a:t>Se decidió hacer un </a:t>
            </a:r>
            <a:r>
              <a:rPr lang="es-MX" sz="1000" dirty="0" err="1"/>
              <a:t>downsizing</a:t>
            </a:r>
            <a:r>
              <a:rPr lang="es-MX" sz="1000" dirty="0"/>
              <a:t> de la VM de Azure para poder hacer pruebas por más tiempo.</a:t>
            </a:r>
            <a:endParaRPr lang="es-MX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454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8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2783" y="669325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248;p9">
            <a:extLst>
              <a:ext uri="{FF2B5EF4-FFF2-40B4-BE49-F238E27FC236}">
                <a16:creationId xmlns:a16="http://schemas.microsoft.com/office/drawing/2014/main" id="{202F9070-A7B7-F430-EAD6-E2E81276472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859" r="1808" b="4580"/>
          <a:stretch/>
        </p:blipFill>
        <p:spPr>
          <a:xfrm>
            <a:off x="303944" y="1091375"/>
            <a:ext cx="5034972" cy="1906262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0291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37181</TotalTime>
  <Words>4393</Words>
  <Application>Microsoft Office PowerPoint</Application>
  <PresentationFormat>Presentación en pantalla (4:3)</PresentationFormat>
  <Paragraphs>676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Noto Sans Symbols</vt:lpstr>
      <vt:lpstr>Roboto</vt:lpstr>
      <vt:lpstr>TheSansCorrespondence</vt:lpstr>
      <vt:lpstr>Tema de Office</vt:lpstr>
      <vt:lpstr>Tablero de Control Integral</vt:lpstr>
      <vt:lpstr>Tablero de control integrado</vt:lpstr>
      <vt:lpstr>Tablero de control integrado</vt:lpstr>
      <vt:lpstr>Tablero de control integrado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Gabriela Salem</dc:creator>
  <cp:lastModifiedBy>Gabriela Salem</cp:lastModifiedBy>
  <cp:revision>158</cp:revision>
  <dcterms:modified xsi:type="dcterms:W3CDTF">2023-10-26T16:43:38Z</dcterms:modified>
</cp:coreProperties>
</file>