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10" roundtripDataSignature="AMtx7mhe775DJAufQ/4Br2E5BL5WA7Ph3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0BC9B21-9D88-4BB0-9FE4-64C2CC0621C6}">
  <a:tblStyle styleId="{D0BC9B21-9D88-4BB0-9FE4-64C2CC0621C6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0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s-A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533744c2a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9" name="Google Shape;59;g2533744c2aa_1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533744c2aa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6" name="Google Shape;66;g2533744c2aa_1_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533744c2aa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8" name="Google Shape;78;g2533744c2aa_1_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6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" name="Google Shape;15;p6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" name="Google Shape;16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5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0" name="Google Shape;50;p1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6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3" name="Google Shape;53;p16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4" name="Google Shape;54;p1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7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8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2" name="Google Shape;22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9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" name="Google Shape;26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10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10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" name="Google Shape;34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2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12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3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1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4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4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5" name="Google Shape;45;p14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6" name="Google Shape;46;p14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5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533744c2aa_1_0"/>
          <p:cNvSpPr txBox="1"/>
          <p:nvPr>
            <p:ph type="ctrTitle"/>
          </p:nvPr>
        </p:nvSpPr>
        <p:spPr>
          <a:xfrm>
            <a:off x="311708" y="2060542"/>
            <a:ext cx="8520600" cy="27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AR" sz="4800"/>
              <a:t>Tablero de Control Integrado</a:t>
            </a:r>
            <a:endParaRPr sz="48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rPr lang="es-AR" sz="2000">
                <a:solidFill>
                  <a:schemeClr val="dk2"/>
                </a:solidFill>
              </a:rPr>
              <a:t>Informe de Seguimiento Bimestral del 22/06/2023</a:t>
            </a:r>
            <a:endParaRPr/>
          </a:p>
        </p:txBody>
      </p:sp>
      <p:sp>
        <p:nvSpPr>
          <p:cNvPr id="62" name="Google Shape;62;g2533744c2aa_1_0"/>
          <p:cNvSpPr txBox="1"/>
          <p:nvPr>
            <p:ph type="ctrTitle"/>
          </p:nvPr>
        </p:nvSpPr>
        <p:spPr>
          <a:xfrm>
            <a:off x="540275" y="6211500"/>
            <a:ext cx="76959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AR" sz="1200"/>
              <a:t>Ma. Ing. Gabriela Salem - UTN FRBA 2023</a:t>
            </a:r>
            <a:endParaRPr sz="1200"/>
          </a:p>
        </p:txBody>
      </p:sp>
      <p:pic>
        <p:nvPicPr>
          <p:cNvPr id="63" name="Google Shape;63;g2533744c2aa_1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50500" y="1474525"/>
            <a:ext cx="1875450" cy="129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533744c2aa_1_6"/>
          <p:cNvSpPr/>
          <p:nvPr/>
        </p:nvSpPr>
        <p:spPr>
          <a:xfrm>
            <a:off x="180975" y="1502329"/>
            <a:ext cx="8757000" cy="926700"/>
          </a:xfrm>
          <a:prstGeom prst="flowChartAlternateProcess">
            <a:avLst/>
          </a:prstGeom>
          <a:noFill/>
          <a:ln cap="flat" cmpd="sng" w="19050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1" i="0" sz="700" u="none" cap="none" strike="noStrike">
              <a:solidFill>
                <a:srgbClr val="D0F5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g2533744c2aa_1_6"/>
          <p:cNvSpPr txBox="1"/>
          <p:nvPr>
            <p:ph type="title"/>
          </p:nvPr>
        </p:nvSpPr>
        <p:spPr>
          <a:xfrm>
            <a:off x="374848" y="188640"/>
            <a:ext cx="82296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B8CD"/>
              </a:buClr>
              <a:buSzPts val="2400"/>
              <a:buFont typeface="Arial"/>
              <a:buNone/>
            </a:pPr>
            <a:r>
              <a:rPr b="1" lang="es-AR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Tablero de control integrado</a:t>
            </a:r>
            <a:endParaRPr sz="2400">
              <a:solidFill>
                <a:srgbClr val="000000"/>
              </a:solidFill>
            </a:endParaRPr>
          </a:p>
        </p:txBody>
      </p:sp>
      <p:graphicFrame>
        <p:nvGraphicFramePr>
          <p:cNvPr id="70" name="Google Shape;70;g2533744c2aa_1_6"/>
          <p:cNvGraphicFramePr/>
          <p:nvPr/>
        </p:nvGraphicFramePr>
        <p:xfrm>
          <a:off x="2411760" y="165433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{D0BC9B21-9D88-4BB0-9FE4-64C2CC0621C6}</a:tableStyleId>
              </a:tblPr>
              <a:tblGrid>
                <a:gridCol w="1221375"/>
                <a:gridCol w="1279525"/>
                <a:gridCol w="1279525"/>
                <a:gridCol w="1046875"/>
                <a:gridCol w="12213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r>
                        <a:rPr lang="es-AR" sz="1050">
                          <a:solidFill>
                            <a:srgbClr val="1F497D"/>
                          </a:solidFill>
                        </a:rPr>
                        <a:t>Lourdes Gonzalez</a:t>
                      </a:r>
                      <a:endParaRPr sz="1400" u="none" cap="none" strike="noStrike"/>
                    </a:p>
                  </a:txBody>
                  <a:tcPr marT="36000" marB="36000" marR="0" marL="0" anchor="ctr" anchorCtr="1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r>
                        <a:rPr lang="es-AR" sz="1050">
                          <a:solidFill>
                            <a:srgbClr val="1F497D"/>
                          </a:solidFill>
                        </a:rPr>
                        <a:t>G. Salem</a:t>
                      </a:r>
                      <a:br>
                        <a:rPr lang="es-AR" sz="1050">
                          <a:solidFill>
                            <a:srgbClr val="1F497D"/>
                          </a:solidFill>
                        </a:rPr>
                      </a:br>
                      <a:r>
                        <a:rPr lang="es-AR" sz="1050">
                          <a:solidFill>
                            <a:srgbClr val="1F497D"/>
                          </a:solidFill>
                        </a:rPr>
                        <a:t>C. Crescentini</a:t>
                      </a:r>
                      <a:br>
                        <a:rPr lang="es-AR" sz="1050">
                          <a:solidFill>
                            <a:srgbClr val="1F497D"/>
                          </a:solidFill>
                        </a:rPr>
                      </a:br>
                      <a:r>
                        <a:rPr lang="es-AR" sz="1050">
                          <a:solidFill>
                            <a:srgbClr val="1F497D"/>
                          </a:solidFill>
                        </a:rPr>
                        <a:t>E. Cortez</a:t>
                      </a:r>
                      <a:endParaRPr sz="1400" u="none" cap="none" strike="noStrike"/>
                    </a:p>
                  </a:txBody>
                  <a:tcPr marT="36000" marB="36000" marR="0" marL="0" anchor="ctr" anchorCtr="1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r>
                        <a:rPr b="0" i="0" lang="es-AR" sz="1050" u="none" cap="none" strike="noStrike">
                          <a:solidFill>
                            <a:srgbClr val="1F497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Etapa </a:t>
                      </a:r>
                      <a:r>
                        <a:rPr lang="es-AR" sz="1050">
                          <a:solidFill>
                            <a:srgbClr val="1F497D"/>
                          </a:solidFill>
                        </a:rPr>
                        <a:t>de Diseño</a:t>
                      </a:r>
                      <a:endParaRPr sz="1050">
                        <a:solidFill>
                          <a:srgbClr val="1F497D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21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r>
                        <a:rPr lang="es-AR" sz="1050">
                          <a:solidFill>
                            <a:srgbClr val="1F497D"/>
                          </a:solidFill>
                        </a:rPr>
                        <a:t>44%</a:t>
                      </a:r>
                      <a:endParaRPr sz="1400" u="none" cap="none" strike="noStrike"/>
                    </a:p>
                  </a:txBody>
                  <a:tcPr marT="36000" marB="36000" marR="0" marL="0" anchor="ctr" anchorCtr="1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r>
                        <a:rPr lang="es-AR" sz="1050">
                          <a:solidFill>
                            <a:srgbClr val="1F497D"/>
                          </a:solidFill>
                        </a:rPr>
                        <a:t>Etapa de Desarrollo</a:t>
                      </a:r>
                      <a:br>
                        <a:rPr lang="es-AR" sz="1050">
                          <a:solidFill>
                            <a:srgbClr val="1F497D"/>
                          </a:solidFill>
                        </a:rPr>
                      </a:br>
                      <a:r>
                        <a:rPr b="0" i="0" lang="es-AR" sz="1050" u="none" cap="none" strike="noStrike">
                          <a:solidFill>
                            <a:srgbClr val="1F497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s-AR" sz="1050">
                          <a:solidFill>
                            <a:srgbClr val="1F497D"/>
                          </a:solidFill>
                        </a:rPr>
                        <a:t>21/06/2023</a:t>
                      </a:r>
                      <a:endParaRPr sz="1400" u="none" cap="none" strike="noStrike"/>
                    </a:p>
                  </a:txBody>
                  <a:tcPr marT="36000" marB="36000" marR="0" marL="0" anchor="ctr" anchorCtr="1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r>
                        <a:rPr lang="es-AR" sz="1050">
                          <a:solidFill>
                            <a:srgbClr val="1F497D"/>
                          </a:solidFill>
                        </a:rPr>
                        <a:t>09/11/2023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21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1050"/>
                        <a:buFont typeface="Arial"/>
                        <a:buNone/>
                      </a:pPr>
                      <a:r>
                        <a:rPr lang="es-AR" sz="1050">
                          <a:solidFill>
                            <a:srgbClr val="1F497D"/>
                          </a:solidFill>
                        </a:rPr>
                        <a:t>22%</a:t>
                      </a:r>
                      <a:endParaRPr sz="1400" u="none" cap="none" strike="noStrike"/>
                    </a:p>
                  </a:txBody>
                  <a:tcPr marT="36000" marB="36000" marR="0" marL="0" anchor="ctr" anchorCtr="1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1" name="Google Shape;71;g2533744c2aa_1_6"/>
          <p:cNvGraphicFramePr/>
          <p:nvPr/>
        </p:nvGraphicFramePr>
        <p:xfrm>
          <a:off x="2172973" y="93398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{D0BC9B21-9D88-4BB0-9FE4-64C2CC0621C6}</a:tableStyleId>
              </a:tblPr>
              <a:tblGrid>
                <a:gridCol w="1389475"/>
                <a:gridCol w="1389475"/>
                <a:gridCol w="1326300"/>
                <a:gridCol w="1136800"/>
                <a:gridCol w="12842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lang="es-AR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RESPONSABLE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lang="es-AR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DOCENTES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lang="es-AR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SITUACIÓN 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lang="es-AR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ACTUAL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lang="es-AR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PRÓXIMO 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lang="es-AR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HITO</a:t>
                      </a:r>
                      <a:endParaRPr b="0"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lang="es-AR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OBJETIVO</a:t>
                      </a:r>
                      <a:endParaRPr b="0"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72" name="Google Shape;72;g2533744c2aa_1_6"/>
          <p:cNvSpPr/>
          <p:nvPr/>
        </p:nvSpPr>
        <p:spPr>
          <a:xfrm>
            <a:off x="220520" y="1721931"/>
            <a:ext cx="2166900" cy="487500"/>
          </a:xfrm>
          <a:prstGeom prst="flowChartAlternateProcess">
            <a:avLst/>
          </a:prstGeom>
          <a:solidFill>
            <a:srgbClr val="F4CCCC"/>
          </a:solidFill>
          <a:ln>
            <a:noFill/>
          </a:ln>
        </p:spPr>
        <p:txBody>
          <a:bodyPr anchorCtr="0" anchor="ctr" bIns="36000" lIns="45700" spcFirstLastPara="1" rIns="45700" wrap="square" tIns="36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lang="es-AR" sz="1500"/>
              <a:t>AgroAgil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g2533744c2aa_1_6"/>
          <p:cNvSpPr txBox="1"/>
          <p:nvPr/>
        </p:nvSpPr>
        <p:spPr>
          <a:xfrm>
            <a:off x="220525" y="6141325"/>
            <a:ext cx="25029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4" name="Google Shape;74;g2533744c2aa_1_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28375" y="210475"/>
            <a:ext cx="857250" cy="59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g2533744c2aa_1_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10699" y="1687461"/>
            <a:ext cx="273050" cy="4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533744c2aa_1_38"/>
          <p:cNvSpPr/>
          <p:nvPr/>
        </p:nvSpPr>
        <p:spPr>
          <a:xfrm>
            <a:off x="179512" y="1022034"/>
            <a:ext cx="5328600" cy="20469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g2533744c2aa_1_38"/>
          <p:cNvSpPr/>
          <p:nvPr/>
        </p:nvSpPr>
        <p:spPr>
          <a:xfrm>
            <a:off x="179512" y="3377090"/>
            <a:ext cx="5328600" cy="22842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g2533744c2aa_1_38"/>
          <p:cNvSpPr/>
          <p:nvPr/>
        </p:nvSpPr>
        <p:spPr>
          <a:xfrm>
            <a:off x="179512" y="5949280"/>
            <a:ext cx="5328600" cy="7920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g2533744c2aa_1_38"/>
          <p:cNvSpPr/>
          <p:nvPr/>
        </p:nvSpPr>
        <p:spPr>
          <a:xfrm>
            <a:off x="5645675" y="4617313"/>
            <a:ext cx="3325200" cy="8601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g2533744c2aa_1_38"/>
          <p:cNvSpPr/>
          <p:nvPr/>
        </p:nvSpPr>
        <p:spPr>
          <a:xfrm>
            <a:off x="5630881" y="1022034"/>
            <a:ext cx="3325200" cy="28389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g2533744c2aa_1_38"/>
          <p:cNvSpPr/>
          <p:nvPr/>
        </p:nvSpPr>
        <p:spPr>
          <a:xfrm>
            <a:off x="168175" y="170874"/>
            <a:ext cx="8878800" cy="717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rgbClr val="134B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sz="1500">
              <a:solidFill>
                <a:schemeClr val="dk1"/>
              </a:solidFill>
            </a:endParaRPr>
          </a:p>
        </p:txBody>
      </p:sp>
      <p:sp>
        <p:nvSpPr>
          <p:cNvPr id="86" name="Google Shape;86;g2533744c2aa_1_38"/>
          <p:cNvSpPr/>
          <p:nvPr/>
        </p:nvSpPr>
        <p:spPr>
          <a:xfrm>
            <a:off x="216000" y="245800"/>
            <a:ext cx="733211" cy="468054"/>
          </a:xfrm>
          <a:custGeom>
            <a:rect b="b" l="l" r="r" t="t"/>
            <a:pathLst>
              <a:path extrusionOk="0" h="363537" w="390525">
                <a:moveTo>
                  <a:pt x="60591" y="0"/>
                </a:moveTo>
                <a:lnTo>
                  <a:pt x="390525" y="0"/>
                </a:lnTo>
                <a:lnTo>
                  <a:pt x="390525" y="302946"/>
                </a:lnTo>
                <a:cubicBezTo>
                  <a:pt x="390525" y="336409"/>
                  <a:pt x="363397" y="363536"/>
                  <a:pt x="329934" y="363537"/>
                </a:cubicBezTo>
                <a:lnTo>
                  <a:pt x="0" y="363537"/>
                </a:lnTo>
                <a:lnTo>
                  <a:pt x="0" y="60591"/>
                </a:lnTo>
                <a:cubicBezTo>
                  <a:pt x="0" y="27127"/>
                  <a:pt x="27127" y="0"/>
                  <a:pt x="60590" y="0"/>
                </a:cubicBezTo>
                <a:close/>
              </a:path>
            </a:pathLst>
          </a:custGeom>
          <a:solidFill>
            <a:srgbClr val="F4CCCC"/>
          </a:solidFill>
          <a:ln cap="flat" cmpd="sng" w="9525">
            <a:solidFill>
              <a:srgbClr val="4A7EBB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r" dist="38100">
              <a:srgbClr val="808080">
                <a:alpha val="4196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s-AR" sz="1500">
                <a:solidFill>
                  <a:schemeClr val="dk1"/>
                </a:solidFill>
              </a:rPr>
              <a:t>5301</a:t>
            </a:r>
            <a:endParaRPr b="1" sz="1500">
              <a:solidFill>
                <a:schemeClr val="dk1"/>
              </a:solidFill>
            </a:endParaRPr>
          </a:p>
        </p:txBody>
      </p:sp>
      <p:sp>
        <p:nvSpPr>
          <p:cNvPr id="87" name="Google Shape;87;g2533744c2aa_1_38"/>
          <p:cNvSpPr/>
          <p:nvPr/>
        </p:nvSpPr>
        <p:spPr>
          <a:xfrm>
            <a:off x="1057275" y="229950"/>
            <a:ext cx="1819200" cy="4680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rgbClr val="4A7EBB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r" dist="38100">
              <a:srgbClr val="808080">
                <a:alpha val="4196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1" lang="es-AR" sz="1500">
                <a:solidFill>
                  <a:schemeClr val="dk1"/>
                </a:solidFill>
              </a:rPr>
              <a:t>AgroAgil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g2533744c2aa_1_38"/>
          <p:cNvSpPr/>
          <p:nvPr/>
        </p:nvSpPr>
        <p:spPr>
          <a:xfrm>
            <a:off x="2984550" y="199625"/>
            <a:ext cx="2667000" cy="25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s-AR" sz="1000" u="none" cap="none" strike="noStrike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Responsable de Proyecto: Lourdes Gonzale</a:t>
            </a:r>
            <a:r>
              <a:rPr b="1" lang="es-AR" sz="1000">
                <a:solidFill>
                  <a:srgbClr val="1F497D"/>
                </a:solidFill>
              </a:rPr>
              <a:t>z</a:t>
            </a:r>
            <a:endParaRPr b="1" i="0" sz="1000" u="none" cap="none" strike="noStrike">
              <a:solidFill>
                <a:srgbClr val="1F497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g2533744c2aa_1_38"/>
          <p:cNvSpPr/>
          <p:nvPr/>
        </p:nvSpPr>
        <p:spPr>
          <a:xfrm>
            <a:off x="2984550" y="550125"/>
            <a:ext cx="24990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s-AR" sz="1000">
                <a:solidFill>
                  <a:srgbClr val="1F497D"/>
                </a:solidFill>
              </a:rPr>
              <a:t>Docentes: G. Salem, C. Crescentini, E. Cortez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1" sz="1000">
              <a:solidFill>
                <a:srgbClr val="1F497D"/>
              </a:solidFill>
            </a:endParaRPr>
          </a:p>
        </p:txBody>
      </p:sp>
      <p:sp>
        <p:nvSpPr>
          <p:cNvPr id="90" name="Google Shape;90;g2533744c2aa_1_38"/>
          <p:cNvSpPr/>
          <p:nvPr/>
        </p:nvSpPr>
        <p:spPr>
          <a:xfrm>
            <a:off x="7138988" y="117506"/>
            <a:ext cx="14652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s-AR" sz="1000" u="none" cap="none" strike="noStrike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Avance</a:t>
            </a:r>
            <a:endParaRPr b="1" i="0" sz="1000" u="none" cap="none" strike="noStrike">
              <a:solidFill>
                <a:srgbClr val="1F497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1" name="Google Shape;91;g2533744c2aa_1_38"/>
          <p:cNvCxnSpPr/>
          <p:nvPr/>
        </p:nvCxnSpPr>
        <p:spPr>
          <a:xfrm>
            <a:off x="7380312" y="161956"/>
            <a:ext cx="0" cy="601800"/>
          </a:xfrm>
          <a:prstGeom prst="straightConnector1">
            <a:avLst/>
          </a:prstGeom>
          <a:noFill/>
          <a:ln cap="flat" cmpd="sng" w="12700">
            <a:solidFill>
              <a:srgbClr val="134B7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2" name="Google Shape;92;g2533744c2aa_1_38"/>
          <p:cNvCxnSpPr/>
          <p:nvPr/>
        </p:nvCxnSpPr>
        <p:spPr>
          <a:xfrm>
            <a:off x="8532813" y="161956"/>
            <a:ext cx="0" cy="601800"/>
          </a:xfrm>
          <a:prstGeom prst="straightConnector1">
            <a:avLst/>
          </a:prstGeom>
          <a:noFill/>
          <a:ln cap="flat" cmpd="sng" w="12700">
            <a:solidFill>
              <a:srgbClr val="134B75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93" name="Google Shape;93;g2533744c2aa_1_38"/>
          <p:cNvGrpSpPr/>
          <p:nvPr/>
        </p:nvGrpSpPr>
        <p:grpSpPr>
          <a:xfrm>
            <a:off x="5630881" y="800131"/>
            <a:ext cx="1492250" cy="28575"/>
            <a:chOff x="3809" y="2569"/>
            <a:chExt cx="940" cy="18"/>
          </a:xfrm>
        </p:grpSpPr>
        <p:sp>
          <p:nvSpPr>
            <p:cNvPr id="94" name="Google Shape;94;g2533744c2aa_1_38"/>
            <p:cNvSpPr/>
            <p:nvPr/>
          </p:nvSpPr>
          <p:spPr>
            <a:xfrm>
              <a:off x="3849" y="2569"/>
              <a:ext cx="900" cy="0"/>
            </a:xfrm>
            <a:prstGeom prst="wedgeRectCallout">
              <a:avLst>
                <a:gd fmla="val -20833" name="adj1"/>
                <a:gd fmla="val 79306" name="adj2"/>
              </a:avLst>
            </a:prstGeom>
            <a:solidFill>
              <a:srgbClr val="D2F705"/>
            </a:solidFill>
            <a:ln cap="flat" cmpd="sng" w="9525">
              <a:solidFill>
                <a:srgbClr val="4A7EBB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rotWithShape="0" dir="5400000" dist="23000">
                <a:srgbClr val="808080">
                  <a:alpha val="3412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g2533744c2aa_1_38"/>
            <p:cNvSpPr/>
            <p:nvPr/>
          </p:nvSpPr>
          <p:spPr>
            <a:xfrm>
              <a:off x="3809" y="2587"/>
              <a:ext cx="900" cy="0"/>
            </a:xfrm>
            <a:prstGeom prst="wedgeRectCallout">
              <a:avLst>
                <a:gd fmla="val -20833" name="adj1"/>
                <a:gd fmla="val 79306" name="adj2"/>
              </a:avLst>
            </a:prstGeom>
            <a:gradFill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12" scaled="0"/>
            </a:gradFill>
            <a:ln cap="flat" cmpd="sng" w="9525">
              <a:solidFill>
                <a:srgbClr val="4A7EBB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rotWithShape="0" dir="5400000" dist="23000">
                <a:srgbClr val="808080">
                  <a:alpha val="3412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1" i="0" lang="es-AR" sz="10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Puntos de Atención</a:t>
              </a:r>
              <a:endParaRPr b="1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6" name="Google Shape;96;g2533744c2aa_1_38"/>
          <p:cNvSpPr/>
          <p:nvPr/>
        </p:nvSpPr>
        <p:spPr>
          <a:xfrm>
            <a:off x="5652120" y="116632"/>
            <a:ext cx="14760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s-AR" sz="1000" u="none" cap="none" strike="noStrike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Fechas del Proyecto</a:t>
            </a:r>
            <a:endParaRPr b="1" i="0" sz="1000" u="none" cap="none" strike="noStrike">
              <a:solidFill>
                <a:srgbClr val="1F497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g2533744c2aa_1_38"/>
          <p:cNvSpPr/>
          <p:nvPr/>
        </p:nvSpPr>
        <p:spPr>
          <a:xfrm>
            <a:off x="5571938" y="303825"/>
            <a:ext cx="1610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s-AR" sz="1000" u="none" cap="none" strike="noStrike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Inicio: 16/05/2023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g2533744c2aa_1_38"/>
          <p:cNvSpPr/>
          <p:nvPr/>
        </p:nvSpPr>
        <p:spPr>
          <a:xfrm>
            <a:off x="5550187" y="569325"/>
            <a:ext cx="17637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s-AR" sz="1000" u="none" cap="none" strike="noStrike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Fin Estimado: </a:t>
            </a:r>
            <a:r>
              <a:rPr lang="es-AR" sz="1050">
                <a:solidFill>
                  <a:srgbClr val="1F497D"/>
                </a:solidFill>
              </a:rPr>
              <a:t>09/11/2023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1" sz="1000">
              <a:solidFill>
                <a:srgbClr val="1F497D"/>
              </a:solidFill>
            </a:endParaRPr>
          </a:p>
        </p:txBody>
      </p:sp>
      <p:sp>
        <p:nvSpPr>
          <p:cNvPr id="99" name="Google Shape;99;g2533744c2aa_1_38"/>
          <p:cNvSpPr/>
          <p:nvPr/>
        </p:nvSpPr>
        <p:spPr>
          <a:xfrm>
            <a:off x="7375996" y="322487"/>
            <a:ext cx="14760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s-AR" sz="1000" u="none" cap="none" strike="noStrike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Esperado: 22%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g2533744c2aa_1_38"/>
          <p:cNvSpPr/>
          <p:nvPr/>
        </p:nvSpPr>
        <p:spPr>
          <a:xfrm>
            <a:off x="7402787" y="568863"/>
            <a:ext cx="9093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s-AR" sz="1000" u="none" cap="none" strike="noStrike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Real: 22%</a:t>
            </a:r>
            <a:endParaRPr b="1" i="0" sz="1000" u="none" cap="none" strike="noStrike">
              <a:solidFill>
                <a:srgbClr val="1F497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g2533744c2aa_1_38"/>
          <p:cNvSpPr/>
          <p:nvPr/>
        </p:nvSpPr>
        <p:spPr>
          <a:xfrm>
            <a:off x="216000" y="3532325"/>
            <a:ext cx="5267700" cy="20469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AR" sz="1000">
                <a:solidFill>
                  <a:schemeClr val="dk1"/>
                </a:solidFill>
              </a:rPr>
              <a:t>Prototipo de interfaz de usuario (20/06/2023)</a:t>
            </a:r>
            <a:endParaRPr b="1" sz="1000">
              <a:solidFill>
                <a:schemeClr val="dk1"/>
              </a:solidFill>
            </a:endParaRPr>
          </a:p>
          <a:p>
            <a:pPr indent="-2921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s-AR" sz="1000">
                <a:solidFill>
                  <a:schemeClr val="dk1"/>
                </a:solidFill>
              </a:rPr>
              <a:t>Continua con el diseño de la interfaz de usuario donde se plasma cómo el usuario ve y usa la </a:t>
            </a:r>
            <a:r>
              <a:rPr lang="es-AR" sz="1000">
                <a:solidFill>
                  <a:schemeClr val="dk1"/>
                </a:solidFill>
              </a:rPr>
              <a:t>aplicación</a:t>
            </a:r>
            <a:r>
              <a:rPr lang="es-AR" sz="1000">
                <a:solidFill>
                  <a:schemeClr val="dk1"/>
                </a:solidFill>
              </a:rPr>
              <a:t>.</a:t>
            </a:r>
            <a:endParaRPr sz="10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1000">
                <a:solidFill>
                  <a:schemeClr val="dk1"/>
                </a:solidFill>
              </a:rPr>
              <a:t>Release 1 - Sprint 1 -  Planificando sprint (21/06/2023)</a:t>
            </a:r>
            <a:endParaRPr b="1" sz="1000">
              <a:solidFill>
                <a:schemeClr val="dk1"/>
              </a:solidFill>
            </a:endParaRPr>
          </a:p>
          <a:p>
            <a:pPr indent="-2921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s-AR" sz="1000">
                <a:solidFill>
                  <a:schemeClr val="dk1"/>
                </a:solidFill>
              </a:rPr>
              <a:t>Revisar product backlog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s-AR" sz="1000">
                <a:solidFill>
                  <a:schemeClr val="dk1"/>
                </a:solidFill>
              </a:rPr>
              <a:t>Elaborar sprint planning</a:t>
            </a:r>
            <a:endParaRPr sz="10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02" name="Google Shape;102;g2533744c2aa_1_38"/>
          <p:cNvSpPr/>
          <p:nvPr/>
        </p:nvSpPr>
        <p:spPr>
          <a:xfrm>
            <a:off x="5724128" y="1412776"/>
            <a:ext cx="3168300" cy="9360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s-AR" sz="1000">
                <a:solidFill>
                  <a:schemeClr val="dk1"/>
                </a:solidFill>
              </a:rPr>
              <a:t>Riesgo: No todos los miembros del equipo cuentan con experiencia en las tecnologías elegidas</a:t>
            </a:r>
            <a:endParaRPr sz="10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s-AR" sz="1000">
                <a:solidFill>
                  <a:schemeClr val="dk1"/>
                </a:solidFill>
              </a:rPr>
              <a:t>Impacto: Medio. Probabilidad de Ocurrencia: Alta.</a:t>
            </a:r>
            <a:br>
              <a:rPr lang="es-AR" sz="1000">
                <a:solidFill>
                  <a:schemeClr val="dk1"/>
                </a:solidFill>
              </a:rPr>
            </a:b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g2533744c2aa_1_38"/>
          <p:cNvSpPr/>
          <p:nvPr/>
        </p:nvSpPr>
        <p:spPr>
          <a:xfrm>
            <a:off x="5810925" y="4757250"/>
            <a:ext cx="3047400" cy="6480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000">
                <a:solidFill>
                  <a:schemeClr val="dk1"/>
                </a:solidFill>
              </a:rPr>
              <a:t>Desarrollar un sistema de gestión para pequeños productores agrícolas. </a:t>
            </a:r>
            <a:endParaRPr sz="11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04" name="Google Shape;104;g2533744c2aa_1_38"/>
          <p:cNvSpPr/>
          <p:nvPr/>
        </p:nvSpPr>
        <p:spPr>
          <a:xfrm>
            <a:off x="5639425" y="5805425"/>
            <a:ext cx="3325200" cy="9360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2533744c2aa_1_38"/>
          <p:cNvSpPr/>
          <p:nvPr/>
        </p:nvSpPr>
        <p:spPr>
          <a:xfrm>
            <a:off x="5804675" y="5877250"/>
            <a:ext cx="3047400" cy="7920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000">
                <a:solidFill>
                  <a:schemeClr val="dk1"/>
                </a:solidFill>
              </a:rPr>
              <a:t>Gestionar las actividades que llevan adelante los productores y trabajadores de la agricultura familiar.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06" name="Google Shape;106;g2533744c2aa_1_38"/>
          <p:cNvSpPr/>
          <p:nvPr/>
        </p:nvSpPr>
        <p:spPr>
          <a:xfrm>
            <a:off x="467544" y="6093296"/>
            <a:ext cx="4680600" cy="5760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s-AR" sz="1000">
                <a:solidFill>
                  <a:schemeClr val="dk1"/>
                </a:solidFill>
              </a:rPr>
              <a:t>Se </a:t>
            </a:r>
            <a:r>
              <a:rPr lang="es-AR" sz="1000">
                <a:solidFill>
                  <a:schemeClr val="dk1"/>
                </a:solidFill>
              </a:rPr>
              <a:t>tendrán</a:t>
            </a:r>
            <a:r>
              <a:rPr lang="es-AR" sz="1000">
                <a:solidFill>
                  <a:schemeClr val="dk1"/>
                </a:solidFill>
              </a:rPr>
              <a:t> que tomar decisiones con respecto a la experiencia del usuario para que sea </a:t>
            </a:r>
            <a:r>
              <a:rPr lang="es-AR" sz="1000">
                <a:solidFill>
                  <a:schemeClr val="dk1"/>
                </a:solidFill>
              </a:rPr>
              <a:t>fácil</a:t>
            </a:r>
            <a:r>
              <a:rPr lang="es-AR" sz="1000">
                <a:solidFill>
                  <a:schemeClr val="dk1"/>
                </a:solidFill>
              </a:rPr>
              <a:t> e intuitiva de usar.</a:t>
            </a:r>
            <a:br>
              <a:rPr lang="es-AR" sz="1000">
                <a:solidFill>
                  <a:schemeClr val="dk1"/>
                </a:solidFill>
              </a:rPr>
            </a:br>
            <a:r>
              <a:rPr lang="es-AR" sz="1000">
                <a:solidFill>
                  <a:schemeClr val="dk1"/>
                </a:solidFill>
              </a:rPr>
              <a:t>Los miembros del equipo deberán hacer cursos de las tecnologías a usar.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7" name="Google Shape;107;g2533744c2aa_1_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04199" y="252735"/>
            <a:ext cx="273050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g2533744c2aa_1_38"/>
          <p:cNvSpPr/>
          <p:nvPr/>
        </p:nvSpPr>
        <p:spPr>
          <a:xfrm>
            <a:off x="150813" y="828706"/>
            <a:ext cx="1520700" cy="189000"/>
          </a:xfrm>
          <a:prstGeom prst="wedgeRectCallout">
            <a:avLst>
              <a:gd fmla="val -20833" name="adj1"/>
              <a:gd fmla="val 79306" name="adj2"/>
            </a:avLst>
          </a:prstGeom>
          <a:gradFill>
            <a:gsLst>
              <a:gs pos="0">
                <a:srgbClr val="333399"/>
              </a:gs>
              <a:gs pos="100000">
                <a:srgbClr val="4070AA"/>
              </a:gs>
            </a:gsLst>
            <a:lin ang="5400012" scaled="0"/>
          </a:gradFill>
          <a:ln cap="flat" cmpd="sng" w="9525">
            <a:solidFill>
              <a:srgbClr val="4A7EBB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dir="5400000" dist="23000">
              <a:srgbClr val="808080">
                <a:alpha val="3412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s-AR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Plan de Trabajo</a:t>
            </a:r>
            <a:endParaRPr b="1" i="0" sz="1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g2533744c2aa_1_38"/>
          <p:cNvSpPr/>
          <p:nvPr/>
        </p:nvSpPr>
        <p:spPr>
          <a:xfrm>
            <a:off x="150813" y="3189889"/>
            <a:ext cx="1520700" cy="189000"/>
          </a:xfrm>
          <a:prstGeom prst="wedgeRectCallout">
            <a:avLst>
              <a:gd fmla="val -20833" name="adj1"/>
              <a:gd fmla="val 79306" name="adj2"/>
            </a:avLst>
          </a:prstGeom>
          <a:gradFill>
            <a:gsLst>
              <a:gs pos="0">
                <a:srgbClr val="333399"/>
              </a:gs>
              <a:gs pos="100000">
                <a:srgbClr val="4070AA"/>
              </a:gs>
            </a:gsLst>
            <a:lin ang="5400012" scaled="0"/>
          </a:gradFill>
          <a:ln cap="flat" cmpd="sng" w="9525">
            <a:solidFill>
              <a:srgbClr val="4A7EBB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dir="5400000" dist="23000">
              <a:srgbClr val="808080">
                <a:alpha val="3412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s-AR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Avances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g2533744c2aa_1_38"/>
          <p:cNvSpPr/>
          <p:nvPr/>
        </p:nvSpPr>
        <p:spPr>
          <a:xfrm>
            <a:off x="179512" y="5764468"/>
            <a:ext cx="1709400" cy="202800"/>
          </a:xfrm>
          <a:prstGeom prst="wedgeRectCallout">
            <a:avLst>
              <a:gd fmla="val -20833" name="adj1"/>
              <a:gd fmla="val 79306" name="adj2"/>
            </a:avLst>
          </a:prstGeom>
          <a:gradFill>
            <a:gsLst>
              <a:gs pos="0">
                <a:srgbClr val="333399"/>
              </a:gs>
              <a:gs pos="100000">
                <a:srgbClr val="4070AA"/>
              </a:gs>
            </a:gsLst>
            <a:lin ang="5400012" scaled="0"/>
          </a:gradFill>
          <a:ln cap="flat" cmpd="sng" w="9525">
            <a:solidFill>
              <a:srgbClr val="4A7EBB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dir="5400000" dist="23000">
              <a:srgbClr val="808080">
                <a:alpha val="3412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s-AR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Decisiones Importantes</a:t>
            </a:r>
            <a:endParaRPr b="1" i="0" sz="1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g2533744c2aa_1_38"/>
          <p:cNvSpPr/>
          <p:nvPr/>
        </p:nvSpPr>
        <p:spPr>
          <a:xfrm>
            <a:off x="5671670" y="5616416"/>
            <a:ext cx="1520700" cy="189000"/>
          </a:xfrm>
          <a:prstGeom prst="wedgeRectCallout">
            <a:avLst>
              <a:gd fmla="val -20833" name="adj1"/>
              <a:gd fmla="val 79306" name="adj2"/>
            </a:avLst>
          </a:prstGeom>
          <a:gradFill>
            <a:gsLst>
              <a:gs pos="0">
                <a:srgbClr val="333399"/>
              </a:gs>
              <a:gs pos="100000">
                <a:srgbClr val="4070AA"/>
              </a:gs>
            </a:gsLst>
            <a:lin ang="5400012" scaled="0"/>
          </a:gradFill>
          <a:ln cap="flat" cmpd="sng" w="9525">
            <a:solidFill>
              <a:srgbClr val="4A7EBB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dir="5400000" dist="23000">
              <a:srgbClr val="808080">
                <a:alpha val="3412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s-AR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Objetivo del Producto</a:t>
            </a:r>
            <a:endParaRPr b="1" i="0" sz="1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2" name="Google Shape;112;g2533744c2aa_1_38"/>
          <p:cNvPicPr preferRelativeResize="0"/>
          <p:nvPr/>
        </p:nvPicPr>
        <p:blipFill rotWithShape="1">
          <a:blip r:embed="rId4">
            <a:alphaModFix/>
          </a:blip>
          <a:srcRect b="37500" l="0" r="3306" t="0"/>
          <a:stretch/>
        </p:blipFill>
        <p:spPr>
          <a:xfrm>
            <a:off x="216000" y="1132550"/>
            <a:ext cx="5267550" cy="191300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g2533744c2aa_1_38"/>
          <p:cNvSpPr/>
          <p:nvPr/>
        </p:nvSpPr>
        <p:spPr>
          <a:xfrm>
            <a:off x="5645681" y="4428331"/>
            <a:ext cx="1520700" cy="189000"/>
          </a:xfrm>
          <a:prstGeom prst="wedgeRectCallout">
            <a:avLst>
              <a:gd fmla="val -20833" name="adj1"/>
              <a:gd fmla="val 79306" name="adj2"/>
            </a:avLst>
          </a:prstGeom>
          <a:gradFill>
            <a:gsLst>
              <a:gs pos="0">
                <a:srgbClr val="333399"/>
              </a:gs>
              <a:gs pos="100000">
                <a:srgbClr val="4070AA"/>
              </a:gs>
            </a:gsLst>
            <a:lin ang="5400012" scaled="0"/>
          </a:gradFill>
          <a:ln cap="flat" cmpd="sng" w="9525">
            <a:solidFill>
              <a:srgbClr val="4A7EBB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dir="5400000" dist="23000">
              <a:srgbClr val="808080">
                <a:alpha val="3412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s-AR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Objetivo del Proyecto</a:t>
            </a:r>
            <a:endParaRPr b="1" i="0" sz="1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g2533744c2aa_1_38"/>
          <p:cNvSpPr/>
          <p:nvPr/>
        </p:nvSpPr>
        <p:spPr>
          <a:xfrm>
            <a:off x="5630881" y="828706"/>
            <a:ext cx="1520700" cy="189000"/>
          </a:xfrm>
          <a:prstGeom prst="wedgeRectCallout">
            <a:avLst>
              <a:gd fmla="val -20833" name="adj1"/>
              <a:gd fmla="val 79306" name="adj2"/>
            </a:avLst>
          </a:prstGeom>
          <a:gradFill>
            <a:gsLst>
              <a:gs pos="0">
                <a:srgbClr val="333399"/>
              </a:gs>
              <a:gs pos="100000">
                <a:srgbClr val="4070AA"/>
              </a:gs>
            </a:gsLst>
            <a:lin ang="5400012" scaled="0"/>
          </a:gradFill>
          <a:ln cap="flat" cmpd="sng" w="9525">
            <a:solidFill>
              <a:srgbClr val="4A7EBB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dir="5400000" dist="23000">
              <a:srgbClr val="808080">
                <a:alpha val="3412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s-AR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Puntos de Atención</a:t>
            </a:r>
            <a:endParaRPr b="1" i="0" sz="1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5" name="Google Shape;115;g2533744c2aa_1_38"/>
          <p:cNvPicPr preferRelativeResize="0"/>
          <p:nvPr/>
        </p:nvPicPr>
        <p:blipFill rotWithShape="1">
          <a:blip r:embed="rId4">
            <a:alphaModFix/>
          </a:blip>
          <a:srcRect b="17998" l="3141" r="42133" t="66503"/>
          <a:stretch/>
        </p:blipFill>
        <p:spPr>
          <a:xfrm>
            <a:off x="1671525" y="1052725"/>
            <a:ext cx="1933575" cy="30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g2533744c2aa_1_38"/>
          <p:cNvPicPr preferRelativeResize="0"/>
          <p:nvPr/>
        </p:nvPicPr>
        <p:blipFill rotWithShape="1">
          <a:blip r:embed="rId4">
            <a:alphaModFix/>
          </a:blip>
          <a:srcRect b="5820" l="3142" r="57226" t="81862"/>
          <a:stretch/>
        </p:blipFill>
        <p:spPr>
          <a:xfrm>
            <a:off x="3838375" y="1052725"/>
            <a:ext cx="1400250" cy="24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