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7" roundtripDataSignature="AMtx7miVAjmNnZ5ma524bLLcf8iAHjio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0262BA-4ACC-40BC-B2B8-F45EF79C0166}">
  <a:tblStyle styleId="{1A0262BA-4ACC-40BC-B2B8-F45EF79C016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419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2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2"/>
          <p:cNvSpPr txBox="1"/>
          <p:nvPr>
            <p:ph idx="11" type="ftr"/>
          </p:nvPr>
        </p:nvSpPr>
        <p:spPr>
          <a:xfrm>
            <a:off x="468313" y="6356350"/>
            <a:ext cx="8135937" cy="312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Google Shape;65;p3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31"/>
          <p:cNvSpPr txBox="1"/>
          <p:nvPr>
            <p:ph idx="11" type="ftr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3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32"/>
          <p:cNvSpPr txBox="1"/>
          <p:nvPr>
            <p:ph idx="11" type="ftr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2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2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2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25"/>
          <p:cNvSpPr txBox="1"/>
          <p:nvPr>
            <p:ph idx="11" type="ftr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2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2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2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2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26"/>
          <p:cNvSpPr txBox="1"/>
          <p:nvPr>
            <p:ph idx="11" type="ftr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27"/>
          <p:cNvSpPr txBox="1"/>
          <p:nvPr>
            <p:ph idx="11" type="ftr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28"/>
          <p:cNvSpPr txBox="1"/>
          <p:nvPr>
            <p:ph idx="11" type="ftr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2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2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29"/>
          <p:cNvSpPr txBox="1"/>
          <p:nvPr>
            <p:ph idx="11" type="ftr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3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3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30"/>
          <p:cNvSpPr txBox="1"/>
          <p:nvPr>
            <p:ph idx="11" type="ftr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1" type="ftr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/>
        </p:nvSpPr>
        <p:spPr>
          <a:xfrm>
            <a:off x="468313" y="6356350"/>
            <a:ext cx="8135937" cy="312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s-419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Mag.Ing. Gabriela Salem                                                                                                                                                           Template 2016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419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Tablero de Control Integral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"/>
          <p:cNvSpPr txBox="1"/>
          <p:nvPr>
            <p:ph idx="1" type="subTitle"/>
          </p:nvPr>
        </p:nvSpPr>
        <p:spPr>
          <a:xfrm>
            <a:off x="2057400" y="3792070"/>
            <a:ext cx="528469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s-419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Informe de Seguimiento jueves </a:t>
            </a:r>
            <a:r>
              <a:rPr lang="es-419"/>
              <a:t> 05</a:t>
            </a:r>
            <a:r>
              <a:rPr b="0" i="0" lang="es-419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s-419"/>
              <a:t>10</a:t>
            </a:r>
            <a:r>
              <a:rPr b="0" i="0" lang="es-419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/23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0921" y="5920101"/>
            <a:ext cx="2730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/>
          <p:nvPr/>
        </p:nvSpPr>
        <p:spPr>
          <a:xfrm>
            <a:off x="179511" y="1022033"/>
            <a:ext cx="5328600" cy="2046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179511" y="5949280"/>
            <a:ext cx="5328600" cy="792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1"/>
          <p:cNvSpPr/>
          <p:nvPr/>
        </p:nvSpPr>
        <p:spPr>
          <a:xfrm>
            <a:off x="179511" y="3377089"/>
            <a:ext cx="5328591" cy="2284157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5630880" y="3405904"/>
            <a:ext cx="3325067" cy="115675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5630880" y="1022034"/>
            <a:ext cx="3325067" cy="1787346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1"/>
          <p:cNvSpPr/>
          <p:nvPr/>
        </p:nvSpPr>
        <p:spPr>
          <a:xfrm>
            <a:off x="142875" y="161956"/>
            <a:ext cx="8878887" cy="59848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134B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1"/>
          <p:cNvSpPr/>
          <p:nvPr/>
        </p:nvSpPr>
        <p:spPr>
          <a:xfrm>
            <a:off x="179500" y="228600"/>
            <a:ext cx="613500" cy="468000"/>
          </a:xfrm>
          <a:custGeom>
            <a:rect b="b" l="l" r="r" t="t"/>
            <a:pathLst>
              <a:path extrusionOk="0" h="120000" w="120000">
                <a:moveTo>
                  <a:pt x="18618" y="0"/>
                </a:moveTo>
                <a:lnTo>
                  <a:pt x="120000" y="0"/>
                </a:lnTo>
                <a:lnTo>
                  <a:pt x="120000" y="99999"/>
                </a:lnTo>
                <a:cubicBezTo>
                  <a:pt x="120000" y="111045"/>
                  <a:pt x="111664" y="119999"/>
                  <a:pt x="101381" y="119999"/>
                </a:cubicBezTo>
                <a:lnTo>
                  <a:pt x="0" y="119999"/>
                </a:lnTo>
                <a:lnTo>
                  <a:pt x="0" y="20000"/>
                </a:lnTo>
                <a:cubicBezTo>
                  <a:pt x="0" y="8954"/>
                  <a:pt x="8335" y="0"/>
                  <a:pt x="18618" y="0"/>
                </a:cubicBezTo>
                <a:close/>
              </a:path>
            </a:pathLst>
          </a:custGeom>
          <a:solidFill>
            <a:srgbClr val="D2F705"/>
          </a:solidFill>
          <a:ln cap="flat" cmpd="sng" w="9525">
            <a:solidFill>
              <a:srgbClr val="4A7EBB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r" dist="38100">
              <a:srgbClr val="808080">
                <a:alpha val="4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1"/>
          <p:cNvSpPr/>
          <p:nvPr/>
        </p:nvSpPr>
        <p:spPr>
          <a:xfrm>
            <a:off x="841300" y="229950"/>
            <a:ext cx="2754089" cy="468000"/>
          </a:xfrm>
          <a:prstGeom prst="roundRect">
            <a:avLst>
              <a:gd fmla="val 16667" name="adj"/>
            </a:avLst>
          </a:prstGeom>
          <a:solidFill>
            <a:srgbClr val="D2F705"/>
          </a:solidFill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r" dist="38100">
              <a:srgbClr val="808080">
                <a:alpha val="4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AgroAgil</a:t>
            </a:r>
            <a:endParaRPr b="0" i="0" sz="1800" u="none" cap="none" strike="noStrike">
              <a:solidFill>
                <a:srgbClr val="3660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1"/>
          <p:cNvSpPr/>
          <p:nvPr/>
        </p:nvSpPr>
        <p:spPr>
          <a:xfrm>
            <a:off x="3607975" y="100968"/>
            <a:ext cx="24126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t/>
            </a:r>
            <a:endParaRPr b="1" sz="1000">
              <a:solidFill>
                <a:srgbClr val="1F497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t/>
            </a:r>
            <a:endParaRPr b="1" sz="1000">
              <a:solidFill>
                <a:srgbClr val="1F497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t/>
            </a:r>
            <a:endParaRPr b="1" sz="1000">
              <a:solidFill>
                <a:srgbClr val="1F497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1" i="0" lang="es-419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Responsable de Proyecto:</a:t>
            </a:r>
            <a:r>
              <a:rPr lang="es-419" sz="1000">
                <a:solidFill>
                  <a:schemeClr val="dk2"/>
                </a:solidFill>
              </a:rPr>
              <a:t>Gabriel Maximiliano Gustavo Iakantas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1" i="0" lang="es-419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1"/>
          <p:cNvSpPr/>
          <p:nvPr/>
        </p:nvSpPr>
        <p:spPr>
          <a:xfrm>
            <a:off x="3600725" y="432075"/>
            <a:ext cx="21336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419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Docentes: </a:t>
            </a:r>
            <a:r>
              <a:rPr b="0" i="0" lang="es-419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C Crescentini y E. Cortez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1"/>
          <p:cNvSpPr/>
          <p:nvPr/>
        </p:nvSpPr>
        <p:spPr>
          <a:xfrm>
            <a:off x="7138988" y="117506"/>
            <a:ext cx="1465261" cy="244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1" i="0" lang="es-419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Avance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11"/>
          <p:cNvCxnSpPr/>
          <p:nvPr/>
        </p:nvCxnSpPr>
        <p:spPr>
          <a:xfrm>
            <a:off x="7380311" y="161956"/>
            <a:ext cx="0" cy="601662"/>
          </a:xfrm>
          <a:prstGeom prst="straightConnector1">
            <a:avLst/>
          </a:prstGeom>
          <a:noFill/>
          <a:ln cap="flat" cmpd="sng" w="12700">
            <a:solidFill>
              <a:srgbClr val="134B7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11"/>
          <p:cNvCxnSpPr/>
          <p:nvPr/>
        </p:nvCxnSpPr>
        <p:spPr>
          <a:xfrm>
            <a:off x="8532813" y="161956"/>
            <a:ext cx="0" cy="601662"/>
          </a:xfrm>
          <a:prstGeom prst="straightConnector1">
            <a:avLst/>
          </a:prstGeom>
          <a:noFill/>
          <a:ln cap="flat" cmpd="sng" w="12700">
            <a:solidFill>
              <a:srgbClr val="134B7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6" name="Google Shape;166;p11"/>
          <p:cNvGrpSpPr/>
          <p:nvPr/>
        </p:nvGrpSpPr>
        <p:grpSpPr>
          <a:xfrm>
            <a:off x="5630881" y="3194507"/>
            <a:ext cx="1584325" cy="215900"/>
            <a:chOff x="3809" y="2569"/>
            <a:chExt cx="998" cy="136"/>
          </a:xfrm>
        </p:grpSpPr>
        <p:sp>
          <p:nvSpPr>
            <p:cNvPr id="167" name="Google Shape;167;p1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fmla="val -20833" name="adj1"/>
                <a:gd fmla="val 79306" name="adj2"/>
              </a:avLst>
            </a:prstGeom>
            <a:solidFill>
              <a:srgbClr val="D2F705"/>
            </a:solidFill>
            <a:ln cap="flat" cmpd="sng" w="9525">
              <a:solidFill>
                <a:srgbClr val="4A7EBB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dir="5400000" dist="23000">
                <a:srgbClr val="808080">
                  <a:alpha val="3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fmla="val -20833" name="adj1"/>
                <a:gd fmla="val 79306" name="adj2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cap="flat" cmpd="sng" w="9525">
              <a:solidFill>
                <a:srgbClr val="4A7EBB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dir="5400000" dist="23000">
                <a:srgbClr val="808080">
                  <a:alpha val="3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"/>
                <a:buFont typeface="Arial"/>
                <a:buNone/>
              </a:pPr>
              <a:r>
                <a:rPr b="1" i="0" lang="es-419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Proyecto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" name="Google Shape;169;p11"/>
          <p:cNvGrpSpPr/>
          <p:nvPr/>
        </p:nvGrpSpPr>
        <p:grpSpPr>
          <a:xfrm>
            <a:off x="150812" y="800131"/>
            <a:ext cx="1584325" cy="215900"/>
            <a:chOff x="3809" y="2569"/>
            <a:chExt cx="998" cy="136"/>
          </a:xfrm>
        </p:grpSpPr>
        <p:sp>
          <p:nvSpPr>
            <p:cNvPr id="170" name="Google Shape;170;p1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fmla="val -20833" name="adj1"/>
                <a:gd fmla="val 79306" name="adj2"/>
              </a:avLst>
            </a:prstGeom>
            <a:solidFill>
              <a:srgbClr val="D2F705"/>
            </a:solidFill>
            <a:ln cap="flat" cmpd="sng" w="9525">
              <a:solidFill>
                <a:srgbClr val="4A7EBB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dir="5400000" dist="23000">
                <a:srgbClr val="808080">
                  <a:alpha val="3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fmla="val -20833" name="adj1"/>
                <a:gd fmla="val 79306" name="adj2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cap="flat" cmpd="sng" w="9525">
              <a:solidFill>
                <a:srgbClr val="4A7EBB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dir="5400000" dist="23000">
                <a:srgbClr val="808080">
                  <a:alpha val="3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"/>
                <a:buFont typeface="Arial"/>
                <a:buNone/>
              </a:pPr>
              <a:r>
                <a:rPr b="1" i="0" lang="es-419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Plan de Trabajo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" name="Google Shape;172;p11"/>
          <p:cNvGrpSpPr/>
          <p:nvPr/>
        </p:nvGrpSpPr>
        <p:grpSpPr>
          <a:xfrm>
            <a:off x="5630881" y="800130"/>
            <a:ext cx="1584325" cy="215900"/>
            <a:chOff x="3809" y="2569"/>
            <a:chExt cx="998" cy="136"/>
          </a:xfrm>
        </p:grpSpPr>
        <p:sp>
          <p:nvSpPr>
            <p:cNvPr id="173" name="Google Shape;173;p1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fmla="val -20833" name="adj1"/>
                <a:gd fmla="val 79306" name="adj2"/>
              </a:avLst>
            </a:prstGeom>
            <a:solidFill>
              <a:srgbClr val="D2F705"/>
            </a:solidFill>
            <a:ln cap="flat" cmpd="sng" w="9525">
              <a:solidFill>
                <a:srgbClr val="4A7EBB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dir="5400000" dist="23000">
                <a:srgbClr val="808080">
                  <a:alpha val="3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fmla="val -20833" name="adj1"/>
                <a:gd fmla="val 79306" name="adj2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cap="flat" cmpd="sng" w="9525">
              <a:solidFill>
                <a:srgbClr val="4A7EBB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dir="5400000" dist="23000">
                <a:srgbClr val="808080">
                  <a:alpha val="3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"/>
                <a:buFont typeface="Arial"/>
                <a:buNone/>
              </a:pPr>
              <a:r>
                <a:rPr b="1" i="0" lang="es-419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Puntos de Atención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p11"/>
          <p:cNvSpPr/>
          <p:nvPr/>
        </p:nvSpPr>
        <p:spPr>
          <a:xfrm>
            <a:off x="6033119" y="116631"/>
            <a:ext cx="1475999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1" i="0" lang="es-419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Fechas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1"/>
          <p:cNvSpPr/>
          <p:nvPr/>
        </p:nvSpPr>
        <p:spPr>
          <a:xfrm>
            <a:off x="6114652" y="322475"/>
            <a:ext cx="1261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419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Inicio: 16/05/2023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1"/>
          <p:cNvSpPr/>
          <p:nvPr/>
        </p:nvSpPr>
        <p:spPr>
          <a:xfrm>
            <a:off x="5686414" y="510744"/>
            <a:ext cx="1856993" cy="276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419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Fin Estimado: 30/11/2023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1"/>
          <p:cNvSpPr/>
          <p:nvPr/>
        </p:nvSpPr>
        <p:spPr>
          <a:xfrm>
            <a:off x="7375996" y="322487"/>
            <a:ext cx="1476000" cy="246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1" i="0" lang="es-419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Esperado: </a:t>
            </a:r>
            <a:r>
              <a:rPr b="1" lang="es-419" sz="1000">
                <a:solidFill>
                  <a:srgbClr val="1F497D"/>
                </a:solidFill>
              </a:rPr>
              <a:t>72</a:t>
            </a:r>
            <a:r>
              <a:rPr b="1" i="0" lang="es-419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"/>
          <p:cNvSpPr/>
          <p:nvPr/>
        </p:nvSpPr>
        <p:spPr>
          <a:xfrm>
            <a:off x="7679274" y="522175"/>
            <a:ext cx="853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1" i="0" lang="es-419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Real: </a:t>
            </a:r>
            <a:r>
              <a:rPr b="1" lang="es-419" sz="1000">
                <a:solidFill>
                  <a:srgbClr val="1F497D"/>
                </a:solidFill>
              </a:rPr>
              <a:t>64</a:t>
            </a:r>
            <a:r>
              <a:rPr b="1" i="0" lang="es-419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1"/>
          <p:cNvSpPr/>
          <p:nvPr/>
        </p:nvSpPr>
        <p:spPr>
          <a:xfrm>
            <a:off x="274447" y="3444625"/>
            <a:ext cx="5157600" cy="212850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000">
                <a:solidFill>
                  <a:schemeClr val="dk1"/>
                </a:solidFill>
              </a:rPr>
              <a:t>Release 1 (Gestión agrícola)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s-419" sz="1000">
                <a:solidFill>
                  <a:schemeClr val="dk1"/>
                </a:solidFill>
              </a:rPr>
              <a:t>Modificaciones en la interfaz de usuario del módulo de cultivo para mejorar la trazabilidad y manejo de unidades en Almacenamiento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s-419" sz="1000">
                <a:solidFill>
                  <a:schemeClr val="dk1"/>
                </a:solidFill>
              </a:rPr>
              <a:t>Finalización de la primera iteración de los módulos de compras, ventas y préstamos.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s-419" sz="1000">
                <a:solidFill>
                  <a:schemeClr val="dk1"/>
                </a:solidFill>
              </a:rPr>
              <a:t>Postulación al Concurso de Ideas del INTA. Elaboración de la documentación requerida y videos (2 semanas)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chemeClr val="dk1"/>
                </a:solidFill>
              </a:rPr>
              <a:t>Release 2 (Gestión comercial) Sprint 1 (Ventas, compras, préstamos)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s-419" sz="1000">
                <a:solidFill>
                  <a:schemeClr val="dk1"/>
                </a:solidFill>
              </a:rPr>
              <a:t>Entrevistas con usuarios para validar los módulos desarrollados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s-419" sz="1000">
                <a:solidFill>
                  <a:schemeClr val="dk1"/>
                </a:solidFill>
              </a:rPr>
              <a:t>En elaboración los módulos Tareas, Almacenamiento, Registro, Clima, Resumen y autenticación de usuarios</a:t>
            </a:r>
            <a:endParaRPr b="1" sz="1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-89999" lvl="1" marL="269999" marR="0" rtl="0" algn="l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1"/>
          <p:cNvSpPr/>
          <p:nvPr/>
        </p:nvSpPr>
        <p:spPr>
          <a:xfrm>
            <a:off x="5686415" y="3482538"/>
            <a:ext cx="3263090" cy="100800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Desarrollar un sistema de gestión para pequeños productores agrícolas.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1"/>
          <p:cNvSpPr/>
          <p:nvPr/>
        </p:nvSpPr>
        <p:spPr>
          <a:xfrm>
            <a:off x="5639419" y="4869509"/>
            <a:ext cx="3325067" cy="1871771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3" name="Google Shape;183;p11"/>
          <p:cNvGrpSpPr/>
          <p:nvPr/>
        </p:nvGrpSpPr>
        <p:grpSpPr>
          <a:xfrm>
            <a:off x="5639420" y="4658113"/>
            <a:ext cx="1584325" cy="215900"/>
            <a:chOff x="3809" y="2569"/>
            <a:chExt cx="998" cy="136"/>
          </a:xfrm>
        </p:grpSpPr>
        <p:sp>
          <p:nvSpPr>
            <p:cNvPr id="184" name="Google Shape;184;p1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fmla="val -20833" name="adj1"/>
                <a:gd fmla="val 79306" name="adj2"/>
              </a:avLst>
            </a:prstGeom>
            <a:solidFill>
              <a:srgbClr val="D2F705"/>
            </a:solidFill>
            <a:ln cap="flat" cmpd="sng" w="9525">
              <a:solidFill>
                <a:srgbClr val="4A7EBB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dir="5400000" dist="23000">
                <a:srgbClr val="808080">
                  <a:alpha val="3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fmla="val -20833" name="adj1"/>
                <a:gd fmla="val 79306" name="adj2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cap="flat" cmpd="sng" w="9525">
              <a:solidFill>
                <a:srgbClr val="4A7EBB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dir="5400000" dist="23000">
                <a:srgbClr val="808080">
                  <a:alpha val="3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"/>
                <a:buFont typeface="Arial"/>
                <a:buNone/>
              </a:pPr>
              <a:r>
                <a:rPr b="1" i="0" lang="es-419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Producto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" name="Google Shape;186;p11"/>
          <p:cNvSpPr/>
          <p:nvPr/>
        </p:nvSpPr>
        <p:spPr>
          <a:xfrm>
            <a:off x="5686414" y="4934424"/>
            <a:ext cx="3263091" cy="1758864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Gestionar las actividades que llevan adelante los productores y trabajadores de la agricultura familiar.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1"/>
          <p:cNvSpPr/>
          <p:nvPr/>
        </p:nvSpPr>
        <p:spPr>
          <a:xfrm>
            <a:off x="5639419" y="1111485"/>
            <a:ext cx="3310200" cy="162810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419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Issue: </a:t>
            </a:r>
            <a:r>
              <a:rPr lang="es-419" sz="1100"/>
              <a:t>surgieron imprevistos que provocaron un </a:t>
            </a:r>
            <a:r>
              <a:rPr lang="es-419" sz="1100"/>
              <a:t>retraso</a:t>
            </a:r>
            <a:r>
              <a:rPr lang="es-419" sz="1100"/>
              <a:t> en el desarrollo, como aplicar varios cambios a las interfaces.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419" sz="1100">
                <a:solidFill>
                  <a:schemeClr val="dk1"/>
                </a:solidFill>
              </a:rPr>
              <a:t>También encontramos la </a:t>
            </a:r>
            <a:r>
              <a:rPr lang="es-419" sz="1100">
                <a:solidFill>
                  <a:schemeClr val="dk1"/>
                </a:solidFill>
              </a:rPr>
              <a:t>oportunidad de</a:t>
            </a:r>
            <a:r>
              <a:rPr lang="es-419" sz="1100">
                <a:solidFill>
                  <a:schemeClr val="dk1"/>
                </a:solidFill>
              </a:rPr>
              <a:t> </a:t>
            </a:r>
            <a:r>
              <a:rPr lang="es-419" sz="1100">
                <a:solidFill>
                  <a:schemeClr val="dk1"/>
                </a:solidFill>
              </a:rPr>
              <a:t>postularnos al Concurso del INTA, lo que implicó elaboración de documentación adicional.</a:t>
            </a:r>
            <a:endParaRPr sz="1100"/>
          </a:p>
        </p:txBody>
      </p:sp>
      <p:sp>
        <p:nvSpPr>
          <p:cNvPr id="188" name="Google Shape;188;p11"/>
          <p:cNvSpPr/>
          <p:nvPr/>
        </p:nvSpPr>
        <p:spPr>
          <a:xfrm>
            <a:off x="274447" y="6009876"/>
            <a:ext cx="5153100" cy="68340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 sz="1100">
                <a:solidFill>
                  <a:schemeClr val="dk1"/>
                </a:solidFill>
              </a:rPr>
              <a:t>Se decidió modificar los módulos de compras, ventas, préstamos y cultivos a partir de comentarios de usuarios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 sz="1100">
                <a:solidFill>
                  <a:schemeClr val="dk1"/>
                </a:solidFill>
              </a:rPr>
              <a:t>Habrá que decidir qué nuevos cambios realizar en las pantallas de la </a:t>
            </a:r>
            <a:r>
              <a:rPr lang="es-419" sz="1100">
                <a:solidFill>
                  <a:schemeClr val="dk1"/>
                </a:solidFill>
              </a:rPr>
              <a:t>aplicación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9" name="Google Shape;189;p11"/>
          <p:cNvSpPr txBox="1"/>
          <p:nvPr/>
        </p:nvSpPr>
        <p:spPr>
          <a:xfrm>
            <a:off x="223613" y="279284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401</a:t>
            </a:r>
            <a:endParaRPr b="1" i="0" sz="1800" u="none" cap="none" strike="noStrike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11"/>
          <p:cNvPicPr preferRelativeResize="0"/>
          <p:nvPr/>
        </p:nvPicPr>
        <p:blipFill rotWithShape="1">
          <a:blip r:embed="rId3">
            <a:alphaModFix/>
          </a:blip>
          <a:srcRect b="16715" l="0" r="0" t="0"/>
          <a:stretch/>
        </p:blipFill>
        <p:spPr>
          <a:xfrm>
            <a:off x="150800" y="5692450"/>
            <a:ext cx="1919549" cy="28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875" y="3137925"/>
            <a:ext cx="1706337" cy="27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40448" y="219724"/>
            <a:ext cx="2730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725" y="1110987"/>
            <a:ext cx="5077049" cy="1931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6383" y="6255505"/>
            <a:ext cx="2730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6383" y="6255505"/>
            <a:ext cx="2730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6383" y="6255505"/>
            <a:ext cx="2730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5452" y="6338755"/>
            <a:ext cx="273000" cy="4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7126" y="6450400"/>
            <a:ext cx="2730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7126" y="6450400"/>
            <a:ext cx="2730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10649" y="6498430"/>
            <a:ext cx="273000" cy="4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1548" y="6353299"/>
            <a:ext cx="2730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/>
          <p:nvPr>
            <p:ph type="title"/>
          </p:nvPr>
        </p:nvSpPr>
        <p:spPr>
          <a:xfrm>
            <a:off x="374848" y="188640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B8CD"/>
              </a:buClr>
              <a:buSzPts val="2400"/>
              <a:buFont typeface="Arial"/>
              <a:buNone/>
            </a:pPr>
            <a:r>
              <a:rPr b="1" i="0" lang="es-419" sz="2400" u="none" cap="none" strike="noStrike">
                <a:solidFill>
                  <a:srgbClr val="61B8CD"/>
                </a:solidFill>
                <a:latin typeface="Arial"/>
                <a:ea typeface="Arial"/>
                <a:cs typeface="Arial"/>
                <a:sym typeface="Arial"/>
              </a:rPr>
              <a:t>Tablero de control integrado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" name="Google Shape;86;p2"/>
          <p:cNvGrpSpPr/>
          <p:nvPr/>
        </p:nvGrpSpPr>
        <p:grpSpPr>
          <a:xfrm>
            <a:off x="12265253" y="6960744"/>
            <a:ext cx="273050" cy="485775"/>
            <a:chOff x="7929586" y="7358090"/>
            <a:chExt cx="273050" cy="485775"/>
          </a:xfrm>
        </p:grpSpPr>
        <p:pic>
          <p:nvPicPr>
            <p:cNvPr id="87" name="Google Shape;87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1" i="0" sz="700" u="none" cap="none" strike="noStrike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chemeClr val="lt1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1" i="0" sz="700" u="none" cap="none" strike="noStrike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 flipH="1" rot="120000">
              <a:off x="8153262" y="7705543"/>
              <a:ext cx="36000" cy="97200"/>
            </a:xfrm>
            <a:prstGeom prst="chord">
              <a:avLst>
                <a:gd fmla="val 3270883" name="adj1"/>
                <a:gd fmla="val 16895529" name="adj2"/>
              </a:avLst>
            </a:prstGeom>
            <a:solidFill>
              <a:schemeClr val="lt1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1" i="0" sz="700" u="none" cap="none" strike="noStrike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5389" y="6615150"/>
            <a:ext cx="273000" cy="4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/>
          <p:nvPr/>
        </p:nvSpPr>
        <p:spPr>
          <a:xfrm>
            <a:off x="179500" y="1392911"/>
            <a:ext cx="8758500" cy="697948"/>
          </a:xfrm>
          <a:prstGeom prst="flowChartAlternateProcess">
            <a:avLst/>
          </a:prstGeom>
          <a:noFill/>
          <a:ln cap="flat" cmpd="sng" w="1905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"/>
          <p:cNvSpPr txBox="1"/>
          <p:nvPr>
            <p:ph type="title"/>
          </p:nvPr>
        </p:nvSpPr>
        <p:spPr>
          <a:xfrm>
            <a:off x="374848" y="188640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B8CD"/>
              </a:buClr>
              <a:buSzPts val="2400"/>
              <a:buFont typeface="Arial"/>
              <a:buNone/>
            </a:pPr>
            <a:r>
              <a:rPr b="1" i="0" lang="es-419" sz="2400" u="none" cap="none" strike="noStrike">
                <a:solidFill>
                  <a:srgbClr val="61B8CD"/>
                </a:solidFill>
                <a:latin typeface="Arial"/>
                <a:ea typeface="Arial"/>
                <a:cs typeface="Arial"/>
                <a:sym typeface="Arial"/>
              </a:rPr>
              <a:t>Tablero de control integrado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7" name="Google Shape;97;p3"/>
          <p:cNvGraphicFramePr/>
          <p:nvPr/>
        </p:nvGraphicFramePr>
        <p:xfrm>
          <a:off x="2352379" y="8607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{1A0262BA-4ACC-40BC-B2B8-F45EF79C0166}</a:tableStyleId>
              </a:tblPr>
              <a:tblGrid>
                <a:gridCol w="1331400"/>
                <a:gridCol w="1331400"/>
                <a:gridCol w="1270875"/>
                <a:gridCol w="1089300"/>
                <a:gridCol w="1230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es-419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RESPONSABLE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s-419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DOCENTES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s-419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SITUACIÓN 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s-419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ACTUAL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s-419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PRÓXIMO 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s-419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HITO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s-419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OBJETIVO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8" name="Google Shape;98;p3"/>
          <p:cNvSpPr/>
          <p:nvPr/>
        </p:nvSpPr>
        <p:spPr>
          <a:xfrm>
            <a:off x="251520" y="1495840"/>
            <a:ext cx="2166937" cy="487367"/>
          </a:xfrm>
          <a:prstGeom prst="flowChartAlternateProcess">
            <a:avLst/>
          </a:prstGeom>
          <a:solidFill>
            <a:srgbClr val="D0F500"/>
          </a:solidFill>
          <a:ln>
            <a:noFill/>
          </a:ln>
        </p:spPr>
        <p:txBody>
          <a:bodyPr anchorCtr="0" anchor="ctr" bIns="36000" lIns="45700" spcFirstLastPara="1" rIns="457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AgroAgil</a:t>
            </a:r>
            <a:endParaRPr b="1" i="0" sz="1600" u="none" cap="none" strike="noStrike">
              <a:solidFill>
                <a:srgbClr val="3660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p3"/>
          <p:cNvGraphicFramePr/>
          <p:nvPr/>
        </p:nvGraphicFramePr>
        <p:xfrm>
          <a:off x="2407710" y="14495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{1A0262BA-4ACC-40BC-B2B8-F45EF79C0166}</a:tableStyleId>
              </a:tblPr>
              <a:tblGrid>
                <a:gridCol w="1221375"/>
                <a:gridCol w="1358350"/>
                <a:gridCol w="1298625"/>
                <a:gridCol w="1358625"/>
                <a:gridCol w="811700"/>
              </a:tblGrid>
              <a:tr h="634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419" sz="1000">
                          <a:solidFill>
                            <a:srgbClr val="1F497D"/>
                          </a:solidFill>
                        </a:rPr>
                        <a:t>Gabriel Maximiliano Gustavo Iakantas</a:t>
                      </a:r>
                      <a:endParaRPr sz="1000" u="none" cap="none" strike="noStrike"/>
                    </a:p>
                  </a:txBody>
                  <a:tcPr marT="36000" marB="36000" marR="0" marL="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419" sz="1000" u="none" cap="none" strike="noStrike">
                          <a:solidFill>
                            <a:srgbClr val="1F497D"/>
                          </a:solidFill>
                        </a:rPr>
                        <a:t>C. Crescentini</a:t>
                      </a:r>
                      <a:endParaRPr sz="1000" u="none" cap="none" strike="noStrike">
                        <a:solidFill>
                          <a:srgbClr val="1F497D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419" sz="1000" u="none" cap="none" strike="noStrike">
                          <a:solidFill>
                            <a:srgbClr val="1F497D"/>
                          </a:solidFill>
                        </a:rPr>
                        <a:t>E. Cortez</a:t>
                      </a:r>
                      <a:endParaRPr sz="1000" u="none" cap="none" strike="noStrike">
                        <a:solidFill>
                          <a:srgbClr val="1F497D"/>
                        </a:solidFill>
                      </a:endParaRPr>
                    </a:p>
                  </a:txBody>
                  <a:tcPr marT="36000" marB="36000" marR="0" marL="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419" sz="1000" u="none" cap="none" strike="noStrike">
                          <a:solidFill>
                            <a:srgbClr val="1F497D"/>
                          </a:solidFill>
                        </a:rPr>
                        <a:t>Etapa de Desarrollo </a:t>
                      </a:r>
                      <a:r>
                        <a:rPr lang="es-419" sz="1000">
                          <a:solidFill>
                            <a:srgbClr val="1F497D"/>
                          </a:solidFill>
                        </a:rPr>
                        <a:t>55</a:t>
                      </a:r>
                      <a:r>
                        <a:rPr lang="es-419" sz="1000" u="none" cap="none" strike="noStrike">
                          <a:solidFill>
                            <a:srgbClr val="1F497D"/>
                          </a:solidFill>
                        </a:rPr>
                        <a:t>%</a:t>
                      </a:r>
                      <a:endParaRPr sz="1000" u="none" cap="none" strike="noStrike">
                        <a:solidFill>
                          <a:srgbClr val="1F497D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419" sz="1000">
                          <a:solidFill>
                            <a:srgbClr val="1F497D"/>
                          </a:solidFill>
                        </a:rPr>
                        <a:t>Implementación 55%</a:t>
                      </a:r>
                      <a:r>
                        <a:rPr lang="es-419" sz="1000" u="none" cap="none" strike="noStrike">
                          <a:solidFill>
                            <a:srgbClr val="1F497D"/>
                          </a:solidFill>
                        </a:rPr>
                        <a:t>  </a:t>
                      </a:r>
                      <a:endParaRPr sz="1200" u="none" cap="none" strike="noStrike"/>
                    </a:p>
                  </a:txBody>
                  <a:tcPr marT="36000" marB="36000" marR="0" marL="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419" sz="1000">
                          <a:solidFill>
                            <a:srgbClr val="1F497D"/>
                          </a:solidFill>
                        </a:rPr>
                        <a:t>Último release</a:t>
                      </a:r>
                      <a:br>
                        <a:rPr lang="es-419" sz="1000" u="none" cap="none" strike="noStrike">
                          <a:solidFill>
                            <a:srgbClr val="1F497D"/>
                          </a:solidFill>
                        </a:rPr>
                      </a:br>
                      <a:r>
                        <a:rPr b="0" i="0" lang="es-419" sz="1000" u="none" cap="none" strike="noStrik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419" sz="1000">
                          <a:solidFill>
                            <a:srgbClr val="1F497D"/>
                          </a:solidFill>
                        </a:rPr>
                        <a:t>0</a:t>
                      </a:r>
                      <a:r>
                        <a:rPr lang="es-419" sz="1000" u="none" cap="none" strike="noStrike">
                          <a:solidFill>
                            <a:srgbClr val="1F497D"/>
                          </a:solidFill>
                        </a:rPr>
                        <a:t>8/</a:t>
                      </a:r>
                      <a:r>
                        <a:rPr lang="es-419" sz="1000">
                          <a:solidFill>
                            <a:srgbClr val="1F497D"/>
                          </a:solidFill>
                        </a:rPr>
                        <a:t>10</a:t>
                      </a:r>
                      <a:r>
                        <a:rPr lang="es-419" sz="1000" u="none" cap="none" strike="noStrike">
                          <a:solidFill>
                            <a:srgbClr val="1F497D"/>
                          </a:solidFill>
                        </a:rPr>
                        <a:t>/2023</a:t>
                      </a:r>
                      <a:endParaRPr sz="1200" u="none" cap="none" strike="noStrike"/>
                    </a:p>
                  </a:txBody>
                  <a:tcPr marT="36000" marB="36000" marR="0" marL="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419" sz="1050" u="none" cap="none" strike="noStrike">
                          <a:solidFill>
                            <a:srgbClr val="1F497D"/>
                          </a:solidFill>
                        </a:rPr>
                        <a:t>30/11/2023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419" sz="1050">
                          <a:solidFill>
                            <a:srgbClr val="1F497D"/>
                          </a:solidFill>
                        </a:rPr>
                        <a:t>72</a:t>
                      </a:r>
                      <a:r>
                        <a:rPr lang="es-419" sz="1050" u="none" cap="none" strike="noStrike">
                          <a:solidFill>
                            <a:srgbClr val="1F497D"/>
                          </a:solidFill>
                        </a:rPr>
                        <a:t>%</a:t>
                      </a:r>
                      <a:endParaRPr sz="1400" u="none" cap="none" strike="noStrike"/>
                    </a:p>
                  </a:txBody>
                  <a:tcPr marT="36000" marB="36000" marR="0" marL="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2948" y="1523649"/>
            <a:ext cx="2730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374848" y="188640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B8CD"/>
              </a:buClr>
              <a:buSzPts val="2400"/>
              <a:buFont typeface="Arial"/>
              <a:buNone/>
            </a:pPr>
            <a:r>
              <a:rPr b="1" i="0" lang="es-419" sz="2400" u="none" cap="none" strike="noStrike">
                <a:solidFill>
                  <a:srgbClr val="61B8CD"/>
                </a:solidFill>
                <a:latin typeface="Arial"/>
                <a:ea typeface="Arial"/>
                <a:cs typeface="Arial"/>
                <a:sym typeface="Arial"/>
              </a:rPr>
              <a:t>Tablero de control integrado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" name="Google Shape;106;p4"/>
          <p:cNvGrpSpPr/>
          <p:nvPr/>
        </p:nvGrpSpPr>
        <p:grpSpPr>
          <a:xfrm>
            <a:off x="12121247" y="5829707"/>
            <a:ext cx="273050" cy="485775"/>
            <a:chOff x="7929586" y="7358090"/>
            <a:chExt cx="273050" cy="485775"/>
          </a:xfrm>
        </p:grpSpPr>
        <p:pic>
          <p:nvPicPr>
            <p:cNvPr id="107" name="Google Shape;107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4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1" i="0" sz="700" u="none" cap="none" strike="noStrike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chemeClr val="lt1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1" i="0" sz="700" u="none" cap="none" strike="noStrike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 flipH="1" rot="120000">
              <a:off x="8153262" y="7705543"/>
              <a:ext cx="36000" cy="97200"/>
            </a:xfrm>
            <a:prstGeom prst="chord">
              <a:avLst>
                <a:gd fmla="val 3270883" name="adj1"/>
                <a:gd fmla="val 16895529" name="adj2"/>
              </a:avLst>
            </a:prstGeom>
            <a:solidFill>
              <a:schemeClr val="lt1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1" i="0" sz="700" u="none" cap="none" strike="noStrike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>
            <a:off x="11248853" y="6127706"/>
            <a:ext cx="273050" cy="485775"/>
            <a:chOff x="7929586" y="7358090"/>
            <a:chExt cx="273050" cy="485775"/>
          </a:xfrm>
        </p:grpSpPr>
        <p:pic>
          <p:nvPicPr>
            <p:cNvPr id="116" name="Google Shape;116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5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1" i="0" sz="7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chemeClr val="lt1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1" i="0" sz="7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 flipH="1" rot="120000">
              <a:off x="8153262" y="7705543"/>
              <a:ext cx="36000" cy="97200"/>
            </a:xfrm>
            <a:prstGeom prst="chord">
              <a:avLst>
                <a:gd fmla="val 3270883" name="adj1"/>
                <a:gd fmla="val 16895529" name="adj2"/>
              </a:avLst>
            </a:prstGeom>
            <a:solidFill>
              <a:schemeClr val="lt1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1" i="0" sz="7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0" name="Google Shape;12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39510" y="5967561"/>
            <a:ext cx="2730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56644" y="6020499"/>
            <a:ext cx="2730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4492" y="6069978"/>
            <a:ext cx="2730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5035" y="6543332"/>
            <a:ext cx="2730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68834" y="6345324"/>
            <a:ext cx="2730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9368" y="5697944"/>
            <a:ext cx="2730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7890" y="6102167"/>
            <a:ext cx="2730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45358" y="6693288"/>
            <a:ext cx="2730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Gabriela Salem</dc:creator>
</cp:coreProperties>
</file>