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3849" r:id="rId6"/>
    <p:sldId id="3846" r:id="rId7"/>
    <p:sldId id="261" r:id="rId8"/>
    <p:sldId id="3851" r:id="rId9"/>
    <p:sldId id="3850" r:id="rId10"/>
    <p:sldId id="265" r:id="rId11"/>
    <p:sldId id="3852" r:id="rId12"/>
    <p:sldId id="3853" r:id="rId13"/>
    <p:sldId id="263" r:id="rId14"/>
    <p:sldId id="268" r:id="rId15"/>
    <p:sldId id="3848" r:id="rId16"/>
    <p:sldId id="267" r:id="rId17"/>
    <p:sldId id="384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94FCF-70C1-4A16-887D-1959F7C3E673}" v="300" dt="2024-02-19T03:38:41.950"/>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autoAdjust="0"/>
  </p:normalViewPr>
  <p:slideViewPr>
    <p:cSldViewPr snapToGrid="0">
      <p:cViewPr varScale="1">
        <p:scale>
          <a:sx n="103" d="100"/>
          <a:sy n="103" d="100"/>
        </p:scale>
        <p:origin x="912" y="108"/>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2D4AF-4262-4BDB-9FEE-4FCFAAA037CE}"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IN"/>
        </a:p>
      </dgm:t>
    </dgm:pt>
    <dgm:pt modelId="{AFF64CAA-C38E-43EB-A47A-6F48A6FA9E0F}">
      <dgm:prSet phldrT="[Text]"/>
      <dgm:spPr/>
      <dgm:t>
        <a:bodyPr/>
        <a:lstStyle/>
        <a:p>
          <a:r>
            <a:rPr lang="en-IN" dirty="0"/>
            <a:t>Pandas : Data Processing</a:t>
          </a:r>
        </a:p>
      </dgm:t>
    </dgm:pt>
    <dgm:pt modelId="{ECBA212E-15E3-413E-A446-539EDB3E3087}" type="parTrans" cxnId="{0403AB06-5D4D-400D-B75D-49CCD36C080F}">
      <dgm:prSet/>
      <dgm:spPr/>
      <dgm:t>
        <a:bodyPr/>
        <a:lstStyle/>
        <a:p>
          <a:endParaRPr lang="en-IN"/>
        </a:p>
      </dgm:t>
    </dgm:pt>
    <dgm:pt modelId="{FED92019-DE9B-45E6-B17D-09960E1DC3BE}" type="sibTrans" cxnId="{0403AB06-5D4D-400D-B75D-49CCD36C080F}">
      <dgm:prSet/>
      <dgm:spPr/>
      <dgm:t>
        <a:bodyPr/>
        <a:lstStyle/>
        <a:p>
          <a:endParaRPr lang="en-IN"/>
        </a:p>
      </dgm:t>
    </dgm:pt>
    <dgm:pt modelId="{A7157482-612A-43B3-A985-85FA6427F312}">
      <dgm:prSet phldrT="[Text]"/>
      <dgm:spPr/>
      <dgm:t>
        <a:bodyPr/>
        <a:lstStyle/>
        <a:p>
          <a:r>
            <a:rPr lang="en-IN" dirty="0"/>
            <a:t>Matplotlib : Data Visualization</a:t>
          </a:r>
        </a:p>
      </dgm:t>
    </dgm:pt>
    <dgm:pt modelId="{2DDAA730-A80E-4E9C-BCEE-AEBC6718D12B}" type="parTrans" cxnId="{7536B3CB-A457-43D3-93F5-F0254E1E7CF2}">
      <dgm:prSet/>
      <dgm:spPr/>
      <dgm:t>
        <a:bodyPr/>
        <a:lstStyle/>
        <a:p>
          <a:endParaRPr lang="en-IN"/>
        </a:p>
      </dgm:t>
    </dgm:pt>
    <dgm:pt modelId="{568D2299-B12D-428A-A72F-40E34F15DADA}" type="sibTrans" cxnId="{7536B3CB-A457-43D3-93F5-F0254E1E7CF2}">
      <dgm:prSet/>
      <dgm:spPr/>
      <dgm:t>
        <a:bodyPr/>
        <a:lstStyle/>
        <a:p>
          <a:endParaRPr lang="en-IN"/>
        </a:p>
      </dgm:t>
    </dgm:pt>
    <dgm:pt modelId="{1C8969ED-E74F-47B8-9B3D-4ED532F829CA}">
      <dgm:prSet phldrT="[Text]"/>
      <dgm:spPr/>
      <dgm:t>
        <a:bodyPr/>
        <a:lstStyle/>
        <a:p>
          <a:r>
            <a:rPr lang="en-IN" dirty="0"/>
            <a:t>SciKit learn : Model training</a:t>
          </a:r>
        </a:p>
      </dgm:t>
    </dgm:pt>
    <dgm:pt modelId="{26E11241-8527-4DD1-802C-B4D10A7475A0}" type="parTrans" cxnId="{857A7695-5C30-4413-98DF-1E3F5C200294}">
      <dgm:prSet/>
      <dgm:spPr/>
      <dgm:t>
        <a:bodyPr/>
        <a:lstStyle/>
        <a:p>
          <a:endParaRPr lang="en-IN"/>
        </a:p>
      </dgm:t>
    </dgm:pt>
    <dgm:pt modelId="{121C6A2E-F24E-4E76-B193-3F7A835C0F00}" type="sibTrans" cxnId="{857A7695-5C30-4413-98DF-1E3F5C200294}">
      <dgm:prSet/>
      <dgm:spPr/>
      <dgm:t>
        <a:bodyPr/>
        <a:lstStyle/>
        <a:p>
          <a:endParaRPr lang="en-IN"/>
        </a:p>
      </dgm:t>
    </dgm:pt>
    <dgm:pt modelId="{4B54886F-4E2F-4905-89AE-BEFBD34B27A3}">
      <dgm:prSet phldrT="[Text]"/>
      <dgm:spPr/>
      <dgm:t>
        <a:bodyPr/>
        <a:lstStyle/>
        <a:p>
          <a:r>
            <a:rPr lang="en-IN" dirty="0"/>
            <a:t>Streamlit : Deploying on Web</a:t>
          </a:r>
        </a:p>
      </dgm:t>
    </dgm:pt>
    <dgm:pt modelId="{7F426F76-3823-45D1-ABE4-0AEA19F64CFD}" type="parTrans" cxnId="{19723D53-4EE9-424D-B1F9-504FB40FE85C}">
      <dgm:prSet/>
      <dgm:spPr/>
      <dgm:t>
        <a:bodyPr/>
        <a:lstStyle/>
        <a:p>
          <a:endParaRPr lang="en-IN"/>
        </a:p>
      </dgm:t>
    </dgm:pt>
    <dgm:pt modelId="{AA322733-C8E7-40B5-A2C5-A53412FD49AA}" type="sibTrans" cxnId="{19723D53-4EE9-424D-B1F9-504FB40FE85C}">
      <dgm:prSet/>
      <dgm:spPr/>
      <dgm:t>
        <a:bodyPr/>
        <a:lstStyle/>
        <a:p>
          <a:endParaRPr lang="en-IN"/>
        </a:p>
      </dgm:t>
    </dgm:pt>
    <dgm:pt modelId="{8B71AE13-4812-43ED-AAC4-E472818FEABB}">
      <dgm:prSet phldrT="[Text]"/>
      <dgm:spPr/>
      <dgm:t>
        <a:bodyPr/>
        <a:lstStyle/>
        <a:p>
          <a:r>
            <a:rPr lang="en-IN" dirty="0"/>
            <a:t>Pickle: Model Saving</a:t>
          </a:r>
        </a:p>
      </dgm:t>
    </dgm:pt>
    <dgm:pt modelId="{8F438447-30FC-4698-B90A-71CD7E4B552C}" type="parTrans" cxnId="{1A99C2C9-B549-432D-B6AE-5B19C0845517}">
      <dgm:prSet/>
      <dgm:spPr/>
      <dgm:t>
        <a:bodyPr/>
        <a:lstStyle/>
        <a:p>
          <a:endParaRPr lang="en-IN"/>
        </a:p>
      </dgm:t>
    </dgm:pt>
    <dgm:pt modelId="{ADA0A52F-CF31-473B-A725-34EEBB0A001D}" type="sibTrans" cxnId="{1A99C2C9-B549-432D-B6AE-5B19C0845517}">
      <dgm:prSet/>
      <dgm:spPr/>
      <dgm:t>
        <a:bodyPr/>
        <a:lstStyle/>
        <a:p>
          <a:endParaRPr lang="en-IN"/>
        </a:p>
      </dgm:t>
    </dgm:pt>
    <dgm:pt modelId="{11E75F44-0846-4604-9085-4C6643656F79}">
      <dgm:prSet phldrT="[Text]"/>
      <dgm:spPr/>
      <dgm:t>
        <a:bodyPr/>
        <a:lstStyle/>
        <a:p>
          <a:r>
            <a:rPr lang="en-IN" dirty="0"/>
            <a:t>Anaconda: Served as a Environment</a:t>
          </a:r>
        </a:p>
      </dgm:t>
    </dgm:pt>
    <dgm:pt modelId="{3EF3C765-3F00-4F70-B822-3C8112635A61}" type="parTrans" cxnId="{D3431871-C084-461B-8133-4DF17BFA525D}">
      <dgm:prSet/>
      <dgm:spPr/>
      <dgm:t>
        <a:bodyPr/>
        <a:lstStyle/>
        <a:p>
          <a:endParaRPr lang="en-IN"/>
        </a:p>
      </dgm:t>
    </dgm:pt>
    <dgm:pt modelId="{67E52542-D96E-46AC-87AC-A38EE18F0F06}" type="sibTrans" cxnId="{D3431871-C084-461B-8133-4DF17BFA525D}">
      <dgm:prSet/>
      <dgm:spPr/>
      <dgm:t>
        <a:bodyPr/>
        <a:lstStyle/>
        <a:p>
          <a:endParaRPr lang="en-IN"/>
        </a:p>
      </dgm:t>
    </dgm:pt>
    <dgm:pt modelId="{BC0FD7DA-FDF7-4E1C-B908-524FB55DD4FD}">
      <dgm:prSet phldrT="[Text]"/>
      <dgm:spPr/>
      <dgm:t>
        <a:bodyPr/>
        <a:lstStyle/>
        <a:p>
          <a:r>
            <a:rPr lang="en-IN" dirty="0"/>
            <a:t>Spyder: IDE</a:t>
          </a:r>
        </a:p>
      </dgm:t>
    </dgm:pt>
    <dgm:pt modelId="{B8122281-0BCE-4E4E-9690-6038694D5AD9}" type="parTrans" cxnId="{75DD4F22-26CD-400A-997B-2BE138D5C145}">
      <dgm:prSet/>
      <dgm:spPr/>
      <dgm:t>
        <a:bodyPr/>
        <a:lstStyle/>
        <a:p>
          <a:endParaRPr lang="en-IN"/>
        </a:p>
      </dgm:t>
    </dgm:pt>
    <dgm:pt modelId="{6C54C456-DD15-4499-93FF-B298155E0ADC}" type="sibTrans" cxnId="{75DD4F22-26CD-400A-997B-2BE138D5C145}">
      <dgm:prSet/>
      <dgm:spPr/>
      <dgm:t>
        <a:bodyPr/>
        <a:lstStyle/>
        <a:p>
          <a:endParaRPr lang="en-IN"/>
        </a:p>
      </dgm:t>
    </dgm:pt>
    <dgm:pt modelId="{6CA52247-CB3E-4ADE-A69B-D36E5CC078AA}">
      <dgm:prSet phldrT="[Text]"/>
      <dgm:spPr/>
      <dgm:t>
        <a:bodyPr/>
        <a:lstStyle/>
        <a:p>
          <a:r>
            <a:rPr lang="en-IN" dirty="0"/>
            <a:t>Python : Programming Language</a:t>
          </a:r>
        </a:p>
      </dgm:t>
    </dgm:pt>
    <dgm:pt modelId="{FE37FCFF-A4D6-4341-AB5F-596748A7741A}" type="parTrans" cxnId="{D7E7F196-F89D-4E95-840C-4B3C904A1C10}">
      <dgm:prSet/>
      <dgm:spPr/>
      <dgm:t>
        <a:bodyPr/>
        <a:lstStyle/>
        <a:p>
          <a:endParaRPr lang="en-IN"/>
        </a:p>
      </dgm:t>
    </dgm:pt>
    <dgm:pt modelId="{E5051B57-102D-46B8-9594-A10822C284A1}" type="sibTrans" cxnId="{D7E7F196-F89D-4E95-840C-4B3C904A1C10}">
      <dgm:prSet/>
      <dgm:spPr/>
      <dgm:t>
        <a:bodyPr/>
        <a:lstStyle/>
        <a:p>
          <a:endParaRPr lang="en-IN"/>
        </a:p>
      </dgm:t>
    </dgm:pt>
    <dgm:pt modelId="{F0CB9D1F-9C4A-4CEA-B557-B97A076EF757}" type="pres">
      <dgm:prSet presAssocID="{B552D4AF-4262-4BDB-9FEE-4FCFAAA037CE}" presName="linear" presStyleCnt="0">
        <dgm:presLayoutVars>
          <dgm:dir/>
          <dgm:animLvl val="lvl"/>
          <dgm:resizeHandles val="exact"/>
        </dgm:presLayoutVars>
      </dgm:prSet>
      <dgm:spPr/>
    </dgm:pt>
    <dgm:pt modelId="{5241112D-3DDC-4079-99F6-351A9261241B}" type="pres">
      <dgm:prSet presAssocID="{AFF64CAA-C38E-43EB-A47A-6F48A6FA9E0F}" presName="parentLin" presStyleCnt="0"/>
      <dgm:spPr/>
    </dgm:pt>
    <dgm:pt modelId="{7ADAA195-B322-42BD-A68A-4FFEDAD992FE}" type="pres">
      <dgm:prSet presAssocID="{AFF64CAA-C38E-43EB-A47A-6F48A6FA9E0F}" presName="parentLeftMargin" presStyleLbl="node1" presStyleIdx="0" presStyleCnt="8"/>
      <dgm:spPr/>
    </dgm:pt>
    <dgm:pt modelId="{F575F828-75C4-4ACE-9A27-4144D1ACE5F3}" type="pres">
      <dgm:prSet presAssocID="{AFF64CAA-C38E-43EB-A47A-6F48A6FA9E0F}" presName="parentText" presStyleLbl="node1" presStyleIdx="0" presStyleCnt="8">
        <dgm:presLayoutVars>
          <dgm:chMax val="0"/>
          <dgm:bulletEnabled val="1"/>
        </dgm:presLayoutVars>
      </dgm:prSet>
      <dgm:spPr/>
    </dgm:pt>
    <dgm:pt modelId="{25112F89-5114-4B5A-B983-F93ED4064E62}" type="pres">
      <dgm:prSet presAssocID="{AFF64CAA-C38E-43EB-A47A-6F48A6FA9E0F}" presName="negativeSpace" presStyleCnt="0"/>
      <dgm:spPr/>
    </dgm:pt>
    <dgm:pt modelId="{176D67EC-7A69-45EF-B7BE-3D5378CF2C42}" type="pres">
      <dgm:prSet presAssocID="{AFF64CAA-C38E-43EB-A47A-6F48A6FA9E0F}" presName="childText" presStyleLbl="conFgAcc1" presStyleIdx="0" presStyleCnt="8">
        <dgm:presLayoutVars>
          <dgm:bulletEnabled val="1"/>
        </dgm:presLayoutVars>
      </dgm:prSet>
      <dgm:spPr/>
    </dgm:pt>
    <dgm:pt modelId="{17AFA542-06E3-4F7B-9559-A3F4E0341A33}" type="pres">
      <dgm:prSet presAssocID="{FED92019-DE9B-45E6-B17D-09960E1DC3BE}" presName="spaceBetweenRectangles" presStyleCnt="0"/>
      <dgm:spPr/>
    </dgm:pt>
    <dgm:pt modelId="{E8F1F99F-EF56-46BD-9D42-AE5C9A97EA5D}" type="pres">
      <dgm:prSet presAssocID="{A7157482-612A-43B3-A985-85FA6427F312}" presName="parentLin" presStyleCnt="0"/>
      <dgm:spPr/>
    </dgm:pt>
    <dgm:pt modelId="{016DF32C-48DA-4432-B973-4E02CAEEE12A}" type="pres">
      <dgm:prSet presAssocID="{A7157482-612A-43B3-A985-85FA6427F312}" presName="parentLeftMargin" presStyleLbl="node1" presStyleIdx="0" presStyleCnt="8"/>
      <dgm:spPr/>
    </dgm:pt>
    <dgm:pt modelId="{29699178-16FE-43EA-874F-B5837D703BE6}" type="pres">
      <dgm:prSet presAssocID="{A7157482-612A-43B3-A985-85FA6427F312}" presName="parentText" presStyleLbl="node1" presStyleIdx="1" presStyleCnt="8">
        <dgm:presLayoutVars>
          <dgm:chMax val="0"/>
          <dgm:bulletEnabled val="1"/>
        </dgm:presLayoutVars>
      </dgm:prSet>
      <dgm:spPr/>
    </dgm:pt>
    <dgm:pt modelId="{F5819E31-3327-4FAE-A196-2C83CEFABB9A}" type="pres">
      <dgm:prSet presAssocID="{A7157482-612A-43B3-A985-85FA6427F312}" presName="negativeSpace" presStyleCnt="0"/>
      <dgm:spPr/>
    </dgm:pt>
    <dgm:pt modelId="{011C0111-90ED-403C-9D3D-C4EF611AD852}" type="pres">
      <dgm:prSet presAssocID="{A7157482-612A-43B3-A985-85FA6427F312}" presName="childText" presStyleLbl="conFgAcc1" presStyleIdx="1" presStyleCnt="8">
        <dgm:presLayoutVars>
          <dgm:bulletEnabled val="1"/>
        </dgm:presLayoutVars>
      </dgm:prSet>
      <dgm:spPr/>
    </dgm:pt>
    <dgm:pt modelId="{BCDDF407-01C0-4B9A-BD3C-AE23C14FA845}" type="pres">
      <dgm:prSet presAssocID="{568D2299-B12D-428A-A72F-40E34F15DADA}" presName="spaceBetweenRectangles" presStyleCnt="0"/>
      <dgm:spPr/>
    </dgm:pt>
    <dgm:pt modelId="{D63DA1BE-FB7C-4365-913B-1D44662ADFF3}" type="pres">
      <dgm:prSet presAssocID="{1C8969ED-E74F-47B8-9B3D-4ED532F829CA}" presName="parentLin" presStyleCnt="0"/>
      <dgm:spPr/>
    </dgm:pt>
    <dgm:pt modelId="{EC165D8D-E420-49B3-BC6E-2188C99BD69B}" type="pres">
      <dgm:prSet presAssocID="{1C8969ED-E74F-47B8-9B3D-4ED532F829CA}" presName="parentLeftMargin" presStyleLbl="node1" presStyleIdx="1" presStyleCnt="8"/>
      <dgm:spPr/>
    </dgm:pt>
    <dgm:pt modelId="{9BD758DB-C317-461A-8A45-D5DC8F4E3676}" type="pres">
      <dgm:prSet presAssocID="{1C8969ED-E74F-47B8-9B3D-4ED532F829CA}" presName="parentText" presStyleLbl="node1" presStyleIdx="2" presStyleCnt="8">
        <dgm:presLayoutVars>
          <dgm:chMax val="0"/>
          <dgm:bulletEnabled val="1"/>
        </dgm:presLayoutVars>
      </dgm:prSet>
      <dgm:spPr/>
    </dgm:pt>
    <dgm:pt modelId="{9702B511-653D-4EC0-B93E-963F8B7F95B2}" type="pres">
      <dgm:prSet presAssocID="{1C8969ED-E74F-47B8-9B3D-4ED532F829CA}" presName="negativeSpace" presStyleCnt="0"/>
      <dgm:spPr/>
    </dgm:pt>
    <dgm:pt modelId="{BB4E046B-FC37-4B00-B0DF-3EE130B244AB}" type="pres">
      <dgm:prSet presAssocID="{1C8969ED-E74F-47B8-9B3D-4ED532F829CA}" presName="childText" presStyleLbl="conFgAcc1" presStyleIdx="2" presStyleCnt="8">
        <dgm:presLayoutVars>
          <dgm:bulletEnabled val="1"/>
        </dgm:presLayoutVars>
      </dgm:prSet>
      <dgm:spPr/>
    </dgm:pt>
    <dgm:pt modelId="{E70248BB-E4F2-434A-8D9E-D6B68A54164F}" type="pres">
      <dgm:prSet presAssocID="{121C6A2E-F24E-4E76-B193-3F7A835C0F00}" presName="spaceBetweenRectangles" presStyleCnt="0"/>
      <dgm:spPr/>
    </dgm:pt>
    <dgm:pt modelId="{9B1B19E4-C2CD-4AE9-BDF4-93D1A8C0E3A2}" type="pres">
      <dgm:prSet presAssocID="{4B54886F-4E2F-4905-89AE-BEFBD34B27A3}" presName="parentLin" presStyleCnt="0"/>
      <dgm:spPr/>
    </dgm:pt>
    <dgm:pt modelId="{F504B603-546F-4F2B-B0A9-C85FE354ACE2}" type="pres">
      <dgm:prSet presAssocID="{4B54886F-4E2F-4905-89AE-BEFBD34B27A3}" presName="parentLeftMargin" presStyleLbl="node1" presStyleIdx="2" presStyleCnt="8"/>
      <dgm:spPr/>
    </dgm:pt>
    <dgm:pt modelId="{7D9950D1-C06B-4451-B7CA-F9F783288B67}" type="pres">
      <dgm:prSet presAssocID="{4B54886F-4E2F-4905-89AE-BEFBD34B27A3}" presName="parentText" presStyleLbl="node1" presStyleIdx="3" presStyleCnt="8">
        <dgm:presLayoutVars>
          <dgm:chMax val="0"/>
          <dgm:bulletEnabled val="1"/>
        </dgm:presLayoutVars>
      </dgm:prSet>
      <dgm:spPr/>
    </dgm:pt>
    <dgm:pt modelId="{A315DD07-5022-4A81-9730-BD23B4D421EF}" type="pres">
      <dgm:prSet presAssocID="{4B54886F-4E2F-4905-89AE-BEFBD34B27A3}" presName="negativeSpace" presStyleCnt="0"/>
      <dgm:spPr/>
    </dgm:pt>
    <dgm:pt modelId="{974AEC34-4B8F-4B35-811B-0D3DC28FF1AE}" type="pres">
      <dgm:prSet presAssocID="{4B54886F-4E2F-4905-89AE-BEFBD34B27A3}" presName="childText" presStyleLbl="conFgAcc1" presStyleIdx="3" presStyleCnt="8">
        <dgm:presLayoutVars>
          <dgm:bulletEnabled val="1"/>
        </dgm:presLayoutVars>
      </dgm:prSet>
      <dgm:spPr/>
    </dgm:pt>
    <dgm:pt modelId="{B0F29365-DDFF-4E94-85CF-85E5235BDB48}" type="pres">
      <dgm:prSet presAssocID="{AA322733-C8E7-40B5-A2C5-A53412FD49AA}" presName="spaceBetweenRectangles" presStyleCnt="0"/>
      <dgm:spPr/>
    </dgm:pt>
    <dgm:pt modelId="{D088912F-A6BB-4CB8-B44E-32C4F155C574}" type="pres">
      <dgm:prSet presAssocID="{8B71AE13-4812-43ED-AAC4-E472818FEABB}" presName="parentLin" presStyleCnt="0"/>
      <dgm:spPr/>
    </dgm:pt>
    <dgm:pt modelId="{5305CAA6-FA57-4E87-96D6-A174D6689986}" type="pres">
      <dgm:prSet presAssocID="{8B71AE13-4812-43ED-AAC4-E472818FEABB}" presName="parentLeftMargin" presStyleLbl="node1" presStyleIdx="3" presStyleCnt="8"/>
      <dgm:spPr/>
    </dgm:pt>
    <dgm:pt modelId="{80D3793E-404B-4667-ABE9-FD4CF3DF44E8}" type="pres">
      <dgm:prSet presAssocID="{8B71AE13-4812-43ED-AAC4-E472818FEABB}" presName="parentText" presStyleLbl="node1" presStyleIdx="4" presStyleCnt="8">
        <dgm:presLayoutVars>
          <dgm:chMax val="0"/>
          <dgm:bulletEnabled val="1"/>
        </dgm:presLayoutVars>
      </dgm:prSet>
      <dgm:spPr/>
    </dgm:pt>
    <dgm:pt modelId="{F37C1187-6A82-42DB-A310-B6CC50228589}" type="pres">
      <dgm:prSet presAssocID="{8B71AE13-4812-43ED-AAC4-E472818FEABB}" presName="negativeSpace" presStyleCnt="0"/>
      <dgm:spPr/>
    </dgm:pt>
    <dgm:pt modelId="{AFAF3394-55F7-4712-A137-1C220C8D84FB}" type="pres">
      <dgm:prSet presAssocID="{8B71AE13-4812-43ED-AAC4-E472818FEABB}" presName="childText" presStyleLbl="conFgAcc1" presStyleIdx="4" presStyleCnt="8">
        <dgm:presLayoutVars>
          <dgm:bulletEnabled val="1"/>
        </dgm:presLayoutVars>
      </dgm:prSet>
      <dgm:spPr/>
    </dgm:pt>
    <dgm:pt modelId="{A17406F3-5F5A-4FB2-ABCD-3EC9A36D2DAE}" type="pres">
      <dgm:prSet presAssocID="{ADA0A52F-CF31-473B-A725-34EEBB0A001D}" presName="spaceBetweenRectangles" presStyleCnt="0"/>
      <dgm:spPr/>
    </dgm:pt>
    <dgm:pt modelId="{5C1A2613-7968-48BA-A912-C963B0AD8355}" type="pres">
      <dgm:prSet presAssocID="{11E75F44-0846-4604-9085-4C6643656F79}" presName="parentLin" presStyleCnt="0"/>
      <dgm:spPr/>
    </dgm:pt>
    <dgm:pt modelId="{13E62EDF-68CB-4E36-8EA3-81672F31A41F}" type="pres">
      <dgm:prSet presAssocID="{11E75F44-0846-4604-9085-4C6643656F79}" presName="parentLeftMargin" presStyleLbl="node1" presStyleIdx="4" presStyleCnt="8"/>
      <dgm:spPr/>
    </dgm:pt>
    <dgm:pt modelId="{B3575CA0-7705-4A82-BD26-38A2F35A81D1}" type="pres">
      <dgm:prSet presAssocID="{11E75F44-0846-4604-9085-4C6643656F79}" presName="parentText" presStyleLbl="node1" presStyleIdx="5" presStyleCnt="8">
        <dgm:presLayoutVars>
          <dgm:chMax val="0"/>
          <dgm:bulletEnabled val="1"/>
        </dgm:presLayoutVars>
      </dgm:prSet>
      <dgm:spPr/>
    </dgm:pt>
    <dgm:pt modelId="{E4D8B48F-C7DE-4F10-974A-E431E3417358}" type="pres">
      <dgm:prSet presAssocID="{11E75F44-0846-4604-9085-4C6643656F79}" presName="negativeSpace" presStyleCnt="0"/>
      <dgm:spPr/>
    </dgm:pt>
    <dgm:pt modelId="{64EE5753-7A94-4F62-A065-310358F43971}" type="pres">
      <dgm:prSet presAssocID="{11E75F44-0846-4604-9085-4C6643656F79}" presName="childText" presStyleLbl="conFgAcc1" presStyleIdx="5" presStyleCnt="8">
        <dgm:presLayoutVars>
          <dgm:bulletEnabled val="1"/>
        </dgm:presLayoutVars>
      </dgm:prSet>
      <dgm:spPr/>
    </dgm:pt>
    <dgm:pt modelId="{6EF94401-824F-4CB4-A5C1-9D77FA3DD59F}" type="pres">
      <dgm:prSet presAssocID="{67E52542-D96E-46AC-87AC-A38EE18F0F06}" presName="spaceBetweenRectangles" presStyleCnt="0"/>
      <dgm:spPr/>
    </dgm:pt>
    <dgm:pt modelId="{B0CA5E0C-798C-419A-86FB-F54AC0D05A1E}" type="pres">
      <dgm:prSet presAssocID="{BC0FD7DA-FDF7-4E1C-B908-524FB55DD4FD}" presName="parentLin" presStyleCnt="0"/>
      <dgm:spPr/>
    </dgm:pt>
    <dgm:pt modelId="{8A9CA564-7463-4A55-BA7A-FE4B50CA6B70}" type="pres">
      <dgm:prSet presAssocID="{BC0FD7DA-FDF7-4E1C-B908-524FB55DD4FD}" presName="parentLeftMargin" presStyleLbl="node1" presStyleIdx="5" presStyleCnt="8"/>
      <dgm:spPr/>
    </dgm:pt>
    <dgm:pt modelId="{A76B09E7-59B7-4EA5-8F81-F32A74CACDF3}" type="pres">
      <dgm:prSet presAssocID="{BC0FD7DA-FDF7-4E1C-B908-524FB55DD4FD}" presName="parentText" presStyleLbl="node1" presStyleIdx="6" presStyleCnt="8">
        <dgm:presLayoutVars>
          <dgm:chMax val="0"/>
          <dgm:bulletEnabled val="1"/>
        </dgm:presLayoutVars>
      </dgm:prSet>
      <dgm:spPr/>
    </dgm:pt>
    <dgm:pt modelId="{41B970F8-70AC-4F62-8964-A72D6E700519}" type="pres">
      <dgm:prSet presAssocID="{BC0FD7DA-FDF7-4E1C-B908-524FB55DD4FD}" presName="negativeSpace" presStyleCnt="0"/>
      <dgm:spPr/>
    </dgm:pt>
    <dgm:pt modelId="{0299CB48-61E9-4769-81FD-559EA09279BC}" type="pres">
      <dgm:prSet presAssocID="{BC0FD7DA-FDF7-4E1C-B908-524FB55DD4FD}" presName="childText" presStyleLbl="conFgAcc1" presStyleIdx="6" presStyleCnt="8">
        <dgm:presLayoutVars>
          <dgm:bulletEnabled val="1"/>
        </dgm:presLayoutVars>
      </dgm:prSet>
      <dgm:spPr/>
    </dgm:pt>
    <dgm:pt modelId="{3EF60BF0-2CC4-49A1-BF1A-F69364D9BCE8}" type="pres">
      <dgm:prSet presAssocID="{6C54C456-DD15-4499-93FF-B298155E0ADC}" presName="spaceBetweenRectangles" presStyleCnt="0"/>
      <dgm:spPr/>
    </dgm:pt>
    <dgm:pt modelId="{8BAE7AF2-EC4E-4DB6-9FF9-981998286BE7}" type="pres">
      <dgm:prSet presAssocID="{6CA52247-CB3E-4ADE-A69B-D36E5CC078AA}" presName="parentLin" presStyleCnt="0"/>
      <dgm:spPr/>
    </dgm:pt>
    <dgm:pt modelId="{C531E308-B71E-4612-9EDF-7357ED5F1411}" type="pres">
      <dgm:prSet presAssocID="{6CA52247-CB3E-4ADE-A69B-D36E5CC078AA}" presName="parentLeftMargin" presStyleLbl="node1" presStyleIdx="6" presStyleCnt="8"/>
      <dgm:spPr/>
    </dgm:pt>
    <dgm:pt modelId="{07AFF44F-9B54-4851-9DA3-391257173CC2}" type="pres">
      <dgm:prSet presAssocID="{6CA52247-CB3E-4ADE-A69B-D36E5CC078AA}" presName="parentText" presStyleLbl="node1" presStyleIdx="7" presStyleCnt="8">
        <dgm:presLayoutVars>
          <dgm:chMax val="0"/>
          <dgm:bulletEnabled val="1"/>
        </dgm:presLayoutVars>
      </dgm:prSet>
      <dgm:spPr/>
    </dgm:pt>
    <dgm:pt modelId="{8A1665C5-68DF-4FE4-8744-38E60864903E}" type="pres">
      <dgm:prSet presAssocID="{6CA52247-CB3E-4ADE-A69B-D36E5CC078AA}" presName="negativeSpace" presStyleCnt="0"/>
      <dgm:spPr/>
    </dgm:pt>
    <dgm:pt modelId="{8DEF7773-810B-422C-9206-F0C52CA686C5}" type="pres">
      <dgm:prSet presAssocID="{6CA52247-CB3E-4ADE-A69B-D36E5CC078AA}" presName="childText" presStyleLbl="conFgAcc1" presStyleIdx="7" presStyleCnt="8">
        <dgm:presLayoutVars>
          <dgm:bulletEnabled val="1"/>
        </dgm:presLayoutVars>
      </dgm:prSet>
      <dgm:spPr/>
    </dgm:pt>
  </dgm:ptLst>
  <dgm:cxnLst>
    <dgm:cxn modelId="{0403AB06-5D4D-400D-B75D-49CCD36C080F}" srcId="{B552D4AF-4262-4BDB-9FEE-4FCFAAA037CE}" destId="{AFF64CAA-C38E-43EB-A47A-6F48A6FA9E0F}" srcOrd="0" destOrd="0" parTransId="{ECBA212E-15E3-413E-A446-539EDB3E3087}" sibTransId="{FED92019-DE9B-45E6-B17D-09960E1DC3BE}"/>
    <dgm:cxn modelId="{A0753607-6E8A-4651-8384-978AF3A64A11}" type="presOf" srcId="{AFF64CAA-C38E-43EB-A47A-6F48A6FA9E0F}" destId="{7ADAA195-B322-42BD-A68A-4FFEDAD992FE}" srcOrd="0" destOrd="0" presId="urn:microsoft.com/office/officeart/2005/8/layout/list1"/>
    <dgm:cxn modelId="{B3FB7B11-150E-47F9-8168-AA69789E4770}" type="presOf" srcId="{6CA52247-CB3E-4ADE-A69B-D36E5CC078AA}" destId="{C531E308-B71E-4612-9EDF-7357ED5F1411}" srcOrd="0" destOrd="0" presId="urn:microsoft.com/office/officeart/2005/8/layout/list1"/>
    <dgm:cxn modelId="{75DD4F22-26CD-400A-997B-2BE138D5C145}" srcId="{B552D4AF-4262-4BDB-9FEE-4FCFAAA037CE}" destId="{BC0FD7DA-FDF7-4E1C-B908-524FB55DD4FD}" srcOrd="6" destOrd="0" parTransId="{B8122281-0BCE-4E4E-9690-6038694D5AD9}" sibTransId="{6C54C456-DD15-4499-93FF-B298155E0ADC}"/>
    <dgm:cxn modelId="{46797141-7380-4BBE-8BD1-0DA00C981196}" type="presOf" srcId="{AFF64CAA-C38E-43EB-A47A-6F48A6FA9E0F}" destId="{F575F828-75C4-4ACE-9A27-4144D1ACE5F3}" srcOrd="1" destOrd="0" presId="urn:microsoft.com/office/officeart/2005/8/layout/list1"/>
    <dgm:cxn modelId="{733D3248-57E5-47D4-A485-DA267AD5220F}" type="presOf" srcId="{BC0FD7DA-FDF7-4E1C-B908-524FB55DD4FD}" destId="{8A9CA564-7463-4A55-BA7A-FE4B50CA6B70}" srcOrd="0" destOrd="0" presId="urn:microsoft.com/office/officeart/2005/8/layout/list1"/>
    <dgm:cxn modelId="{D3431871-C084-461B-8133-4DF17BFA525D}" srcId="{B552D4AF-4262-4BDB-9FEE-4FCFAAA037CE}" destId="{11E75F44-0846-4604-9085-4C6643656F79}" srcOrd="5" destOrd="0" parTransId="{3EF3C765-3F00-4F70-B822-3C8112635A61}" sibTransId="{67E52542-D96E-46AC-87AC-A38EE18F0F06}"/>
    <dgm:cxn modelId="{4BFCBC71-836F-4B69-819F-86908C995311}" type="presOf" srcId="{4B54886F-4E2F-4905-89AE-BEFBD34B27A3}" destId="{F504B603-546F-4F2B-B0A9-C85FE354ACE2}" srcOrd="0" destOrd="0" presId="urn:microsoft.com/office/officeart/2005/8/layout/list1"/>
    <dgm:cxn modelId="{5BA99452-BBD3-497A-8557-8BB0FA089E43}" type="presOf" srcId="{4B54886F-4E2F-4905-89AE-BEFBD34B27A3}" destId="{7D9950D1-C06B-4451-B7CA-F9F783288B67}" srcOrd="1" destOrd="0" presId="urn:microsoft.com/office/officeart/2005/8/layout/list1"/>
    <dgm:cxn modelId="{19723D53-4EE9-424D-B1F9-504FB40FE85C}" srcId="{B552D4AF-4262-4BDB-9FEE-4FCFAAA037CE}" destId="{4B54886F-4E2F-4905-89AE-BEFBD34B27A3}" srcOrd="3" destOrd="0" parTransId="{7F426F76-3823-45D1-ABE4-0AEA19F64CFD}" sibTransId="{AA322733-C8E7-40B5-A2C5-A53412FD49AA}"/>
    <dgm:cxn modelId="{71BF9884-BFA6-4A66-8E43-900A8C01BA9B}" type="presOf" srcId="{8B71AE13-4812-43ED-AAC4-E472818FEABB}" destId="{80D3793E-404B-4667-ABE9-FD4CF3DF44E8}" srcOrd="1" destOrd="0" presId="urn:microsoft.com/office/officeart/2005/8/layout/list1"/>
    <dgm:cxn modelId="{BD0A8E86-1A48-4872-9B9D-ECCD22FC3699}" type="presOf" srcId="{BC0FD7DA-FDF7-4E1C-B908-524FB55DD4FD}" destId="{A76B09E7-59B7-4EA5-8F81-F32A74CACDF3}" srcOrd="1" destOrd="0" presId="urn:microsoft.com/office/officeart/2005/8/layout/list1"/>
    <dgm:cxn modelId="{857A7695-5C30-4413-98DF-1E3F5C200294}" srcId="{B552D4AF-4262-4BDB-9FEE-4FCFAAA037CE}" destId="{1C8969ED-E74F-47B8-9B3D-4ED532F829CA}" srcOrd="2" destOrd="0" parTransId="{26E11241-8527-4DD1-802C-B4D10A7475A0}" sibTransId="{121C6A2E-F24E-4E76-B193-3F7A835C0F00}"/>
    <dgm:cxn modelId="{D7E7F196-F89D-4E95-840C-4B3C904A1C10}" srcId="{B552D4AF-4262-4BDB-9FEE-4FCFAAA037CE}" destId="{6CA52247-CB3E-4ADE-A69B-D36E5CC078AA}" srcOrd="7" destOrd="0" parTransId="{FE37FCFF-A4D6-4341-AB5F-596748A7741A}" sibTransId="{E5051B57-102D-46B8-9594-A10822C284A1}"/>
    <dgm:cxn modelId="{9DD51697-A798-45CB-BE92-D0E681541197}" type="presOf" srcId="{B552D4AF-4262-4BDB-9FEE-4FCFAAA037CE}" destId="{F0CB9D1F-9C4A-4CEA-B557-B97A076EF757}" srcOrd="0" destOrd="0" presId="urn:microsoft.com/office/officeart/2005/8/layout/list1"/>
    <dgm:cxn modelId="{88D037A3-C922-4320-9FA1-F169047D3EC4}" type="presOf" srcId="{11E75F44-0846-4604-9085-4C6643656F79}" destId="{B3575CA0-7705-4A82-BD26-38A2F35A81D1}" srcOrd="1" destOrd="0" presId="urn:microsoft.com/office/officeart/2005/8/layout/list1"/>
    <dgm:cxn modelId="{A9DCA4A9-17CB-42ED-A80B-8F27A3F5167E}" type="presOf" srcId="{1C8969ED-E74F-47B8-9B3D-4ED532F829CA}" destId="{9BD758DB-C317-461A-8A45-D5DC8F4E3676}" srcOrd="1" destOrd="0" presId="urn:microsoft.com/office/officeart/2005/8/layout/list1"/>
    <dgm:cxn modelId="{5EAC39B7-2004-45C6-BD91-BDFF636E9471}" type="presOf" srcId="{A7157482-612A-43B3-A985-85FA6427F312}" destId="{016DF32C-48DA-4432-B973-4E02CAEEE12A}" srcOrd="0" destOrd="0" presId="urn:microsoft.com/office/officeart/2005/8/layout/list1"/>
    <dgm:cxn modelId="{1A99C2C9-B549-432D-B6AE-5B19C0845517}" srcId="{B552D4AF-4262-4BDB-9FEE-4FCFAAA037CE}" destId="{8B71AE13-4812-43ED-AAC4-E472818FEABB}" srcOrd="4" destOrd="0" parTransId="{8F438447-30FC-4698-B90A-71CD7E4B552C}" sibTransId="{ADA0A52F-CF31-473B-A725-34EEBB0A001D}"/>
    <dgm:cxn modelId="{7536B3CB-A457-43D3-93F5-F0254E1E7CF2}" srcId="{B552D4AF-4262-4BDB-9FEE-4FCFAAA037CE}" destId="{A7157482-612A-43B3-A985-85FA6427F312}" srcOrd="1" destOrd="0" parTransId="{2DDAA730-A80E-4E9C-BCEE-AEBC6718D12B}" sibTransId="{568D2299-B12D-428A-A72F-40E34F15DADA}"/>
    <dgm:cxn modelId="{C6821DEA-D7EC-4C91-810F-FBBE2B1BDD62}" type="presOf" srcId="{8B71AE13-4812-43ED-AAC4-E472818FEABB}" destId="{5305CAA6-FA57-4E87-96D6-A174D6689986}" srcOrd="0" destOrd="0" presId="urn:microsoft.com/office/officeart/2005/8/layout/list1"/>
    <dgm:cxn modelId="{03F885EC-76EE-4BC9-8F79-E64F57C83EA5}" type="presOf" srcId="{A7157482-612A-43B3-A985-85FA6427F312}" destId="{29699178-16FE-43EA-874F-B5837D703BE6}" srcOrd="1" destOrd="0" presId="urn:microsoft.com/office/officeart/2005/8/layout/list1"/>
    <dgm:cxn modelId="{7DACAFF8-D351-4E77-B3C0-DB970A93807E}" type="presOf" srcId="{11E75F44-0846-4604-9085-4C6643656F79}" destId="{13E62EDF-68CB-4E36-8EA3-81672F31A41F}" srcOrd="0" destOrd="0" presId="urn:microsoft.com/office/officeart/2005/8/layout/list1"/>
    <dgm:cxn modelId="{881DD6F9-8EA4-4FDD-9DBD-14199BCA93B5}" type="presOf" srcId="{6CA52247-CB3E-4ADE-A69B-D36E5CC078AA}" destId="{07AFF44F-9B54-4851-9DA3-391257173CC2}" srcOrd="1" destOrd="0" presId="urn:microsoft.com/office/officeart/2005/8/layout/list1"/>
    <dgm:cxn modelId="{13FA3FFA-CBEA-4114-AA12-E1D486F058CF}" type="presOf" srcId="{1C8969ED-E74F-47B8-9B3D-4ED532F829CA}" destId="{EC165D8D-E420-49B3-BC6E-2188C99BD69B}" srcOrd="0" destOrd="0" presId="urn:microsoft.com/office/officeart/2005/8/layout/list1"/>
    <dgm:cxn modelId="{6776B249-B53A-4F4E-AAB0-5A4BEB576B21}" type="presParOf" srcId="{F0CB9D1F-9C4A-4CEA-B557-B97A076EF757}" destId="{5241112D-3DDC-4079-99F6-351A9261241B}" srcOrd="0" destOrd="0" presId="urn:microsoft.com/office/officeart/2005/8/layout/list1"/>
    <dgm:cxn modelId="{55584F87-F804-43A6-A108-8B9B240AB255}" type="presParOf" srcId="{5241112D-3DDC-4079-99F6-351A9261241B}" destId="{7ADAA195-B322-42BD-A68A-4FFEDAD992FE}" srcOrd="0" destOrd="0" presId="urn:microsoft.com/office/officeart/2005/8/layout/list1"/>
    <dgm:cxn modelId="{B7719F1C-8ACB-40FD-B7E7-0A372D4B737B}" type="presParOf" srcId="{5241112D-3DDC-4079-99F6-351A9261241B}" destId="{F575F828-75C4-4ACE-9A27-4144D1ACE5F3}" srcOrd="1" destOrd="0" presId="urn:microsoft.com/office/officeart/2005/8/layout/list1"/>
    <dgm:cxn modelId="{A0ED84D4-3F28-483F-891A-4439BA3B6ED1}" type="presParOf" srcId="{F0CB9D1F-9C4A-4CEA-B557-B97A076EF757}" destId="{25112F89-5114-4B5A-B983-F93ED4064E62}" srcOrd="1" destOrd="0" presId="urn:microsoft.com/office/officeart/2005/8/layout/list1"/>
    <dgm:cxn modelId="{38841FB4-F84B-4EF0-8823-2F43891B1AB7}" type="presParOf" srcId="{F0CB9D1F-9C4A-4CEA-B557-B97A076EF757}" destId="{176D67EC-7A69-45EF-B7BE-3D5378CF2C42}" srcOrd="2" destOrd="0" presId="urn:microsoft.com/office/officeart/2005/8/layout/list1"/>
    <dgm:cxn modelId="{0911BFD2-8BF5-4993-AD05-9A4F2A3F1866}" type="presParOf" srcId="{F0CB9D1F-9C4A-4CEA-B557-B97A076EF757}" destId="{17AFA542-06E3-4F7B-9559-A3F4E0341A33}" srcOrd="3" destOrd="0" presId="urn:microsoft.com/office/officeart/2005/8/layout/list1"/>
    <dgm:cxn modelId="{BE3709FC-CDB0-446D-B572-FD57CFC8B86B}" type="presParOf" srcId="{F0CB9D1F-9C4A-4CEA-B557-B97A076EF757}" destId="{E8F1F99F-EF56-46BD-9D42-AE5C9A97EA5D}" srcOrd="4" destOrd="0" presId="urn:microsoft.com/office/officeart/2005/8/layout/list1"/>
    <dgm:cxn modelId="{745726EC-6778-448E-8A83-E5B6C68BBA9D}" type="presParOf" srcId="{E8F1F99F-EF56-46BD-9D42-AE5C9A97EA5D}" destId="{016DF32C-48DA-4432-B973-4E02CAEEE12A}" srcOrd="0" destOrd="0" presId="urn:microsoft.com/office/officeart/2005/8/layout/list1"/>
    <dgm:cxn modelId="{2C32A79D-2407-4CC8-824D-167C9FC831BF}" type="presParOf" srcId="{E8F1F99F-EF56-46BD-9D42-AE5C9A97EA5D}" destId="{29699178-16FE-43EA-874F-B5837D703BE6}" srcOrd="1" destOrd="0" presId="urn:microsoft.com/office/officeart/2005/8/layout/list1"/>
    <dgm:cxn modelId="{8BBFD931-D8CD-4BB7-ABCB-C5A0A6A4B95D}" type="presParOf" srcId="{F0CB9D1F-9C4A-4CEA-B557-B97A076EF757}" destId="{F5819E31-3327-4FAE-A196-2C83CEFABB9A}" srcOrd="5" destOrd="0" presId="urn:microsoft.com/office/officeart/2005/8/layout/list1"/>
    <dgm:cxn modelId="{ABDC8786-E48F-4DC3-955F-8F60DCE582A4}" type="presParOf" srcId="{F0CB9D1F-9C4A-4CEA-B557-B97A076EF757}" destId="{011C0111-90ED-403C-9D3D-C4EF611AD852}" srcOrd="6" destOrd="0" presId="urn:microsoft.com/office/officeart/2005/8/layout/list1"/>
    <dgm:cxn modelId="{5FC5AF02-32CC-4CA7-9238-73F267DE65F3}" type="presParOf" srcId="{F0CB9D1F-9C4A-4CEA-B557-B97A076EF757}" destId="{BCDDF407-01C0-4B9A-BD3C-AE23C14FA845}" srcOrd="7" destOrd="0" presId="urn:microsoft.com/office/officeart/2005/8/layout/list1"/>
    <dgm:cxn modelId="{2A078C7E-0D63-47E7-9B75-1C0CAFB9EC97}" type="presParOf" srcId="{F0CB9D1F-9C4A-4CEA-B557-B97A076EF757}" destId="{D63DA1BE-FB7C-4365-913B-1D44662ADFF3}" srcOrd="8" destOrd="0" presId="urn:microsoft.com/office/officeart/2005/8/layout/list1"/>
    <dgm:cxn modelId="{107F2B63-30B6-4A44-A2E1-509B270CA3EE}" type="presParOf" srcId="{D63DA1BE-FB7C-4365-913B-1D44662ADFF3}" destId="{EC165D8D-E420-49B3-BC6E-2188C99BD69B}" srcOrd="0" destOrd="0" presId="urn:microsoft.com/office/officeart/2005/8/layout/list1"/>
    <dgm:cxn modelId="{49AF45E2-5F1A-44D0-AAD2-4A2CE3CF55BD}" type="presParOf" srcId="{D63DA1BE-FB7C-4365-913B-1D44662ADFF3}" destId="{9BD758DB-C317-461A-8A45-D5DC8F4E3676}" srcOrd="1" destOrd="0" presId="urn:microsoft.com/office/officeart/2005/8/layout/list1"/>
    <dgm:cxn modelId="{88F6AA72-BCC9-43C9-AA65-D50288C6A6AA}" type="presParOf" srcId="{F0CB9D1F-9C4A-4CEA-B557-B97A076EF757}" destId="{9702B511-653D-4EC0-B93E-963F8B7F95B2}" srcOrd="9" destOrd="0" presId="urn:microsoft.com/office/officeart/2005/8/layout/list1"/>
    <dgm:cxn modelId="{F6D00B32-8742-4037-81BD-27B9DBEDF138}" type="presParOf" srcId="{F0CB9D1F-9C4A-4CEA-B557-B97A076EF757}" destId="{BB4E046B-FC37-4B00-B0DF-3EE130B244AB}" srcOrd="10" destOrd="0" presId="urn:microsoft.com/office/officeart/2005/8/layout/list1"/>
    <dgm:cxn modelId="{21E99C1B-9368-47E9-8C9A-7E5E618FCBAD}" type="presParOf" srcId="{F0CB9D1F-9C4A-4CEA-B557-B97A076EF757}" destId="{E70248BB-E4F2-434A-8D9E-D6B68A54164F}" srcOrd="11" destOrd="0" presId="urn:microsoft.com/office/officeart/2005/8/layout/list1"/>
    <dgm:cxn modelId="{02D041D6-D639-4919-896C-0ABA04F50D05}" type="presParOf" srcId="{F0CB9D1F-9C4A-4CEA-B557-B97A076EF757}" destId="{9B1B19E4-C2CD-4AE9-BDF4-93D1A8C0E3A2}" srcOrd="12" destOrd="0" presId="urn:microsoft.com/office/officeart/2005/8/layout/list1"/>
    <dgm:cxn modelId="{5FC3F13B-72AA-4FEF-AD4E-1E3DED02FD12}" type="presParOf" srcId="{9B1B19E4-C2CD-4AE9-BDF4-93D1A8C0E3A2}" destId="{F504B603-546F-4F2B-B0A9-C85FE354ACE2}" srcOrd="0" destOrd="0" presId="urn:microsoft.com/office/officeart/2005/8/layout/list1"/>
    <dgm:cxn modelId="{C93B3F91-A8BC-4A46-B230-68AC2C856AEC}" type="presParOf" srcId="{9B1B19E4-C2CD-4AE9-BDF4-93D1A8C0E3A2}" destId="{7D9950D1-C06B-4451-B7CA-F9F783288B67}" srcOrd="1" destOrd="0" presId="urn:microsoft.com/office/officeart/2005/8/layout/list1"/>
    <dgm:cxn modelId="{DAD03A90-D30B-4822-B509-C6C2226B515F}" type="presParOf" srcId="{F0CB9D1F-9C4A-4CEA-B557-B97A076EF757}" destId="{A315DD07-5022-4A81-9730-BD23B4D421EF}" srcOrd="13" destOrd="0" presId="urn:microsoft.com/office/officeart/2005/8/layout/list1"/>
    <dgm:cxn modelId="{0666E86D-0FDD-403F-8135-4A5689F11E5F}" type="presParOf" srcId="{F0CB9D1F-9C4A-4CEA-B557-B97A076EF757}" destId="{974AEC34-4B8F-4B35-811B-0D3DC28FF1AE}" srcOrd="14" destOrd="0" presId="urn:microsoft.com/office/officeart/2005/8/layout/list1"/>
    <dgm:cxn modelId="{B9AC4221-C50B-4648-B0CC-C88FA5C8C977}" type="presParOf" srcId="{F0CB9D1F-9C4A-4CEA-B557-B97A076EF757}" destId="{B0F29365-DDFF-4E94-85CF-85E5235BDB48}" srcOrd="15" destOrd="0" presId="urn:microsoft.com/office/officeart/2005/8/layout/list1"/>
    <dgm:cxn modelId="{87F0C19E-9881-46B0-AAC5-7E405BF9FF50}" type="presParOf" srcId="{F0CB9D1F-9C4A-4CEA-B557-B97A076EF757}" destId="{D088912F-A6BB-4CB8-B44E-32C4F155C574}" srcOrd="16" destOrd="0" presId="urn:microsoft.com/office/officeart/2005/8/layout/list1"/>
    <dgm:cxn modelId="{B05E38E1-8950-4ACF-B7CE-D6C11A15C2F6}" type="presParOf" srcId="{D088912F-A6BB-4CB8-B44E-32C4F155C574}" destId="{5305CAA6-FA57-4E87-96D6-A174D6689986}" srcOrd="0" destOrd="0" presId="urn:microsoft.com/office/officeart/2005/8/layout/list1"/>
    <dgm:cxn modelId="{5D6A99F4-0E1A-4A09-A523-E595C3CBBA4D}" type="presParOf" srcId="{D088912F-A6BB-4CB8-B44E-32C4F155C574}" destId="{80D3793E-404B-4667-ABE9-FD4CF3DF44E8}" srcOrd="1" destOrd="0" presId="urn:microsoft.com/office/officeart/2005/8/layout/list1"/>
    <dgm:cxn modelId="{7BDCDF0C-0636-4DE9-80F0-BCD5B252F601}" type="presParOf" srcId="{F0CB9D1F-9C4A-4CEA-B557-B97A076EF757}" destId="{F37C1187-6A82-42DB-A310-B6CC50228589}" srcOrd="17" destOrd="0" presId="urn:microsoft.com/office/officeart/2005/8/layout/list1"/>
    <dgm:cxn modelId="{65CAEE8A-FA4C-4693-9039-5496584C5FB5}" type="presParOf" srcId="{F0CB9D1F-9C4A-4CEA-B557-B97A076EF757}" destId="{AFAF3394-55F7-4712-A137-1C220C8D84FB}" srcOrd="18" destOrd="0" presId="urn:microsoft.com/office/officeart/2005/8/layout/list1"/>
    <dgm:cxn modelId="{D30AC1A8-B98B-4C25-AD67-B5031855F731}" type="presParOf" srcId="{F0CB9D1F-9C4A-4CEA-B557-B97A076EF757}" destId="{A17406F3-5F5A-4FB2-ABCD-3EC9A36D2DAE}" srcOrd="19" destOrd="0" presId="urn:microsoft.com/office/officeart/2005/8/layout/list1"/>
    <dgm:cxn modelId="{C62A33E4-CCBF-4F79-A574-D863CF8DF09A}" type="presParOf" srcId="{F0CB9D1F-9C4A-4CEA-B557-B97A076EF757}" destId="{5C1A2613-7968-48BA-A912-C963B0AD8355}" srcOrd="20" destOrd="0" presId="urn:microsoft.com/office/officeart/2005/8/layout/list1"/>
    <dgm:cxn modelId="{C2C0646E-AA85-4BC1-BAD0-4F190DBB10DC}" type="presParOf" srcId="{5C1A2613-7968-48BA-A912-C963B0AD8355}" destId="{13E62EDF-68CB-4E36-8EA3-81672F31A41F}" srcOrd="0" destOrd="0" presId="urn:microsoft.com/office/officeart/2005/8/layout/list1"/>
    <dgm:cxn modelId="{A2408652-5F8C-42CB-A489-6C188019A58B}" type="presParOf" srcId="{5C1A2613-7968-48BA-A912-C963B0AD8355}" destId="{B3575CA0-7705-4A82-BD26-38A2F35A81D1}" srcOrd="1" destOrd="0" presId="urn:microsoft.com/office/officeart/2005/8/layout/list1"/>
    <dgm:cxn modelId="{295A5EF4-02A4-4FF0-9CE2-87A398DFAE5B}" type="presParOf" srcId="{F0CB9D1F-9C4A-4CEA-B557-B97A076EF757}" destId="{E4D8B48F-C7DE-4F10-974A-E431E3417358}" srcOrd="21" destOrd="0" presId="urn:microsoft.com/office/officeart/2005/8/layout/list1"/>
    <dgm:cxn modelId="{5489C95B-4443-4F12-8319-563A9621A0AF}" type="presParOf" srcId="{F0CB9D1F-9C4A-4CEA-B557-B97A076EF757}" destId="{64EE5753-7A94-4F62-A065-310358F43971}" srcOrd="22" destOrd="0" presId="urn:microsoft.com/office/officeart/2005/8/layout/list1"/>
    <dgm:cxn modelId="{5698665B-55CA-49C9-893D-4A5C5CD2481F}" type="presParOf" srcId="{F0CB9D1F-9C4A-4CEA-B557-B97A076EF757}" destId="{6EF94401-824F-4CB4-A5C1-9D77FA3DD59F}" srcOrd="23" destOrd="0" presId="urn:microsoft.com/office/officeart/2005/8/layout/list1"/>
    <dgm:cxn modelId="{5E042E34-458E-45A8-A524-FEC1C4DD7A20}" type="presParOf" srcId="{F0CB9D1F-9C4A-4CEA-B557-B97A076EF757}" destId="{B0CA5E0C-798C-419A-86FB-F54AC0D05A1E}" srcOrd="24" destOrd="0" presId="urn:microsoft.com/office/officeart/2005/8/layout/list1"/>
    <dgm:cxn modelId="{2172A2F1-5B4E-4BE8-B128-B0A6008E4D0D}" type="presParOf" srcId="{B0CA5E0C-798C-419A-86FB-F54AC0D05A1E}" destId="{8A9CA564-7463-4A55-BA7A-FE4B50CA6B70}" srcOrd="0" destOrd="0" presId="urn:microsoft.com/office/officeart/2005/8/layout/list1"/>
    <dgm:cxn modelId="{F1642957-FC26-4161-9D4F-7183B0D2AD84}" type="presParOf" srcId="{B0CA5E0C-798C-419A-86FB-F54AC0D05A1E}" destId="{A76B09E7-59B7-4EA5-8F81-F32A74CACDF3}" srcOrd="1" destOrd="0" presId="urn:microsoft.com/office/officeart/2005/8/layout/list1"/>
    <dgm:cxn modelId="{6289D40E-2195-4E8D-A83A-F3D73AA0D0B3}" type="presParOf" srcId="{F0CB9D1F-9C4A-4CEA-B557-B97A076EF757}" destId="{41B970F8-70AC-4F62-8964-A72D6E700519}" srcOrd="25" destOrd="0" presId="urn:microsoft.com/office/officeart/2005/8/layout/list1"/>
    <dgm:cxn modelId="{3B5DC6BB-C47D-4051-AA58-7461B76B9B4B}" type="presParOf" srcId="{F0CB9D1F-9C4A-4CEA-B557-B97A076EF757}" destId="{0299CB48-61E9-4769-81FD-559EA09279BC}" srcOrd="26" destOrd="0" presId="urn:microsoft.com/office/officeart/2005/8/layout/list1"/>
    <dgm:cxn modelId="{7E0C2CE2-24BA-49C9-89B5-D0F24AD51330}" type="presParOf" srcId="{F0CB9D1F-9C4A-4CEA-B557-B97A076EF757}" destId="{3EF60BF0-2CC4-49A1-BF1A-F69364D9BCE8}" srcOrd="27" destOrd="0" presId="urn:microsoft.com/office/officeart/2005/8/layout/list1"/>
    <dgm:cxn modelId="{4AF66399-6F1E-4B61-8155-3DE99A614C0A}" type="presParOf" srcId="{F0CB9D1F-9C4A-4CEA-B557-B97A076EF757}" destId="{8BAE7AF2-EC4E-4DB6-9FF9-981998286BE7}" srcOrd="28" destOrd="0" presId="urn:microsoft.com/office/officeart/2005/8/layout/list1"/>
    <dgm:cxn modelId="{253489D7-F699-49C8-A373-49B1573770AC}" type="presParOf" srcId="{8BAE7AF2-EC4E-4DB6-9FF9-981998286BE7}" destId="{C531E308-B71E-4612-9EDF-7357ED5F1411}" srcOrd="0" destOrd="0" presId="urn:microsoft.com/office/officeart/2005/8/layout/list1"/>
    <dgm:cxn modelId="{0C065A39-EF61-4E17-B2D2-C87B7BB6A049}" type="presParOf" srcId="{8BAE7AF2-EC4E-4DB6-9FF9-981998286BE7}" destId="{07AFF44F-9B54-4851-9DA3-391257173CC2}" srcOrd="1" destOrd="0" presId="urn:microsoft.com/office/officeart/2005/8/layout/list1"/>
    <dgm:cxn modelId="{55CCC06D-DA3B-4869-9D25-6D8A4F8AFD7E}" type="presParOf" srcId="{F0CB9D1F-9C4A-4CEA-B557-B97A076EF757}" destId="{8A1665C5-68DF-4FE4-8744-38E60864903E}" srcOrd="29" destOrd="0" presId="urn:microsoft.com/office/officeart/2005/8/layout/list1"/>
    <dgm:cxn modelId="{CB9BF927-F59A-4ADA-B162-9B1F63BDC6A5}" type="presParOf" srcId="{F0CB9D1F-9C4A-4CEA-B557-B97A076EF757}" destId="{8DEF7773-810B-422C-9206-F0C52CA686C5}"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D67EC-7A69-45EF-B7BE-3D5378CF2C42}">
      <dsp:nvSpPr>
        <dsp:cNvPr id="0" name=""/>
        <dsp:cNvSpPr/>
      </dsp:nvSpPr>
      <dsp:spPr>
        <a:xfrm>
          <a:off x="0" y="234264"/>
          <a:ext cx="9070910" cy="3024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75F828-75C4-4ACE-9A27-4144D1ACE5F3}">
      <dsp:nvSpPr>
        <dsp:cNvPr id="0" name=""/>
        <dsp:cNvSpPr/>
      </dsp:nvSpPr>
      <dsp:spPr>
        <a:xfrm>
          <a:off x="453545" y="57144"/>
          <a:ext cx="6349637" cy="3542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Pandas : Data Processing</a:t>
          </a:r>
        </a:p>
      </dsp:txBody>
      <dsp:txXfrm>
        <a:off x="470838" y="74437"/>
        <a:ext cx="6315051" cy="319654"/>
      </dsp:txXfrm>
    </dsp:sp>
    <dsp:sp modelId="{011C0111-90ED-403C-9D3D-C4EF611AD852}">
      <dsp:nvSpPr>
        <dsp:cNvPr id="0" name=""/>
        <dsp:cNvSpPr/>
      </dsp:nvSpPr>
      <dsp:spPr>
        <a:xfrm>
          <a:off x="0" y="778584"/>
          <a:ext cx="9070910" cy="302400"/>
        </a:xfrm>
        <a:prstGeom prst="rect">
          <a:avLst/>
        </a:prstGeom>
        <a:solidFill>
          <a:schemeClr val="lt1">
            <a:alpha val="90000"/>
            <a:hueOff val="0"/>
            <a:satOff val="0"/>
            <a:lumOff val="0"/>
            <a:alphaOff val="0"/>
          </a:schemeClr>
        </a:solidFill>
        <a:ln w="19050" cap="flat" cmpd="sng" algn="ctr">
          <a:solidFill>
            <a:schemeClr val="accent3">
              <a:hueOff val="-904898"/>
              <a:satOff val="7891"/>
              <a:lumOff val="16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99178-16FE-43EA-874F-B5837D703BE6}">
      <dsp:nvSpPr>
        <dsp:cNvPr id="0" name=""/>
        <dsp:cNvSpPr/>
      </dsp:nvSpPr>
      <dsp:spPr>
        <a:xfrm>
          <a:off x="453545" y="601464"/>
          <a:ext cx="6349637" cy="354240"/>
        </a:xfrm>
        <a:prstGeom prst="roundRect">
          <a:avLst/>
        </a:prstGeom>
        <a:solidFill>
          <a:schemeClr val="accent3">
            <a:hueOff val="-904898"/>
            <a:satOff val="7891"/>
            <a:lumOff val="16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Matplotlib : Data Visualization</a:t>
          </a:r>
        </a:p>
      </dsp:txBody>
      <dsp:txXfrm>
        <a:off x="470838" y="618757"/>
        <a:ext cx="6315051" cy="319654"/>
      </dsp:txXfrm>
    </dsp:sp>
    <dsp:sp modelId="{BB4E046B-FC37-4B00-B0DF-3EE130B244AB}">
      <dsp:nvSpPr>
        <dsp:cNvPr id="0" name=""/>
        <dsp:cNvSpPr/>
      </dsp:nvSpPr>
      <dsp:spPr>
        <a:xfrm>
          <a:off x="0" y="1322904"/>
          <a:ext cx="9070910" cy="302400"/>
        </a:xfrm>
        <a:prstGeom prst="rect">
          <a:avLst/>
        </a:prstGeom>
        <a:solidFill>
          <a:schemeClr val="lt1">
            <a:alpha val="90000"/>
            <a:hueOff val="0"/>
            <a:satOff val="0"/>
            <a:lumOff val="0"/>
            <a:alphaOff val="0"/>
          </a:schemeClr>
        </a:solidFill>
        <a:ln w="19050" cap="flat" cmpd="sng" algn="ctr">
          <a:solidFill>
            <a:schemeClr val="accent3">
              <a:hueOff val="-1809796"/>
              <a:satOff val="15782"/>
              <a:lumOff val="33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758DB-C317-461A-8A45-D5DC8F4E3676}">
      <dsp:nvSpPr>
        <dsp:cNvPr id="0" name=""/>
        <dsp:cNvSpPr/>
      </dsp:nvSpPr>
      <dsp:spPr>
        <a:xfrm>
          <a:off x="453545" y="1145784"/>
          <a:ext cx="6349637" cy="354240"/>
        </a:xfrm>
        <a:prstGeom prst="roundRect">
          <a:avLst/>
        </a:prstGeom>
        <a:solidFill>
          <a:schemeClr val="accent3">
            <a:hueOff val="-1809796"/>
            <a:satOff val="15782"/>
            <a:lumOff val="33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SciKit learn : Model training</a:t>
          </a:r>
        </a:p>
      </dsp:txBody>
      <dsp:txXfrm>
        <a:off x="470838" y="1163077"/>
        <a:ext cx="6315051" cy="319654"/>
      </dsp:txXfrm>
    </dsp:sp>
    <dsp:sp modelId="{974AEC34-4B8F-4B35-811B-0D3DC28FF1AE}">
      <dsp:nvSpPr>
        <dsp:cNvPr id="0" name=""/>
        <dsp:cNvSpPr/>
      </dsp:nvSpPr>
      <dsp:spPr>
        <a:xfrm>
          <a:off x="0" y="1867224"/>
          <a:ext cx="9070910" cy="302400"/>
        </a:xfrm>
        <a:prstGeom prst="rect">
          <a:avLst/>
        </a:prstGeom>
        <a:solidFill>
          <a:schemeClr val="lt1">
            <a:alpha val="90000"/>
            <a:hueOff val="0"/>
            <a:satOff val="0"/>
            <a:lumOff val="0"/>
            <a:alphaOff val="0"/>
          </a:schemeClr>
        </a:solidFill>
        <a:ln w="19050" cap="flat" cmpd="sng" algn="ctr">
          <a:solidFill>
            <a:schemeClr val="accent3">
              <a:hueOff val="-2714694"/>
              <a:satOff val="23673"/>
              <a:lumOff val="50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9950D1-C06B-4451-B7CA-F9F783288B67}">
      <dsp:nvSpPr>
        <dsp:cNvPr id="0" name=""/>
        <dsp:cNvSpPr/>
      </dsp:nvSpPr>
      <dsp:spPr>
        <a:xfrm>
          <a:off x="453545" y="1690104"/>
          <a:ext cx="6349637" cy="354240"/>
        </a:xfrm>
        <a:prstGeom prst="roundRect">
          <a:avLst/>
        </a:prstGeom>
        <a:solidFill>
          <a:schemeClr val="accent3">
            <a:hueOff val="-2714694"/>
            <a:satOff val="23673"/>
            <a:lumOff val="504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Streamlit : Deploying on Web</a:t>
          </a:r>
        </a:p>
      </dsp:txBody>
      <dsp:txXfrm>
        <a:off x="470838" y="1707397"/>
        <a:ext cx="6315051" cy="319654"/>
      </dsp:txXfrm>
    </dsp:sp>
    <dsp:sp modelId="{AFAF3394-55F7-4712-A137-1C220C8D84FB}">
      <dsp:nvSpPr>
        <dsp:cNvPr id="0" name=""/>
        <dsp:cNvSpPr/>
      </dsp:nvSpPr>
      <dsp:spPr>
        <a:xfrm>
          <a:off x="0" y="2411544"/>
          <a:ext cx="9070910" cy="302400"/>
        </a:xfrm>
        <a:prstGeom prst="rect">
          <a:avLst/>
        </a:prstGeom>
        <a:solidFill>
          <a:schemeClr val="lt1">
            <a:alpha val="90000"/>
            <a:hueOff val="0"/>
            <a:satOff val="0"/>
            <a:lumOff val="0"/>
            <a:alphaOff val="0"/>
          </a:schemeClr>
        </a:solidFill>
        <a:ln w="19050" cap="flat" cmpd="sng" algn="ctr">
          <a:solidFill>
            <a:schemeClr val="accent3">
              <a:hueOff val="-3619593"/>
              <a:satOff val="31563"/>
              <a:lumOff val="672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D3793E-404B-4667-ABE9-FD4CF3DF44E8}">
      <dsp:nvSpPr>
        <dsp:cNvPr id="0" name=""/>
        <dsp:cNvSpPr/>
      </dsp:nvSpPr>
      <dsp:spPr>
        <a:xfrm>
          <a:off x="453545" y="2234424"/>
          <a:ext cx="6349637" cy="354240"/>
        </a:xfrm>
        <a:prstGeom prst="roundRect">
          <a:avLst/>
        </a:prstGeom>
        <a:solidFill>
          <a:schemeClr val="accent3">
            <a:hueOff val="-3619593"/>
            <a:satOff val="31563"/>
            <a:lumOff val="672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Pickle: Model Saving</a:t>
          </a:r>
        </a:p>
      </dsp:txBody>
      <dsp:txXfrm>
        <a:off x="470838" y="2251717"/>
        <a:ext cx="6315051" cy="319654"/>
      </dsp:txXfrm>
    </dsp:sp>
    <dsp:sp modelId="{64EE5753-7A94-4F62-A065-310358F43971}">
      <dsp:nvSpPr>
        <dsp:cNvPr id="0" name=""/>
        <dsp:cNvSpPr/>
      </dsp:nvSpPr>
      <dsp:spPr>
        <a:xfrm>
          <a:off x="0" y="2955864"/>
          <a:ext cx="9070910" cy="302400"/>
        </a:xfrm>
        <a:prstGeom prst="rect">
          <a:avLst/>
        </a:prstGeom>
        <a:solidFill>
          <a:schemeClr val="lt1">
            <a:alpha val="90000"/>
            <a:hueOff val="0"/>
            <a:satOff val="0"/>
            <a:lumOff val="0"/>
            <a:alphaOff val="0"/>
          </a:schemeClr>
        </a:solidFill>
        <a:ln w="19050" cap="flat" cmpd="sng" algn="ctr">
          <a:solidFill>
            <a:schemeClr val="accent3">
              <a:hueOff val="-4524490"/>
              <a:satOff val="39454"/>
              <a:lumOff val="84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75CA0-7705-4A82-BD26-38A2F35A81D1}">
      <dsp:nvSpPr>
        <dsp:cNvPr id="0" name=""/>
        <dsp:cNvSpPr/>
      </dsp:nvSpPr>
      <dsp:spPr>
        <a:xfrm>
          <a:off x="453545" y="2778744"/>
          <a:ext cx="6349637" cy="354240"/>
        </a:xfrm>
        <a:prstGeom prst="roundRect">
          <a:avLst/>
        </a:prstGeom>
        <a:solidFill>
          <a:schemeClr val="accent3">
            <a:hueOff val="-4524490"/>
            <a:satOff val="39454"/>
            <a:lumOff val="840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Anaconda: Served as a Environment</a:t>
          </a:r>
        </a:p>
      </dsp:txBody>
      <dsp:txXfrm>
        <a:off x="470838" y="2796037"/>
        <a:ext cx="6315051" cy="319654"/>
      </dsp:txXfrm>
    </dsp:sp>
    <dsp:sp modelId="{0299CB48-61E9-4769-81FD-559EA09279BC}">
      <dsp:nvSpPr>
        <dsp:cNvPr id="0" name=""/>
        <dsp:cNvSpPr/>
      </dsp:nvSpPr>
      <dsp:spPr>
        <a:xfrm>
          <a:off x="0" y="3500184"/>
          <a:ext cx="9070910" cy="302400"/>
        </a:xfrm>
        <a:prstGeom prst="rect">
          <a:avLst/>
        </a:prstGeom>
        <a:solidFill>
          <a:schemeClr val="lt1">
            <a:alpha val="90000"/>
            <a:hueOff val="0"/>
            <a:satOff val="0"/>
            <a:lumOff val="0"/>
            <a:alphaOff val="0"/>
          </a:schemeClr>
        </a:solidFill>
        <a:ln w="19050" cap="flat" cmpd="sng" algn="ctr">
          <a:solidFill>
            <a:schemeClr val="accent3">
              <a:hueOff val="-5429388"/>
              <a:satOff val="47345"/>
              <a:lumOff val="100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6B09E7-59B7-4EA5-8F81-F32A74CACDF3}">
      <dsp:nvSpPr>
        <dsp:cNvPr id="0" name=""/>
        <dsp:cNvSpPr/>
      </dsp:nvSpPr>
      <dsp:spPr>
        <a:xfrm>
          <a:off x="453545" y="3323064"/>
          <a:ext cx="6349637" cy="354240"/>
        </a:xfrm>
        <a:prstGeom prst="roundRect">
          <a:avLst/>
        </a:prstGeom>
        <a:solidFill>
          <a:schemeClr val="accent3">
            <a:hueOff val="-5429388"/>
            <a:satOff val="47345"/>
            <a:lumOff val="100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Spyder: IDE</a:t>
          </a:r>
        </a:p>
      </dsp:txBody>
      <dsp:txXfrm>
        <a:off x="470838" y="3340357"/>
        <a:ext cx="6315051" cy="319654"/>
      </dsp:txXfrm>
    </dsp:sp>
    <dsp:sp modelId="{8DEF7773-810B-422C-9206-F0C52CA686C5}">
      <dsp:nvSpPr>
        <dsp:cNvPr id="0" name=""/>
        <dsp:cNvSpPr/>
      </dsp:nvSpPr>
      <dsp:spPr>
        <a:xfrm>
          <a:off x="0" y="4044504"/>
          <a:ext cx="9070910" cy="302400"/>
        </a:xfrm>
        <a:prstGeom prst="rect">
          <a:avLst/>
        </a:prstGeom>
        <a:solidFill>
          <a:schemeClr val="lt1">
            <a:alpha val="90000"/>
            <a:hueOff val="0"/>
            <a:satOff val="0"/>
            <a:lumOff val="0"/>
            <a:alphaOff val="0"/>
          </a:schemeClr>
        </a:solidFill>
        <a:ln w="19050" cap="flat" cmpd="sng" algn="ctr">
          <a:solidFill>
            <a:schemeClr val="accent3">
              <a:hueOff val="-6334286"/>
              <a:satOff val="55236"/>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AFF44F-9B54-4851-9DA3-391257173CC2}">
      <dsp:nvSpPr>
        <dsp:cNvPr id="0" name=""/>
        <dsp:cNvSpPr/>
      </dsp:nvSpPr>
      <dsp:spPr>
        <a:xfrm>
          <a:off x="453545" y="3867384"/>
          <a:ext cx="6349637" cy="354240"/>
        </a:xfrm>
        <a:prstGeom prst="roundRect">
          <a:avLst/>
        </a:prstGeom>
        <a:solidFill>
          <a:schemeClr val="accent3">
            <a:hueOff val="-6334286"/>
            <a:satOff val="55236"/>
            <a:lumOff val="11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01" tIns="0" rIns="240001" bIns="0" numCol="1" spcCol="1270" anchor="ctr" anchorCtr="0">
          <a:noAutofit/>
        </a:bodyPr>
        <a:lstStyle/>
        <a:p>
          <a:pPr marL="0" lvl="0" indent="0" algn="l" defTabSz="533400">
            <a:lnSpc>
              <a:spcPct val="90000"/>
            </a:lnSpc>
            <a:spcBef>
              <a:spcPct val="0"/>
            </a:spcBef>
            <a:spcAft>
              <a:spcPct val="35000"/>
            </a:spcAft>
            <a:buNone/>
          </a:pPr>
          <a:r>
            <a:rPr lang="en-IN" sz="1200" kern="1200" dirty="0"/>
            <a:t>Python : Programming Language</a:t>
          </a:r>
        </a:p>
      </dsp:txBody>
      <dsp:txXfrm>
        <a:off x="470838" y="3884677"/>
        <a:ext cx="6315051"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2/19/2024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dirty="0"/>
          </a:p>
        </p:txBody>
      </p:sp>
    </p:spTree>
    <p:extLst>
      <p:ext uri="{BB962C8B-B14F-4D97-AF65-F5344CB8AC3E}">
        <p14:creationId xmlns:p14="http://schemas.microsoft.com/office/powerpoint/2010/main" val="3206739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14</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8BE52-C3FE-1577-F15B-38E39ECD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EBA5D-CC85-37B4-68A8-E43BF2EA7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4516E-34C0-C498-50A1-8C3D08A677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246C34-BA52-927F-B407-DB0E6358C35E}"/>
              </a:ext>
            </a:extLst>
          </p:cNvPr>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4192703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AB8ED-045E-502B-1FE2-BCB3EBF136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DAFF0-D4A2-F2C7-D3FD-CDC4E39F01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A2616C-D902-1D16-635B-4E6B582E23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353CE8-5951-5B32-7509-6EC961A96BAA}"/>
              </a:ext>
            </a:extLst>
          </p:cNvPr>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256285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2/19/2024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streamlit.io/" TargetMode="External"/><Relationship Id="rId4" Type="http://schemas.openxmlformats.org/officeDocument/2006/relationships/hyperlink" Target="https://medium.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712057" cy="2396686"/>
          </a:xfrm>
          <a:noFill/>
        </p:spPr>
        <p:txBody>
          <a:bodyPr anchor="b">
            <a:noAutofit/>
          </a:bodyPr>
          <a:lstStyle/>
          <a:p>
            <a:pPr algn="l"/>
            <a:r>
              <a:rPr lang="en-IN" b="0" i="0" dirty="0">
                <a:solidFill>
                  <a:schemeClr val="tx1"/>
                </a:solidFill>
                <a:effectLst/>
              </a:rPr>
              <a:t>Empowering Health Through Technology</a:t>
            </a:r>
            <a:br>
              <a:rPr lang="en-IN" b="0" i="0" dirty="0">
                <a:solidFill>
                  <a:srgbClr val="0D0D0D"/>
                </a:solidFill>
                <a:effectLst/>
                <a:latin typeface="Söhne"/>
              </a:rPr>
            </a:br>
            <a:r>
              <a:rPr lang="en-US" sz="2000" b="0" i="0" dirty="0">
                <a:solidFill>
                  <a:srgbClr val="0D0D0D"/>
                </a:solidFill>
                <a:effectLst/>
                <a:latin typeface="+mn-lt"/>
              </a:rPr>
              <a:t>Exploring Disease Prediction Systems and Glucose Sensors, temperature sensor, pulse oximeter sensor</a:t>
            </a:r>
            <a:endParaRPr lang="en-US" sz="2000" dirty="0">
              <a:latin typeface="+mn-lt"/>
            </a:endParaRPr>
          </a:p>
        </p:txBody>
      </p:sp>
    </p:spTree>
    <p:extLst>
      <p:ext uri="{BB962C8B-B14F-4D97-AF65-F5344CB8AC3E}">
        <p14:creationId xmlns:p14="http://schemas.microsoft.com/office/powerpoint/2010/main" val="5174260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709126"/>
            <a:ext cx="10283890" cy="821094"/>
          </a:xfrm>
          <a:noFill/>
        </p:spPr>
        <p:txBody>
          <a:bodyPr anchor="b"/>
          <a:lstStyle/>
          <a:p>
            <a:r>
              <a:rPr lang="en-IN" b="0" i="0" dirty="0">
                <a:solidFill>
                  <a:srgbClr val="0D0D0D"/>
                </a:solidFill>
                <a:effectLst/>
              </a:rPr>
              <a:t>Benefits of Glucose Monitoring</a:t>
            </a:r>
            <a:endParaRPr lang="en-US" dirty="0"/>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199" y="1707502"/>
            <a:ext cx="10283889" cy="3722914"/>
          </a:xfrm>
          <a:noFill/>
        </p:spPr>
        <p:txBody>
          <a:bodyPr vert="horz" lIns="91440" tIns="45720" rIns="91440" bIns="45720" rtlCol="0" anchor="t">
            <a:normAutofit/>
          </a:bodyPr>
          <a:lstStyle/>
          <a:p>
            <a:pPr algn="l">
              <a:buFont typeface="+mj-lt"/>
              <a:buAutoNum type="arabicPeriod"/>
            </a:pPr>
            <a:r>
              <a:rPr lang="en-US" sz="1600" b="0" i="0" dirty="0">
                <a:solidFill>
                  <a:srgbClr val="0D0D0D"/>
                </a:solidFill>
                <a:effectLst/>
              </a:rPr>
              <a:t>Glucose monitoring: facilitated by advanced sensors, revolutionizes diabetes management in several ways : Real-time insights: Continuous glucose monitoring (CGM) provides immediate access to blood glucose levels, enabling timely interventions.</a:t>
            </a:r>
          </a:p>
          <a:p>
            <a:pPr algn="l">
              <a:buFont typeface="+mj-lt"/>
              <a:buAutoNum type="arabicPeriod"/>
            </a:pPr>
            <a:r>
              <a:rPr lang="en-US" sz="1600" b="0" i="0" dirty="0">
                <a:solidFill>
                  <a:srgbClr val="0D0D0D"/>
                </a:solidFill>
                <a:effectLst/>
              </a:rPr>
              <a:t>Enhanced control: CGM empowers individuals to make informed decisions about diet, exercise, and medication adjustments, leading to improved glycemic control.</a:t>
            </a:r>
          </a:p>
          <a:p>
            <a:pPr algn="l">
              <a:buFont typeface="+mj-lt"/>
              <a:buAutoNum type="arabicPeriod"/>
            </a:pPr>
            <a:r>
              <a:rPr lang="en-US" sz="1600" b="0" i="0" dirty="0">
                <a:solidFill>
                  <a:srgbClr val="0D0D0D"/>
                </a:solidFill>
                <a:effectLst/>
              </a:rPr>
              <a:t>Reduced complications: By minimizing hypo- and hyperglycemic episodes, CGM helps mitigate the risk of long-term diabetes-related complications.</a:t>
            </a:r>
          </a:p>
          <a:p>
            <a:pPr algn="l">
              <a:buFont typeface="+mj-lt"/>
              <a:buAutoNum type="arabicPeriod"/>
            </a:pPr>
            <a:r>
              <a:rPr lang="en-US" sz="1600" b="0" i="0" dirty="0">
                <a:solidFill>
                  <a:srgbClr val="0D0D0D"/>
                </a:solidFill>
                <a:effectLst/>
              </a:rPr>
              <a:t>Quality of life: With less reliance on manual testing, individuals experience reduced burden, enhanced freedom, and improved overall quality of life.</a:t>
            </a:r>
          </a:p>
          <a:p>
            <a:endParaRPr lang="en-US" dirty="0"/>
          </a:p>
        </p:txBody>
      </p:sp>
    </p:spTree>
    <p:extLst>
      <p:ext uri="{BB962C8B-B14F-4D97-AF65-F5344CB8AC3E}">
        <p14:creationId xmlns:p14="http://schemas.microsoft.com/office/powerpoint/2010/main" val="27372412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54563"/>
            <a:ext cx="10515600" cy="1186835"/>
          </a:xfrm>
          <a:noFill/>
        </p:spPr>
        <p:txBody>
          <a:bodyPr anchor="ctr">
            <a:noAutofit/>
          </a:bodyPr>
          <a:lstStyle/>
          <a:p>
            <a:r>
              <a:rPr lang="en-US" dirty="0"/>
              <a:t>Technologies Used In</a:t>
            </a:r>
          </a:p>
        </p:txBody>
      </p:sp>
      <p:graphicFrame>
        <p:nvGraphicFramePr>
          <p:cNvPr id="10" name="Diagram 9">
            <a:extLst>
              <a:ext uri="{FF2B5EF4-FFF2-40B4-BE49-F238E27FC236}">
                <a16:creationId xmlns:a16="http://schemas.microsoft.com/office/drawing/2014/main" id="{E22FF342-44B4-6ACA-ED97-19395C1DAD2E}"/>
              </a:ext>
            </a:extLst>
          </p:cNvPr>
          <p:cNvGraphicFramePr/>
          <p:nvPr>
            <p:extLst>
              <p:ext uri="{D42A27DB-BD31-4B8C-83A1-F6EECF244321}">
                <p14:modId xmlns:p14="http://schemas.microsoft.com/office/powerpoint/2010/main" val="2334944382"/>
              </p:ext>
            </p:extLst>
          </p:nvPr>
        </p:nvGraphicFramePr>
        <p:xfrm>
          <a:off x="838200" y="1352938"/>
          <a:ext cx="9070910" cy="4404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9771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125"/>
            <a:ext cx="10515600" cy="1325563"/>
          </a:xfrm>
          <a:noFill/>
        </p:spPr>
        <p:txBody>
          <a:bodyPr anchor="ctr"/>
          <a:lstStyle/>
          <a:p>
            <a:r>
              <a:rPr lang="en-IN" sz="4000" b="0" i="0" dirty="0">
                <a:solidFill>
                  <a:srgbClr val="0D0D0D"/>
                </a:solidFill>
                <a:effectLst/>
              </a:rPr>
              <a:t>Future Directions and Conclusion</a:t>
            </a:r>
            <a:endParaRPr lang="en-US" sz="4000" dirty="0"/>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3"/>
          </p:nvPr>
        </p:nvSpPr>
        <p:spPr>
          <a:xfrm>
            <a:off x="838200" y="1825625"/>
            <a:ext cx="10515600" cy="3866048"/>
          </a:xfrm>
          <a:noFill/>
        </p:spPr>
        <p:txBody>
          <a:bodyPr vert="horz" lIns="91440" tIns="45720" rIns="91440" bIns="45720" rtlCol="0" anchor="t">
            <a:normAutofit/>
          </a:bodyPr>
          <a:lstStyle/>
          <a:p>
            <a:pPr algn="l">
              <a:buFont typeface="Arial" panose="020B0604020202020204" pitchFamily="34" charset="0"/>
              <a:buChar char="•"/>
            </a:pPr>
            <a:r>
              <a:rPr lang="en-US" sz="1600" b="0" i="0" dirty="0">
                <a:solidFill>
                  <a:srgbClr val="0D0D0D"/>
                </a:solidFill>
                <a:effectLst/>
              </a:rPr>
              <a:t>The future of disease prediction systems and glucose monitoring holds promise for further advancements:</a:t>
            </a:r>
          </a:p>
          <a:p>
            <a:pPr marL="742950" lvl="1" indent="-285750" algn="l">
              <a:buFont typeface="Arial" panose="020B0604020202020204" pitchFamily="34" charset="0"/>
              <a:buChar char="•"/>
            </a:pPr>
            <a:r>
              <a:rPr lang="en-US" sz="1600" b="0" i="0" dirty="0">
                <a:solidFill>
                  <a:srgbClr val="0D0D0D"/>
                </a:solidFill>
                <a:effectLst/>
              </a:rPr>
              <a:t>Integration of AI: Harnessing artificial intelligence and machine learning algorithms can refine disease prediction accuracy and personalize treatment strategies.</a:t>
            </a:r>
          </a:p>
          <a:p>
            <a:pPr marL="742950" lvl="1" indent="-285750" algn="l">
              <a:buFont typeface="Arial" panose="020B0604020202020204" pitchFamily="34" charset="0"/>
              <a:buChar char="•"/>
            </a:pPr>
            <a:r>
              <a:rPr lang="en-US" sz="1600" b="0" i="0" dirty="0">
                <a:solidFill>
                  <a:srgbClr val="0D0D0D"/>
                </a:solidFill>
                <a:effectLst/>
              </a:rPr>
              <a:t>Wearable Technology: Continued innovation in wearable devices and sensors will enhance glucose monitoring capabilities, making them more accessible and user-friendly.</a:t>
            </a:r>
          </a:p>
          <a:p>
            <a:pPr marL="742950" lvl="1" indent="-285750" algn="l">
              <a:buFont typeface="Arial" panose="020B0604020202020204" pitchFamily="34" charset="0"/>
              <a:buChar char="•"/>
            </a:pPr>
            <a:r>
              <a:rPr lang="en-US" sz="1600" b="0" i="0" dirty="0">
                <a:solidFill>
                  <a:srgbClr val="0D0D0D"/>
                </a:solidFill>
                <a:effectLst/>
              </a:rPr>
              <a:t>Patient-Centric Care: Emphasizing patient involvement and feedback will drive the development of user-centric solutions tailored to individual needs.</a:t>
            </a:r>
          </a:p>
          <a:p>
            <a:pPr algn="l">
              <a:buFont typeface="Arial" panose="020B0604020202020204" pitchFamily="34" charset="0"/>
              <a:buChar char="•"/>
            </a:pPr>
            <a:r>
              <a:rPr lang="en-US" sz="1600" b="0" i="0" dirty="0">
                <a:solidFill>
                  <a:srgbClr val="0D0D0D"/>
                </a:solidFill>
                <a:effectLst/>
              </a:rPr>
              <a:t>In conclusion, the integration of technology into healthcare empowers individuals to proactively manage their health, leading to improved outcomes and better quality of life. As we look ahead, continued collaboration and innovation will shape the future of predictive healthcare and personalized medicine.</a:t>
            </a:r>
          </a:p>
          <a:p>
            <a:pPr marL="457200" lvl="1" indent="0">
              <a:buNone/>
            </a:pPr>
            <a:endParaRPr lang="en-US" dirty="0"/>
          </a:p>
        </p:txBody>
      </p:sp>
    </p:spTree>
    <p:extLst>
      <p:ext uri="{BB962C8B-B14F-4D97-AF65-F5344CB8AC3E}">
        <p14:creationId xmlns:p14="http://schemas.microsoft.com/office/powerpoint/2010/main" val="4146137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838200" y="365125"/>
            <a:ext cx="10515600" cy="1325563"/>
          </a:xfrm>
          <a:noFill/>
        </p:spPr>
        <p:txBody>
          <a:bodyPr anchor="ctr"/>
          <a:lstStyle/>
          <a:p>
            <a:r>
              <a:rPr lang="en-IN" b="0" i="0" dirty="0">
                <a:solidFill>
                  <a:srgbClr val="0D0D0D"/>
                </a:solidFill>
                <a:effectLst/>
                <a:latin typeface="Söhne"/>
              </a:rPr>
              <a:t>References</a:t>
            </a:r>
            <a:endParaRPr lang="en-US" dirty="0"/>
          </a:p>
        </p:txBody>
      </p:sp>
      <p:sp>
        <p:nvSpPr>
          <p:cNvPr id="7" name="TextBox 6">
            <a:extLst>
              <a:ext uri="{FF2B5EF4-FFF2-40B4-BE49-F238E27FC236}">
                <a16:creationId xmlns:a16="http://schemas.microsoft.com/office/drawing/2014/main" id="{8C5A106B-9F5A-066A-8AC9-950147FD88DF}"/>
              </a:ext>
            </a:extLst>
          </p:cNvPr>
          <p:cNvSpPr txBox="1"/>
          <p:nvPr/>
        </p:nvSpPr>
        <p:spPr>
          <a:xfrm>
            <a:off x="838200" y="1690688"/>
            <a:ext cx="10346094" cy="2308324"/>
          </a:xfrm>
          <a:prstGeom prst="rect">
            <a:avLst/>
          </a:prstGeom>
          <a:noFill/>
        </p:spPr>
        <p:txBody>
          <a:bodyPr wrap="square" rtlCol="0">
            <a:spAutoFit/>
          </a:bodyPr>
          <a:lstStyle/>
          <a:p>
            <a:r>
              <a:rPr lang="en-IN" dirty="0"/>
              <a:t>Datasets : Kaggle </a:t>
            </a:r>
          </a:p>
          <a:p>
            <a:r>
              <a:rPr lang="en-IN" dirty="0">
                <a:hlinkClick r:id="rId3"/>
              </a:rPr>
              <a:t>https://www.kaggle.com/</a:t>
            </a:r>
            <a:endParaRPr lang="en-IN" dirty="0"/>
          </a:p>
          <a:p>
            <a:endParaRPr lang="en-IN" dirty="0"/>
          </a:p>
          <a:p>
            <a:r>
              <a:rPr lang="en-IN" dirty="0"/>
              <a:t>Model Training: Medium</a:t>
            </a:r>
          </a:p>
          <a:p>
            <a:r>
              <a:rPr lang="en-IN" dirty="0">
                <a:hlinkClick r:id="rId4"/>
              </a:rPr>
              <a:t>https://medium.com/</a:t>
            </a:r>
            <a:endParaRPr lang="en-IN" dirty="0"/>
          </a:p>
          <a:p>
            <a:endParaRPr lang="en-IN" dirty="0"/>
          </a:p>
          <a:p>
            <a:r>
              <a:rPr lang="en-IN" dirty="0"/>
              <a:t>Deployment : Streamlit</a:t>
            </a:r>
          </a:p>
          <a:p>
            <a:r>
              <a:rPr lang="en-IN" dirty="0">
                <a:hlinkClick r:id="rId5"/>
              </a:rPr>
              <a:t>https://streamlit.io/</a:t>
            </a:r>
            <a:endParaRPr lang="en-IN" dirty="0"/>
          </a:p>
        </p:txBody>
      </p:sp>
    </p:spTree>
    <p:extLst>
      <p:ext uri="{BB962C8B-B14F-4D97-AF65-F5344CB8AC3E}">
        <p14:creationId xmlns:p14="http://schemas.microsoft.com/office/powerpoint/2010/main" val="36046306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605455" y="755171"/>
            <a:ext cx="4619937" cy="5315035"/>
          </a:xfrm>
          <a:noFill/>
        </p:spPr>
        <p:txBody>
          <a:bodyPr>
            <a:normAutofit/>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15624848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Introduction</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773716" y="657579"/>
            <a:ext cx="5552091" cy="5768220"/>
          </a:xfrm>
          <a:noFill/>
        </p:spPr>
        <p:txBody>
          <a:bodyPr>
            <a:normAutofit/>
          </a:bodyPr>
          <a:lstStyle/>
          <a:p>
            <a:r>
              <a:rPr lang="en-US" sz="1800" b="0" i="0" dirty="0">
                <a:solidFill>
                  <a:srgbClr val="0D0D0D"/>
                </a:solidFill>
                <a:effectLst/>
              </a:rPr>
              <a:t>Disease prediction systems harness the power of machine learning algorithms to forecast the likelihood of individuals developing critical health conditions such as heart disease, diabetes, and Parkinson's disease. By leveraging vast datasets and sophisticated analytical techniques, these systems empower individuals to take proactive measures towards their well-being, enabling early intervention and prevention strategies.</a:t>
            </a:r>
          </a:p>
          <a:p>
            <a:r>
              <a:rPr lang="en-US" sz="1800" b="0" i="0" dirty="0">
                <a:solidFill>
                  <a:srgbClr val="0D0D0D"/>
                </a:solidFill>
                <a:effectLst/>
              </a:rPr>
              <a:t>Complementing disease prediction systems, glucose sensors play a pivotal role in the management of diabetes, a chronic condition affecting millions worldwide. These sensors provide real-time monitoring of blood glucose levels, offering invaluable insights into glycemic control and facilitating informed decision-making regarding diet, medication, and lifestyle choices.</a:t>
            </a:r>
            <a:endParaRPr lang="en-US" sz="1800" dirty="0"/>
          </a:p>
        </p:txBody>
      </p:sp>
    </p:spTree>
    <p:extLst>
      <p:ext uri="{BB962C8B-B14F-4D97-AF65-F5344CB8AC3E}">
        <p14:creationId xmlns:p14="http://schemas.microsoft.com/office/powerpoint/2010/main" val="39207244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462462" y="1119673"/>
            <a:ext cx="5507421" cy="1281247"/>
          </a:xfrm>
        </p:spPr>
        <p:txBody>
          <a:bodyPr anchor="b">
            <a:normAutofit fontScale="90000"/>
          </a:bodyPr>
          <a:lstStyle/>
          <a:p>
            <a:r>
              <a:rPr lang="en-IN" sz="4400" b="0" i="0" dirty="0">
                <a:solidFill>
                  <a:srgbClr val="0D0D0D"/>
                </a:solidFill>
                <a:effectLst/>
              </a:rPr>
              <a:t>Disease Prediction Systems</a:t>
            </a:r>
            <a:endParaRPr lang="en-US" sz="4400" dirty="0"/>
          </a:p>
        </p:txBody>
      </p:sp>
      <p:sp>
        <p:nvSpPr>
          <p:cNvPr id="5" name="Content Placeholder 4">
            <a:extLst>
              <a:ext uri="{FF2B5EF4-FFF2-40B4-BE49-F238E27FC236}">
                <a16:creationId xmlns:a16="http://schemas.microsoft.com/office/drawing/2014/main" id="{55C37F52-5C08-7C02-C9CA-E2AD930A95FB}"/>
              </a:ext>
            </a:extLst>
          </p:cNvPr>
          <p:cNvSpPr>
            <a:spLocks noGrp="1"/>
          </p:cNvSpPr>
          <p:nvPr>
            <p:ph idx="1"/>
          </p:nvPr>
        </p:nvSpPr>
        <p:spPr>
          <a:xfrm>
            <a:off x="6222118" y="1231641"/>
            <a:ext cx="5507421" cy="4968104"/>
          </a:xfrm>
        </p:spPr>
        <p:txBody>
          <a:bodyPr>
            <a:normAutofit fontScale="92500"/>
          </a:bodyPr>
          <a:lstStyle/>
          <a:p>
            <a:pPr algn="l"/>
            <a:r>
              <a:rPr lang="en-US" sz="2200" b="0" i="0" dirty="0">
                <a:solidFill>
                  <a:srgbClr val="0D0D0D"/>
                </a:solidFill>
                <a:effectLst/>
              </a:rPr>
              <a:t>Key diseases targeted by prediction systems include:</a:t>
            </a:r>
          </a:p>
          <a:p>
            <a:pPr algn="l">
              <a:buFont typeface="Arial" panose="020B0604020202020204" pitchFamily="34" charset="0"/>
              <a:buChar char="•"/>
            </a:pPr>
            <a:r>
              <a:rPr lang="en-US" sz="2200" b="0" i="0" dirty="0">
                <a:solidFill>
                  <a:srgbClr val="0D0D0D"/>
                </a:solidFill>
                <a:effectLst/>
              </a:rPr>
              <a:t>Heart Disease: Predictive models assess risk factors such as blood pressure, cholesterol levels, smoking habits, and family history to estimate the likelihood of cardiovascular events.</a:t>
            </a:r>
          </a:p>
          <a:p>
            <a:pPr algn="l">
              <a:buFont typeface="Arial" panose="020B0604020202020204" pitchFamily="34" charset="0"/>
              <a:buChar char="•"/>
            </a:pPr>
            <a:r>
              <a:rPr lang="en-US" sz="2200" b="0" i="0" dirty="0">
                <a:solidFill>
                  <a:srgbClr val="0D0D0D"/>
                </a:solidFill>
                <a:effectLst/>
              </a:rPr>
              <a:t>Diabetes: Models analyze variables like age, body mass index (BMI), blood glucose levels, and family history to predict the onset of diabetes and assess glycemic control.</a:t>
            </a:r>
          </a:p>
          <a:p>
            <a:pPr algn="l">
              <a:buFont typeface="Arial" panose="020B0604020202020204" pitchFamily="34" charset="0"/>
              <a:buChar char="•"/>
            </a:pPr>
            <a:r>
              <a:rPr lang="en-US" sz="2200" b="0" i="0" dirty="0">
                <a:solidFill>
                  <a:srgbClr val="0D0D0D"/>
                </a:solidFill>
                <a:effectLst/>
              </a:rPr>
              <a:t>Parkinson's Disease: Machine learning algorithms evaluate symptoms, genetic predispositions, and environmental factors to forecast the risk of developing Parkinson's disease and monitor disease progression.</a:t>
            </a:r>
          </a:p>
          <a:p>
            <a:endParaRPr lang="en-US" dirty="0"/>
          </a:p>
        </p:txBody>
      </p:sp>
      <p:sp>
        <p:nvSpPr>
          <p:cNvPr id="6" name="TextBox 5">
            <a:extLst>
              <a:ext uri="{FF2B5EF4-FFF2-40B4-BE49-F238E27FC236}">
                <a16:creationId xmlns:a16="http://schemas.microsoft.com/office/drawing/2014/main" id="{0D6DCF6F-07FF-C3CE-2797-CA915D8F1DF1}"/>
              </a:ext>
            </a:extLst>
          </p:cNvPr>
          <p:cNvSpPr txBox="1"/>
          <p:nvPr/>
        </p:nvSpPr>
        <p:spPr>
          <a:xfrm>
            <a:off x="462461" y="2715208"/>
            <a:ext cx="5057191" cy="1477328"/>
          </a:xfrm>
          <a:prstGeom prst="rect">
            <a:avLst/>
          </a:prstGeom>
          <a:noFill/>
        </p:spPr>
        <p:txBody>
          <a:bodyPr wrap="square" rtlCol="0">
            <a:spAutoFit/>
          </a:bodyPr>
          <a:lstStyle/>
          <a:p>
            <a:r>
              <a:rPr lang="en-US" b="0" i="0" dirty="0">
                <a:solidFill>
                  <a:srgbClr val="0D0D0D"/>
                </a:solidFill>
                <a:effectLst/>
              </a:rPr>
              <a:t>By identifying individuals at high risk of disease onset, these systems enable healthcare providers to implement early interventions, personalize treatment plans, and improve patient outcomes.</a:t>
            </a:r>
            <a:endParaRPr lang="en-IN" dirty="0"/>
          </a:p>
        </p:txBody>
      </p:sp>
    </p:spTree>
    <p:extLst>
      <p:ext uri="{BB962C8B-B14F-4D97-AF65-F5344CB8AC3E}">
        <p14:creationId xmlns:p14="http://schemas.microsoft.com/office/powerpoint/2010/main" val="329392430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048136"/>
          </a:xfrm>
          <a:noFill/>
        </p:spPr>
        <p:txBody>
          <a:bodyPr anchor="ctr"/>
          <a:lstStyle/>
          <a:p>
            <a:r>
              <a:rPr lang="en-IN" sz="3200" b="0" i="0" dirty="0">
                <a:solidFill>
                  <a:srgbClr val="0D0D0D"/>
                </a:solidFill>
                <a:effectLst/>
              </a:rPr>
              <a:t>Methodology of Disease Prediction</a:t>
            </a:r>
            <a:endParaRPr lang="en-US" sz="32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10087947" cy="4394750"/>
          </a:xfrm>
          <a:noFill/>
        </p:spPr>
        <p:txBody>
          <a:bodyPr vert="horz" lIns="91440" tIns="45720" rIns="91440" bIns="45720" rtlCol="0" anchor="t">
            <a:normAutofit fontScale="77500" lnSpcReduction="20000"/>
          </a:bodyPr>
          <a:lstStyle/>
          <a:p>
            <a:pPr algn="l">
              <a:buFont typeface="+mj-lt"/>
              <a:buAutoNum type="arabicPeriod"/>
            </a:pPr>
            <a:r>
              <a:rPr lang="en-US" sz="1900" b="1" i="0" dirty="0">
                <a:solidFill>
                  <a:srgbClr val="0D0D0D"/>
                </a:solidFill>
                <a:effectLst/>
              </a:rPr>
              <a:t>Data Collection</a:t>
            </a:r>
            <a:r>
              <a:rPr lang="en-US" sz="1900" b="0" i="0" dirty="0">
                <a:solidFill>
                  <a:srgbClr val="0D0D0D"/>
                </a:solidFill>
                <a:effectLst/>
              </a:rPr>
              <a:t>: Gather comprehensive datasets containing relevant health features, demographics, medical history, and lifestyle factors from diverse sources, including electronic health records, surveys, and wearable devices. From Kaggle.</a:t>
            </a:r>
          </a:p>
          <a:p>
            <a:pPr algn="l">
              <a:buFont typeface="+mj-lt"/>
              <a:buAutoNum type="arabicPeriod"/>
            </a:pPr>
            <a:r>
              <a:rPr lang="en-US" sz="1900" b="1" i="0" dirty="0">
                <a:solidFill>
                  <a:srgbClr val="0D0D0D"/>
                </a:solidFill>
                <a:effectLst/>
              </a:rPr>
              <a:t>Data Preprocessing</a:t>
            </a:r>
            <a:r>
              <a:rPr lang="en-US" sz="1900" b="0" i="0" dirty="0">
                <a:solidFill>
                  <a:srgbClr val="0D0D0D"/>
                </a:solidFill>
                <a:effectLst/>
              </a:rPr>
              <a:t>: Cleanse and preprocess the data to address missing values, outliers, and inconsistencies. Techniques such as imputation, normalization, and feature scaling enhance the quality and usability of the datasets.</a:t>
            </a:r>
          </a:p>
          <a:p>
            <a:pPr algn="l">
              <a:buFont typeface="+mj-lt"/>
              <a:buAutoNum type="arabicPeriod"/>
            </a:pPr>
            <a:r>
              <a:rPr lang="en-US" sz="1900" b="1" i="0" dirty="0">
                <a:solidFill>
                  <a:srgbClr val="0D0D0D"/>
                </a:solidFill>
                <a:effectLst/>
              </a:rPr>
              <a:t>Feature Selection</a:t>
            </a:r>
            <a:r>
              <a:rPr lang="en-US" sz="1900" b="0" i="0" dirty="0">
                <a:solidFill>
                  <a:srgbClr val="0D0D0D"/>
                </a:solidFill>
                <a:effectLst/>
              </a:rPr>
              <a:t>: Employ feature engineering and selection techniques to identify informative features that contribute to the predictive power of the models. Dimensionality reduction methods, correlation analysis, and domain expertise aid in selecting the most relevant features.</a:t>
            </a:r>
          </a:p>
          <a:p>
            <a:pPr algn="l">
              <a:buFont typeface="+mj-lt"/>
              <a:buAutoNum type="arabicPeriod"/>
            </a:pPr>
            <a:r>
              <a:rPr lang="en-US" sz="1900" b="1" i="0" dirty="0">
                <a:solidFill>
                  <a:srgbClr val="0D0D0D"/>
                </a:solidFill>
                <a:effectLst/>
              </a:rPr>
              <a:t>Model Training</a:t>
            </a:r>
            <a:r>
              <a:rPr lang="en-US" sz="1900" b="0" i="0" dirty="0">
                <a:solidFill>
                  <a:srgbClr val="0D0D0D"/>
                </a:solidFill>
                <a:effectLst/>
              </a:rPr>
              <a:t>: Utilize machine learning algorithms such as logistic regression, support vector machines (SVM), decision trees, random forests, and neural networks to train predictive models. Optimize model parameters and hyperparameters to improve predictive performance and generalization.</a:t>
            </a:r>
          </a:p>
          <a:p>
            <a:pPr algn="l">
              <a:buFont typeface="+mj-lt"/>
              <a:buAutoNum type="arabicPeriod"/>
            </a:pPr>
            <a:r>
              <a:rPr lang="en-US" sz="1900" b="1" i="0" dirty="0">
                <a:solidFill>
                  <a:srgbClr val="0D0D0D"/>
                </a:solidFill>
                <a:effectLst/>
              </a:rPr>
              <a:t>Model Evaluation</a:t>
            </a:r>
            <a:r>
              <a:rPr lang="en-US" sz="1900" b="0" i="0" dirty="0">
                <a:solidFill>
                  <a:srgbClr val="0D0D0D"/>
                </a:solidFill>
                <a:effectLst/>
              </a:rPr>
              <a:t>: Assess the performance of the trained models using appropriate evaluation metrics such as accuracy, precision, recall, F1-score, and area under the receiver operating characteristic curve (AUC-ROC). Conduct cross-validation to validate model robustness and prevent overfitting.</a:t>
            </a:r>
          </a:p>
          <a:p>
            <a:pPr algn="l">
              <a:buFont typeface="+mj-lt"/>
              <a:buAutoNum type="arabicPeriod"/>
            </a:pPr>
            <a:r>
              <a:rPr lang="en-US" sz="1900" b="1" i="0" dirty="0">
                <a:solidFill>
                  <a:srgbClr val="0D0D0D"/>
                </a:solidFill>
                <a:effectLst/>
              </a:rPr>
              <a:t>Deployment</a:t>
            </a:r>
            <a:r>
              <a:rPr lang="en-US" sz="1900" b="0" i="0" dirty="0">
                <a:solidFill>
                  <a:srgbClr val="0D0D0D"/>
                </a:solidFill>
                <a:effectLst/>
              </a:rPr>
              <a:t>: Deploy the trained models within Flask and Streamlit web frameworks to create interactive user interfaces. Enable users to input their health data and receive personalized disease risk assessments in real-time.</a:t>
            </a:r>
          </a:p>
          <a:p>
            <a:endParaRPr lang="en-US" dirty="0"/>
          </a:p>
        </p:txBody>
      </p:sp>
    </p:spTree>
    <p:extLst>
      <p:ext uri="{BB962C8B-B14F-4D97-AF65-F5344CB8AC3E}">
        <p14:creationId xmlns:p14="http://schemas.microsoft.com/office/powerpoint/2010/main" val="36666746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6"/>
            <a:ext cx="10515600" cy="810532"/>
          </a:xfrm>
          <a:noFill/>
        </p:spPr>
        <p:txBody>
          <a:bodyPr anchor="ctr"/>
          <a:lstStyle/>
          <a:p>
            <a:r>
              <a:rPr lang="en-US" sz="3200" b="0" i="0" dirty="0">
                <a:solidFill>
                  <a:srgbClr val="0D0D0D"/>
                </a:solidFill>
                <a:effectLst/>
              </a:rPr>
              <a:t>Result Analysis of Disease Prediction</a:t>
            </a:r>
            <a:endParaRPr lang="en-US" sz="3200"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4"/>
            <a:ext cx="4915163" cy="4667249"/>
          </a:xfrm>
          <a:noFill/>
        </p:spPr>
        <p:txBody>
          <a:bodyPr>
            <a:normAutofit fontScale="55000" lnSpcReduction="20000"/>
          </a:bodyPr>
          <a:lstStyle/>
          <a:p>
            <a:pPr algn="l">
              <a:buFont typeface="+mj-lt"/>
              <a:buAutoNum type="arabicPeriod"/>
            </a:pPr>
            <a:r>
              <a:rPr lang="en-US" sz="2900" b="1" i="0" dirty="0">
                <a:solidFill>
                  <a:srgbClr val="0D0D0D"/>
                </a:solidFill>
                <a:effectLst/>
              </a:rPr>
              <a:t>Evaluation Metrics</a:t>
            </a:r>
            <a:r>
              <a:rPr lang="en-US" sz="2900" b="0" i="0" dirty="0">
                <a:solidFill>
                  <a:srgbClr val="0D0D0D"/>
                </a:solidFill>
                <a:effectLst/>
              </a:rPr>
              <a:t>: Disease prediction models are evaluated using various performance metrics, including:</a:t>
            </a:r>
          </a:p>
          <a:p>
            <a:pPr marL="742950" lvl="1" indent="-285750" algn="l">
              <a:buFont typeface="+mj-lt"/>
              <a:buAutoNum type="arabicPeriod"/>
            </a:pPr>
            <a:r>
              <a:rPr lang="en-US" sz="2900" b="0" i="0" dirty="0">
                <a:solidFill>
                  <a:srgbClr val="0D0D0D"/>
                </a:solidFill>
                <a:effectLst/>
              </a:rPr>
              <a:t>Accuracy: The proportion of correctly predicted instances.</a:t>
            </a:r>
          </a:p>
          <a:p>
            <a:pPr marL="742950" lvl="1" indent="-285750" algn="l">
              <a:buFont typeface="+mj-lt"/>
              <a:buAutoNum type="arabicPeriod"/>
            </a:pPr>
            <a:r>
              <a:rPr lang="en-US" sz="2900" b="0" i="0" dirty="0">
                <a:solidFill>
                  <a:srgbClr val="0D0D0D"/>
                </a:solidFill>
                <a:effectLst/>
              </a:rPr>
              <a:t>Precision: The ratio of true positive predictions to the total predicted positive instances.</a:t>
            </a:r>
          </a:p>
          <a:p>
            <a:pPr marL="742950" lvl="1" indent="-285750" algn="l">
              <a:buFont typeface="+mj-lt"/>
              <a:buAutoNum type="arabicPeriod"/>
            </a:pPr>
            <a:r>
              <a:rPr lang="en-US" sz="2900" b="0" i="0" dirty="0">
                <a:solidFill>
                  <a:srgbClr val="0D0D0D"/>
                </a:solidFill>
                <a:effectLst/>
              </a:rPr>
              <a:t>Recall: The ratio of true positive predictions to the total actual positive instances.</a:t>
            </a:r>
          </a:p>
          <a:p>
            <a:pPr marL="742950" lvl="1" indent="-285750" algn="l">
              <a:buFont typeface="+mj-lt"/>
              <a:buAutoNum type="arabicPeriod"/>
            </a:pPr>
            <a:r>
              <a:rPr lang="en-US" sz="2900" b="0" i="0" dirty="0">
                <a:solidFill>
                  <a:srgbClr val="0D0D0D"/>
                </a:solidFill>
                <a:effectLst/>
              </a:rPr>
              <a:t>F1-score: The harmonic mean of precision and recall, providing a balanced measure of model performance.</a:t>
            </a:r>
          </a:p>
          <a:p>
            <a:pPr marL="742950" lvl="1" indent="-285750" algn="l">
              <a:buFont typeface="+mj-lt"/>
              <a:buAutoNum type="arabicPeriod"/>
            </a:pPr>
            <a:r>
              <a:rPr lang="en-US" sz="2900" b="0" i="0" dirty="0">
                <a:solidFill>
                  <a:srgbClr val="0D0D0D"/>
                </a:solidFill>
                <a:effectLst/>
              </a:rPr>
              <a:t>AUC-ROC: Area under the receiver operating characteristic curve, quantifying the model's ability to distinguish between positive and negative instances.</a:t>
            </a:r>
          </a:p>
          <a:p>
            <a:br>
              <a:rPr lang="en-US" dirty="0"/>
            </a:br>
            <a:endParaRPr lang="en-US" dirty="0"/>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6147896" y="1816916"/>
            <a:ext cx="5212080" cy="4297680"/>
          </a:xfrm>
          <a:noFill/>
        </p:spPr>
        <p:txBody>
          <a:bodyPr>
            <a:normAutofit lnSpcReduction="10000"/>
          </a:bodyPr>
          <a:lstStyle/>
          <a:p>
            <a:pPr algn="l">
              <a:buFont typeface="+mj-lt"/>
              <a:buAutoNum type="arabicPeriod"/>
            </a:pPr>
            <a:r>
              <a:rPr lang="en-US" sz="1700" b="1" i="0" dirty="0">
                <a:solidFill>
                  <a:srgbClr val="0D0D0D"/>
                </a:solidFill>
                <a:effectLst/>
              </a:rPr>
              <a:t>Performance Analysis</a:t>
            </a:r>
            <a:r>
              <a:rPr lang="en-US" sz="1700" b="0" i="0" dirty="0">
                <a:solidFill>
                  <a:srgbClr val="0D0D0D"/>
                </a:solidFill>
                <a:effectLst/>
              </a:rPr>
              <a:t>:</a:t>
            </a:r>
          </a:p>
          <a:p>
            <a:pPr marL="742950" lvl="1" indent="-285750" algn="l">
              <a:buFont typeface="+mj-lt"/>
              <a:buAutoNum type="arabicPeriod"/>
            </a:pPr>
            <a:r>
              <a:rPr lang="en-US" sz="1700" b="0" i="0" dirty="0">
                <a:solidFill>
                  <a:srgbClr val="0D0D0D"/>
                </a:solidFill>
                <a:effectLst/>
              </a:rPr>
              <a:t>Heart Disease: Models are assessed based on their ability to accurately predict the risk of cardiovascular events, optimizing treatment strategies and improving patient outcomes.</a:t>
            </a:r>
          </a:p>
          <a:p>
            <a:pPr marL="742950" lvl="1" indent="-285750" algn="l">
              <a:buFont typeface="+mj-lt"/>
              <a:buAutoNum type="arabicPeriod"/>
            </a:pPr>
            <a:r>
              <a:rPr lang="en-US" sz="1700" b="0" i="0" dirty="0">
                <a:solidFill>
                  <a:srgbClr val="0D0D0D"/>
                </a:solidFill>
                <a:effectLst/>
              </a:rPr>
              <a:t>Diabetes: Performance metrics gauge the models' effectiveness in predicting diabetes onset and monitoring glycemic control, facilitating timely interventions and lifestyle modifications.</a:t>
            </a:r>
          </a:p>
          <a:p>
            <a:pPr marL="742950" lvl="1" indent="-285750" algn="l">
              <a:buFont typeface="+mj-lt"/>
              <a:buAutoNum type="arabicPeriod"/>
            </a:pPr>
            <a:r>
              <a:rPr lang="en-US" sz="1700" b="0" i="0" dirty="0">
                <a:solidFill>
                  <a:srgbClr val="0D0D0D"/>
                </a:solidFill>
                <a:effectLst/>
              </a:rPr>
              <a:t>Parkinson's Disease: Evaluation criteria measure the models' predictive accuracy in forecasting Parkinson's disease risk and monitoring disease progression, enhancing early detection and intervention efforts.</a:t>
            </a:r>
          </a:p>
          <a:p>
            <a:endParaRPr lang="en-US" dirty="0"/>
          </a:p>
        </p:txBody>
      </p:sp>
    </p:spTree>
    <p:extLst>
      <p:ext uri="{BB962C8B-B14F-4D97-AF65-F5344CB8AC3E}">
        <p14:creationId xmlns:p14="http://schemas.microsoft.com/office/powerpoint/2010/main" val="11276497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897425"/>
            <a:ext cx="6560142" cy="3063149"/>
          </a:xfrm>
          <a:noFill/>
        </p:spPr>
        <p:txBody>
          <a:bodyPr/>
          <a:lstStyle/>
          <a:p>
            <a:r>
              <a:rPr lang="en-IN" b="0" i="0" dirty="0">
                <a:effectLst/>
              </a:rPr>
              <a:t>Glucose Sensors Overview</a:t>
            </a:r>
            <a:endParaRPr lang="en-US" dirty="0"/>
          </a:p>
        </p:txBody>
      </p:sp>
    </p:spTree>
    <p:extLst>
      <p:ext uri="{BB962C8B-B14F-4D97-AF65-F5344CB8AC3E}">
        <p14:creationId xmlns:p14="http://schemas.microsoft.com/office/powerpoint/2010/main" val="3630989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IN" b="0" i="0" dirty="0">
                <a:solidFill>
                  <a:srgbClr val="0D0D0D"/>
                </a:solidFill>
                <a:effectLst/>
                <a:latin typeface="Söhne"/>
              </a:rPr>
              <a:t>Glucose Sensors</a:t>
            </a:r>
            <a:endParaRPr lang="en-US" dirty="0"/>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200" y="1816916"/>
            <a:ext cx="10521776" cy="4297680"/>
          </a:xfrm>
          <a:noFill/>
        </p:spPr>
        <p:txBody>
          <a:bodyPr>
            <a:normAutofit lnSpcReduction="10000"/>
          </a:bodyPr>
          <a:lstStyle/>
          <a:p>
            <a:pPr algn="l">
              <a:buFont typeface="Arial" panose="020B0604020202020204" pitchFamily="34" charset="0"/>
              <a:buChar char="•"/>
            </a:pPr>
            <a:r>
              <a:rPr lang="en-US" sz="1700" b="0" i="0" dirty="0">
                <a:solidFill>
                  <a:srgbClr val="0D0D0D"/>
                </a:solidFill>
                <a:effectLst/>
              </a:rPr>
              <a:t>Glucose sensors represent a critical component in the management of diabetes, providing real-time monitoring of blood glucose levels to individuals with the condition.</a:t>
            </a:r>
          </a:p>
          <a:p>
            <a:pPr algn="l">
              <a:buFont typeface="Arial" panose="020B0604020202020204" pitchFamily="34" charset="0"/>
              <a:buChar char="•"/>
            </a:pPr>
            <a:r>
              <a:rPr lang="en-US" sz="1700" b="0" i="0" dirty="0">
                <a:solidFill>
                  <a:srgbClr val="0D0D0D"/>
                </a:solidFill>
                <a:effectLst/>
              </a:rPr>
              <a:t>These sensors operate based on various technologies, including enzyme-based electrochemical reactions and fluorescence, to detect and quantify glucose concentrations accurately.</a:t>
            </a:r>
          </a:p>
          <a:p>
            <a:pPr algn="l">
              <a:buFont typeface="Arial" panose="020B0604020202020204" pitchFamily="34" charset="0"/>
              <a:buChar char="•"/>
            </a:pPr>
            <a:r>
              <a:rPr lang="en-US" sz="1700" b="0" i="0" dirty="0">
                <a:solidFill>
                  <a:srgbClr val="0D0D0D"/>
                </a:solidFill>
                <a:effectLst/>
              </a:rPr>
              <a:t>Enzyme-based electrochemical sensors typically employ glucose oxidase enzymes to catalyze the oxidation of glucose, generating an electrical signal proportional to glucose concentration.</a:t>
            </a:r>
          </a:p>
          <a:p>
            <a:pPr algn="l">
              <a:buFont typeface="Arial" panose="020B0604020202020204" pitchFamily="34" charset="0"/>
              <a:buChar char="•"/>
            </a:pPr>
            <a:r>
              <a:rPr lang="en-US" sz="1700" b="0" i="0" dirty="0">
                <a:solidFill>
                  <a:srgbClr val="0D0D0D"/>
                </a:solidFill>
                <a:effectLst/>
              </a:rPr>
              <a:t>Fluorescence-based sensors utilize fluorescent molecules that undergo changes in fluorescence intensity or wavelength in response to glucose binding, enabling precise glucose measurements.</a:t>
            </a:r>
          </a:p>
          <a:p>
            <a:pPr algn="l">
              <a:buFont typeface="Arial" panose="020B0604020202020204" pitchFamily="34" charset="0"/>
              <a:buChar char="•"/>
            </a:pPr>
            <a:r>
              <a:rPr lang="en-US" sz="1700" b="0" i="0" dirty="0">
                <a:solidFill>
                  <a:srgbClr val="0D0D0D"/>
                </a:solidFill>
                <a:effectLst/>
              </a:rPr>
              <a:t>Glucose sensors are integrated into wearable devices and continuous glucose monitoring (CGM) systems, offering individuals with diabetes convenient and non-invasive means to monitor their glucose levels throughout the day.</a:t>
            </a:r>
          </a:p>
          <a:p>
            <a:pPr algn="l">
              <a:buFont typeface="Arial" panose="020B0604020202020204" pitchFamily="34" charset="0"/>
              <a:buChar char="•"/>
            </a:pPr>
            <a:r>
              <a:rPr lang="en-US" sz="1700" b="0" i="0" dirty="0">
                <a:solidFill>
                  <a:srgbClr val="0D0D0D"/>
                </a:solidFill>
                <a:effectLst/>
              </a:rPr>
              <a:t>The continuous monitoring capabilities of glucose sensors empower individuals to make timely adjustments in diet, medication, and insulin dosage, optimizing glycemic control and reducing the risk of hyperglycemia and hypoglycemia-related complications.</a:t>
            </a:r>
          </a:p>
          <a:p>
            <a:endParaRPr lang="en-US" dirty="0"/>
          </a:p>
        </p:txBody>
      </p:sp>
    </p:spTree>
    <p:extLst>
      <p:ext uri="{BB962C8B-B14F-4D97-AF65-F5344CB8AC3E}">
        <p14:creationId xmlns:p14="http://schemas.microsoft.com/office/powerpoint/2010/main" val="7296091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726EB-D5F8-691D-47B5-3B8FBC6D0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82C28-CF84-C8A8-7FB6-0569C872A40D}"/>
              </a:ext>
            </a:extLst>
          </p:cNvPr>
          <p:cNvSpPr>
            <a:spLocks noGrp="1"/>
          </p:cNvSpPr>
          <p:nvPr>
            <p:ph type="title"/>
          </p:nvPr>
        </p:nvSpPr>
        <p:spPr>
          <a:xfrm>
            <a:off x="838200" y="365125"/>
            <a:ext cx="10515600" cy="1325563"/>
          </a:xfrm>
          <a:noFill/>
        </p:spPr>
        <p:txBody>
          <a:bodyPr anchor="ctr"/>
          <a:lstStyle/>
          <a:p>
            <a:r>
              <a:rPr lang="en-US" sz="4000" dirty="0"/>
              <a:t>Temperature sensor</a:t>
            </a:r>
          </a:p>
        </p:txBody>
      </p:sp>
      <p:sp>
        <p:nvSpPr>
          <p:cNvPr id="4" name="Content Placeholder 3">
            <a:extLst>
              <a:ext uri="{FF2B5EF4-FFF2-40B4-BE49-F238E27FC236}">
                <a16:creationId xmlns:a16="http://schemas.microsoft.com/office/drawing/2014/main" id="{733CC311-B17E-1B50-7A03-F5C4F3590350}"/>
              </a:ext>
            </a:extLst>
          </p:cNvPr>
          <p:cNvSpPr>
            <a:spLocks noGrp="1"/>
          </p:cNvSpPr>
          <p:nvPr>
            <p:ph sz="half" idx="15"/>
          </p:nvPr>
        </p:nvSpPr>
        <p:spPr>
          <a:xfrm>
            <a:off x="838200" y="1816916"/>
            <a:ext cx="10521776" cy="4297680"/>
          </a:xfrm>
          <a:noFill/>
        </p:spPr>
        <p:txBody>
          <a:bodyPr>
            <a:normAutofit/>
          </a:bodyPr>
          <a:lstStyle/>
          <a:p>
            <a:br>
              <a:rPr lang="en-US" sz="1600" dirty="0"/>
            </a:br>
            <a:r>
              <a:rPr lang="en-US" sz="1600" b="0" i="0" dirty="0">
                <a:solidFill>
                  <a:srgbClr val="0D0D0D"/>
                </a:solidFill>
                <a:effectLst/>
              </a:rPr>
              <a:t>Temperature sensors play a vital role in disease prediction by monitoring physiological temperature changes in the body. In healthcare, temperature sensors are integrated into wearable devices, smart patches, and medical-grade thermometers to track body temperature trends. Abnormal fluctuations in temperature can indicate potential health issues such as infections, inflammatory responses, or hormonal imbalances, aiding in the early detection and prediction of diseases. For instance, persistent fever may signal an underlying infection, while fluctuations in body temperature can indicate metabolic disorders or neurological conditions. Advanced temperature sensing technologies, including infrared thermometers and non-invasive wearable sensors, provide real-time data for continuous monitoring, allowing healthcare professionals to intervene promptly and optimize disease management strategies. Integrating temperature sensors into predictive analytics platforms enhances the accuracy and efficiency of disease prediction models, facilitating proactive healthcare interventions and improving patient outcomes.</a:t>
            </a:r>
            <a:endParaRPr lang="en-US" sz="1600" dirty="0"/>
          </a:p>
        </p:txBody>
      </p:sp>
    </p:spTree>
    <p:extLst>
      <p:ext uri="{BB962C8B-B14F-4D97-AF65-F5344CB8AC3E}">
        <p14:creationId xmlns:p14="http://schemas.microsoft.com/office/powerpoint/2010/main" val="23701672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F8F1E-6108-485C-4386-BAACDB983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E9C6B-11E4-47A7-D020-E4EBAD788E0E}"/>
              </a:ext>
            </a:extLst>
          </p:cNvPr>
          <p:cNvSpPr>
            <a:spLocks noGrp="1"/>
          </p:cNvSpPr>
          <p:nvPr>
            <p:ph type="title"/>
          </p:nvPr>
        </p:nvSpPr>
        <p:spPr>
          <a:xfrm>
            <a:off x="838200" y="365125"/>
            <a:ext cx="10515600" cy="1325563"/>
          </a:xfrm>
          <a:noFill/>
        </p:spPr>
        <p:txBody>
          <a:bodyPr anchor="ctr"/>
          <a:lstStyle/>
          <a:p>
            <a:r>
              <a:rPr lang="en-IN" sz="4000" b="0" i="0" dirty="0">
                <a:solidFill>
                  <a:srgbClr val="0D0D0D"/>
                </a:solidFill>
                <a:effectLst/>
              </a:rPr>
              <a:t>pulse oximeter sensor</a:t>
            </a:r>
            <a:endParaRPr lang="en-US" sz="4000" dirty="0"/>
          </a:p>
        </p:txBody>
      </p:sp>
      <p:sp>
        <p:nvSpPr>
          <p:cNvPr id="4" name="Content Placeholder 3">
            <a:extLst>
              <a:ext uri="{FF2B5EF4-FFF2-40B4-BE49-F238E27FC236}">
                <a16:creationId xmlns:a16="http://schemas.microsoft.com/office/drawing/2014/main" id="{51B99629-9A96-EDC4-337B-9ECBDC226DEB}"/>
              </a:ext>
            </a:extLst>
          </p:cNvPr>
          <p:cNvSpPr>
            <a:spLocks noGrp="1"/>
          </p:cNvSpPr>
          <p:nvPr>
            <p:ph sz="half" idx="15"/>
          </p:nvPr>
        </p:nvSpPr>
        <p:spPr>
          <a:xfrm>
            <a:off x="838200" y="1816916"/>
            <a:ext cx="10521776" cy="4297680"/>
          </a:xfrm>
          <a:noFill/>
        </p:spPr>
        <p:txBody>
          <a:bodyPr>
            <a:normAutofit/>
          </a:bodyPr>
          <a:lstStyle/>
          <a:p>
            <a:pPr algn="l"/>
            <a:br>
              <a:rPr lang="en-US" sz="1600" dirty="0"/>
            </a:br>
            <a:br>
              <a:rPr lang="en-US" sz="1600" b="0" i="0" dirty="0">
                <a:solidFill>
                  <a:srgbClr val="0D0D0D"/>
                </a:solidFill>
                <a:effectLst/>
                <a:latin typeface="Söhne"/>
              </a:rPr>
            </a:br>
            <a:r>
              <a:rPr lang="en-US" sz="1600" b="0" i="0" dirty="0">
                <a:solidFill>
                  <a:srgbClr val="0D0D0D"/>
                </a:solidFill>
                <a:effectLst/>
                <a:latin typeface="Söhne"/>
              </a:rPr>
              <a:t>A pulse oximeter sensor is a compact medical device used to measure oxygen saturation (SpO2) and pulse rate. It employs non-invasive optical technology, typically attached to a fingertip, earlobe, or toe, to emit light wavelengths through the skin and detect the absorption levels of oxygenated and deoxygenated hemoglobin in the blood. Based on these measurements, the device calculates the oxygen saturation level, representing the percentage of hemoglobin molecules carrying oxygen.</a:t>
            </a:r>
          </a:p>
          <a:p>
            <a:pPr algn="l"/>
            <a:r>
              <a:rPr lang="en-US" sz="1600" b="0" i="0" dirty="0">
                <a:solidFill>
                  <a:srgbClr val="0D0D0D"/>
                </a:solidFill>
                <a:effectLst/>
                <a:latin typeface="Söhne"/>
              </a:rPr>
              <a:t>Simultaneously, the pulse oximeter sensor monitors the pulsatile blood flow, which corresponds to the heart rate or pulse rate, measured in beats per minute. It achieves this by detecting the rhythmic changes in light absorption caused by blood volume variations with each heartbeat.</a:t>
            </a:r>
          </a:p>
          <a:p>
            <a:pPr algn="l"/>
            <a:r>
              <a:rPr lang="en-US" sz="1600" b="0" i="0" dirty="0">
                <a:solidFill>
                  <a:srgbClr val="0D0D0D"/>
                </a:solidFill>
                <a:effectLst/>
                <a:latin typeface="Söhne"/>
              </a:rPr>
              <a:t>Pulse oximeters are essential in clinical settings like hospitals, clinics, and emergency rooms for monitoring patients with respiratory conditions, such as asthma, chronic obstructive pulmonary disease (COPD), or pneumonia. Additionally, they play a crucial role in home healthcare, aiding in the management of chronic illnesses and monitoring patients during recovery from surgeries.</a:t>
            </a:r>
          </a:p>
          <a:p>
            <a:endParaRPr lang="en-US" sz="1600" dirty="0"/>
          </a:p>
        </p:txBody>
      </p:sp>
    </p:spTree>
    <p:extLst>
      <p:ext uri="{BB962C8B-B14F-4D97-AF65-F5344CB8AC3E}">
        <p14:creationId xmlns:p14="http://schemas.microsoft.com/office/powerpoint/2010/main" val="3657118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30005B-6102-4F3C-A26F-485DF1BF9717}">
  <ds:schemaRefs>
    <ds:schemaRef ds:uri="16c05727-aa75-4e4a-9b5f-8a80a1165891"/>
    <ds:schemaRef ds:uri="http://schemas.microsoft.com/office/2006/metadata/properties"/>
    <ds:schemaRef ds:uri="http://www.w3.org/XML/1998/namespace"/>
    <ds:schemaRef ds:uri="http://schemas.openxmlformats.org/package/2006/metadata/core-properties"/>
    <ds:schemaRef ds:uri="http://purl.org/dc/terms/"/>
    <ds:schemaRef ds:uri="http://schemas.microsoft.com/office/2006/documentManagement/types"/>
    <ds:schemaRef ds:uri="230e9df3-be65-4c73-a93b-d1236ebd677e"/>
    <ds:schemaRef ds:uri="http://schemas.microsoft.com/sharepoint/v3"/>
    <ds:schemaRef ds:uri="http://purl.org/dc/dcmitype/"/>
    <ds:schemaRef ds:uri="http://schemas.microsoft.com/office/infopath/2007/PartnerControls"/>
    <ds:schemaRef ds:uri="71af3243-3dd4-4a8d-8c0d-dd76da1f02a5"/>
    <ds:schemaRef ds:uri="http://purl.org/dc/elements/1.1/"/>
  </ds:schemaRefs>
</ds:datastoreItem>
</file>

<file path=customXml/itemProps2.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60708A-6461-4D7F-883F-7E25D731D3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Shapes presentation</Template>
  <TotalTime>143</TotalTime>
  <Words>1547</Words>
  <Application>Microsoft Office PowerPoint</Application>
  <PresentationFormat>Widescreen</PresentationFormat>
  <Paragraphs>91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Avenir Next LT Pro</vt:lpstr>
      <vt:lpstr>Avenir Next LT Pro Light</vt:lpstr>
      <vt:lpstr>Calibri</vt:lpstr>
      <vt:lpstr>Söhne</vt:lpstr>
      <vt:lpstr>Tw Cen MT</vt:lpstr>
      <vt:lpstr>Custom</vt:lpstr>
      <vt:lpstr>Empowering Health Through Technology Exploring Disease Prediction Systems and Glucose Sensors, temperature sensor, pulse oximeter sensor</vt:lpstr>
      <vt:lpstr>Introduction</vt:lpstr>
      <vt:lpstr>Disease Prediction Systems</vt:lpstr>
      <vt:lpstr>Methodology of Disease Prediction</vt:lpstr>
      <vt:lpstr>Result Analysis of Disease Prediction</vt:lpstr>
      <vt:lpstr>Glucose Sensors Overview</vt:lpstr>
      <vt:lpstr>Glucose Sensors</vt:lpstr>
      <vt:lpstr>Temperature sensor</vt:lpstr>
      <vt:lpstr>pulse oximeter sensor</vt:lpstr>
      <vt:lpstr>Benefits of Glucose Monitoring</vt:lpstr>
      <vt:lpstr>Technologies Used In</vt:lpstr>
      <vt:lpstr>Future Directions and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LOURDHU RAJU</dc:creator>
  <cp:lastModifiedBy>LOURDHU RAJU</cp:lastModifiedBy>
  <cp:revision>2</cp:revision>
  <dcterms:created xsi:type="dcterms:W3CDTF">2024-02-19T02:37:19Z</dcterms:created>
  <dcterms:modified xsi:type="dcterms:W3CDTF">2024-02-19T14:41:47Z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