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6"/>
  </p:notesMasterIdLst>
  <p:handoutMasterIdLst>
    <p:handoutMasterId r:id="rId17"/>
  </p:handoutMasterIdLst>
  <p:sldIdLst>
    <p:sldId id="258" r:id="rId5"/>
    <p:sldId id="266" r:id="rId6"/>
    <p:sldId id="269" r:id="rId7"/>
    <p:sldId id="278" r:id="rId8"/>
    <p:sldId id="264" r:id="rId9"/>
    <p:sldId id="270" r:id="rId10"/>
    <p:sldId id="263" r:id="rId11"/>
    <p:sldId id="274" r:id="rId12"/>
    <p:sldId id="273" r:id="rId13"/>
    <p:sldId id="280" r:id="rId14"/>
    <p:sldId id="290" r:id="rId15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882" y="15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sz="1862" b="1" i="0" u="none" strike="noStrike" baseline="0" dirty="0">
                <a:effectLst/>
              </a:rPr>
              <a:t>Self-</a:t>
            </a:r>
            <a:r>
              <a:rPr lang="pt-PT" sz="1862" b="1" i="0" u="none" strike="noStrike" baseline="0" dirty="0" err="1">
                <a:effectLst/>
              </a:rPr>
              <a:t>Assessement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on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Behavioral</a:t>
            </a:r>
            <a:r>
              <a:rPr lang="pt-PT" sz="1862" b="1" i="0" u="none" strike="noStrike" baseline="0" dirty="0">
                <a:effectLst/>
              </a:rPr>
              <a:t>/</a:t>
            </a:r>
            <a:r>
              <a:rPr lang="pt-PT" sz="1862" b="1" i="0" u="none" strike="noStrike" baseline="0" dirty="0" err="1">
                <a:effectLst/>
              </a:rPr>
              <a:t>Technical</a:t>
            </a:r>
            <a:r>
              <a:rPr lang="pt-PT" sz="1862" b="1" i="0" u="none" strike="noStrike" baseline="0" dirty="0">
                <a:effectLst/>
              </a:rPr>
              <a:t> </a:t>
            </a:r>
            <a:r>
              <a:rPr lang="pt-PT" sz="1862" b="1" i="0" u="none" strike="noStrike" baseline="0" dirty="0" err="1">
                <a:effectLst/>
              </a:rPr>
              <a:t>Skills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1190718</c:v>
                </c:pt>
                <c:pt idx="1">
                  <c:v>1191419</c:v>
                </c:pt>
                <c:pt idx="2">
                  <c:v>1190782</c:v>
                </c:pt>
                <c:pt idx="3">
                  <c:v>1190811</c:v>
                </c:pt>
              </c:numCache>
            </c:numRef>
          </c:cat>
          <c:val>
            <c:numRef>
              <c:f>Folha1!$B$2:$B$5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69-4511-A82F-8C8A8A7FF6A5}"/>
            </c:ext>
          </c:extLst>
        </c:ser>
        <c:ser>
          <c:idx val="1"/>
          <c:order val="1"/>
          <c:tx>
            <c:strRef>
              <c:f>Folha1!$C$1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Folha1!$A$2:$A$5</c:f>
              <c:numCache>
                <c:formatCode>General</c:formatCode>
                <c:ptCount val="4"/>
                <c:pt idx="0">
                  <c:v>1190718</c:v>
                </c:pt>
                <c:pt idx="1">
                  <c:v>1191419</c:v>
                </c:pt>
                <c:pt idx="2">
                  <c:v>1190782</c:v>
                </c:pt>
                <c:pt idx="3">
                  <c:v>1190811</c:v>
                </c:pt>
              </c:numCache>
            </c:numRef>
          </c:cat>
          <c:val>
            <c:numRef>
              <c:f>Folha1!$C$2:$C$5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69-4511-A82F-8C8A8A7FF6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95902832"/>
        <c:axId val="495901232"/>
      </c:barChart>
      <c:catAx>
        <c:axId val="49590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5901232"/>
        <c:crosses val="autoZero"/>
        <c:auto val="1"/>
        <c:lblAlgn val="ctr"/>
        <c:lblOffset val="100"/>
        <c:noMultiLvlLbl val="0"/>
      </c:catAx>
      <c:valAx>
        <c:axId val="49590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495902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2371BD-CBE8-435D-9B11-549FDC16ACEF}" type="datetime1">
              <a:rPr lang="pt-PT" smtClean="0"/>
              <a:t>18/06/2022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62B9F-17DB-4047-B9A9-527C0B05C166}" type="datetime1">
              <a:rPr lang="pt-PT" smtClean="0"/>
              <a:pPr/>
              <a:t>18/06/2022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64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368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3833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ção da Imagem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D2573-0068-4218-9697-F7C79B894BD0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04794C-8A34-4F52-8567-4ACF3054A4A7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cxnSp>
        <p:nvCxnSpPr>
          <p:cNvPr id="15" name="Conexão Reta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164C6E-8EF5-439C-8A13-9536CEB894EF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E5CF56-A80A-4E49-822B-98685F016F94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1453DA3-6652-456F-8FAA-FC52F4714952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01291D-FD4A-4968-A7CD-3604266F3E73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ção da Imagem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300F2A1-677D-4422-AEB8-1C3F2D70A13C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9D1C8C9-946A-46D8-8518-8043258C379D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elogramo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12" name="Marcador de Posição da Data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901FDC-E33C-461E-9DB1-0DFF9E51C2EC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3" name="Marcador de Posição do Rodapé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4" name="Marcador de Posição do Número do Diapositivo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477F208E-2699-4E92-83D6-804CFE27C1A5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F39FB4-7639-4B1B-9E03-14DB6EE79FA7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elogramo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001E8D-7942-4BBF-BB6D-D845804C9269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0" name="Marcador de Posição da Imagem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62C779-DC17-4EAE-B1A7-C07D628E75D2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0A376-EB10-4227-83F8-65942810904C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B717E73-6864-4ACA-BEFF-E733BC66FB99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Marcador de Posição d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PT" sz="14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abeçalho da Sec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CF8A43F-3AA3-49BB-8A10-13E3C795E3DD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11" name="Marcador de Posição do Número do Diapositivo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12" name="Marcador de Posição da Imagem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pt-PT" noProof="0"/>
              <a:t>Clique no ícone para adicionar uma imagem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pt-PT" sz="1400" noProof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CDF46A-7688-4473-8E35-A89B731FD273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9" name="Marcador de Posição do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0B20B-E649-4BDA-8A60-8636CBA730D3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11" name="Marcador de Posição do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12" name="Marcador de Posição do Número do Diapositivo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705C77-3064-4EC4-9186-DCFE3778A80C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7" name="Marcador de Posição do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/>
              <a:t>Rodapé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PT" noProof="0" smtClean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elogramo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B0AB030-7EA2-4B0D-8098-43E1BE45CBFC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elogramo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PT" noProof="0"/>
          </a:p>
        </p:txBody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EE6706B-7A7D-4271-8E2D-04DF90696319}" type="datetime1">
              <a:rPr lang="pt-PT" noProof="0" smtClean="0"/>
              <a:t>18/06/2022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PT" noProof="0"/>
              <a:t>Rodapé</a:t>
            </a:r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pt-PT" noProof="0" smtClean="0"/>
              <a:pPr rtl="0"/>
              <a:t>‹nº›</a:t>
            </a:fld>
            <a:endParaRPr lang="pt-PT" noProof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Posição da Imagem 5" descr="Grupo de pessoas a conversar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11900" cy="685800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/>
              <a:t>LAPR4 2021/2022</a:t>
            </a:r>
            <a:br>
              <a:rPr lang="pt-PT" dirty="0"/>
            </a:br>
            <a:r>
              <a:rPr lang="pt-PT" dirty="0"/>
              <a:t>Sprint D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2335" y="6322983"/>
            <a:ext cx="3003496" cy="535017"/>
          </a:xfrm>
        </p:spPr>
        <p:txBody>
          <a:bodyPr rtlCol="0">
            <a:normAutofit/>
          </a:bodyPr>
          <a:lstStyle/>
          <a:p>
            <a:pPr rtl="0"/>
            <a:r>
              <a:rPr lang="pt-PT" dirty="0">
                <a:latin typeface="+mj-lt"/>
              </a:rPr>
              <a:t>06/06/2022	</a:t>
            </a:r>
          </a:p>
          <a:p>
            <a:pPr rtl="0"/>
            <a:endParaRPr lang="pt-PT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46EB2-182C-C4C2-D683-202AD3BBB9D3}"/>
              </a:ext>
            </a:extLst>
          </p:cNvPr>
          <p:cNvSpPr txBox="1"/>
          <p:nvPr/>
        </p:nvSpPr>
        <p:spPr>
          <a:xfrm>
            <a:off x="6867330" y="5498883"/>
            <a:ext cx="3340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João Beires – 1190718</a:t>
            </a:r>
          </a:p>
          <a:p>
            <a:r>
              <a:rPr lang="pt-PT" dirty="0"/>
              <a:t>José Maia – 1191419</a:t>
            </a:r>
          </a:p>
          <a:p>
            <a:r>
              <a:rPr lang="pt-PT" dirty="0"/>
              <a:t>José Soares – 1190782</a:t>
            </a:r>
          </a:p>
          <a:p>
            <a:r>
              <a:rPr lang="pt-PT" dirty="0"/>
              <a:t>Lourenço Melo - 1190811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ção da Imagem 10" descr="Uma imagem que contém elementos interiores. Uma pessoa a assinar um documento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dirty="0" err="1"/>
              <a:t>Conclusion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777888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7200" dirty="0" err="1">
                <a:solidFill>
                  <a:srgbClr val="FFFFFF"/>
                </a:solidFill>
                <a:latin typeface="+mj-lt"/>
              </a:rPr>
              <a:t>Thank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You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For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Your</a:t>
            </a:r>
            <a:r>
              <a:rPr lang="pt-PT" sz="7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pt-PT" sz="7200" dirty="0" err="1">
                <a:solidFill>
                  <a:srgbClr val="FFFFFF"/>
                </a:solidFill>
                <a:latin typeface="+mj-lt"/>
              </a:rPr>
              <a:t>Attention</a:t>
            </a:r>
            <a:endParaRPr lang="pt-PT" sz="7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pt-PT" sz="2400" cap="all" spc="200" dirty="0" err="1">
                <a:solidFill>
                  <a:srgbClr val="FFFFFF"/>
                </a:solidFill>
              </a:rPr>
              <a:t>Any</a:t>
            </a:r>
            <a:r>
              <a:rPr lang="pt-PT" sz="2400" cap="all" spc="200" dirty="0">
                <a:solidFill>
                  <a:srgbClr val="FFFFFF"/>
                </a:solidFill>
              </a:rPr>
              <a:t> 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Conexão Reta 3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tângulo 32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045" y="932271"/>
            <a:ext cx="3697683" cy="70425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 rtl="0"/>
            <a:r>
              <a:rPr lang="en-US" sz="4400" dirty="0">
                <a:solidFill>
                  <a:schemeClr val="tx1"/>
                </a:solidFill>
              </a:rPr>
              <a:t>Achievements</a:t>
            </a:r>
          </a:p>
        </p:txBody>
      </p:sp>
      <p:cxnSp>
        <p:nvCxnSpPr>
          <p:cNvPr id="30" name="Conexão Reta 34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281D70C-EE29-493E-838C-890184A0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27" y="2799185"/>
            <a:ext cx="3084844" cy="3511038"/>
          </a:xfrm>
        </p:spPr>
        <p:txBody>
          <a:bodyPr vert="horz" lIns="0" tIns="45720" rIns="0" bIns="45720" rtlCol="0">
            <a:normAutofit fontScale="92500"/>
          </a:bodyPr>
          <a:lstStyle/>
          <a:p>
            <a:r>
              <a:rPr lang="pt-PT" dirty="0" err="1">
                <a:latin typeface="+mj-lt"/>
              </a:rPr>
              <a:t>User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stories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completed</a:t>
            </a:r>
            <a:r>
              <a:rPr lang="pt-PT" dirty="0">
                <a:latin typeface="+mj-lt"/>
              </a:rPr>
              <a:t>.</a:t>
            </a:r>
          </a:p>
          <a:p>
            <a:r>
              <a:rPr lang="pt-PT" dirty="0" err="1">
                <a:latin typeface="+mj-lt"/>
              </a:rPr>
              <a:t>All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Work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done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before</a:t>
            </a:r>
            <a:r>
              <a:rPr lang="pt-PT" dirty="0">
                <a:latin typeface="+mj-lt"/>
              </a:rPr>
              <a:t> deadline.</a:t>
            </a:r>
          </a:p>
          <a:p>
            <a:r>
              <a:rPr lang="pt-PT" dirty="0" err="1">
                <a:latin typeface="+mj-lt"/>
              </a:rPr>
              <a:t>Improvements</a:t>
            </a:r>
            <a:r>
              <a:rPr lang="pt-PT" dirty="0">
                <a:latin typeface="+mj-lt"/>
              </a:rPr>
              <a:t> in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relationship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r>
              <a:rPr lang="pt-PT" dirty="0">
                <a:latin typeface="+mj-lt"/>
              </a:rPr>
              <a:t>.</a:t>
            </a:r>
          </a:p>
          <a:p>
            <a:r>
              <a:rPr lang="pt-PT" dirty="0" err="1">
                <a:latin typeface="+mj-lt"/>
              </a:rPr>
              <a:t>Continuos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increase</a:t>
            </a:r>
            <a:r>
              <a:rPr lang="pt-PT" dirty="0">
                <a:latin typeface="+mj-lt"/>
              </a:rPr>
              <a:t> in  </a:t>
            </a:r>
            <a:r>
              <a:rPr lang="pt-PT" dirty="0" err="1">
                <a:latin typeface="+mj-lt"/>
              </a:rPr>
              <a:t>coding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quality</a:t>
            </a:r>
            <a:r>
              <a:rPr lang="pt-PT" dirty="0">
                <a:latin typeface="+mj-lt"/>
              </a:rPr>
              <a:t>. </a:t>
            </a:r>
          </a:p>
        </p:txBody>
      </p:sp>
      <p:pic>
        <p:nvPicPr>
          <p:cNvPr id="9" name="Marcador de Posição da Imagem 8" descr="Uma pessoa com o pôr do sol em segundo plano. Esta imagem também reflete conquistas&#10;">
            <a:extLst>
              <a:ext uri="{FF2B5EF4-FFF2-40B4-BE49-F238E27FC236}">
                <a16:creationId xmlns:a16="http://schemas.microsoft.com/office/drawing/2014/main" id="{73634FB2-CF5B-4C8E-9EF0-593506A28F3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7CC78E1-629B-4981-BA25-E8F061C4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 SWOT </a:t>
            </a:r>
            <a:r>
              <a:rPr lang="pt-PT" dirty="0" err="1"/>
              <a:t>Format</a:t>
            </a:r>
            <a:endParaRPr lang="pt-PT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6A42479C-09F6-C98E-B040-932417879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75193"/>
              </p:ext>
            </p:extLst>
          </p:nvPr>
        </p:nvGraphicFramePr>
        <p:xfrm>
          <a:off x="1828754" y="1640210"/>
          <a:ext cx="8534491" cy="476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m de Mapa de Bits" r:id="rId3" imgW="6095880" imgH="3406320" progId="Paint.Picture">
                  <p:embed/>
                </p:oleObj>
              </mc:Choice>
              <mc:Fallback>
                <p:oleObj name="Imagem de Mapa de Bits" r:id="rId3" imgW="6095880" imgH="3406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754" y="1640210"/>
                        <a:ext cx="8534491" cy="476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46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tângulo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9451528-0368-45CE-A13E-EDB97BE9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900" y="494591"/>
            <a:ext cx="5983605" cy="8470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Leadership</a:t>
            </a:r>
            <a:endParaRPr lang="pt-PT" sz="4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10" name="Marcador de Posição da Imagem 9" descr="Um grupo de pessoas a posar para a câmara&#10;">
            <a:extLst>
              <a:ext uri="{FF2B5EF4-FFF2-40B4-BE49-F238E27FC236}">
                <a16:creationId xmlns:a16="http://schemas.microsoft.com/office/drawing/2014/main" id="{802F584E-7FE7-4EA7-A8B5-FD96F72F29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729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59B328BF-1AD6-4365-B1FE-A5A396732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pt-PT" dirty="0" err="1">
                <a:latin typeface="+mj-lt"/>
              </a:rPr>
              <a:t>Type</a:t>
            </a:r>
            <a:r>
              <a:rPr lang="pt-PT" dirty="0">
                <a:latin typeface="+mj-lt"/>
              </a:rPr>
              <a:t>: </a:t>
            </a:r>
            <a:r>
              <a:rPr lang="pt-PT" dirty="0" err="1">
                <a:latin typeface="+mj-lt"/>
              </a:rPr>
              <a:t>Laissez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Faire</a:t>
            </a:r>
            <a:endParaRPr lang="pt-PT" dirty="0">
              <a:latin typeface="+mj-lt"/>
            </a:endParaRPr>
          </a:p>
          <a:p>
            <a:r>
              <a:rPr lang="pt-PT" dirty="0">
                <a:latin typeface="+mj-lt"/>
              </a:rPr>
              <a:t>Rotative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sprints</a:t>
            </a:r>
          </a:p>
          <a:p>
            <a:r>
              <a:rPr lang="pt-PT" dirty="0" err="1">
                <a:latin typeface="+mj-lt"/>
              </a:rPr>
              <a:t>Autonomy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Encouraging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Aid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Achieving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same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goal</a:t>
            </a:r>
            <a:endParaRPr lang="pt-PT" dirty="0">
              <a:latin typeface="+mj-lt"/>
            </a:endParaRPr>
          </a:p>
          <a:p>
            <a:r>
              <a:rPr lang="pt-PT" dirty="0" err="1">
                <a:latin typeface="+mj-lt"/>
              </a:rPr>
              <a:t>Frequent</a:t>
            </a:r>
            <a:r>
              <a:rPr lang="pt-PT" dirty="0">
                <a:latin typeface="+mj-lt"/>
              </a:rPr>
              <a:t> Meetings</a:t>
            </a:r>
          </a:p>
          <a:p>
            <a:r>
              <a:rPr lang="pt-PT" dirty="0">
                <a:latin typeface="+mj-lt"/>
              </a:rPr>
              <a:t>Liberal</a:t>
            </a:r>
          </a:p>
          <a:p>
            <a:pPr marL="0" indent="0">
              <a:buNone/>
            </a:pPr>
            <a:endParaRPr lang="pt-PT" dirty="0">
              <a:latin typeface="+mj-lt"/>
            </a:endParaRPr>
          </a:p>
          <a:p>
            <a:pPr marL="0" indent="0" rtl="0">
              <a:buNone/>
            </a:pPr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850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tângulo 19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this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of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leadership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11" name="Marcador de Posição da Imagem 10" descr="Uma imagem com céu, água, o exterior, pessoa. Também reflete filosofia, paz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 vert="horz" lIns="0" tIns="45720" rIns="0" bIns="45720" rtlCol="0">
            <a:normAutofit/>
          </a:bodyPr>
          <a:lstStyle/>
          <a:p>
            <a:pPr marL="430213" indent="-342900"/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team </a:t>
            </a:r>
            <a:r>
              <a:rPr lang="pt-PT" dirty="0" err="1">
                <a:latin typeface="+mj-lt"/>
              </a:rPr>
              <a:t>has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been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same</a:t>
            </a:r>
            <a:r>
              <a:rPr lang="pt-PT" dirty="0">
                <a:latin typeface="+mj-lt"/>
              </a:rPr>
              <a:t> for some </a:t>
            </a:r>
            <a:r>
              <a:rPr lang="pt-PT" dirty="0" err="1">
                <a:latin typeface="+mj-lt"/>
              </a:rPr>
              <a:t>years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Conscience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of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members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weakness</a:t>
            </a:r>
            <a:r>
              <a:rPr lang="pt-PT" dirty="0">
                <a:latin typeface="+mj-lt"/>
              </a:rPr>
              <a:t>/</a:t>
            </a:r>
            <a:r>
              <a:rPr lang="pt-PT" dirty="0" err="1">
                <a:latin typeface="+mj-lt"/>
              </a:rPr>
              <a:t>strengths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There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is</a:t>
            </a:r>
            <a:r>
              <a:rPr lang="pt-PT" dirty="0">
                <a:latin typeface="+mj-lt"/>
              </a:rPr>
              <a:t> no </a:t>
            </a:r>
            <a:r>
              <a:rPr lang="pt-PT" dirty="0" err="1">
                <a:latin typeface="+mj-lt"/>
              </a:rPr>
              <a:t>storming</a:t>
            </a:r>
            <a:r>
              <a:rPr lang="pt-PT" dirty="0">
                <a:latin typeface="+mj-lt"/>
              </a:rPr>
              <a:t>.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team </a:t>
            </a:r>
            <a:r>
              <a:rPr lang="pt-PT" dirty="0" err="1">
                <a:latin typeface="+mj-lt"/>
              </a:rPr>
              <a:t>is</a:t>
            </a:r>
            <a:r>
              <a:rPr lang="pt-PT" dirty="0">
                <a:latin typeface="+mj-lt"/>
              </a:rPr>
              <a:t> in </a:t>
            </a:r>
            <a:r>
              <a:rPr lang="pt-PT" dirty="0" err="1">
                <a:latin typeface="+mj-lt"/>
              </a:rPr>
              <a:t>the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performing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stage</a:t>
            </a:r>
            <a:r>
              <a:rPr lang="pt-PT" dirty="0">
                <a:latin typeface="+mj-lt"/>
              </a:rPr>
              <a:t>.</a:t>
            </a:r>
          </a:p>
          <a:p>
            <a:pPr marL="430213" indent="-342900"/>
            <a:r>
              <a:rPr lang="pt-PT" dirty="0" err="1">
                <a:latin typeface="+mj-lt"/>
              </a:rPr>
              <a:t>Greater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freedom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equals</a:t>
            </a:r>
            <a:r>
              <a:rPr lang="pt-PT" dirty="0">
                <a:latin typeface="+mj-lt"/>
              </a:rPr>
              <a:t> to more </a:t>
            </a:r>
            <a:r>
              <a:rPr lang="pt-PT" dirty="0" err="1">
                <a:latin typeface="+mj-lt"/>
              </a:rPr>
              <a:t>results</a:t>
            </a:r>
            <a:endParaRPr lang="pt-PT" dirty="0">
              <a:latin typeface="+mj-lt"/>
            </a:endParaRPr>
          </a:p>
          <a:p>
            <a:pPr marL="430213" indent="-342900"/>
            <a:r>
              <a:rPr lang="pt-PT" dirty="0" err="1">
                <a:latin typeface="+mj-lt"/>
              </a:rPr>
              <a:t>Aiming</a:t>
            </a:r>
            <a:r>
              <a:rPr lang="pt-PT" dirty="0">
                <a:latin typeface="+mj-lt"/>
              </a:rPr>
              <a:t> to </a:t>
            </a:r>
            <a:r>
              <a:rPr lang="pt-PT" dirty="0" err="1">
                <a:latin typeface="+mj-lt"/>
              </a:rPr>
              <a:t>have</a:t>
            </a:r>
            <a:r>
              <a:rPr lang="pt-PT" dirty="0">
                <a:latin typeface="+mj-lt"/>
              </a:rPr>
              <a:t> balance </a:t>
            </a:r>
            <a:r>
              <a:rPr lang="pt-PT" dirty="0" err="1">
                <a:latin typeface="+mj-lt"/>
              </a:rPr>
              <a:t>between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work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and</a:t>
            </a:r>
            <a:r>
              <a:rPr lang="pt-PT" dirty="0">
                <a:latin typeface="+mj-lt"/>
              </a:rPr>
              <a:t> </a:t>
            </a:r>
            <a:r>
              <a:rPr lang="pt-PT" dirty="0" err="1">
                <a:latin typeface="+mj-lt"/>
              </a:rPr>
              <a:t>rest</a:t>
            </a:r>
            <a:r>
              <a:rPr lang="pt-PT" dirty="0">
                <a:latin typeface="+mj-lt"/>
              </a:rPr>
              <a:t>. </a:t>
            </a:r>
          </a:p>
          <a:p>
            <a:pPr marL="430213" indent="-342900"/>
            <a:endParaRPr lang="pt-PT" dirty="0">
              <a:latin typeface="+mj-lt"/>
            </a:endParaRPr>
          </a:p>
          <a:p>
            <a:pPr marL="430213" indent="-342900"/>
            <a:endParaRPr lang="pt-P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pt-PT" dirty="0" err="1"/>
              <a:t>Evidence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</a:t>
            </a:r>
            <a:r>
              <a:rPr lang="pt-PT" dirty="0" err="1"/>
              <a:t>Process</a:t>
            </a:r>
            <a:endParaRPr lang="pt-PT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153727A-EC68-02F9-524D-7F132ECB8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52" y="2557670"/>
            <a:ext cx="11811104" cy="256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ção da Imagem 8" descr="Uma imagem com um objeto que representa missão, objetivo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8" r="-2" b="-2"/>
          <a:stretch/>
        </p:blipFill>
        <p:spPr>
          <a:xfrm>
            <a:off x="0" y="0"/>
            <a:ext cx="4654276" cy="5864215"/>
          </a:xfrm>
          <a:prstGeom prst="rect">
            <a:avLst/>
          </a:prstGeom>
          <a:noFill/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dirty="0"/>
              <a:t>Sprint </a:t>
            </a:r>
            <a:br>
              <a:rPr lang="pt-PT" dirty="0"/>
            </a:br>
            <a:r>
              <a:rPr lang="pt-PT" dirty="0"/>
              <a:t>Cerimonies</a:t>
            </a:r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A6A2DFFE-DBAA-D8C1-CF8E-4639A9293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91303" y="1312722"/>
            <a:ext cx="6238697" cy="4110770"/>
          </a:xfr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Conexão Reta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tângulo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170829"/>
            <a:ext cx="6463917" cy="16211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Assessement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on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Behavioral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PT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PT" sz="4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Skills</a:t>
            </a:r>
            <a:endParaRPr lang="pt-PT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Marcador de Posição da Imagem 7" descr="As pessoas estão a debater algo">
            <a:extLst>
              <a:ext uri="{FF2B5EF4-FFF2-40B4-BE49-F238E27FC236}">
                <a16:creationId xmlns:a16="http://schemas.microsoft.com/office/drawing/2014/main" id="{7830119B-592B-41DB-B601-F7EB61B4E1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618" r="12950"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Marcador de Posição de Conteúdo 25">
            <a:extLst>
              <a:ext uri="{FF2B5EF4-FFF2-40B4-BE49-F238E27FC236}">
                <a16:creationId xmlns:a16="http://schemas.microsoft.com/office/drawing/2014/main" id="{723D6F69-4581-D177-5DCF-63F5F8A9E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47639"/>
              </p:ext>
            </p:extLst>
          </p:nvPr>
        </p:nvGraphicFramePr>
        <p:xfrm>
          <a:off x="5367938" y="2393480"/>
          <a:ext cx="6072187" cy="3756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aixaDeTexto 26">
            <a:extLst>
              <a:ext uri="{FF2B5EF4-FFF2-40B4-BE49-F238E27FC236}">
                <a16:creationId xmlns:a16="http://schemas.microsoft.com/office/drawing/2014/main" id="{2FC8D174-0852-0241-9E72-A7329CF5C7FF}"/>
              </a:ext>
            </a:extLst>
          </p:cNvPr>
          <p:cNvSpPr txBox="1"/>
          <p:nvPr/>
        </p:nvSpPr>
        <p:spPr>
          <a:xfrm>
            <a:off x="5367938" y="6104684"/>
            <a:ext cx="627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Description</a:t>
            </a:r>
            <a:r>
              <a:rPr lang="pt-PT" dirty="0"/>
              <a:t>:</a:t>
            </a:r>
          </a:p>
          <a:p>
            <a:r>
              <a:rPr lang="pt-PT" dirty="0"/>
              <a:t>1-very </a:t>
            </a:r>
            <a:r>
              <a:rPr lang="pt-PT" dirty="0" err="1"/>
              <a:t>weak</a:t>
            </a:r>
            <a:r>
              <a:rPr lang="pt-PT" dirty="0"/>
              <a:t>; 2- </a:t>
            </a:r>
            <a:r>
              <a:rPr lang="pt-PT" dirty="0" err="1"/>
              <a:t>weak</a:t>
            </a:r>
            <a:r>
              <a:rPr lang="pt-PT" dirty="0"/>
              <a:t>; 3-fair; 4-good; 5-very </a:t>
            </a:r>
            <a:r>
              <a:rPr lang="pt-PT" dirty="0" err="1"/>
              <a:t>good</a:t>
            </a:r>
            <a:r>
              <a:rPr lang="pt-PT" dirty="0"/>
              <a:t>; 6-excellent</a:t>
            </a:r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/>
              <a:t>Aspirações</a:t>
            </a:r>
          </a:p>
        </p:txBody>
      </p:sp>
      <p:sp>
        <p:nvSpPr>
          <p:cNvPr id="10" name="Marcador de Posição de Conteúdo 9">
            <a:extLst>
              <a:ext uri="{FF2B5EF4-FFF2-40B4-BE49-F238E27FC236}">
                <a16:creationId xmlns:a16="http://schemas.microsoft.com/office/drawing/2014/main" id="{7D16F5AB-A34F-4AEC-99FE-B5892AD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895" y="1033965"/>
            <a:ext cx="6072099" cy="634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rtl="0">
              <a:buNone/>
            </a:pPr>
            <a:r>
              <a:rPr lang="pt-PT" sz="3200" b="1" dirty="0" err="1"/>
              <a:t>Possible</a:t>
            </a:r>
            <a:r>
              <a:rPr lang="pt-PT" sz="3200" b="1" dirty="0"/>
              <a:t> </a:t>
            </a:r>
            <a:r>
              <a:rPr lang="pt-PT" sz="3200" b="1" dirty="0" err="1"/>
              <a:t>Improvements</a:t>
            </a:r>
            <a:endParaRPr lang="pt-PT" sz="3200" b="1" cap="all" spc="200" dirty="0"/>
          </a:p>
        </p:txBody>
      </p:sp>
      <p:pic>
        <p:nvPicPr>
          <p:cNvPr id="13" name="Marcador de Posição da Imagem 12" descr="Um avião grande a voar a grande altitude&#10;&#10;">
            <a:extLst>
              <a:ext uri="{FF2B5EF4-FFF2-40B4-BE49-F238E27FC236}">
                <a16:creationId xmlns:a16="http://schemas.microsoft.com/office/drawing/2014/main" id="{D7465B01-98C0-49B4-89B4-A4F1341745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7" r="16565" b="-1"/>
          <a:stretch/>
        </p:blipFill>
        <p:spPr>
          <a:xfrm>
            <a:off x="20" y="10"/>
            <a:ext cx="4654276" cy="5864215"/>
          </a:xfrm>
          <a:prstGeom prst="rect">
            <a:avLst/>
          </a:prstGeom>
          <a:noFill/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F357C61-6612-E065-619B-F1CFE39AA3FC}"/>
              </a:ext>
            </a:extLst>
          </p:cNvPr>
          <p:cNvSpPr txBox="1"/>
          <p:nvPr/>
        </p:nvSpPr>
        <p:spPr>
          <a:xfrm>
            <a:off x="5297895" y="2153911"/>
            <a:ext cx="648502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-</a:t>
            </a:r>
            <a:r>
              <a:rPr lang="pt-PT" sz="2400" dirty="0" err="1"/>
              <a:t>Starting</a:t>
            </a:r>
            <a:r>
              <a:rPr lang="pt-PT" sz="2400" dirty="0"/>
              <a:t> Sprints </a:t>
            </a:r>
            <a:r>
              <a:rPr lang="pt-PT" sz="2400" dirty="0" err="1"/>
              <a:t>Earlier</a:t>
            </a:r>
            <a:endParaRPr lang="pt-PT" sz="2400" dirty="0"/>
          </a:p>
          <a:p>
            <a:r>
              <a:rPr lang="pt-PT" sz="2400" dirty="0"/>
              <a:t>-</a:t>
            </a:r>
            <a:r>
              <a:rPr lang="pt-PT" sz="2400" dirty="0" err="1"/>
              <a:t>Predicting</a:t>
            </a:r>
            <a:r>
              <a:rPr lang="pt-PT" sz="2400" dirty="0"/>
              <a:t> </a:t>
            </a:r>
            <a:r>
              <a:rPr lang="pt-PT" sz="2400" dirty="0" err="1"/>
              <a:t>better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software Design</a:t>
            </a:r>
          </a:p>
          <a:p>
            <a:r>
              <a:rPr lang="pt-PT" sz="2400" dirty="0"/>
              <a:t>-</a:t>
            </a:r>
            <a:r>
              <a:rPr lang="pt-PT" sz="2400" dirty="0" err="1"/>
              <a:t>Constant</a:t>
            </a:r>
            <a:r>
              <a:rPr lang="pt-PT" sz="2400" dirty="0"/>
              <a:t> </a:t>
            </a:r>
            <a:r>
              <a:rPr lang="pt-PT" sz="2400" dirty="0" err="1"/>
              <a:t>working</a:t>
            </a:r>
            <a:r>
              <a:rPr lang="pt-PT" sz="2400" dirty="0"/>
              <a:t> time </a:t>
            </a:r>
            <a:r>
              <a:rPr lang="pt-PT" sz="2400" dirty="0" err="1"/>
              <a:t>on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day</a:t>
            </a:r>
            <a:endParaRPr lang="pt-PT" sz="2400" dirty="0"/>
          </a:p>
          <a:p>
            <a:r>
              <a:rPr lang="pt-PT" sz="2400" dirty="0"/>
              <a:t>-</a:t>
            </a:r>
            <a:r>
              <a:rPr lang="pt-PT" sz="2400" dirty="0" err="1"/>
              <a:t>Having</a:t>
            </a:r>
            <a:r>
              <a:rPr lang="pt-PT" sz="2400" dirty="0"/>
              <a:t> </a:t>
            </a:r>
            <a:r>
              <a:rPr lang="pt-PT" sz="2400" dirty="0" err="1"/>
              <a:t>constant</a:t>
            </a:r>
            <a:r>
              <a:rPr lang="pt-PT" sz="2400" dirty="0"/>
              <a:t> </a:t>
            </a:r>
            <a:r>
              <a:rPr lang="pt-PT" sz="2400" dirty="0" err="1"/>
              <a:t>rest</a:t>
            </a:r>
            <a:r>
              <a:rPr lang="pt-PT" sz="2400" dirty="0"/>
              <a:t> time </a:t>
            </a:r>
            <a:r>
              <a:rPr lang="pt-PT" sz="2400" dirty="0" err="1"/>
              <a:t>through</a:t>
            </a:r>
            <a:r>
              <a:rPr lang="pt-PT" sz="2400" dirty="0"/>
              <a:t> </a:t>
            </a:r>
            <a:r>
              <a:rPr lang="pt-PT" sz="2400" dirty="0" err="1"/>
              <a:t>the</a:t>
            </a:r>
            <a:r>
              <a:rPr lang="pt-PT" sz="2400" dirty="0"/>
              <a:t> </a:t>
            </a:r>
            <a:r>
              <a:rPr lang="pt-PT" sz="2400" dirty="0" err="1"/>
              <a:t>week</a:t>
            </a:r>
            <a:endParaRPr lang="pt-PT" sz="2400" dirty="0"/>
          </a:p>
          <a:p>
            <a:endParaRPr lang="pt-PT" sz="2000" dirty="0"/>
          </a:p>
          <a:p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32_TF33476885_Win32" id="{BC0081C3-B797-428B-8D26-AB9BD48BD09D}" vid="{070E8DEC-5437-49A3-8F7E-DEDAA34849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empresarial para reunião geral</Template>
  <TotalTime>218</TotalTime>
  <Words>204</Words>
  <Application>Microsoft Office PowerPoint</Application>
  <PresentationFormat>Ecrã Panorâmico</PresentationFormat>
  <Paragraphs>54</Paragraphs>
  <Slides>11</Slides>
  <Notes>11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Wingdings</vt:lpstr>
      <vt:lpstr>RetrospectVTI</vt:lpstr>
      <vt:lpstr>Imagem de Mapa de Bits</vt:lpstr>
      <vt:lpstr>LAPR4 2021/2022 Sprint D</vt:lpstr>
      <vt:lpstr>Achievements</vt:lpstr>
      <vt:lpstr> SWOT Format</vt:lpstr>
      <vt:lpstr>Leadership</vt:lpstr>
      <vt:lpstr>Why this type of leadership?</vt:lpstr>
      <vt:lpstr>Evidence of Engineering Process</vt:lpstr>
      <vt:lpstr>Sprint  Cerimonies</vt:lpstr>
      <vt:lpstr>Self-Assessement on Behavioral/Technical Skills</vt:lpstr>
      <vt:lpstr>Aspirações</vt:lpstr>
      <vt:lpstr>Conclusion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LAPR4 2021/2022 Sprint D</dc:title>
  <dc:creator>Lourenço Melo</dc:creator>
  <cp:lastModifiedBy>Lourenço Melo</cp:lastModifiedBy>
  <cp:revision>8</cp:revision>
  <dcterms:created xsi:type="dcterms:W3CDTF">2022-06-06T13:20:26Z</dcterms:created>
  <dcterms:modified xsi:type="dcterms:W3CDTF">2022-06-18T00:14:54Z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