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5" r:id="rId5"/>
    <p:sldId id="266" r:id="rId6"/>
    <p:sldId id="262" r:id="rId7"/>
    <p:sldId id="263" r:id="rId8"/>
    <p:sldId id="267" r:id="rId9"/>
    <p:sldId id="269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C77F19F-9E4E-4730-8A89-208E6F922945}">
          <p14:sldIdLst>
            <p14:sldId id="257"/>
            <p14:sldId id="256"/>
            <p14:sldId id="264"/>
            <p14:sldId id="265"/>
            <p14:sldId id="266"/>
            <p14:sldId id="262"/>
            <p14:sldId id="263"/>
            <p14:sldId id="267"/>
            <p14:sldId id="269"/>
            <p14:sldId id="270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3CE4-AF28-BE65-F92E-E590B46D5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FC780-93B1-476E-BA6F-4AA791873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2958-F38B-9D4F-3F71-982DB907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2875-A138-870E-F69A-2554E1AB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C5EF-5D73-ABB5-3D8F-604CBBF4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892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B8BE-F271-8F50-37A2-42216F42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C5EA5-6E7E-134C-280A-578A9A11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309D-8238-D0DD-99B5-EA704261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3B21-3124-A77D-EEB6-A1F0201D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4B92A-A178-2B34-38F8-713535AE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254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085F8-9D65-01A3-65F1-A994CA725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6DF12-7EA5-0370-E3BF-6D18B67A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34E8C-1521-CADB-221F-0072EC34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273D-D567-B99C-558D-C238CCDF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88F93-131A-C306-D4E3-E2533BB9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48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9DB5-C915-BEC6-E1CF-20710AD5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4BA3-8FA4-3B25-16E5-AE1765D6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C18C-A975-7BCD-5233-D27FA096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5C23-AF8E-AE9C-0B7B-399439AB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0718-AD91-A7D0-7C30-6E09ADA3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908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E667-05AA-9825-A482-90A8C8FE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1C1F1-F93E-5BFF-8575-7C87109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5F72-FB14-5A80-057F-AD31469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96CC5-DF86-D550-5472-CB0D76FD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E4C3-30A8-F2FA-CF68-6A7C0A5F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784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129B-FBA4-7954-4ED0-395D60C2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71AB-0652-DB2C-DF35-EA08E71A6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D8B5-EE2E-0A82-93D3-1D580F23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85D3-0AD3-7A2C-34C7-8D7E133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2BCCD-2A0A-20FA-2998-2990D3F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274F0-7CBE-A8B2-F2DB-2D28C549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8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AABE-9F6C-6597-B2F1-DAC69D2D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FE59-46BC-7A3A-C45E-DB4588A6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2A87E-88DA-6597-83CB-5426DB61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08C35-2A7E-C237-94B1-3FE2772D7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64272-0799-99FB-D874-358A546FE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36ECE-65DD-AD4E-3096-F5C0875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63B9D-33B0-D17A-D715-DC56F4F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8C478-855C-38AC-295F-F01CE5F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14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AA18-3DB2-BD74-CF75-966F3A0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6419-15CF-AA83-72D2-9211A4B9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43660-1E1E-3B0B-BDFE-1D8D404A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1928-DE4A-B4D3-4E31-F31A8F02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97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2D608-15CF-8460-CA18-BDEF6251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171A-9D13-413B-B5C6-8D2F9530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A142-B315-A579-45F0-4CE77190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37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427D-843F-31E7-651D-FBD3C92D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3D2B-0E10-482C-04AA-B88695C4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66FF9-40D3-3273-19C2-A0C3B4219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3D55-DB92-93B6-1F88-7E4C8E99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91FF-73C2-F726-3819-34646F2F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7D7E7-4C9C-EBD8-F5DF-036BA26C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47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9FF5-B7BB-6452-DDA1-400D6D3D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33FE0-8A5C-9D8D-F856-7653C4214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4DE8B-5D62-4FBB-A44D-1C396B73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CD6BA-A2AF-CC09-9E8E-F5AEF2B6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DBE93-95FE-BC29-8FDA-FF584FD4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FF25-33F8-85FC-C06E-D683BE54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19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6F9A8-68C7-848B-BCE6-DF5270ED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84E6-07E8-884E-D127-ADB13A27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E1C3-7CC1-5207-9F23-5C724794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D1F97-E3A9-4BD5-BBF3-E47A0872CB84}" type="datetimeFigureOut">
              <a:rPr lang="en-ZA" smtClean="0"/>
              <a:t>2024/12/11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5E7D3-DCAC-A5EB-527F-2BC0AE00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8B08-61E4-0406-4216-3502D9B72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4D89A-F962-4F9F-BE16-0F594A2CFBA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31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0C5B0EAF-4001-0416-7E2F-9042E845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9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b="1" dirty="0"/>
              <a:t>Improving Insurance Penetration in Africa: Identify</a:t>
            </a:r>
            <a:endParaRPr lang="en-Z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DF56A-DC89-39F9-1342-B1C5EC8A846B}"/>
              </a:ext>
            </a:extLst>
          </p:cNvPr>
          <p:cNvSpPr/>
          <p:nvPr/>
        </p:nvSpPr>
        <p:spPr>
          <a:xfrm>
            <a:off x="132408" y="751114"/>
            <a:ext cx="11723914" cy="18179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Context: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Africa represents 17% of the global population but contributes to only &gt;1% of insured catastrophe losses.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Insurance affordability and awareness are major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Industry Overview: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value of premiums: $45 billion (2017).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incomes are significantly lower than global counterparts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DBDAAC-03C3-2DC6-084F-A07A83172F8F}"/>
              </a:ext>
            </a:extLst>
          </p:cNvPr>
          <p:cNvSpPr/>
          <p:nvPr/>
        </p:nvSpPr>
        <p:spPr>
          <a:xfrm>
            <a:off x="132408" y="2819400"/>
            <a:ext cx="5963592" cy="4680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u="sng" dirty="0"/>
              <a:t>Problem Statement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1AC55F-AC00-CB44-E5D5-F7581BDD0BE7}"/>
              </a:ext>
            </a:extLst>
          </p:cNvPr>
          <p:cNvSpPr/>
          <p:nvPr/>
        </p:nvSpPr>
        <p:spPr>
          <a:xfrm>
            <a:off x="6096000" y="2819400"/>
            <a:ext cx="5963592" cy="4680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u="sng" dirty="0"/>
              <a:t>Objectives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506A23-42E1-1CF6-2B54-0A853882509B}"/>
              </a:ext>
            </a:extLst>
          </p:cNvPr>
          <p:cNvSpPr/>
          <p:nvPr/>
        </p:nvSpPr>
        <p:spPr>
          <a:xfrm>
            <a:off x="132408" y="3428999"/>
            <a:ext cx="5963592" cy="32271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dirty="0"/>
              <a:t>Core Challenge:</a:t>
            </a:r>
            <a:br>
              <a:rPr lang="en-ZA" sz="1600" dirty="0"/>
            </a:br>
            <a:r>
              <a:rPr lang="en-US" sz="1600" dirty="0"/>
              <a:t>Low insurance penetration in Africa due to a lack of affordability, limited awareness, and inefficient underwriting practices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ZA" sz="1600" dirty="0"/>
              <a:t>Key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How can underwriting processes be optimized to improve risk assessment and pricing?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How can affordable policies be designed for underserved income 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How can targeted marketing improve customer engagement and policy uptake?</a:t>
            </a:r>
            <a:endParaRPr lang="en-ZA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7CC6C6-E522-DB6A-811C-F6273F4CB287}"/>
              </a:ext>
            </a:extLst>
          </p:cNvPr>
          <p:cNvSpPr/>
          <p:nvPr/>
        </p:nvSpPr>
        <p:spPr>
          <a:xfrm>
            <a:off x="6096000" y="3428999"/>
            <a:ext cx="5963592" cy="3227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and address inefficiencies in underwriting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data-driven insights for improving affordability.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roadmap for increasing market awareness and trust.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69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9753-E587-2F8E-29C2-A7B9EC1B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8 – Version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440D3-BF55-9B14-034A-C1B1BDF33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858" y="1825625"/>
            <a:ext cx="8762283" cy="4351338"/>
          </a:xfrm>
        </p:spPr>
      </p:pic>
    </p:spTree>
    <p:extLst>
      <p:ext uri="{BB962C8B-B14F-4D97-AF65-F5344CB8AC3E}">
        <p14:creationId xmlns:p14="http://schemas.microsoft.com/office/powerpoint/2010/main" val="86537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5F3E-AC6B-DD11-5702-C69E06E9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9 _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444EF-0BF0-33F9-BE51-84A6020BB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90" y="1825625"/>
            <a:ext cx="8354220" cy="4351338"/>
          </a:xfrm>
        </p:spPr>
      </p:pic>
    </p:spTree>
    <p:extLst>
      <p:ext uri="{BB962C8B-B14F-4D97-AF65-F5344CB8AC3E}">
        <p14:creationId xmlns:p14="http://schemas.microsoft.com/office/powerpoint/2010/main" val="33284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787D-19F3-88B2-674B-AE569CBD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BEAA-2358-DCC5-97AE-189472DE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/>
              <a:t>https://github.com/LourensVanDerBijl/Integrated_Project</a:t>
            </a:r>
          </a:p>
        </p:txBody>
      </p:sp>
    </p:spTree>
    <p:extLst>
      <p:ext uri="{BB962C8B-B14F-4D97-AF65-F5344CB8AC3E}">
        <p14:creationId xmlns:p14="http://schemas.microsoft.com/office/powerpoint/2010/main" val="224133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093E3-FBEA-52AA-4FC3-368C5A77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Landscape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525135-ECD5-2EAE-2415-BD39B726299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15342102"/>
              </p:ext>
            </p:extLst>
          </p:nvPr>
        </p:nvGraphicFramePr>
        <p:xfrm>
          <a:off x="838200" y="1433740"/>
          <a:ext cx="10515600" cy="45770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447392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597071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35874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522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4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Underwriting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underwriting systems are used?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 they assess risk and price policies?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modern approaches or systems can enhance underwriting efficiency?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Market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Socio-economic data of African regions.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regions and demographics have low/no insurance?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we design targeted marketing strategies for these demographics?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2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Affordability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 levels and employment data.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income brackets struggle with affordability?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pricing models or micro-insurance options can improve uptake?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2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Customer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penetration rates and customer data.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do people opt out of insurance?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education and technology improve awareness and trust?</a:t>
                      </a:r>
                      <a:endParaRPr lang="en-Z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85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27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4E08-D425-0D06-06B1-317CEFD5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4 – Project Planning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F7E68-F8F2-79F7-30C7-57EB584A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18" y="1825625"/>
            <a:ext cx="8337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9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1D2B-F02A-A0C6-32CE-64D55871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4 – Project Planning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F06D67-43E2-0B92-FF07-0848B0A3B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337" y="1825625"/>
            <a:ext cx="8331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F79A-DC0D-B578-B493-21EFD806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4 – Project Planning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C7720-6991-2765-3B35-A9891723A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337" y="1825625"/>
            <a:ext cx="8215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7EB5-6D0A-5EF6-5CF1-B624949E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5 – Sourcing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AAADB-F9A0-9E5A-F0A3-9FCF17223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25" y="1825625"/>
            <a:ext cx="8776349" cy="4351338"/>
          </a:xfrm>
        </p:spPr>
      </p:pic>
    </p:spTree>
    <p:extLst>
      <p:ext uri="{BB962C8B-B14F-4D97-AF65-F5344CB8AC3E}">
        <p14:creationId xmlns:p14="http://schemas.microsoft.com/office/powerpoint/2010/main" val="176445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82D0-A749-693D-7054-F1ED136F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5 – Sourcing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01BEC-A8FA-7E80-BD34-C6E4D97F9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309" y="1825625"/>
            <a:ext cx="8643381" cy="4351338"/>
          </a:xfrm>
        </p:spPr>
      </p:pic>
    </p:spTree>
    <p:extLst>
      <p:ext uri="{BB962C8B-B14F-4D97-AF65-F5344CB8AC3E}">
        <p14:creationId xmlns:p14="http://schemas.microsoft.com/office/powerpoint/2010/main" val="26412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85C3-7D1C-DD9E-08A3-568996D7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6 – Cleaning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2AD01-1071-60CD-B519-71C24BCA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597" y="1825625"/>
            <a:ext cx="8850806" cy="4351338"/>
          </a:xfrm>
        </p:spPr>
      </p:pic>
    </p:spTree>
    <p:extLst>
      <p:ext uri="{BB962C8B-B14F-4D97-AF65-F5344CB8AC3E}">
        <p14:creationId xmlns:p14="http://schemas.microsoft.com/office/powerpoint/2010/main" val="221077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5753-54CC-1F38-300B-48393FDC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7 –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085C-442E-420B-AD19-9838BEF0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Detailed notebook can be found on the </a:t>
            </a:r>
            <a:r>
              <a:rPr lang="en-ZA" dirty="0" err="1"/>
              <a:t>github</a:t>
            </a:r>
            <a:r>
              <a:rPr lang="en-ZA" dirty="0"/>
              <a:t> repository.</a:t>
            </a:r>
            <a:br>
              <a:rPr lang="en-ZA" dirty="0"/>
            </a:br>
            <a:r>
              <a:rPr lang="en-ZA" dirty="0"/>
              <a:t>Please note that this notebook is connected to the data on </a:t>
            </a:r>
            <a:r>
              <a:rPr lang="en-ZA" dirty="0" err="1"/>
              <a:t>github</a:t>
            </a:r>
            <a:r>
              <a:rPr lang="en-ZA" dirty="0"/>
              <a:t> not my local machine</a:t>
            </a:r>
          </a:p>
          <a:p>
            <a:r>
              <a:rPr lang="en-ZA" dirty="0"/>
              <a:t>https://raw.githubusercontent.com/LourensVanDerBijl/Integrated_Project/refs/heads/main/Feature%20Engineering.ipynb</a:t>
            </a:r>
          </a:p>
        </p:txBody>
      </p:sp>
    </p:spTree>
    <p:extLst>
      <p:ext uri="{BB962C8B-B14F-4D97-AF65-F5344CB8AC3E}">
        <p14:creationId xmlns:p14="http://schemas.microsoft.com/office/powerpoint/2010/main" val="129847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376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Improving Insurance Penetration in Africa: Identify</vt:lpstr>
      <vt:lpstr>Project Landscape</vt:lpstr>
      <vt:lpstr>Workshop 4 – Project Planning</vt:lpstr>
      <vt:lpstr>Workshop 4 – Project Planning</vt:lpstr>
      <vt:lpstr>Workshop 4 – Project Planning</vt:lpstr>
      <vt:lpstr>Workshop 5 – Sourcing Data</vt:lpstr>
      <vt:lpstr>Workshop 5 – Sourcing Data</vt:lpstr>
      <vt:lpstr>Workshop 6 – Cleaning Data</vt:lpstr>
      <vt:lpstr>Workshop 7 – Feature Engineering</vt:lpstr>
      <vt:lpstr>Workshop 8 – Version control</vt:lpstr>
      <vt:lpstr>Workshop 9 _ Power BI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lourens</dc:creator>
  <cp:lastModifiedBy>louis lourens</cp:lastModifiedBy>
  <cp:revision>2</cp:revision>
  <dcterms:created xsi:type="dcterms:W3CDTF">2024-12-10T08:02:37Z</dcterms:created>
  <dcterms:modified xsi:type="dcterms:W3CDTF">2024-12-11T06:48:56Z</dcterms:modified>
</cp:coreProperties>
</file>