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4" r:id="rId2"/>
    <p:sldId id="291" r:id="rId3"/>
    <p:sldId id="306" r:id="rId4"/>
    <p:sldId id="307" r:id="rId5"/>
    <p:sldId id="308" r:id="rId6"/>
    <p:sldId id="296" r:id="rId7"/>
    <p:sldId id="287" r:id="rId8"/>
    <p:sldId id="297" r:id="rId9"/>
    <p:sldId id="300" r:id="rId10"/>
    <p:sldId id="303" r:id="rId11"/>
    <p:sldId id="311" r:id="rId12"/>
    <p:sldId id="302" r:id="rId13"/>
    <p:sldId id="304" r:id="rId14"/>
    <p:sldId id="309" r:id="rId15"/>
    <p:sldId id="305" r:id="rId16"/>
    <p:sldId id="310" r:id="rId1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T" id="{9DB0AD70-B6F0-456B-AF08-98BC9FBE27E9}">
          <p14:sldIdLst>
            <p14:sldId id="284"/>
            <p14:sldId id="291"/>
            <p14:sldId id="306"/>
            <p14:sldId id="307"/>
            <p14:sldId id="308"/>
            <p14:sldId id="296"/>
            <p14:sldId id="287"/>
            <p14:sldId id="297"/>
            <p14:sldId id="300"/>
            <p14:sldId id="303"/>
            <p14:sldId id="311"/>
            <p14:sldId id="302"/>
            <p14:sldId id="304"/>
            <p14:sldId id="309"/>
            <p14:sldId id="305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 autoAdjust="0"/>
  </p:normalViewPr>
  <p:slideViewPr>
    <p:cSldViewPr showGuides="1">
      <p:cViewPr>
        <p:scale>
          <a:sx n="100" d="100"/>
          <a:sy n="100" d="100"/>
        </p:scale>
        <p:origin x="-516" y="-72"/>
      </p:cViewPr>
      <p:guideLst>
        <p:guide orient="horz" pos="1620"/>
        <p:guide orient="horz" pos="715"/>
        <p:guide orient="horz" pos="2798"/>
        <p:guide orient="horz" pos="2743"/>
        <p:guide orient="horz" pos="3111"/>
        <p:guide orient="horz" pos="665"/>
        <p:guide orient="horz" pos="1862"/>
        <p:guide orient="horz" pos="1301"/>
        <p:guide orient="horz" pos="1395"/>
        <p:guide orient="horz" pos="3044"/>
        <p:guide orient="horz" pos="2876"/>
        <p:guide orient="horz" pos="593"/>
        <p:guide pos="2880"/>
        <p:guide pos="257"/>
        <p:guide pos="5515"/>
        <p:guide pos="5188"/>
        <p:guide pos="3353"/>
        <p:guide pos="4805"/>
        <p:guide pos="1436"/>
        <p:guide pos="794"/>
        <p:guide pos="5326"/>
      </p:guideLst>
    </p:cSldViewPr>
  </p:slideViewPr>
  <p:outlineViewPr>
    <p:cViewPr>
      <p:scale>
        <a:sx n="33" d="100"/>
        <a:sy n="33" d="100"/>
      </p:scale>
      <p:origin x="42" y="91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 userDrawn="1"/>
        </p:nvSpPr>
        <p:spPr>
          <a:xfrm rot="8100000">
            <a:off x="615594" y="2990457"/>
            <a:ext cx="3639216" cy="4029858"/>
          </a:xfrm>
          <a:custGeom>
            <a:avLst/>
            <a:gdLst>
              <a:gd name="connsiteX0" fmla="*/ 0 w 3639216"/>
              <a:gd name="connsiteY0" fmla="*/ 4029858 h 4029858"/>
              <a:gd name="connsiteX1" fmla="*/ 0 w 3639216"/>
              <a:gd name="connsiteY1" fmla="*/ 2386471 h 4029858"/>
              <a:gd name="connsiteX2" fmla="*/ 0 w 3639216"/>
              <a:gd name="connsiteY2" fmla="*/ 0 h 4029858"/>
              <a:gd name="connsiteX3" fmla="*/ 3639216 w 3639216"/>
              <a:gd name="connsiteY3" fmla="*/ 3639216 h 4029858"/>
              <a:gd name="connsiteX4" fmla="*/ 3248574 w 3639216"/>
              <a:gd name="connsiteY4" fmla="*/ 4029858 h 402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216" h="4029858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 userDrawn="1"/>
        </p:nvSpPr>
        <p:spPr>
          <a:xfrm rot="8100000">
            <a:off x="-2098600" y="-475418"/>
            <a:ext cx="6492725" cy="3246363"/>
          </a:xfrm>
          <a:custGeom>
            <a:avLst/>
            <a:gdLst>
              <a:gd name="connsiteX0" fmla="*/ 3244147 w 6492725"/>
              <a:gd name="connsiteY0" fmla="*/ 3244147 h 3246363"/>
              <a:gd name="connsiteX1" fmla="*/ 0 w 6492725"/>
              <a:gd name="connsiteY1" fmla="*/ 0 h 3246363"/>
              <a:gd name="connsiteX2" fmla="*/ 3244147 w 6492725"/>
              <a:gd name="connsiteY2" fmla="*/ 0 h 3246363"/>
              <a:gd name="connsiteX3" fmla="*/ 3246363 w 6492725"/>
              <a:gd name="connsiteY3" fmla="*/ 3246363 h 3246363"/>
              <a:gd name="connsiteX4" fmla="*/ 3244148 w 6492725"/>
              <a:gd name="connsiteY4" fmla="*/ 3244148 h 3246363"/>
              <a:gd name="connsiteX5" fmla="*/ 3244148 w 6492725"/>
              <a:gd name="connsiteY5" fmla="*/ 0 h 3246363"/>
              <a:gd name="connsiteX6" fmla="*/ 6492725 w 6492725"/>
              <a:gd name="connsiteY6" fmla="*/ 0 h 32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725" h="3246363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 userDrawn="1"/>
        </p:nvSpPr>
        <p:spPr>
          <a:xfrm rot="2700000">
            <a:off x="4980926" y="-217905"/>
            <a:ext cx="5213039" cy="6463568"/>
          </a:xfrm>
          <a:custGeom>
            <a:avLst/>
            <a:gdLst>
              <a:gd name="connsiteX0" fmla="*/ 0 w 5213039"/>
              <a:gd name="connsiteY0" fmla="*/ 1576035 h 6463568"/>
              <a:gd name="connsiteX1" fmla="*/ 1576035 w 5213039"/>
              <a:gd name="connsiteY1" fmla="*/ 0 h 6463568"/>
              <a:gd name="connsiteX2" fmla="*/ 5213039 w 5213039"/>
              <a:gd name="connsiteY2" fmla="*/ 3637004 h 6463568"/>
              <a:gd name="connsiteX3" fmla="*/ 3642725 w 5213039"/>
              <a:gd name="connsiteY3" fmla="*/ 5207318 h 6463568"/>
              <a:gd name="connsiteX4" fmla="*/ 2386474 w 5213039"/>
              <a:gd name="connsiteY4" fmla="*/ 6463568 h 6463568"/>
              <a:gd name="connsiteX5" fmla="*/ 0 w 5213039"/>
              <a:gd name="connsiteY5" fmla="*/ 6463568 h 6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3039" h="6463568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AF213B9F-BE22-4A63-A428-DBF13F03AC54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7" y="688180"/>
            <a:ext cx="5251448" cy="3359945"/>
          </a:xfrm>
        </p:spPr>
        <p:txBody>
          <a:bodyPr anchor="ctr" anchorCtr="0"/>
          <a:lstStyle>
            <a:lvl1pPr algn="r">
              <a:defRPr sz="3400" b="1" cap="all">
                <a:solidFill>
                  <a:schemeClr val="bg1"/>
                </a:solidFill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TITRE</a:t>
            </a:r>
          </a:p>
        </p:txBody>
      </p:sp>
      <p:pic>
        <p:nvPicPr>
          <p:cNvPr id="30" name="Image 29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6754" y="507900"/>
            <a:ext cx="1944000" cy="11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 userDrawn="1"/>
        </p:nvSpPr>
        <p:spPr>
          <a:xfrm>
            <a:off x="0" y="0"/>
            <a:ext cx="3810001" cy="2664618"/>
          </a:xfrm>
          <a:custGeom>
            <a:avLst/>
            <a:gdLst>
              <a:gd name="connsiteX0" fmla="*/ 0 w 3810001"/>
              <a:gd name="connsiteY0" fmla="*/ 0 h 2664618"/>
              <a:gd name="connsiteX1" fmla="*/ 3810001 w 3810001"/>
              <a:gd name="connsiteY1" fmla="*/ 0 h 2664618"/>
              <a:gd name="connsiteX2" fmla="*/ 1145383 w 3810001"/>
              <a:gd name="connsiteY2" fmla="*/ 2664618 h 2664618"/>
              <a:gd name="connsiteX3" fmla="*/ 0 w 3810001"/>
              <a:gd name="connsiteY3" fmla="*/ 1519236 h 2664618"/>
              <a:gd name="connsiteX4" fmla="*/ 0 w 3810001"/>
              <a:gd name="connsiteY4" fmla="*/ 0 h 266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1" h="2664618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53D67070-8DF5-4606-AADA-EDE74669700F}" type="datetime1">
              <a:rPr lang="fr-FR" smtClean="0"/>
              <a:t>20/11/2017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3189" y="688180"/>
            <a:ext cx="7081836" cy="3369470"/>
          </a:xfrm>
        </p:spPr>
        <p:txBody>
          <a:bodyPr anchor="ctr" anchorCtr="0"/>
          <a:lstStyle>
            <a:lvl1pPr algn="r">
              <a:defRPr sz="3400" b="0" cap="all">
                <a:solidFill>
                  <a:schemeClr val="bg1"/>
                </a:solidFill>
              </a:defRPr>
            </a:lvl1pPr>
            <a:lvl2pPr algn="r">
              <a:defRPr sz="3400" b="1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Chapitre</a:t>
            </a:r>
          </a:p>
          <a:p>
            <a:pPr lvl="1"/>
            <a:r>
              <a:rPr lang="fr-FR" dirty="0" smtClean="0"/>
              <a:t>Chapitre</a:t>
            </a:r>
          </a:p>
        </p:txBody>
      </p:sp>
      <p:pic>
        <p:nvPicPr>
          <p:cNvPr id="27" name="Image 2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 userDrawn="1"/>
        </p:nvSpPr>
        <p:spPr>
          <a:xfrm>
            <a:off x="0" y="2664618"/>
            <a:ext cx="3624265" cy="2478882"/>
          </a:xfrm>
          <a:custGeom>
            <a:avLst/>
            <a:gdLst>
              <a:gd name="connsiteX0" fmla="*/ 1145383 w 3624265"/>
              <a:gd name="connsiteY0" fmla="*/ 0 h 2478882"/>
              <a:gd name="connsiteX1" fmla="*/ 3624265 w 3624265"/>
              <a:gd name="connsiteY1" fmla="*/ 2478882 h 2478882"/>
              <a:gd name="connsiteX2" fmla="*/ 0 w 3624265"/>
              <a:gd name="connsiteY2" fmla="*/ 2478882 h 2478882"/>
              <a:gd name="connsiteX3" fmla="*/ 0 w 3624265"/>
              <a:gd name="connsiteY3" fmla="*/ 1145383 h 2478882"/>
              <a:gd name="connsiteX4" fmla="*/ 1145383 w 3624265"/>
              <a:gd name="connsiteY4" fmla="*/ 0 h 24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4265" h="2478882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736380"/>
            <a:ext cx="3883025" cy="4095970"/>
          </a:xfrm>
        </p:spPr>
        <p:txBody>
          <a:bodyPr anchor="t" anchorCtr="0"/>
          <a:lstStyle>
            <a:lvl1pPr marL="342900" indent="-342900" algn="l">
              <a:spcBef>
                <a:spcPts val="24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50" b="1" cap="all">
                <a:solidFill>
                  <a:schemeClr val="bg2"/>
                </a:solidFill>
              </a:defRPr>
            </a:lvl1pPr>
            <a:lvl2pPr marL="342000" indent="0" algn="l">
              <a:lnSpc>
                <a:spcPct val="130000"/>
              </a:lnSpc>
              <a:defRPr sz="1200" b="0" cap="none" baseline="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1.1 Deuxième niveau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539552" y="656897"/>
            <a:ext cx="2658318" cy="340202"/>
          </a:xfrm>
        </p:spPr>
        <p:txBody>
          <a:bodyPr/>
          <a:lstStyle>
            <a:lvl1pPr>
              <a:defRPr sz="25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7" name="Image 1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2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59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8"/>
            <a:ext cx="3888000" cy="329842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7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4800"/>
            <a:ext cx="3888000" cy="329803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6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99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96000" y="0"/>
            <a:ext cx="7231938" cy="45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Chapitre 0 :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96000" y="1056085"/>
            <a:ext cx="8366125" cy="32984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322888" y="4565650"/>
            <a:ext cx="1980000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279650" y="4565650"/>
            <a:ext cx="2652126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7627938" y="214536"/>
            <a:ext cx="1127125" cy="30360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35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 descr="logo_couv_1.pd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3675" y="4433896"/>
            <a:ext cx="856800" cy="50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0" r:id="rId3"/>
    <p:sldLayoutId id="2147483669" r:id="rId4"/>
    <p:sldLayoutId id="2147483676" r:id="rId5"/>
    <p:sldLayoutId id="2147483671" r:id="rId6"/>
    <p:sldLayoutId id="2147483673" r:id="rId7"/>
    <p:sldLayoutId id="2147483677" r:id="rId8"/>
    <p:sldLayoutId id="2147483672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0" kern="1200" cap="none" baseline="0">
          <a:solidFill>
            <a:schemeClr val="accent5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900" b="1" kern="1200" cap="none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80000"/>
        <a:buFont typeface="Arial" panose="020B0604020202020204" pitchFamily="34" charset="0"/>
        <a:buChar char="►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-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spcBef>
          <a:spcPct val="20000"/>
        </a:spcBef>
        <a:buClr>
          <a:schemeClr val="bg2"/>
        </a:buClr>
        <a:buFont typeface="Arial" panose="020B0604020202020204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french/wiki/test-de-student-est-il-toujours-correct-decomparer-des-moyennes" TargetMode="External"/><Relationship Id="rId2" Type="http://schemas.openxmlformats.org/officeDocument/2006/relationships/hyperlink" Target="http://www.sthda.com/french/articles/38-methodes-des-composantesprincipales-dans-r-guide-pratique/75-acm-analyse-des-correspondancesmultiples-avec-r-l-essentiel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3B9F-BE22-4A63-A428-DBF13F03AC54}" type="datetime1">
              <a:rPr lang="fr-FR" smtClean="0"/>
              <a:pPr/>
              <a:t>20/11/2017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707904" y="339502"/>
            <a:ext cx="5400600" cy="1604714"/>
          </a:xfrm>
        </p:spPr>
        <p:txBody>
          <a:bodyPr/>
          <a:lstStyle/>
          <a:p>
            <a:pPr lvl="1" algn="l"/>
            <a:r>
              <a:rPr lang="fr-FR" sz="1800" dirty="0"/>
              <a:t>UV101E : Projet Statistiques 12 </a:t>
            </a:r>
            <a:endParaRPr lang="fr-FR" sz="1800" dirty="0" smtClean="0"/>
          </a:p>
          <a:p>
            <a:pPr lvl="1" algn="l"/>
            <a:r>
              <a:rPr lang="fr-FR" sz="1800" dirty="0" smtClean="0"/>
              <a:t>Utilisation </a:t>
            </a:r>
            <a:r>
              <a:rPr lang="fr-FR" sz="1800" dirty="0"/>
              <a:t>des </a:t>
            </a:r>
            <a:r>
              <a:rPr lang="fr-FR" sz="1800" dirty="0" err="1" smtClean="0"/>
              <a:t>MOOC</a:t>
            </a:r>
            <a:r>
              <a:rPr lang="fr-FR" sz="1200" dirty="0" err="1" smtClean="0"/>
              <a:t>s</a:t>
            </a:r>
            <a:r>
              <a:rPr lang="fr-FR" sz="1800" dirty="0" smtClean="0"/>
              <a:t> </a:t>
            </a:r>
            <a:r>
              <a:rPr lang="fr-FR" sz="1800" dirty="0"/>
              <a:t>et satisfaction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499909" y="1779662"/>
            <a:ext cx="2592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Encadrants </a:t>
            </a:r>
            <a:r>
              <a:rPr lang="fr-FR" sz="1200" dirty="0" smtClean="0"/>
              <a:t>: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/>
              <a:t>BILLOT </a:t>
            </a:r>
            <a:r>
              <a:rPr lang="fr-FR" sz="1200" dirty="0"/>
              <a:t>Romain </a:t>
            </a:r>
            <a:endParaRPr lang="fr-F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/>
              <a:t>COPPIN Gilles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/>
              <a:t>GOURVENNEC</a:t>
            </a:r>
            <a:r>
              <a:rPr lang="fr-FR" sz="1200" dirty="0"/>
              <a:t> Bernard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3316" y="2715766"/>
            <a:ext cx="3284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Groupe 12: </a:t>
            </a:r>
            <a:endParaRPr lang="fr-FR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 smtClean="0"/>
              <a:t>AMAROUCH Toufik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/>
              <a:t>BOUSHAB </a:t>
            </a:r>
            <a:r>
              <a:rPr lang="fr-FR" sz="1200" dirty="0" smtClean="0"/>
              <a:t>Youssef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/>
              <a:t>ED-DAHABI </a:t>
            </a:r>
            <a:r>
              <a:rPr lang="fr-FR" sz="1200" dirty="0" smtClean="0"/>
              <a:t>Youssef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/>
              <a:t>LOURIZ </a:t>
            </a:r>
            <a:r>
              <a:rPr lang="fr-FR" sz="1200" dirty="0" err="1" smtClean="0"/>
              <a:t>Riahi</a:t>
            </a:r>
            <a:endParaRPr lang="fr-FR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 smtClean="0"/>
              <a:t>MALIKI </a:t>
            </a:r>
            <a:r>
              <a:rPr lang="fr-FR" sz="1200" dirty="0" err="1"/>
              <a:t>Rochd</a:t>
            </a:r>
            <a:r>
              <a:rPr lang="fr-FR" sz="1200" dirty="0"/>
              <a:t> </a:t>
            </a:r>
            <a:endParaRPr lang="fr-FR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228184" y="4332684"/>
            <a:ext cx="2750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F3B - Année scolaire 2017-2018</a:t>
            </a:r>
          </a:p>
        </p:txBody>
      </p:sp>
    </p:spTree>
    <p:extLst>
      <p:ext uri="{BB962C8B-B14F-4D97-AF65-F5344CB8AC3E}">
        <p14:creationId xmlns:p14="http://schemas.microsoft.com/office/powerpoint/2010/main" val="15379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4. ACM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4.2 Pourquoi éliminer  l’individu 81 ?</a:t>
            </a:r>
            <a:endParaRPr lang="fr-FR" b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863590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9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076056" y="1395239"/>
            <a:ext cx="3600401" cy="3049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5292080" y="848201"/>
            <a:ext cx="3168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Représentativité des individus dans le premier plan</a:t>
            </a:r>
            <a:endParaRPr lang="fr-FR" sz="11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086939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L’individu 81 est un point aberrant</a:t>
            </a:r>
          </a:p>
          <a:p>
            <a:endParaRPr lang="fr-F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Inclure cet individu dans l’ACM perturbe les résultats fortement</a:t>
            </a:r>
          </a:p>
          <a:p>
            <a:pPr marL="285750" indent="-285750">
              <a:buFont typeface="Wingdings" pitchFamily="2" charset="2"/>
              <a:buChar char="ü"/>
            </a:pPr>
            <a:endParaRPr lang="fr-FR" dirty="0"/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Solution : l’éliminer complétement de l’étude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2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9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4. ACM</a:t>
            </a:r>
            <a:endParaRPr lang="fr-FR" dirty="0"/>
          </a:p>
        </p:txBody>
      </p:sp>
      <p:sp>
        <p:nvSpPr>
          <p:cNvPr id="10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4.2 Pourquoi éliminer  l’individu 81 ?</a:t>
            </a:r>
            <a:endParaRPr lang="fr-FR" b="1" dirty="0"/>
          </a:p>
        </p:txBody>
      </p:sp>
      <p:pic>
        <p:nvPicPr>
          <p:cNvPr id="11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24783" y="84355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459210" y="1814245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Eliminer cet individu permet d’avoir dés les premières dimensions des profils différents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03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4. ACM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4.3</a:t>
            </a:r>
            <a:r>
              <a:rPr lang="fr-FR" dirty="0" smtClean="0"/>
              <a:t> </a:t>
            </a:r>
            <a:r>
              <a:rPr lang="fr-FR" b="1" dirty="0" smtClean="0"/>
              <a:t>ACM finale </a:t>
            </a:r>
            <a:endParaRPr lang="fr-FR" b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1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16016" y="1195798"/>
            <a:ext cx="4248472" cy="32636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5364088" y="762257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Corrélation entre les variables et les axes principaux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7544" y="1131590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1600" dirty="0"/>
              <a:t>Les outils de cours incluant les diapositives, </a:t>
            </a:r>
            <a:r>
              <a:rPr lang="fr-FR" sz="1600" dirty="0" smtClean="0"/>
              <a:t>les examens/exercices</a:t>
            </a:r>
            <a:r>
              <a:rPr lang="fr-FR" sz="1600" dirty="0"/>
              <a:t>, les forums de discussions et l'accompagnement </a:t>
            </a:r>
            <a:r>
              <a:rPr lang="fr-FR" sz="1600" dirty="0" smtClean="0"/>
              <a:t>pédagogique sont </a:t>
            </a:r>
            <a:r>
              <a:rPr lang="fr-FR" sz="1600" dirty="0"/>
              <a:t>fortement corrélés avec la dimension </a:t>
            </a:r>
            <a:r>
              <a:rPr lang="fr-FR" sz="1600" dirty="0" smtClean="0"/>
              <a:t>1</a:t>
            </a:r>
          </a:p>
          <a:p>
            <a:pPr marL="285750" indent="-285750">
              <a:buFont typeface="Wingdings" pitchFamily="2" charset="2"/>
              <a:buChar char="ü"/>
            </a:pPr>
            <a:endParaRPr lang="fr-FR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fr-FR" sz="1600" dirty="0"/>
              <a:t>Tandis que les domaines relatifs aux </a:t>
            </a:r>
            <a:r>
              <a:rPr lang="fr-FR" sz="1600" dirty="0" err="1"/>
              <a:t>MOOCs</a:t>
            </a:r>
            <a:r>
              <a:rPr lang="fr-FR" sz="1600" dirty="0"/>
              <a:t> (business, sciences sociales, </a:t>
            </a:r>
            <a:r>
              <a:rPr lang="fr-FR" sz="1600" dirty="0" smtClean="0"/>
              <a:t>arts</a:t>
            </a:r>
            <a:r>
              <a:rPr lang="fr-FR" sz="1600" dirty="0"/>
              <a:t> </a:t>
            </a:r>
            <a:r>
              <a:rPr lang="fr-FR" sz="1600" dirty="0" smtClean="0"/>
              <a:t>et langues</a:t>
            </a:r>
            <a:r>
              <a:rPr lang="fr-FR" sz="1600" dirty="0"/>
              <a:t>) sont fortement corrélés avec la dimension </a:t>
            </a:r>
            <a:r>
              <a:rPr lang="fr-FR" sz="1600" dirty="0" smtClean="0"/>
              <a:t>2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378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4. ACM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4.3</a:t>
            </a:r>
            <a:r>
              <a:rPr lang="fr-FR" dirty="0" smtClean="0"/>
              <a:t> </a:t>
            </a:r>
            <a:r>
              <a:rPr lang="fr-FR" b="1" dirty="0" smtClean="0"/>
              <a:t>ACM finale </a:t>
            </a:r>
            <a:endParaRPr lang="fr-FR" b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10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951405" y="1165456"/>
            <a:ext cx="4016260" cy="26806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ZoneTexte 1"/>
          <p:cNvSpPr txBox="1"/>
          <p:nvPr/>
        </p:nvSpPr>
        <p:spPr>
          <a:xfrm>
            <a:off x="5741166" y="856769"/>
            <a:ext cx="31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Projection des variables supplémentaires</a:t>
            </a:r>
            <a:endParaRPr lang="fr-FR" sz="1100" i="1" dirty="0"/>
          </a:p>
        </p:txBody>
      </p:sp>
      <p:sp>
        <p:nvSpPr>
          <p:cNvPr id="3" name="ZoneTexte 2"/>
          <p:cNvSpPr txBox="1"/>
          <p:nvPr/>
        </p:nvSpPr>
        <p:spPr>
          <a:xfrm>
            <a:off x="2483768" y="4044914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1000" dirty="0" smtClean="0"/>
              <a:t>La </a:t>
            </a:r>
            <a:r>
              <a:rPr lang="fr-FR" sz="1000" dirty="0"/>
              <a:t>satisfaction est </a:t>
            </a:r>
            <a:r>
              <a:rPr lang="fr-FR" sz="1000" dirty="0" smtClean="0"/>
              <a:t>liée </a:t>
            </a:r>
            <a:r>
              <a:rPr lang="fr-FR" sz="1000" dirty="0"/>
              <a:t>principalement à la manière dont les cours sont faits et gérés (les diapositifs, les examens, les exercices, les vidéos, accompagnement </a:t>
            </a:r>
            <a:r>
              <a:rPr lang="fr-FR" sz="1000" dirty="0" smtClean="0"/>
              <a:t>pédagogique)</a:t>
            </a:r>
          </a:p>
        </p:txBody>
      </p:sp>
      <p:pic>
        <p:nvPicPr>
          <p:cNvPr id="1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67545" y="1165456"/>
            <a:ext cx="3312368" cy="25883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611560" y="856769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Catégories </a:t>
            </a:r>
            <a:r>
              <a:rPr lang="fr-FR" sz="1100" i="1" dirty="0"/>
              <a:t>des </a:t>
            </a:r>
            <a:r>
              <a:rPr lang="fr-FR" sz="1100" i="1" dirty="0" smtClean="0"/>
              <a:t>variables dont le cos2 &gt; 0.2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13100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395536" y="123478"/>
            <a:ext cx="7231938" cy="4500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5. conclusion</a:t>
            </a:r>
            <a:endParaRPr lang="fr-FR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4"/>
          </p:nvPr>
        </p:nvSpPr>
        <p:spPr>
          <a:xfrm>
            <a:off x="179512" y="843558"/>
            <a:ext cx="8575551" cy="3510955"/>
          </a:xfrm>
        </p:spPr>
        <p:txBody>
          <a:bodyPr/>
          <a:lstStyle/>
          <a:p>
            <a:r>
              <a:rPr lang="fr-FR" sz="1800" b="1" dirty="0" smtClean="0">
                <a:solidFill>
                  <a:schemeClr val="tx1"/>
                </a:solidFill>
              </a:rPr>
              <a:t>Synthèse de l’étude:</a:t>
            </a:r>
            <a:endParaRPr lang="fr-FR" sz="1800" b="1" dirty="0">
              <a:solidFill>
                <a:schemeClr val="tx1"/>
              </a:solidFill>
            </a:endParaRPr>
          </a:p>
          <a:p>
            <a:pPr lvl="6" indent="0">
              <a:buNone/>
            </a:pPr>
            <a:r>
              <a:rPr lang="fr-FR" dirty="0" smtClean="0"/>
              <a:t>Résultats principaux :</a:t>
            </a:r>
          </a:p>
          <a:p>
            <a:pPr marL="685800" lvl="6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lvl="6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685800" lvl="6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lvl="6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685800" lvl="6">
              <a:buFont typeface="Arial" panose="020B0604020202020204" pitchFamily="34" charset="0"/>
              <a:buChar char="•"/>
            </a:pPr>
            <a:endParaRPr lang="fr-FR" dirty="0"/>
          </a:p>
          <a:p>
            <a:pPr lvl="6" indent="0">
              <a:buNone/>
            </a:pPr>
            <a:endParaRPr lang="fr-FR" dirty="0" smtClean="0"/>
          </a:p>
          <a:p>
            <a:pPr lvl="6" indent="0">
              <a:buClrTx/>
              <a:buNone/>
            </a:pPr>
            <a:endParaRPr lang="fr-FR" dirty="0"/>
          </a:p>
          <a:p>
            <a:pPr lvl="6" indent="0">
              <a:buClrTx/>
              <a:buNone/>
            </a:pPr>
            <a:r>
              <a:rPr lang="fr-FR" dirty="0" smtClean="0"/>
              <a:t>Pertinence </a:t>
            </a:r>
            <a:r>
              <a:rPr lang="fr-FR" dirty="0"/>
              <a:t>des </a:t>
            </a:r>
            <a:r>
              <a:rPr lang="fr-FR" dirty="0" smtClean="0"/>
              <a:t>résultats :</a:t>
            </a:r>
          </a:p>
          <a:p>
            <a:pPr marL="628650" lvl="6" indent="-285750">
              <a:buClrTx/>
              <a:buFont typeface="Wingdings" pitchFamily="2" charset="2"/>
              <a:buChar char="ü"/>
            </a:pPr>
            <a:r>
              <a:rPr lang="fr-FR" dirty="0" smtClean="0"/>
              <a:t>Représentativité des échantillons</a:t>
            </a:r>
          </a:p>
          <a:p>
            <a:pPr marL="628650" lvl="6" indent="-285750">
              <a:buClrTx/>
              <a:buFont typeface="Wingdings" pitchFamily="2" charset="2"/>
              <a:buChar char="ü"/>
            </a:pPr>
            <a:r>
              <a:rPr lang="fr-FR" dirty="0" smtClean="0"/>
              <a:t>Partie analyse</a:t>
            </a:r>
            <a:endParaRPr lang="fr-FR" dirty="0"/>
          </a:p>
          <a:p>
            <a:pPr marL="685800" lvl="6"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6" indent="0">
              <a:buNone/>
            </a:pPr>
            <a:endParaRPr lang="fr-FR" dirty="0" smtClean="0"/>
          </a:p>
          <a:p>
            <a:pPr lvl="6" indent="0">
              <a:buNone/>
            </a:pPr>
            <a:endParaRPr lang="fr-FR" dirty="0" smtClean="0"/>
          </a:p>
          <a:p>
            <a:pPr lvl="6" indent="0">
              <a:buNone/>
            </a:pPr>
            <a:endParaRPr lang="fr-FR" dirty="0" smtClean="0"/>
          </a:p>
          <a:p>
            <a:pPr marL="628650" lvl="6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628650" lvl="6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628650" lvl="6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628650" lvl="6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6" indent="0">
              <a:buNone/>
            </a:pPr>
            <a:endParaRPr lang="fr-FR" dirty="0" smtClean="0"/>
          </a:p>
          <a:p>
            <a:pPr marL="628650" lvl="6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14</a:t>
            </a:fld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9998"/>
              </p:ext>
            </p:extLst>
          </p:nvPr>
        </p:nvGraphicFramePr>
        <p:xfrm>
          <a:off x="179512" y="1563638"/>
          <a:ext cx="8784975" cy="1630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28325"/>
                <a:gridCol w="2928325"/>
                <a:gridCol w="292832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Satisfaction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Terminaison</a:t>
                      </a:r>
                      <a:r>
                        <a:rPr lang="fr-FR" baseline="0" dirty="0" smtClean="0"/>
                        <a:t> des MOOC</a:t>
                      </a:r>
                      <a:r>
                        <a:rPr lang="fr-FR" sz="1200" baseline="0" dirty="0" smtClean="0"/>
                        <a:t>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ACM</a:t>
                      </a:r>
                      <a:endParaRPr lang="fr-FR" dirty="0"/>
                    </a:p>
                  </a:txBody>
                  <a:tcPr/>
                </a:tc>
              </a:tr>
              <a:tr h="12288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smtClean="0"/>
                        <a:t>Etudiants</a:t>
                      </a:r>
                      <a:r>
                        <a:rPr lang="fr-FR" sz="1100" baseline="0" dirty="0" smtClean="0"/>
                        <a:t> étrangers plus satisfaits que les français.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100" baseline="0" dirty="0" smtClean="0"/>
                        <a:t>Même satisfaction pour les hommes et les femmes.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100" baseline="0" dirty="0" smtClean="0"/>
                        <a:t>Etudiants bénéficiant de l’aide financière plus satisfaits.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La</a:t>
                      </a:r>
                      <a:r>
                        <a:rPr lang="fr-FR" sz="1100" baseline="0" dirty="0" smtClean="0"/>
                        <a:t> terminaison des </a:t>
                      </a:r>
                      <a:r>
                        <a:rPr lang="fr-FR" sz="1100" baseline="0" dirty="0" err="1" smtClean="0"/>
                        <a:t>MOOCs</a:t>
                      </a:r>
                      <a:r>
                        <a:rPr lang="fr-FR" sz="1100" baseline="0" dirty="0" smtClean="0"/>
                        <a:t> ne dépend pas du profil du sondé.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La satisfaction</a:t>
                      </a:r>
                      <a:r>
                        <a:rPr lang="fr-FR" sz="1100" baseline="0" dirty="0" smtClean="0"/>
                        <a:t> dépend des outils utilisés </a:t>
                      </a:r>
                      <a:endParaRPr lang="fr-FR" sz="1800" u="none" strike="noStrike" kern="1200" baseline="0" dirty="0" smtClean="0"/>
                    </a:p>
                    <a:p>
                      <a:r>
                        <a:rPr lang="fr-FR" sz="1100" u="none" strike="noStrike" kern="1200" baseline="0" dirty="0" smtClean="0"/>
                        <a:t>dans les </a:t>
                      </a:r>
                      <a:r>
                        <a:rPr lang="fr-FR" sz="1100" u="none" strike="noStrike" kern="1200" baseline="0" dirty="0" err="1" smtClean="0"/>
                        <a:t>MOOCs</a:t>
                      </a:r>
                      <a:r>
                        <a:rPr lang="fr-FR" sz="1100" u="none" strike="noStrike" kern="1200" baseline="0" dirty="0" smtClean="0"/>
                        <a:t> (les diapositifs, les examens, les exercices, les vidéos, accompagnement pédagogique, etc.) .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3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6</a:t>
            </a:r>
            <a:r>
              <a:rPr lang="fr-FR" dirty="0" smtClean="0">
                <a:solidFill>
                  <a:schemeClr val="bg2"/>
                </a:solidFill>
              </a:rPr>
              <a:t>. références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915566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u="sng" dirty="0"/>
              <a:t>http://www.letudiant.fr/palmares/palmares-des-ecoles-dingenieurs/telecombretagne-brest.html </a:t>
            </a:r>
            <a:endParaRPr lang="fr-FR" u="sng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 </a:t>
            </a:r>
            <a:r>
              <a:rPr lang="fr-FR" dirty="0">
                <a:hlinkClick r:id="rId2"/>
              </a:rPr>
              <a:t>http://www.sthda.com/french/articles/38-methodes-des-composantesprincipales-dans-r-guide-pratique/75-acm-analyse-des-correspondancesmultiples-avec-r-l-essentiel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u="sng" dirty="0">
                <a:hlinkClick r:id="rId3"/>
              </a:rPr>
              <a:t>http://</a:t>
            </a:r>
            <a:r>
              <a:rPr lang="fr-FR" u="sng" dirty="0" smtClean="0">
                <a:hlinkClick r:id="rId3"/>
              </a:rPr>
              <a:t>www.sthda.com/french/wiki/test-de-student-est-il-toujours-correct-decomparer-des-moyennes</a:t>
            </a:r>
            <a:endParaRPr lang="fr-FR" u="sng" dirty="0" smtClean="0"/>
          </a:p>
          <a:p>
            <a:endParaRPr lang="fr-FR" u="sng" dirty="0"/>
          </a:p>
          <a:p>
            <a:pPr marL="342900" indent="-342900">
              <a:buFont typeface="+mj-lt"/>
              <a:buAutoNum type="arabicPeriod" startAt="4"/>
            </a:pPr>
            <a:r>
              <a:rPr lang="fr-FR" u="sng" dirty="0"/>
              <a:t>https://www.google.fr/search?q=smile&amp;source=lnms&amp;tbm=isch&amp;sa=X&amp;ved=0ahUKEwjhipa9w8vXAhWS4qQKHQbFAcsQ_AUICigB&amp;biw=1366&amp;bih=662</a:t>
            </a:r>
            <a:endParaRPr lang="fr-FR" u="sng" dirty="0" smtClean="0"/>
          </a:p>
        </p:txBody>
      </p:sp>
    </p:spTree>
    <p:extLst>
      <p:ext uri="{BB962C8B-B14F-4D97-AF65-F5344CB8AC3E}">
        <p14:creationId xmlns:p14="http://schemas.microsoft.com/office/powerpoint/2010/main" val="9033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38" y="1923678"/>
            <a:ext cx="3930507" cy="224978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051720" y="110516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Merci pour votre attention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4175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4139952" y="339502"/>
            <a:ext cx="4315073" cy="3672408"/>
          </a:xfrm>
        </p:spPr>
        <p:txBody>
          <a:bodyPr/>
          <a:lstStyle/>
          <a:p>
            <a:r>
              <a:rPr lang="fr-FR" sz="1400" dirty="0" smtClean="0"/>
              <a:t>Introduction</a:t>
            </a:r>
          </a:p>
          <a:p>
            <a:r>
              <a:rPr lang="fr-FR" sz="1400" dirty="0" smtClean="0"/>
              <a:t>Échantillonnage  </a:t>
            </a:r>
            <a:r>
              <a:rPr lang="fr-FR" sz="1400" dirty="0" smtClean="0"/>
              <a:t>et </a:t>
            </a:r>
            <a:r>
              <a:rPr lang="fr-FR" sz="1400" dirty="0" smtClean="0"/>
              <a:t> Représentativité</a:t>
            </a:r>
            <a:endParaRPr lang="fr-FR" sz="1400" dirty="0" smtClean="0"/>
          </a:p>
          <a:p>
            <a:r>
              <a:rPr lang="fr-FR" sz="1400" dirty="0" smtClean="0"/>
              <a:t>Tests </a:t>
            </a:r>
            <a:r>
              <a:rPr lang="fr-FR" sz="1400" dirty="0" smtClean="0"/>
              <a:t> statistiques</a:t>
            </a:r>
            <a:endParaRPr lang="fr-FR" sz="1400" dirty="0" smtClean="0"/>
          </a:p>
          <a:p>
            <a:r>
              <a:rPr lang="fr-FR" sz="1400" dirty="0" smtClean="0"/>
              <a:t>ACM</a:t>
            </a:r>
          </a:p>
          <a:p>
            <a:r>
              <a:rPr lang="fr-FR" sz="1400" dirty="0" smtClean="0"/>
              <a:t>Conclusion</a:t>
            </a:r>
          </a:p>
          <a:p>
            <a:r>
              <a:rPr lang="fr-FR" sz="1400" dirty="0" smtClean="0"/>
              <a:t>références</a:t>
            </a:r>
          </a:p>
          <a:p>
            <a:pPr>
              <a:buFont typeface="+mj-lt"/>
              <a:buAutoNum type="arabicPeriod" startAt="3"/>
            </a:pPr>
            <a:endParaRPr lang="fr-FR" sz="1050" dirty="0" smtClean="0"/>
          </a:p>
          <a:p>
            <a:pPr lvl="1"/>
            <a:endParaRPr lang="fr-FR" sz="1400" b="1" cap="all" dirty="0">
              <a:solidFill>
                <a:schemeClr val="bg2"/>
              </a:solidFill>
            </a:endParaRPr>
          </a:p>
          <a:p>
            <a:pPr lvl="1"/>
            <a:endParaRPr lang="fr-FR" sz="1400" b="1" cap="all" dirty="0">
              <a:solidFill>
                <a:schemeClr val="bg2"/>
              </a:solidFill>
            </a:endParaRPr>
          </a:p>
          <a:p>
            <a:pPr lvl="1"/>
            <a:r>
              <a:rPr lang="fr-FR" sz="1050" dirty="0"/>
              <a:t> </a:t>
            </a:r>
            <a:endParaRPr lang="fr-FR" sz="1050" dirty="0" smtClean="0"/>
          </a:p>
          <a:p>
            <a:pPr lvl="1"/>
            <a:endParaRPr lang="fr-FR" sz="1050" dirty="0"/>
          </a:p>
          <a:p>
            <a:pPr lvl="1"/>
            <a:endParaRPr lang="fr-FR" sz="105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1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1. Introduction</a:t>
            </a:r>
            <a:endParaRPr lang="fr-FR" dirty="0"/>
          </a:p>
        </p:txBody>
      </p:sp>
      <p:sp>
        <p:nvSpPr>
          <p:cNvPr id="30" name="Espace réservé du contenu 29"/>
          <p:cNvSpPr>
            <a:spLocks noGrp="1"/>
          </p:cNvSpPr>
          <p:nvPr>
            <p:ph idx="15"/>
          </p:nvPr>
        </p:nvSpPr>
        <p:spPr>
          <a:xfrm>
            <a:off x="827584" y="987574"/>
            <a:ext cx="7776864" cy="3298031"/>
          </a:xfrm>
        </p:spPr>
        <p:txBody>
          <a:bodyPr/>
          <a:lstStyle/>
          <a:p>
            <a:r>
              <a:rPr lang="fr-FR" sz="1800" dirty="0" err="1" smtClean="0">
                <a:solidFill>
                  <a:schemeClr val="tx1"/>
                </a:solidFill>
              </a:rPr>
              <a:t>MOOCs</a:t>
            </a:r>
            <a:r>
              <a:rPr lang="fr-FR" sz="18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fr-FR" sz="1800" dirty="0" smtClean="0"/>
              <a:t>Massive Online Open Course</a:t>
            </a:r>
          </a:p>
          <a:p>
            <a:pPr lvl="2"/>
            <a:endParaRPr lang="fr-FR" dirty="0" smtClean="0"/>
          </a:p>
          <a:p>
            <a:pPr lvl="3">
              <a:buClrTx/>
              <a:buSzPct val="100000"/>
              <a:buFont typeface="Wingdings" pitchFamily="2" charset="2"/>
              <a:buChar char="ü"/>
            </a:pPr>
            <a:r>
              <a:rPr lang="fr-FR" sz="1300" dirty="0" smtClean="0"/>
              <a:t>Plateformes </a:t>
            </a:r>
            <a:r>
              <a:rPr lang="fr-FR" sz="1300" dirty="0"/>
              <a:t>d’enseignement en ligne qui proposent des cours ouverts </a:t>
            </a:r>
            <a:r>
              <a:rPr lang="fr-FR" sz="1300" dirty="0" smtClean="0"/>
              <a:t>aux étudiants. </a:t>
            </a:r>
          </a:p>
          <a:p>
            <a:pPr lvl="3"/>
            <a:endParaRPr lang="fr-FR" sz="1300" dirty="0" smtClean="0"/>
          </a:p>
          <a:p>
            <a:pPr lvl="3">
              <a:buClrTx/>
              <a:buSzPct val="100000"/>
              <a:buFont typeface="Wingdings" pitchFamily="2" charset="2"/>
              <a:buChar char="ü"/>
            </a:pPr>
            <a:r>
              <a:rPr lang="fr-FR" sz="1300" dirty="0" smtClean="0"/>
              <a:t>Le but du projet est  de déterminer pour un étudiant une combinaison de facteurs susceptibles d’apporter satisfaction ou non à ce dernier.</a:t>
            </a:r>
          </a:p>
          <a:p>
            <a:pPr lvl="3"/>
            <a:endParaRPr lang="fr-FR" sz="1300" dirty="0" smtClean="0"/>
          </a:p>
          <a:p>
            <a:pPr lvl="3">
              <a:buClrTx/>
              <a:buSzPct val="100000"/>
              <a:buFont typeface="Wingdings" pitchFamily="2" charset="2"/>
              <a:buChar char="ü"/>
            </a:pPr>
            <a:r>
              <a:rPr lang="fr-FR" sz="1300" dirty="0" smtClean="0"/>
              <a:t>Pour </a:t>
            </a:r>
            <a:r>
              <a:rPr lang="fr-FR" sz="1300" dirty="0"/>
              <a:t>ce faire, nous </a:t>
            </a:r>
            <a:r>
              <a:rPr lang="fr-FR" sz="1300" dirty="0" smtClean="0"/>
              <a:t>avons analys</a:t>
            </a:r>
            <a:r>
              <a:rPr lang="fr-FR" sz="1300" dirty="0"/>
              <a:t>é</a:t>
            </a:r>
            <a:r>
              <a:rPr lang="fr-FR" sz="1300" dirty="0" smtClean="0"/>
              <a:t> </a:t>
            </a:r>
            <a:r>
              <a:rPr lang="fr-FR" sz="1300" dirty="0"/>
              <a:t>les données </a:t>
            </a:r>
            <a:r>
              <a:rPr lang="fr-FR" sz="1300" dirty="0" smtClean="0"/>
              <a:t>collectées suite à la diffusion d’un questionnaire nous permettant de décrire la communauté des sondés, leur profil, leur activité et leurs motivations.</a:t>
            </a:r>
          </a:p>
          <a:p>
            <a:pPr lvl="3"/>
            <a:endParaRPr lang="fr-FR" sz="1300" dirty="0"/>
          </a:p>
          <a:p>
            <a:pPr lvl="3">
              <a:buClrTx/>
              <a:buSzPct val="100000"/>
              <a:buFont typeface="Wingdings" pitchFamily="2" charset="2"/>
              <a:buChar char="ü"/>
            </a:pPr>
            <a:r>
              <a:rPr lang="fr-FR" sz="1300" dirty="0" smtClean="0"/>
              <a:t>Nous allons vous présenter une étude statistique des utilisateurs de ces plateformes à l'issue de laquelle nous répondons à des hypothèses que nous avons posées.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1686"/>
            <a:ext cx="867850" cy="69878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492" y="25695"/>
            <a:ext cx="837883" cy="70477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184" y="31306"/>
            <a:ext cx="839080" cy="69916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855" y="31686"/>
            <a:ext cx="785370" cy="70477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5835" y="19705"/>
            <a:ext cx="827622" cy="7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2. Échantillonnage et représentativité </a:t>
            </a:r>
            <a:endParaRPr lang="fr-FR" dirty="0"/>
          </a:p>
        </p:txBody>
      </p:sp>
      <p:sp>
        <p:nvSpPr>
          <p:cNvPr id="30" name="Espace réservé du contenu 29"/>
          <p:cNvSpPr>
            <a:spLocks noGrp="1"/>
          </p:cNvSpPr>
          <p:nvPr>
            <p:ph idx="15"/>
          </p:nvPr>
        </p:nvSpPr>
        <p:spPr>
          <a:xfrm>
            <a:off x="134217" y="987574"/>
            <a:ext cx="3883025" cy="3298031"/>
          </a:xfrm>
        </p:spPr>
        <p:txBody>
          <a:bodyPr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Représentativité par sexes</a:t>
            </a:r>
            <a:endParaRPr lang="fr-FR" sz="1400" i="1" dirty="0" smtClean="0">
              <a:solidFill>
                <a:schemeClr val="tx1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35634"/>
            <a:ext cx="3099689" cy="19133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451303"/>
            <a:ext cx="3188979" cy="1968505"/>
          </a:xfrm>
          <a:prstGeom prst="rect">
            <a:avLst/>
          </a:prstGeom>
        </p:spPr>
      </p:pic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48968"/>
              </p:ext>
            </p:extLst>
          </p:nvPr>
        </p:nvGraphicFramePr>
        <p:xfrm>
          <a:off x="396000" y="3562560"/>
          <a:ext cx="3063574" cy="495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1787"/>
                <a:gridCol w="1531787"/>
              </a:tblGrid>
              <a:tr h="16528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Sexe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Représentativité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528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Femme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134.4%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528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Homme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80.54%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47651"/>
              </p:ext>
            </p:extLst>
          </p:nvPr>
        </p:nvGraphicFramePr>
        <p:xfrm>
          <a:off x="3744913" y="3545622"/>
          <a:ext cx="3352800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Origines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Représentativité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France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93.83%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Autre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104.5%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8" name="Espace réservé du contenu 29"/>
          <p:cNvSpPr txBox="1">
            <a:spLocks/>
          </p:cNvSpPr>
          <p:nvPr/>
        </p:nvSpPr>
        <p:spPr bwMode="gray">
          <a:xfrm>
            <a:off x="3744913" y="987574"/>
            <a:ext cx="3883025" cy="32980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2000" b="0" kern="1200" cap="none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900" b="1" kern="1200" cap="none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8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►"/>
              <a:defRPr sz="18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-"/>
              <a:defRPr sz="18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900" indent="-3429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►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Représentativité par origines</a:t>
            </a: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99233"/>
              </p:ext>
            </p:extLst>
          </p:nvPr>
        </p:nvGraphicFramePr>
        <p:xfrm>
          <a:off x="7177437" y="1347614"/>
          <a:ext cx="1931066" cy="254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55"/>
                <a:gridCol w="1008111"/>
              </a:tblGrid>
              <a:tr h="6339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Effectif réel</a:t>
                      </a:r>
                      <a:endParaRPr lang="fr-FR" dirty="0"/>
                    </a:p>
                  </a:txBody>
                  <a:tcPr/>
                </a:tc>
              </a:tr>
              <a:tr h="63397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Élèves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2300</a:t>
                      </a:r>
                      <a:endParaRPr lang="fr-FR" dirty="0"/>
                    </a:p>
                  </a:txBody>
                  <a:tcPr/>
                </a:tc>
              </a:tr>
              <a:tr h="63397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Filles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570</a:t>
                      </a:r>
                      <a:endParaRPr lang="fr-FR" dirty="0"/>
                    </a:p>
                  </a:txBody>
                  <a:tcPr/>
                </a:tc>
              </a:tr>
              <a:tr h="63397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Etrangers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970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1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2. Échantillonnage et représentativité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0" y="915566"/>
            <a:ext cx="3924000" cy="27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1" name="Espace réservé du contenu 10"/>
          <p:cNvGraphicFramePr>
            <a:graphicFrameLocks noGrp="1"/>
          </p:cNvGraphicFramePr>
          <p:nvPr>
            <p:ph idx="15"/>
            <p:extLst>
              <p:ext uri="{D42A27DB-BD31-4B8C-83A1-F6EECF244321}">
                <p14:modId xmlns:p14="http://schemas.microsoft.com/office/powerpoint/2010/main" val="890688516"/>
              </p:ext>
            </p:extLst>
          </p:nvPr>
        </p:nvGraphicFramePr>
        <p:xfrm>
          <a:off x="2291212" y="3653361"/>
          <a:ext cx="3883024" cy="666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1512"/>
                <a:gridCol w="1941512"/>
              </a:tblGrid>
              <a:tr h="22229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Représentativité 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Filles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</a:tr>
              <a:tr h="22229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Françaises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138.8%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</a:tr>
              <a:tr h="22229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Etrangères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128.3%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4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3. Tests statistiques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3.1</a:t>
            </a:r>
            <a:r>
              <a:rPr lang="fr-FR" dirty="0"/>
              <a:t> </a:t>
            </a:r>
            <a:r>
              <a:rPr lang="fr-FR" b="1" dirty="0"/>
              <a:t>Tests de satisfaction 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5" name="Espace réservé du contenu 11"/>
          <p:cNvSpPr>
            <a:spLocks noGrp="1"/>
          </p:cNvSpPr>
          <p:nvPr>
            <p:ph idx="14"/>
          </p:nvPr>
        </p:nvSpPr>
        <p:spPr>
          <a:xfrm>
            <a:off x="539552" y="987574"/>
            <a:ext cx="8280920" cy="2880320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</a:rPr>
              <a:t>La comparaison de la satisfaction en fonction du profil du sondé a donné - en utilisant des t</a:t>
            </a:r>
            <a:r>
              <a:rPr lang="fr-FR" sz="1500" dirty="0" smtClean="0">
                <a:solidFill>
                  <a:schemeClr val="tx1"/>
                </a:solidFill>
              </a:rPr>
              <a:t>ests de moyennes -</a:t>
            </a:r>
            <a:r>
              <a:rPr lang="fr-FR" sz="1400" dirty="0" smtClean="0">
                <a:solidFill>
                  <a:schemeClr val="tx1"/>
                </a:solidFill>
              </a:rPr>
              <a:t> les résultats suivants </a:t>
            </a:r>
            <a:r>
              <a:rPr lang="fr-FR" sz="1500" dirty="0" smtClean="0">
                <a:solidFill>
                  <a:schemeClr val="tx1"/>
                </a:solidFill>
              </a:rPr>
              <a:t>:</a:t>
            </a:r>
          </a:p>
          <a:p>
            <a:r>
              <a:rPr lang="fr-FR" sz="1500" dirty="0" smtClean="0"/>
              <a:t> </a:t>
            </a:r>
            <a:endParaRPr lang="fr-FR" sz="1800" dirty="0" smtClean="0">
              <a:solidFill>
                <a:schemeClr val="tx1"/>
              </a:solidFill>
            </a:endParaRPr>
          </a:p>
          <a:p>
            <a:pPr lvl="4">
              <a:buClrTx/>
              <a:buFont typeface="Wingdings" pitchFamily="2" charset="2"/>
              <a:buChar char="ü"/>
            </a:pPr>
            <a:r>
              <a:rPr lang="fr-FR" sz="1400" dirty="0" smtClean="0"/>
              <a:t>Le degré de satisfaction des femmes et des hommes est le même</a:t>
            </a:r>
          </a:p>
          <a:p>
            <a:pPr marL="266700" lvl="4" indent="0">
              <a:buNone/>
            </a:pPr>
            <a:endParaRPr lang="fr-FR" sz="1400" dirty="0" smtClean="0"/>
          </a:p>
          <a:p>
            <a:pPr lvl="4">
              <a:buClrTx/>
              <a:buFont typeface="Wingdings" pitchFamily="2" charset="2"/>
              <a:buChar char="ü"/>
            </a:pPr>
            <a:r>
              <a:rPr lang="fr-FR" sz="1400" dirty="0" smtClean="0"/>
              <a:t>Le degré de satisfaction des français est inférieur à celui des étrangers </a:t>
            </a:r>
          </a:p>
          <a:p>
            <a:pPr marL="266700" lvl="4" indent="0">
              <a:buNone/>
            </a:pPr>
            <a:endParaRPr lang="fr-FR" sz="1400" dirty="0" smtClean="0"/>
          </a:p>
          <a:p>
            <a:pPr lvl="4">
              <a:buClrTx/>
              <a:buFont typeface="Wingdings" pitchFamily="2" charset="2"/>
              <a:buChar char="ü"/>
            </a:pPr>
            <a:r>
              <a:rPr lang="fr-FR" sz="1400" dirty="0" smtClean="0"/>
              <a:t>Le degré de satisfaction des répondeurs qui préfèrent les plateformes avec aide financière est supérieur à celui des autres qui paient pour les </a:t>
            </a:r>
            <a:r>
              <a:rPr lang="fr-FR" sz="1400" dirty="0" err="1" smtClean="0"/>
              <a:t>MOOCs</a:t>
            </a:r>
            <a:r>
              <a:rPr lang="fr-FR" sz="1400" dirty="0" smtClean="0"/>
              <a:t> </a:t>
            </a:r>
          </a:p>
          <a:p>
            <a:pPr marL="266700" lvl="4" indent="0">
              <a:buNone/>
            </a:pPr>
            <a:endParaRPr lang="fr-FR" sz="1400" dirty="0" smtClean="0"/>
          </a:p>
          <a:p>
            <a:pPr lvl="4">
              <a:buClrTx/>
              <a:buFont typeface="Wingdings" pitchFamily="2" charset="2"/>
              <a:buChar char="ü"/>
            </a:pPr>
            <a:r>
              <a:rPr lang="fr-FR" sz="1400" dirty="0" smtClean="0"/>
              <a:t>Les sondés qui suivent des </a:t>
            </a:r>
            <a:r>
              <a:rPr lang="fr-FR" sz="1400" dirty="0" err="1" smtClean="0"/>
              <a:t>MOOCs</a:t>
            </a:r>
            <a:r>
              <a:rPr lang="fr-FR" sz="1400" dirty="0" smtClean="0"/>
              <a:t> hors leurs études sont plus satisfaits que ceux qui ne font que des </a:t>
            </a:r>
            <a:r>
              <a:rPr lang="fr-FR" sz="1400" dirty="0" err="1" smtClean="0"/>
              <a:t>MOOCs</a:t>
            </a:r>
            <a:r>
              <a:rPr lang="fr-FR" sz="1400" dirty="0" smtClean="0"/>
              <a:t> dans le cadre de leurs études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976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3. Tests statistiques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3.2</a:t>
            </a:r>
            <a:r>
              <a:rPr lang="fr-FR" dirty="0"/>
              <a:t> </a:t>
            </a:r>
            <a:r>
              <a:rPr lang="fr-FR" b="1" dirty="0"/>
              <a:t>Tests du Khi2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91556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 tableau suivant résume l’ensemble des tests d’indépendance entre variables qui ont été effectués :</a:t>
            </a:r>
            <a:endParaRPr lang="fr-FR" sz="1600" dirty="0"/>
          </a:p>
        </p:txBody>
      </p:sp>
      <p:pic>
        <p:nvPicPr>
          <p:cNvPr id="10" name="Image 9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310" y="1635645"/>
            <a:ext cx="8479372" cy="229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3. Tests statistiques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3.3</a:t>
            </a:r>
            <a:r>
              <a:rPr lang="fr-FR" dirty="0" smtClean="0"/>
              <a:t> </a:t>
            </a:r>
            <a:r>
              <a:rPr lang="fr-FR" b="1" dirty="0" smtClean="0"/>
              <a:t>Tests sur le prix et le temps alloué par cours</a:t>
            </a:r>
            <a:endParaRPr lang="fr-FR" b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1" name="Espace réservé du contenu 11"/>
          <p:cNvSpPr txBox="1">
            <a:spLocks/>
          </p:cNvSpPr>
          <p:nvPr/>
        </p:nvSpPr>
        <p:spPr bwMode="gray">
          <a:xfrm>
            <a:off x="323528" y="987575"/>
            <a:ext cx="8280920" cy="15121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La comparaison du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prix 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 fonction du profil du sondé a donné - en utilisant des 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ests de moyennes -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les résultats suivants 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fr-FR" sz="1500" dirty="0" smtClean="0">
                <a:solidFill>
                  <a:schemeClr val="accent5"/>
                </a:solidFill>
              </a:rPr>
              <a:t>	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  <a:defRPr/>
            </a:pPr>
            <a:r>
              <a:rPr lang="fr-FR" sz="1400" dirty="0" smtClean="0"/>
              <a:t>Le prix est le même pour les FIG et les MSC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  <a:defRPr/>
            </a:pPr>
            <a:r>
              <a:rPr lang="fr-FR" sz="1400" dirty="0" smtClean="0"/>
              <a:t>Le prix est le même pour les FIG et les FIP</a:t>
            </a:r>
          </a:p>
          <a:p>
            <a:pPr marL="447675" lvl="4" indent="-180975">
              <a:buClr>
                <a:schemeClr val="bg2"/>
              </a:buClr>
              <a:buSzPct val="100000"/>
              <a:buFont typeface="Arial" panose="020B0604020202020204" pitchFamily="34" charset="0"/>
              <a:buChar char="-"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11"/>
          <p:cNvSpPr txBox="1">
            <a:spLocks/>
          </p:cNvSpPr>
          <p:nvPr/>
        </p:nvSpPr>
        <p:spPr bwMode="gray">
          <a:xfrm>
            <a:off x="323528" y="2715766"/>
            <a:ext cx="8280920" cy="1512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La comparaison du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temps alloué à un cours en moyenne 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 fonction du profil du sondé a donné - en utilisant des 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ests de moyennes -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les résultats suivants 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52450" lvl="4" indent="-285750">
              <a:buSzPct val="100000"/>
              <a:buFont typeface="Wingdings" pitchFamily="2" charset="2"/>
              <a:buChar char="ü"/>
            </a:pPr>
            <a:r>
              <a:rPr lang="fr-FR" sz="1400" dirty="0" smtClean="0"/>
              <a:t>Le temps alloué en moyenne à un cours est le même peu importe le profil du sondé (genre, formation, nationalité)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82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396000" y="0"/>
            <a:ext cx="7231938" cy="4500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4. ACM ( </a:t>
            </a:r>
            <a:r>
              <a:rPr lang="fr-FR" sz="1800" dirty="0" smtClean="0">
                <a:solidFill>
                  <a:schemeClr val="bg2"/>
                </a:solidFill>
              </a:rPr>
              <a:t>Analyse des correspondances multiples)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4.1</a:t>
            </a:r>
            <a:r>
              <a:rPr lang="fr-FR" dirty="0" smtClean="0"/>
              <a:t> </a:t>
            </a:r>
            <a:r>
              <a:rPr lang="fr-FR" b="1" dirty="0" smtClean="0"/>
              <a:t>Individus et variables utilisés dans l’ACM</a:t>
            </a:r>
            <a:endParaRPr lang="fr-FR" b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20/11/2017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863590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endParaRPr lang="fr-FR" sz="1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sz="1600" dirty="0" smtClean="0"/>
              <a:t>Individus </a:t>
            </a:r>
            <a:r>
              <a:rPr lang="fr-FR" sz="1600" dirty="0"/>
              <a:t>actifs </a:t>
            </a:r>
            <a:r>
              <a:rPr lang="fr-FR" sz="1600" dirty="0" smtClean="0"/>
              <a:t>(individus ayant suivi les </a:t>
            </a:r>
            <a:r>
              <a:rPr lang="fr-FR" sz="1600" dirty="0" err="1" smtClean="0"/>
              <a:t>MOOCs</a:t>
            </a:r>
            <a:r>
              <a:rPr lang="fr-FR" sz="1600" dirty="0" smtClean="0"/>
              <a:t> sauf un seul (81))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sz="1600" dirty="0" smtClean="0"/>
              <a:t> </a:t>
            </a:r>
            <a:r>
              <a:rPr lang="fr-FR" sz="1600" dirty="0"/>
              <a:t>Variables actives (toutes les colonnes sauf les colonnes </a:t>
            </a:r>
            <a:r>
              <a:rPr lang="fr-FR" sz="1600" dirty="0" smtClean="0"/>
              <a:t>numériques, plateformes utilisées, </a:t>
            </a:r>
            <a:r>
              <a:rPr lang="fr-FR" sz="1600" dirty="0" err="1" smtClean="0"/>
              <a:t>a_suivi</a:t>
            </a:r>
            <a:r>
              <a:rPr lang="fr-FR" sz="1600" dirty="0" smtClean="0"/>
              <a:t>, sexe</a:t>
            </a:r>
            <a:r>
              <a:rPr lang="fr-FR" sz="1600" dirty="0"/>
              <a:t>, </a:t>
            </a:r>
            <a:r>
              <a:rPr lang="fr-FR" sz="1600" dirty="0" err="1" smtClean="0"/>
              <a:t>est_étudiant</a:t>
            </a:r>
            <a:r>
              <a:rPr lang="fr-FR" sz="1600" dirty="0"/>
              <a:t>, </a:t>
            </a:r>
            <a:r>
              <a:rPr lang="fr-FR" sz="1600" dirty="0" smtClean="0"/>
              <a:t>formation et niveau actuel)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sz="1600" dirty="0" smtClean="0"/>
              <a:t> </a:t>
            </a:r>
            <a:r>
              <a:rPr lang="fr-FR" sz="1600" dirty="0"/>
              <a:t>Variables supplémentaires (sexe, </a:t>
            </a:r>
            <a:r>
              <a:rPr lang="fr-FR" sz="1600" dirty="0" smtClean="0"/>
              <a:t>âge, </a:t>
            </a:r>
            <a:r>
              <a:rPr lang="fr-FR" sz="1600" dirty="0"/>
              <a:t>satisfaction, </a:t>
            </a:r>
            <a:r>
              <a:rPr lang="fr-FR" sz="1600" dirty="0" smtClean="0"/>
              <a:t>nombre de certificats</a:t>
            </a:r>
            <a:r>
              <a:rPr lang="fr-FR" sz="1600" dirty="0"/>
              <a:t>, </a:t>
            </a:r>
            <a:r>
              <a:rPr lang="fr-FR" sz="1600" dirty="0" smtClean="0"/>
              <a:t>temps alloué par cours</a:t>
            </a:r>
            <a:r>
              <a:rPr lang="fr-FR" sz="1600" dirty="0"/>
              <a:t>): elles ne participent pas à l’ACM. Les coordonnées de ces variables seront </a:t>
            </a:r>
            <a:r>
              <a:rPr lang="fr-FR" sz="1600" dirty="0" smtClean="0"/>
              <a:t>prédites</a:t>
            </a:r>
          </a:p>
          <a:p>
            <a:endParaRPr lang="fr-FR" sz="16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714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MT_Atlantique_16-9_v2 (2)">
  <a:themeElements>
    <a:clrScheme name="PPT IMT ATLANTIQU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PPT_IMT_Atlantique_16-9_v2 (2)</Template>
  <TotalTime>350</TotalTime>
  <Words>830</Words>
  <Application>Microsoft Office PowerPoint</Application>
  <PresentationFormat>Affichage à l'écran (16:9)</PresentationFormat>
  <Paragraphs>192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PPT_IMT_Atlantique_16-9_v2 (2)</vt:lpstr>
      <vt:lpstr>Présentation PowerPoint</vt:lpstr>
      <vt:lpstr>sommaire</vt:lpstr>
      <vt:lpstr>1. Introduction</vt:lpstr>
      <vt:lpstr>2. Échantillonnage et représentativité </vt:lpstr>
      <vt:lpstr>2. Échantillonnage et représentativité </vt:lpstr>
      <vt:lpstr>3. Tests statistiques</vt:lpstr>
      <vt:lpstr>3. Tests statistiques</vt:lpstr>
      <vt:lpstr>3. Tests statistiques</vt:lpstr>
      <vt:lpstr>4. ACM ( Analyse des correspondances multiples)</vt:lpstr>
      <vt:lpstr>4. ACM</vt:lpstr>
      <vt:lpstr>4. ACM</vt:lpstr>
      <vt:lpstr>4. ACM</vt:lpstr>
      <vt:lpstr>4. ACM</vt:lpstr>
      <vt:lpstr>5. conclusion</vt:lpstr>
      <vt:lpstr>6. références</vt:lpstr>
      <vt:lpstr>Présentation PowerPoint</vt:lpstr>
    </vt:vector>
  </TitlesOfParts>
  <Manager>IMT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IMT</dc:subject>
  <dc:creator>pc</dc:creator>
  <cp:lastModifiedBy>pc</cp:lastModifiedBy>
  <cp:revision>40</cp:revision>
  <dcterms:created xsi:type="dcterms:W3CDTF">2017-11-19T15:46:29Z</dcterms:created>
  <dcterms:modified xsi:type="dcterms:W3CDTF">2017-11-20T09:02:25Z</dcterms:modified>
</cp:coreProperties>
</file>