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91" r:id="rId3"/>
    <p:sldId id="292" r:id="rId4"/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4" r:id="rId15"/>
  </p:sldIdLst>
  <p:sldSz cx="9144000" cy="5143500" type="screen16x9"/>
  <p:notesSz cx="6858000" cy="9144000"/>
  <p:embeddedFontLst>
    <p:embeddedFont>
      <p:font typeface="Akira Expanded" panose="02000800000000000000" pitchFamily="50" charset="0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  <p:embeddedFont>
      <p:font typeface="Playfair Display SemiBold" panose="020B0604020202020204" charset="0"/>
      <p:regular r:id="rId26"/>
      <p:bold r:id="rId27"/>
      <p:italic r:id="rId28"/>
      <p:boldItalic r:id="rId29"/>
    </p:embeddedFont>
    <p:embeddedFont>
      <p:font typeface="Vidalok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602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39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93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6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6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223853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latin typeface="Akira Expanded" panose="020008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206577"/>
            <a:ext cx="198861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>
                <a:latin typeface="Vidaloka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55571" y="668235"/>
            <a:ext cx="4444077" cy="33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T M that accepts the language O 1* +1 0* 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/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D8747E-C42D-E6F3-1BDD-4D83BD2D2924}"/>
              </a:ext>
            </a:extLst>
          </p:cNvPr>
          <p:cNvSpPr/>
          <p:nvPr/>
        </p:nvSpPr>
        <p:spPr>
          <a:xfrm>
            <a:off x="2419329" y="1279396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D2BE84-7B81-8E34-0FF6-2359601341A2}"/>
              </a:ext>
            </a:extLst>
          </p:cNvPr>
          <p:cNvSpPr/>
          <p:nvPr/>
        </p:nvSpPr>
        <p:spPr>
          <a:xfrm>
            <a:off x="4667009" y="1279397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99694E-8281-4081-50A8-E2D51D8B73F8}"/>
              </a:ext>
            </a:extLst>
          </p:cNvPr>
          <p:cNvSpPr/>
          <p:nvPr/>
        </p:nvSpPr>
        <p:spPr>
          <a:xfrm>
            <a:off x="6385640" y="1883740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670E75-F08B-58C4-B3B9-06A291C27322}"/>
              </a:ext>
            </a:extLst>
          </p:cNvPr>
          <p:cNvSpPr/>
          <p:nvPr/>
        </p:nvSpPr>
        <p:spPr>
          <a:xfrm>
            <a:off x="8175658" y="2623684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AD52DF-37EF-8B62-CFA5-1E7B4FB63DDA}"/>
              </a:ext>
            </a:extLst>
          </p:cNvPr>
          <p:cNvSpPr/>
          <p:nvPr/>
        </p:nvSpPr>
        <p:spPr>
          <a:xfrm>
            <a:off x="4667009" y="2550613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4B4AE-86A0-94C8-623A-C21780F34D15}"/>
              </a:ext>
            </a:extLst>
          </p:cNvPr>
          <p:cNvSpPr/>
          <p:nvPr/>
        </p:nvSpPr>
        <p:spPr>
          <a:xfrm>
            <a:off x="4671321" y="3802208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1527B-3258-3C11-060F-E3D68538EBF6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3139329" y="1639396"/>
            <a:ext cx="1527680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497EB8-A5F8-0023-F3D7-2428D2582B72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387009" y="1639397"/>
            <a:ext cx="998631" cy="6043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0687B6-6157-D0D0-9631-C1CA57A5528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7105640" y="2243740"/>
            <a:ext cx="1070018" cy="7399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8E2FD0-35BF-84A9-2F44-7026DBF3939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027009" y="1999397"/>
            <a:ext cx="0" cy="55121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EA3BF5-AE69-DCFE-21A0-C34933DA8DA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635559" y="1639396"/>
            <a:ext cx="78377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4818B5B-7260-12B2-8B64-BDFD5AECE704}"/>
              </a:ext>
            </a:extLst>
          </p:cNvPr>
          <p:cNvCxnSpPr>
            <a:stCxn id="3" idx="1"/>
            <a:endCxn id="3" idx="7"/>
          </p:cNvCxnSpPr>
          <p:nvPr/>
        </p:nvCxnSpPr>
        <p:spPr>
          <a:xfrm rot="5400000" flipH="1" flipV="1">
            <a:off x="2779329" y="1130280"/>
            <a:ext cx="12700" cy="509116"/>
          </a:xfrm>
          <a:prstGeom prst="curvedConnector3">
            <a:avLst>
              <a:gd name="adj1" fmla="val 458025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15E159D-71B1-ECE1-32AB-5DA5B5781DC0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6745640" y="1734624"/>
            <a:ext cx="12700" cy="509116"/>
          </a:xfrm>
          <a:prstGeom prst="curvedConnector3">
            <a:avLst>
              <a:gd name="adj1" fmla="val 413025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AE9AE4C-C34D-896C-72B1-E478992B80F9}"/>
              </a:ext>
            </a:extLst>
          </p:cNvPr>
          <p:cNvSpPr/>
          <p:nvPr/>
        </p:nvSpPr>
        <p:spPr>
          <a:xfrm>
            <a:off x="2421569" y="3131200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9B9F05-C502-D458-018C-B764DDBB410C}"/>
              </a:ext>
            </a:extLst>
          </p:cNvPr>
          <p:cNvCxnSpPr>
            <a:stCxn id="3" idx="4"/>
            <a:endCxn id="19" idx="0"/>
          </p:cNvCxnSpPr>
          <p:nvPr/>
        </p:nvCxnSpPr>
        <p:spPr>
          <a:xfrm>
            <a:off x="2779329" y="1999396"/>
            <a:ext cx="2240" cy="11318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DB5D40-3A51-16B6-8759-2D0D6103C06B}"/>
              </a:ext>
            </a:extLst>
          </p:cNvPr>
          <p:cNvCxnSpPr>
            <a:stCxn id="19" idx="6"/>
            <a:endCxn id="10" idx="2"/>
          </p:cNvCxnSpPr>
          <p:nvPr/>
        </p:nvCxnSpPr>
        <p:spPr>
          <a:xfrm>
            <a:off x="3141569" y="3491200"/>
            <a:ext cx="1529752" cy="6710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89860B-5045-AAEF-5C92-A08172946B3D}"/>
              </a:ext>
            </a:extLst>
          </p:cNvPr>
          <p:cNvCxnSpPr>
            <a:cxnSpLocks/>
            <a:stCxn id="19" idx="7"/>
            <a:endCxn id="9" idx="2"/>
          </p:cNvCxnSpPr>
          <p:nvPr/>
        </p:nvCxnSpPr>
        <p:spPr>
          <a:xfrm flipV="1">
            <a:off x="3036127" y="2910613"/>
            <a:ext cx="1630882" cy="3260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710383-880C-6885-0077-0CDE69CBF835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5391321" y="3238242"/>
            <a:ext cx="2889779" cy="92396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44D85-1E9B-92E0-4F45-8FACAED9A1A4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5281567" y="2498298"/>
            <a:ext cx="1209515" cy="66687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E49C9ED-7538-9301-5066-7A775689313B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H="1">
            <a:off x="6109189" y="197216"/>
            <a:ext cx="1344287" cy="3508649"/>
          </a:xfrm>
          <a:prstGeom prst="curvedConnector3">
            <a:avLst>
              <a:gd name="adj1" fmla="val -566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1989DD4-DF98-35BF-AA45-5D3F3B88209A}"/>
              </a:ext>
            </a:extLst>
          </p:cNvPr>
          <p:cNvCxnSpPr>
            <a:cxnSpLocks/>
            <a:stCxn id="10" idx="3"/>
            <a:endCxn id="10" idx="5"/>
          </p:cNvCxnSpPr>
          <p:nvPr/>
        </p:nvCxnSpPr>
        <p:spPr>
          <a:xfrm rot="16200000" flipH="1">
            <a:off x="5031321" y="4162208"/>
            <a:ext cx="12700" cy="509116"/>
          </a:xfrm>
          <a:prstGeom prst="curvedConnector3">
            <a:avLst>
              <a:gd name="adj1" fmla="val 375525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5CE0811-8557-BCE1-09D3-081058FDCBDC}"/>
              </a:ext>
            </a:extLst>
          </p:cNvPr>
          <p:cNvCxnSpPr>
            <a:cxnSpLocks/>
            <a:stCxn id="19" idx="4"/>
            <a:endCxn id="8" idx="4"/>
          </p:cNvCxnSpPr>
          <p:nvPr/>
        </p:nvCxnSpPr>
        <p:spPr>
          <a:xfrm rot="5400000" flipH="1" flipV="1">
            <a:off x="5404855" y="720397"/>
            <a:ext cx="507516" cy="5754089"/>
          </a:xfrm>
          <a:prstGeom prst="curvedConnector3">
            <a:avLst>
              <a:gd name="adj1" fmla="val -2402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1F8EB6-83E6-859B-0CBA-B62A7FA5AF7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5027009" y="3270613"/>
            <a:ext cx="4312" cy="5315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88">
            <a:extLst>
              <a:ext uri="{FF2B5EF4-FFF2-40B4-BE49-F238E27FC236}">
                <a16:creationId xmlns:a16="http://schemas.microsoft.com/office/drawing/2014/main" id="{CB12F9BC-8E4D-2F0C-9E92-A2E42603E94F}"/>
              </a:ext>
            </a:extLst>
          </p:cNvPr>
          <p:cNvSpPr txBox="1"/>
          <p:nvPr/>
        </p:nvSpPr>
        <p:spPr>
          <a:xfrm>
            <a:off x="3456754" y="1269741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(0,x,R)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89">
            <a:extLst>
              <a:ext uri="{FF2B5EF4-FFF2-40B4-BE49-F238E27FC236}">
                <a16:creationId xmlns:a16="http://schemas.microsoft.com/office/drawing/2014/main" id="{408BFEAE-4DF7-9E36-067C-95580A11EE34}"/>
              </a:ext>
            </a:extLst>
          </p:cNvPr>
          <p:cNvSpPr txBox="1"/>
          <p:nvPr/>
        </p:nvSpPr>
        <p:spPr>
          <a:xfrm>
            <a:off x="5602109" y="1520562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(1,y,R)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90">
            <a:extLst>
              <a:ext uri="{FF2B5EF4-FFF2-40B4-BE49-F238E27FC236}">
                <a16:creationId xmlns:a16="http://schemas.microsoft.com/office/drawing/2014/main" id="{21359D6E-3310-5063-E4DE-69451A0B8F26}"/>
              </a:ext>
            </a:extLst>
          </p:cNvPr>
          <p:cNvSpPr txBox="1"/>
          <p:nvPr/>
        </p:nvSpPr>
        <p:spPr>
          <a:xfrm>
            <a:off x="6912448" y="1453974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(1,y,R)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91">
            <a:extLst>
              <a:ext uri="{FF2B5EF4-FFF2-40B4-BE49-F238E27FC236}">
                <a16:creationId xmlns:a16="http://schemas.microsoft.com/office/drawing/2014/main" id="{58A0C390-B9B3-6803-4BD3-861CFBEE3F45}"/>
              </a:ext>
            </a:extLst>
          </p:cNvPr>
          <p:cNvSpPr txBox="1"/>
          <p:nvPr/>
        </p:nvSpPr>
        <p:spPr>
          <a:xfrm>
            <a:off x="8060338" y="1421087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b,b,L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92">
            <a:extLst>
              <a:ext uri="{FF2B5EF4-FFF2-40B4-BE49-F238E27FC236}">
                <a16:creationId xmlns:a16="http://schemas.microsoft.com/office/drawing/2014/main" id="{DAEE77AA-1B9A-A628-C88D-369C84171D08}"/>
              </a:ext>
            </a:extLst>
          </p:cNvPr>
          <p:cNvSpPr txBox="1"/>
          <p:nvPr/>
        </p:nvSpPr>
        <p:spPr>
          <a:xfrm>
            <a:off x="7442756" y="2222113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b,b,L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Box 93">
            <a:extLst>
              <a:ext uri="{FF2B5EF4-FFF2-40B4-BE49-F238E27FC236}">
                <a16:creationId xmlns:a16="http://schemas.microsoft.com/office/drawing/2014/main" id="{DE975FE8-4DB7-B09C-0679-9FD1223EC16B}"/>
              </a:ext>
            </a:extLst>
          </p:cNvPr>
          <p:cNvSpPr txBox="1"/>
          <p:nvPr/>
        </p:nvSpPr>
        <p:spPr>
          <a:xfrm>
            <a:off x="6466034" y="3208084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b,b,L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94">
            <a:extLst>
              <a:ext uri="{FF2B5EF4-FFF2-40B4-BE49-F238E27FC236}">
                <a16:creationId xmlns:a16="http://schemas.microsoft.com/office/drawing/2014/main" id="{550CC6C4-2FC5-8F3E-C249-9412FFED3152}"/>
              </a:ext>
            </a:extLst>
          </p:cNvPr>
          <p:cNvSpPr txBox="1"/>
          <p:nvPr/>
        </p:nvSpPr>
        <p:spPr>
          <a:xfrm>
            <a:off x="7069136" y="4156054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b,b,L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95">
            <a:extLst>
              <a:ext uri="{FF2B5EF4-FFF2-40B4-BE49-F238E27FC236}">
                <a16:creationId xmlns:a16="http://schemas.microsoft.com/office/drawing/2014/main" id="{4560E4EE-1DFB-BCBE-403A-6C4E662A09FF}"/>
              </a:ext>
            </a:extLst>
          </p:cNvPr>
          <p:cNvSpPr txBox="1"/>
          <p:nvPr/>
        </p:nvSpPr>
        <p:spPr>
          <a:xfrm>
            <a:off x="5239101" y="4436067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(0,x,R)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96">
            <a:extLst>
              <a:ext uri="{FF2B5EF4-FFF2-40B4-BE49-F238E27FC236}">
                <a16:creationId xmlns:a16="http://schemas.microsoft.com/office/drawing/2014/main" id="{13F9208D-DA17-916B-5167-62A1C3AC2ACF}"/>
              </a:ext>
            </a:extLst>
          </p:cNvPr>
          <p:cNvSpPr txBox="1"/>
          <p:nvPr/>
        </p:nvSpPr>
        <p:spPr>
          <a:xfrm>
            <a:off x="4245643" y="3359806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(1,1,L)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97">
            <a:extLst>
              <a:ext uri="{FF2B5EF4-FFF2-40B4-BE49-F238E27FC236}">
                <a16:creationId xmlns:a16="http://schemas.microsoft.com/office/drawing/2014/main" id="{B13CD104-0D0C-5E61-3D6B-9963A90B490C}"/>
              </a:ext>
            </a:extLst>
          </p:cNvPr>
          <p:cNvSpPr txBox="1"/>
          <p:nvPr/>
        </p:nvSpPr>
        <p:spPr>
          <a:xfrm>
            <a:off x="4232313" y="2010025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(0,0,R)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98">
            <a:extLst>
              <a:ext uri="{FF2B5EF4-FFF2-40B4-BE49-F238E27FC236}">
                <a16:creationId xmlns:a16="http://schemas.microsoft.com/office/drawing/2014/main" id="{3356584B-B613-E7DC-4741-247BB3B71E1E}"/>
              </a:ext>
            </a:extLst>
          </p:cNvPr>
          <p:cNvSpPr txBox="1"/>
          <p:nvPr/>
        </p:nvSpPr>
        <p:spPr>
          <a:xfrm>
            <a:off x="1958755" y="2303343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(1,y,R)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TextBox 99">
            <a:extLst>
              <a:ext uri="{FF2B5EF4-FFF2-40B4-BE49-F238E27FC236}">
                <a16:creationId xmlns:a16="http://schemas.microsoft.com/office/drawing/2014/main" id="{20A500C3-1AF5-6AF1-3B80-31A70A12F3B5}"/>
              </a:ext>
            </a:extLst>
          </p:cNvPr>
          <p:cNvSpPr txBox="1"/>
          <p:nvPr/>
        </p:nvSpPr>
        <p:spPr>
          <a:xfrm>
            <a:off x="3329922" y="3822038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(0,x,R)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100">
            <a:extLst>
              <a:ext uri="{FF2B5EF4-FFF2-40B4-BE49-F238E27FC236}">
                <a16:creationId xmlns:a16="http://schemas.microsoft.com/office/drawing/2014/main" id="{049EED49-F2F3-F86A-F3B9-7EC40B77FF48}"/>
              </a:ext>
            </a:extLst>
          </p:cNvPr>
          <p:cNvSpPr txBox="1"/>
          <p:nvPr/>
        </p:nvSpPr>
        <p:spPr>
          <a:xfrm>
            <a:off x="3390617" y="2663343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(1,1,L)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TextBox 101">
            <a:extLst>
              <a:ext uri="{FF2B5EF4-FFF2-40B4-BE49-F238E27FC236}">
                <a16:creationId xmlns:a16="http://schemas.microsoft.com/office/drawing/2014/main" id="{69E7E12A-D55B-3C34-2847-12FD995D4306}"/>
              </a:ext>
            </a:extLst>
          </p:cNvPr>
          <p:cNvSpPr txBox="1"/>
          <p:nvPr/>
        </p:nvSpPr>
        <p:spPr>
          <a:xfrm>
            <a:off x="5724485" y="2783210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(0,0,R)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3" name="TextBox 87">
            <a:extLst>
              <a:ext uri="{FF2B5EF4-FFF2-40B4-BE49-F238E27FC236}">
                <a16:creationId xmlns:a16="http://schemas.microsoft.com/office/drawing/2014/main" id="{327BFF03-3CF4-6EAA-6621-B8D56927F1ED}"/>
              </a:ext>
            </a:extLst>
          </p:cNvPr>
          <p:cNvSpPr txBox="1"/>
          <p:nvPr/>
        </p:nvSpPr>
        <p:spPr>
          <a:xfrm>
            <a:off x="2419329" y="430049"/>
            <a:ext cx="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b,b,R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2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15639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206577"/>
            <a:ext cx="198861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BA7EB-DB86-989F-C76B-2B286C1CAC03}"/>
              </a:ext>
            </a:extLst>
          </p:cNvPr>
          <p:cNvSpPr txBox="1"/>
          <p:nvPr/>
        </p:nvSpPr>
        <p:spPr>
          <a:xfrm>
            <a:off x="3328680" y="666427"/>
            <a:ext cx="43633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PDA A equivalent to the following CFG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0BB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B→0S |1S | 0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whether 010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in N(A)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16459-B245-8CEA-0C44-0BD17EDDF631}"/>
              </a:ext>
            </a:extLst>
          </p:cNvPr>
          <p:cNvSpPr txBox="1"/>
          <p:nvPr/>
        </p:nvSpPr>
        <p:spPr>
          <a:xfrm>
            <a:off x="2068300" y="1620534"/>
            <a:ext cx="42658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States:</a:t>
            </a:r>
            <a:endParaRPr lang="en-US" sz="1400" b="0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US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​: Initial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sz="1400" baseline="-25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State for handling "0" productions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​: State for handling "1" productions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​: State for handling the second "0" in the string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US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​: Accepting state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A742D5-D69D-1D5C-A48E-09E66897076A}"/>
              </a:ext>
            </a:extLst>
          </p:cNvPr>
          <p:cNvSpPr txBox="1"/>
          <p:nvPr/>
        </p:nvSpPr>
        <p:spPr>
          <a:xfrm>
            <a:off x="2068300" y="3086960"/>
            <a:ext cx="58660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Alphabet:</a:t>
            </a:r>
            <a:endParaRPr lang="en-GB" sz="1400" b="0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alphabet 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Σ={0,1}Σ={0,1}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 alphabet 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Γ={0,1,</a:t>
            </a:r>
            <a:r>
              <a:rPr lang="en-US" sz="14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}Γ={0,1,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 (including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the initial stack symbol)</a:t>
            </a:r>
          </a:p>
        </p:txBody>
      </p:sp>
    </p:spTree>
    <p:extLst>
      <p:ext uri="{BB962C8B-B14F-4D97-AF65-F5344CB8AC3E}">
        <p14:creationId xmlns:p14="http://schemas.microsoft.com/office/powerpoint/2010/main" val="128933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2141149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206577"/>
            <a:ext cx="198861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BA7EB-DB86-989F-C76B-2B286C1CAC03}"/>
              </a:ext>
            </a:extLst>
          </p:cNvPr>
          <p:cNvSpPr txBox="1"/>
          <p:nvPr/>
        </p:nvSpPr>
        <p:spPr>
          <a:xfrm>
            <a:off x="3328680" y="666427"/>
            <a:ext cx="43633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PDA A equivalent to the following CFG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0BB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B→0S |1S | 0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whether 010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in N(A)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40D7E-1875-A549-7CD8-4312E1B23E85}"/>
              </a:ext>
            </a:extLst>
          </p:cNvPr>
          <p:cNvSpPr txBox="1"/>
          <p:nvPr/>
        </p:nvSpPr>
        <p:spPr>
          <a:xfrm>
            <a:off x="2412040" y="1678149"/>
            <a:ext cx="50259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Transition Rules:</a:t>
            </a:r>
            <a:endParaRPr lang="en-GB" sz="1400" b="0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Initialize the stack with "0"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​,0,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 to state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1​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reading "0"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​,1,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 to state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2​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reading "1"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Push "0" on reading "0" in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2​,1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Push "1" on reading "1" in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aseline="-25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​,0,0)=(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 to state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 on reading "0" in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3​,0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Push "0" on reading "0" in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3​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,1,1)=(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 back to state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2​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reading "1" in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δ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)=(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#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Accept when the stack is empty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2ADCD-A7AB-3A02-7EE4-8569D927A5D7}"/>
              </a:ext>
            </a:extLst>
          </p:cNvPr>
          <p:cNvSpPr txBox="1"/>
          <p:nvPr/>
        </p:nvSpPr>
        <p:spPr>
          <a:xfrm>
            <a:off x="2412040" y="3982533"/>
            <a:ext cx="52799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Acceptance:</a:t>
            </a:r>
            <a:endParaRPr lang="en-GB" sz="1400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PDA accepts if it enters the accepting state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4​ 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the input is completely processed.</a:t>
            </a:r>
          </a:p>
        </p:txBody>
      </p:sp>
    </p:spTree>
    <p:extLst>
      <p:ext uri="{BB962C8B-B14F-4D97-AF65-F5344CB8AC3E}">
        <p14:creationId xmlns:p14="http://schemas.microsoft.com/office/powerpoint/2010/main" val="3776548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2017673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206577"/>
            <a:ext cx="198861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BA7EB-DB86-989F-C76B-2B286C1CAC03}"/>
              </a:ext>
            </a:extLst>
          </p:cNvPr>
          <p:cNvSpPr txBox="1"/>
          <p:nvPr/>
        </p:nvSpPr>
        <p:spPr>
          <a:xfrm>
            <a:off x="3328680" y="666427"/>
            <a:ext cx="43633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PDA A equivalent to the following CFG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0BB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B→0S |1S | 0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whether 010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in N(A)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6ADE6-C40A-94A1-6BF4-9A7A393C0E78}"/>
              </a:ext>
            </a:extLst>
          </p:cNvPr>
          <p:cNvSpPr txBox="1"/>
          <p:nvPr/>
        </p:nvSpPr>
        <p:spPr>
          <a:xfrm>
            <a:off x="2415640" y="1687146"/>
            <a:ext cx="609018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Testing the String "010</a:t>
            </a:r>
            <a:r>
              <a:rPr lang="en-GB" sz="1400" b="1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GB" sz="1400" b="1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":</a:t>
            </a:r>
            <a:endParaRPr lang="en-GB" sz="1400" b="0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Configuration: 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​,0104,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 transition rules based on the input string: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​,0104,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 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​,104,0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 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​,04,00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​,4,000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​,4,00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​,4,0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​,4,0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​,4,1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​,4,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-&gt; (</a:t>
            </a:r>
            <a:r>
              <a:rPr lang="en-GB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400" b="0" i="0" baseline="-25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​,4,</a:t>
            </a:r>
            <a:r>
              <a:rPr lang="el-GR" sz="1400" b="0" i="1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ϵ</a:t>
            </a:r>
            <a:r>
              <a:rPr lang="el-G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(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Accepted)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string "010</a:t>
            </a:r>
            <a:r>
              <a:rPr lang="en-GB" sz="1400" b="0" i="0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GB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is accepted by the PDA.</a:t>
            </a:r>
          </a:p>
        </p:txBody>
      </p:sp>
    </p:spTree>
    <p:extLst>
      <p:ext uri="{BB962C8B-B14F-4D97-AF65-F5344CB8AC3E}">
        <p14:creationId xmlns:p14="http://schemas.microsoft.com/office/powerpoint/2010/main" val="339361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888942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409668" y="248990"/>
            <a:ext cx="4143375" cy="45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C</a:t>
            </a:r>
            <a:r>
              <a:rPr lang="en-GB" sz="2800" dirty="0" err="1"/>
              <a:t>onclusion</a:t>
            </a:r>
            <a:r>
              <a:rPr lang="en-GB" sz="2800" dirty="0"/>
              <a:t> and Summary</a:t>
            </a:r>
          </a:p>
        </p:txBody>
      </p:sp>
      <p:sp>
        <p:nvSpPr>
          <p:cNvPr id="6" name="Google Shape;140;p28">
            <a:extLst>
              <a:ext uri="{FF2B5EF4-FFF2-40B4-BE49-F238E27FC236}">
                <a16:creationId xmlns:a16="http://schemas.microsoft.com/office/drawing/2014/main" id="{1E023849-F6FA-9B0F-9CF0-23A6B77491BB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;p28">
            <a:extLst>
              <a:ext uri="{FF2B5EF4-FFF2-40B4-BE49-F238E27FC236}">
                <a16:creationId xmlns:a16="http://schemas.microsoft.com/office/drawing/2014/main" id="{DF64AD6F-F550-A0EF-BFCC-94551BBF6C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1604" y="832209"/>
            <a:ext cx="6299501" cy="4062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presentation, we have explored the construction of Finite Automaton (FA), Pushdown Automaton (PDA), and Turing Machine (TM) to accept the language L of all strings over {0,1} ending with 010. Additionally, we constructed a TM that accepts the language 01* + 10* and a PDA equivalent to a given Context-Free Grammar (CFG).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Summary of Key Points: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Finite Automaton (FA) provides a simple model for recognizing regular languages, suitable for patterns with fixed structures like the language ending with 010.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Pushdown Automaton (PDA) extends FA with a stack for recognizing context-free languages, allowing for more complex patterns like those described by CFGs.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Turing Machine (TM) represents a more powerful computational model capable of recognizing recursively enumerable languages, offering versatility in language recognition tasks.</a:t>
            </a:r>
          </a:p>
        </p:txBody>
      </p:sp>
    </p:spTree>
    <p:extLst>
      <p:ext uri="{BB962C8B-B14F-4D97-AF65-F5344CB8AC3E}">
        <p14:creationId xmlns:p14="http://schemas.microsoft.com/office/powerpoint/2010/main" val="91954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999157" y="2441534"/>
            <a:ext cx="296439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Automata Theory: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0" y="207487"/>
            <a:ext cx="188985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480700" y="670786"/>
            <a:ext cx="6001309" cy="33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FA to accept the set L of all strings over {0,1} ending with 010.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115;p26">
            <a:extLst>
              <a:ext uri="{FF2B5EF4-FFF2-40B4-BE49-F238E27FC236}">
                <a16:creationId xmlns:a16="http://schemas.microsoft.com/office/drawing/2014/main" id="{C777FC8A-60EF-0645-2590-9633B3169968}"/>
              </a:ext>
            </a:extLst>
          </p:cNvPr>
          <p:cNvSpPr/>
          <p:nvPr/>
        </p:nvSpPr>
        <p:spPr>
          <a:xfrm>
            <a:off x="2480700" y="1362023"/>
            <a:ext cx="360000" cy="36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</a:t>
            </a:r>
            <a:endParaRPr dirty="0"/>
          </a:p>
        </p:txBody>
      </p:sp>
      <p:sp>
        <p:nvSpPr>
          <p:cNvPr id="8" name="Google Shape;116;p26">
            <a:extLst>
              <a:ext uri="{FF2B5EF4-FFF2-40B4-BE49-F238E27FC236}">
                <a16:creationId xmlns:a16="http://schemas.microsoft.com/office/drawing/2014/main" id="{E261F578-2EA6-644C-2750-1586E3EE8666}"/>
              </a:ext>
            </a:extLst>
          </p:cNvPr>
          <p:cNvSpPr/>
          <p:nvPr/>
        </p:nvSpPr>
        <p:spPr>
          <a:xfrm>
            <a:off x="2480700" y="2081534"/>
            <a:ext cx="360000" cy="36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</a:t>
            </a:r>
            <a:endParaRPr dirty="0"/>
          </a:p>
        </p:txBody>
      </p:sp>
      <p:sp>
        <p:nvSpPr>
          <p:cNvPr id="10" name="Google Shape;119;p26">
            <a:extLst>
              <a:ext uri="{FF2B5EF4-FFF2-40B4-BE49-F238E27FC236}">
                <a16:creationId xmlns:a16="http://schemas.microsoft.com/office/drawing/2014/main" id="{975F25C8-3CBF-78EF-8893-27552202C4C1}"/>
              </a:ext>
            </a:extLst>
          </p:cNvPr>
          <p:cNvSpPr txBox="1">
            <a:spLocks/>
          </p:cNvSpPr>
          <p:nvPr/>
        </p:nvSpPr>
        <p:spPr>
          <a:xfrm>
            <a:off x="3025572" y="1362023"/>
            <a:ext cx="4680600" cy="552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States: q0, q1, q2, q3, q4</a:t>
            </a:r>
            <a:br>
              <a:rPr lang="en-IN" dirty="0"/>
            </a:br>
            <a:r>
              <a:rPr lang="en-IN" dirty="0"/>
              <a:t>Alphabet: {0,1}</a:t>
            </a:r>
            <a:endParaRPr lang="en-GB" dirty="0"/>
          </a:p>
        </p:txBody>
      </p:sp>
      <p:sp>
        <p:nvSpPr>
          <p:cNvPr id="14" name="Google Shape;121;p26">
            <a:extLst>
              <a:ext uri="{FF2B5EF4-FFF2-40B4-BE49-F238E27FC236}">
                <a16:creationId xmlns:a16="http://schemas.microsoft.com/office/drawing/2014/main" id="{07CA3239-81A6-F2FF-F245-9F824254A774}"/>
              </a:ext>
            </a:extLst>
          </p:cNvPr>
          <p:cNvSpPr txBox="1">
            <a:spLocks/>
          </p:cNvSpPr>
          <p:nvPr/>
        </p:nvSpPr>
        <p:spPr>
          <a:xfrm>
            <a:off x="3025572" y="2013288"/>
            <a:ext cx="5553457" cy="2358850"/>
          </a:xfrm>
          <a:prstGeom prst="rect">
            <a:avLst/>
          </a:prstGeom>
        </p:spPr>
        <p:txBody>
          <a:bodyPr spcFirstLastPara="1" wrap="square" lIns="91425" tIns="91425" rIns="91425" bIns="91425" numCol="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From q0: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input 0, transition to q1.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input 1, transition to q0.</a:t>
            </a:r>
          </a:p>
          <a:p>
            <a:endParaRPr lang="en-US" dirty="0"/>
          </a:p>
          <a:p>
            <a:r>
              <a:rPr lang="en-US" dirty="0"/>
              <a:t>From q1: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input 0, transition to q4.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input 1, transition to q2.</a:t>
            </a:r>
          </a:p>
          <a:p>
            <a:endParaRPr lang="en-US" dirty="0"/>
          </a:p>
          <a:p>
            <a:r>
              <a:rPr lang="en-US" dirty="0"/>
              <a:t>From q2: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input 0, transition to q3.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input 1, transition to q4.</a:t>
            </a:r>
          </a:p>
          <a:p>
            <a:endParaRPr lang="en-US" dirty="0"/>
          </a:p>
          <a:p>
            <a:r>
              <a:rPr lang="en-US" dirty="0"/>
              <a:t>From q3 (Accept state):</a:t>
            </a:r>
          </a:p>
          <a:p>
            <a:r>
              <a:rPr lang="en-US" sz="1200" dirty="0"/>
              <a:t>On any input, remain in q3.</a:t>
            </a:r>
          </a:p>
          <a:p>
            <a:endParaRPr lang="en-US" dirty="0"/>
          </a:p>
          <a:p>
            <a:r>
              <a:rPr lang="en-US" dirty="0"/>
              <a:t>From q4:</a:t>
            </a:r>
          </a:p>
          <a:p>
            <a:r>
              <a:rPr lang="en-US" sz="1200" dirty="0"/>
              <a:t>On any input, remain in q4.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293245-D610-C4CD-AA60-6590BB204EC3}"/>
              </a:ext>
            </a:extLst>
          </p:cNvPr>
          <p:cNvSpPr/>
          <p:nvPr/>
        </p:nvSpPr>
        <p:spPr>
          <a:xfrm>
            <a:off x="2480700" y="6273125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CAE50E-CAC7-3DCF-BDAF-51C1F40553C1}"/>
              </a:ext>
            </a:extLst>
          </p:cNvPr>
          <p:cNvSpPr/>
          <p:nvPr/>
        </p:nvSpPr>
        <p:spPr>
          <a:xfrm>
            <a:off x="5563220" y="6273125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2</a:t>
            </a:r>
            <a:endParaRPr lang="en-GB" baseline="-25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B0FCA9-F699-3E42-0D02-B8BD33316B3F}"/>
              </a:ext>
            </a:extLst>
          </p:cNvPr>
          <p:cNvSpPr/>
          <p:nvPr/>
        </p:nvSpPr>
        <p:spPr>
          <a:xfrm>
            <a:off x="4021970" y="6273125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F02F01-21A7-E13D-A938-983E78424949}"/>
              </a:ext>
            </a:extLst>
          </p:cNvPr>
          <p:cNvSpPr/>
          <p:nvPr/>
        </p:nvSpPr>
        <p:spPr>
          <a:xfrm>
            <a:off x="4792595" y="7979987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4</a:t>
            </a:r>
            <a:endParaRPr lang="en-GB" baseline="-25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F789E0-B993-1772-F845-116D71107F44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3200700" y="6633125"/>
            <a:ext cx="82127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F50D10-9BCF-A1DE-AD4D-AC0DD947B7B3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4741970" y="6633125"/>
            <a:ext cx="82125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9E9CDA1-289D-3F9E-C864-4809A3B3C74F}"/>
              </a:ext>
            </a:extLst>
          </p:cNvPr>
          <p:cNvSpPr/>
          <p:nvPr/>
        </p:nvSpPr>
        <p:spPr>
          <a:xfrm>
            <a:off x="7104490" y="6273125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3</a:t>
            </a:r>
            <a:endParaRPr lang="en-GB" baseline="-25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7D45E7-39C6-7CB0-7272-C4B7C0AB32DF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6283220" y="6633125"/>
            <a:ext cx="82127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660EE-B6F8-6E86-F6E5-16C186AD549C}"/>
              </a:ext>
            </a:extLst>
          </p:cNvPr>
          <p:cNvCxnSpPr>
            <a:stCxn id="27" idx="4"/>
            <a:endCxn id="28" idx="1"/>
          </p:cNvCxnSpPr>
          <p:nvPr/>
        </p:nvCxnSpPr>
        <p:spPr>
          <a:xfrm>
            <a:off x="4381970" y="6993125"/>
            <a:ext cx="516067" cy="10923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E32A61-F46C-9DA5-18DB-EA9026FED94B}"/>
              </a:ext>
            </a:extLst>
          </p:cNvPr>
          <p:cNvCxnSpPr>
            <a:stCxn id="26" idx="4"/>
            <a:endCxn id="28" idx="7"/>
          </p:cNvCxnSpPr>
          <p:nvPr/>
        </p:nvCxnSpPr>
        <p:spPr>
          <a:xfrm flipH="1">
            <a:off x="5407153" y="6993125"/>
            <a:ext cx="516067" cy="10923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8586A4-4DE2-70E6-6380-491818F66694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887831" y="6633125"/>
            <a:ext cx="59286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E224242-75B5-C95E-4248-C3EBDBB41776}"/>
              </a:ext>
            </a:extLst>
          </p:cNvPr>
          <p:cNvSpPr/>
          <p:nvPr/>
        </p:nvSpPr>
        <p:spPr>
          <a:xfrm>
            <a:off x="7284490" y="6466272"/>
            <a:ext cx="360000" cy="360000"/>
          </a:xfrm>
          <a:prstGeom prst="ellipse">
            <a:avLst/>
          </a:prstGeom>
          <a:noFill/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A4845135-A3ED-589D-6DF1-2C3BBBE45CD9}"/>
              </a:ext>
            </a:extLst>
          </p:cNvPr>
          <p:cNvSpPr txBox="1"/>
          <p:nvPr/>
        </p:nvSpPr>
        <p:spPr>
          <a:xfrm>
            <a:off x="3403431" y="6300736"/>
            <a:ext cx="4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46145B8B-C959-C643-CAFF-8943C4380335}"/>
              </a:ext>
            </a:extLst>
          </p:cNvPr>
          <p:cNvSpPr txBox="1"/>
          <p:nvPr/>
        </p:nvSpPr>
        <p:spPr>
          <a:xfrm>
            <a:off x="4941344" y="6286917"/>
            <a:ext cx="42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TextBox 44">
            <a:extLst>
              <a:ext uri="{FF2B5EF4-FFF2-40B4-BE49-F238E27FC236}">
                <a16:creationId xmlns:a16="http://schemas.microsoft.com/office/drawing/2014/main" id="{D4EAABF3-A5FD-4878-180D-2FB7285C468E}"/>
              </a:ext>
            </a:extLst>
          </p:cNvPr>
          <p:cNvSpPr txBox="1"/>
          <p:nvPr/>
        </p:nvSpPr>
        <p:spPr>
          <a:xfrm>
            <a:off x="4107491" y="7314396"/>
            <a:ext cx="45858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TextBox 45">
            <a:extLst>
              <a:ext uri="{FF2B5EF4-FFF2-40B4-BE49-F238E27FC236}">
                <a16:creationId xmlns:a16="http://schemas.microsoft.com/office/drawing/2014/main" id="{BC7973A8-A29E-E227-094D-94D22B73287D}"/>
              </a:ext>
            </a:extLst>
          </p:cNvPr>
          <p:cNvSpPr txBox="1"/>
          <p:nvPr/>
        </p:nvSpPr>
        <p:spPr>
          <a:xfrm>
            <a:off x="5739170" y="7322211"/>
            <a:ext cx="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8D9CC293-9DCC-9208-FBB4-FAF7AAA227D1}"/>
              </a:ext>
            </a:extLst>
          </p:cNvPr>
          <p:cNvSpPr txBox="1"/>
          <p:nvPr/>
        </p:nvSpPr>
        <p:spPr>
          <a:xfrm>
            <a:off x="6525048" y="6281606"/>
            <a:ext cx="57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A500C67-924C-7C41-F5BA-0950D66942ED}"/>
              </a:ext>
            </a:extLst>
          </p:cNvPr>
          <p:cNvCxnSpPr>
            <a:cxnSpLocks/>
            <a:stCxn id="25" idx="1"/>
            <a:endCxn id="25" idx="7"/>
          </p:cNvCxnSpPr>
          <p:nvPr/>
        </p:nvCxnSpPr>
        <p:spPr>
          <a:xfrm rot="5400000" flipH="1" flipV="1">
            <a:off x="2840700" y="6124009"/>
            <a:ext cx="12700" cy="509116"/>
          </a:xfrm>
          <a:prstGeom prst="curvedConnector3">
            <a:avLst>
              <a:gd name="adj1" fmla="val 5705252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51">
            <a:extLst>
              <a:ext uri="{FF2B5EF4-FFF2-40B4-BE49-F238E27FC236}">
                <a16:creationId xmlns:a16="http://schemas.microsoft.com/office/drawing/2014/main" id="{12BC2BB9-A13A-0CD3-B646-A3398D8CAE5F}"/>
              </a:ext>
            </a:extLst>
          </p:cNvPr>
          <p:cNvSpPr txBox="1"/>
          <p:nvPr/>
        </p:nvSpPr>
        <p:spPr>
          <a:xfrm>
            <a:off x="2615872" y="5305865"/>
            <a:ext cx="52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0,1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7622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1" y="248990"/>
            <a:ext cx="188985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480701" y="811273"/>
            <a:ext cx="6001309" cy="33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FA to accept the set L of all strings over {0,1} ending with 010.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99F54B-3AE7-3EE9-37EE-8BC5D1E3A885}"/>
              </a:ext>
            </a:extLst>
          </p:cNvPr>
          <p:cNvSpPr/>
          <p:nvPr/>
        </p:nvSpPr>
        <p:spPr>
          <a:xfrm>
            <a:off x="3138220" y="2356942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A9AE74-E52B-8629-C496-9400C503B7E2}"/>
              </a:ext>
            </a:extLst>
          </p:cNvPr>
          <p:cNvSpPr/>
          <p:nvPr/>
        </p:nvSpPr>
        <p:spPr>
          <a:xfrm>
            <a:off x="6220740" y="2356942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2</a:t>
            </a:r>
            <a:endParaRPr lang="en-GB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BD405D-FCB2-3518-F8B8-13F91E02F438}"/>
              </a:ext>
            </a:extLst>
          </p:cNvPr>
          <p:cNvSpPr/>
          <p:nvPr/>
        </p:nvSpPr>
        <p:spPr>
          <a:xfrm>
            <a:off x="4679490" y="2356942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D1ABE5-6058-83FD-0908-B5FC84D1F47C}"/>
              </a:ext>
            </a:extLst>
          </p:cNvPr>
          <p:cNvSpPr/>
          <p:nvPr/>
        </p:nvSpPr>
        <p:spPr>
          <a:xfrm>
            <a:off x="5450115" y="4063804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4</a:t>
            </a:r>
            <a:endParaRPr lang="en-GB" baseline="-25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748831-221A-B1FF-C9EC-C418B0EADDA5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3858220" y="2716942"/>
            <a:ext cx="82127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68CB95-C830-D18E-2EC1-C0280E878F73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>
            <a:off x="5399490" y="2716942"/>
            <a:ext cx="82125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765AC12-C451-0AD8-84BB-F42728E1AFEA}"/>
              </a:ext>
            </a:extLst>
          </p:cNvPr>
          <p:cNvSpPr/>
          <p:nvPr/>
        </p:nvSpPr>
        <p:spPr>
          <a:xfrm>
            <a:off x="7762010" y="2356942"/>
            <a:ext cx="720000" cy="72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</a:t>
            </a:r>
            <a:r>
              <a:rPr lang="en-US" baseline="-25000" dirty="0"/>
              <a:t>3</a:t>
            </a:r>
            <a:endParaRPr lang="en-GB" baseline="-25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755D27-FE42-1859-4745-BD8B6202E6C6}"/>
              </a:ext>
            </a:extLst>
          </p:cNvPr>
          <p:cNvCxnSpPr>
            <a:stCxn id="27" idx="6"/>
            <a:endCxn id="32" idx="2"/>
          </p:cNvCxnSpPr>
          <p:nvPr/>
        </p:nvCxnSpPr>
        <p:spPr>
          <a:xfrm>
            <a:off x="6940740" y="2716942"/>
            <a:ext cx="82127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33B37D-8BDF-B583-3FB8-5B9DEFA6D108}"/>
              </a:ext>
            </a:extLst>
          </p:cNvPr>
          <p:cNvCxnSpPr>
            <a:stCxn id="28" idx="4"/>
            <a:endCxn id="29" idx="1"/>
          </p:cNvCxnSpPr>
          <p:nvPr/>
        </p:nvCxnSpPr>
        <p:spPr>
          <a:xfrm>
            <a:off x="5039490" y="3076942"/>
            <a:ext cx="516067" cy="10923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5E0550-38FD-6D17-982B-A72D5585183C}"/>
              </a:ext>
            </a:extLst>
          </p:cNvPr>
          <p:cNvCxnSpPr>
            <a:stCxn id="27" idx="4"/>
            <a:endCxn id="29" idx="7"/>
          </p:cNvCxnSpPr>
          <p:nvPr/>
        </p:nvCxnSpPr>
        <p:spPr>
          <a:xfrm flipH="1">
            <a:off x="6064673" y="3076942"/>
            <a:ext cx="516067" cy="10923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92EFF8-D9A1-6433-8D66-C6BB286C2CC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545351" y="2716942"/>
            <a:ext cx="59286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BC82BDE-863F-1F53-07B9-42BB76616FA1}"/>
              </a:ext>
            </a:extLst>
          </p:cNvPr>
          <p:cNvSpPr/>
          <p:nvPr/>
        </p:nvSpPr>
        <p:spPr>
          <a:xfrm>
            <a:off x="7942010" y="2550089"/>
            <a:ext cx="360000" cy="360000"/>
          </a:xfrm>
          <a:prstGeom prst="ellipse">
            <a:avLst/>
          </a:prstGeom>
          <a:noFill/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8" name="TextBox 42">
            <a:extLst>
              <a:ext uri="{FF2B5EF4-FFF2-40B4-BE49-F238E27FC236}">
                <a16:creationId xmlns:a16="http://schemas.microsoft.com/office/drawing/2014/main" id="{B2316F36-94E9-2C90-3E6B-6CA41956546D}"/>
              </a:ext>
            </a:extLst>
          </p:cNvPr>
          <p:cNvSpPr txBox="1"/>
          <p:nvPr/>
        </p:nvSpPr>
        <p:spPr>
          <a:xfrm>
            <a:off x="4060951" y="2384553"/>
            <a:ext cx="4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80C602AA-ADE1-F32B-E605-7502DFEAAD07}"/>
              </a:ext>
            </a:extLst>
          </p:cNvPr>
          <p:cNvSpPr txBox="1"/>
          <p:nvPr/>
        </p:nvSpPr>
        <p:spPr>
          <a:xfrm>
            <a:off x="5598864" y="2370734"/>
            <a:ext cx="42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TextBox 44">
            <a:extLst>
              <a:ext uri="{FF2B5EF4-FFF2-40B4-BE49-F238E27FC236}">
                <a16:creationId xmlns:a16="http://schemas.microsoft.com/office/drawing/2014/main" id="{0ACAC2F4-847C-725D-621D-07C8B04072BC}"/>
              </a:ext>
            </a:extLst>
          </p:cNvPr>
          <p:cNvSpPr txBox="1"/>
          <p:nvPr/>
        </p:nvSpPr>
        <p:spPr>
          <a:xfrm>
            <a:off x="4765011" y="3398213"/>
            <a:ext cx="45858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Box 45">
            <a:extLst>
              <a:ext uri="{FF2B5EF4-FFF2-40B4-BE49-F238E27FC236}">
                <a16:creationId xmlns:a16="http://schemas.microsoft.com/office/drawing/2014/main" id="{BA1C02FF-7058-5CF4-6EF1-DB89D368BAB7}"/>
              </a:ext>
            </a:extLst>
          </p:cNvPr>
          <p:cNvSpPr txBox="1"/>
          <p:nvPr/>
        </p:nvSpPr>
        <p:spPr>
          <a:xfrm>
            <a:off x="6396690" y="3406028"/>
            <a:ext cx="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DBA3CFEB-9717-3239-51F7-B12DD99698B3}"/>
              </a:ext>
            </a:extLst>
          </p:cNvPr>
          <p:cNvSpPr txBox="1"/>
          <p:nvPr/>
        </p:nvSpPr>
        <p:spPr>
          <a:xfrm>
            <a:off x="7182568" y="2365423"/>
            <a:ext cx="57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C0B0367-5448-DE35-9B9C-4D0C916094AC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3498220" y="2207826"/>
            <a:ext cx="12700" cy="509116"/>
          </a:xfrm>
          <a:prstGeom prst="curvedConnector3">
            <a:avLst>
              <a:gd name="adj1" fmla="val 5705252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51">
            <a:extLst>
              <a:ext uri="{FF2B5EF4-FFF2-40B4-BE49-F238E27FC236}">
                <a16:creationId xmlns:a16="http://schemas.microsoft.com/office/drawing/2014/main" id="{95B5813F-4E1B-2536-BBCD-08ADC204DA5D}"/>
              </a:ext>
            </a:extLst>
          </p:cNvPr>
          <p:cNvSpPr txBox="1"/>
          <p:nvPr/>
        </p:nvSpPr>
        <p:spPr>
          <a:xfrm>
            <a:off x="3273392" y="1389682"/>
            <a:ext cx="52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0,1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Google Shape;140;p28">
            <a:extLst>
              <a:ext uri="{FF2B5EF4-FFF2-40B4-BE49-F238E27FC236}">
                <a16:creationId xmlns:a16="http://schemas.microsoft.com/office/drawing/2014/main" id="{D720F1D7-4A84-0506-0F31-D7DF66F04BC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0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8473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206577"/>
            <a:ext cx="198861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18673" y="729296"/>
            <a:ext cx="6176959" cy="33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PDA to accept the set L of all strings over {0,1} ending with 010.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0BBCB2-08D9-81C4-B9B0-449B2663BBF3}"/>
              </a:ext>
            </a:extLst>
          </p:cNvPr>
          <p:cNvSpPr txBox="1"/>
          <p:nvPr/>
        </p:nvSpPr>
        <p:spPr>
          <a:xfrm>
            <a:off x="2318673" y="1333499"/>
            <a:ext cx="2992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pushdown automaton(PDA) is a type of automaton that extends the capabilities of a finite automaton by adding a stack. The stack allows the PDA to store and retrieve information as it processes input. PDAs are particularly useful for recognizing context- free languages.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A430BE-2BDA-0A7F-B56F-1FAAD69AE0C8}"/>
              </a:ext>
            </a:extLst>
          </p:cNvPr>
          <p:cNvSpPr txBox="1"/>
          <p:nvPr/>
        </p:nvSpPr>
        <p:spPr>
          <a:xfrm>
            <a:off x="5503370" y="1333499"/>
            <a:ext cx="2992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Pushdown Automaton (PDA) is like a student attending classes at university with a backpack. The backpack acts as a stack to store and retrieve information while processing input, like taking notes during lectures and using them to solve problems. Just as a student manages their backpack during classes, a PDA manages its stack while transitioning between states based on input symbols, helping to recognize context-free languages.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843FEE-F92E-FDF8-FD55-278B8D03EDCD}"/>
              </a:ext>
            </a:extLst>
          </p:cNvPr>
          <p:cNvCxnSpPr>
            <a:cxnSpLocks/>
          </p:cNvCxnSpPr>
          <p:nvPr/>
        </p:nvCxnSpPr>
        <p:spPr>
          <a:xfrm>
            <a:off x="5377610" y="1333499"/>
            <a:ext cx="0" cy="28931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8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733543-7E68-101D-CB41-4C49779D6884}"/>
              </a:ext>
            </a:extLst>
          </p:cNvPr>
          <p:cNvSpPr/>
          <p:nvPr/>
        </p:nvSpPr>
        <p:spPr>
          <a:xfrm>
            <a:off x="2670435" y="1132084"/>
            <a:ext cx="5400000" cy="39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8717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178835"/>
            <a:ext cx="198861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281957" y="731055"/>
            <a:ext cx="6176959" cy="33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PDA to accept the set L of all strings over {0,1} ending with 010.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2A260-0BF2-AA4A-09BA-F02EC3E8C335}"/>
              </a:ext>
            </a:extLst>
          </p:cNvPr>
          <p:cNvSpPr txBox="1"/>
          <p:nvPr/>
        </p:nvSpPr>
        <p:spPr>
          <a:xfrm>
            <a:off x="3215764" y="1173182"/>
            <a:ext cx="4309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(q0, 010, 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Q0, 0, Z0) = { (Q1, </a:t>
            </a:r>
            <a:r>
              <a:rPr lang="el-GR" sz="1200" dirty="0"/>
              <a:t>ε) }   # </a:t>
            </a:r>
            <a:r>
              <a:rPr lang="en-GB" sz="1200" dirty="0"/>
              <a:t>Apply Rule 1</a:t>
            </a:r>
          </a:p>
          <a:p>
            <a:r>
              <a:rPr lang="en-GB" sz="1200" dirty="0"/>
              <a:t>  (Q1, 10, 0Z0)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Q1, 1, Z0) = { (Q1, </a:t>
            </a:r>
            <a:r>
              <a:rPr lang="el-GR" sz="1200" dirty="0"/>
              <a:t>ε) }   # </a:t>
            </a:r>
            <a:r>
              <a:rPr lang="en-GB" sz="1200" dirty="0"/>
              <a:t>Apply Rule 2</a:t>
            </a:r>
          </a:p>
          <a:p>
            <a:r>
              <a:rPr lang="en-GB" sz="1200" dirty="0"/>
              <a:t>  (Q1, 0, 0Z0)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Q1, 0, 1) = { (Q2, </a:t>
            </a:r>
            <a:r>
              <a:rPr lang="el-GR" sz="1200" dirty="0"/>
              <a:t>ε) }    # </a:t>
            </a:r>
            <a:r>
              <a:rPr lang="en-GB" sz="1200" dirty="0"/>
              <a:t>Apply Rule 3</a:t>
            </a:r>
          </a:p>
          <a:p>
            <a:r>
              <a:rPr lang="en-GB" sz="1200" dirty="0"/>
              <a:t>  (Q2, 0, 0Z0)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Q2, 0, 1) = { (Q2, </a:t>
            </a:r>
            <a:r>
              <a:rPr lang="el-GR" sz="1200" dirty="0"/>
              <a:t>ε) }    # </a:t>
            </a:r>
            <a:r>
              <a:rPr lang="en-GB" sz="1200" dirty="0"/>
              <a:t>Apply Rule 4</a:t>
            </a:r>
          </a:p>
          <a:p>
            <a:r>
              <a:rPr lang="en-GB" sz="1200" dirty="0"/>
              <a:t>  (Q2, </a:t>
            </a:r>
            <a:r>
              <a:rPr lang="el-GR" sz="1200" dirty="0"/>
              <a:t>ε, 0</a:t>
            </a:r>
            <a:r>
              <a:rPr lang="en-GB" sz="1200" dirty="0"/>
              <a:t>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Q2, _, 1) = { (Q3, </a:t>
            </a:r>
            <a:r>
              <a:rPr lang="el-GR" sz="1200" dirty="0"/>
              <a:t>ε) }    # </a:t>
            </a:r>
            <a:r>
              <a:rPr lang="en-GB" sz="1200" dirty="0"/>
              <a:t>Apply Rule 5</a:t>
            </a:r>
          </a:p>
          <a:p>
            <a:r>
              <a:rPr lang="en-GB" sz="1200" dirty="0"/>
              <a:t>  (Q3, </a:t>
            </a:r>
            <a:r>
              <a:rPr lang="el-GR" sz="1200" dirty="0"/>
              <a:t>ε, 0</a:t>
            </a:r>
            <a:r>
              <a:rPr lang="en-GB" sz="1200" dirty="0"/>
              <a:t>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Q3, 0, _) = { (Q3, </a:t>
            </a:r>
            <a:r>
              <a:rPr lang="el-GR" sz="1200" dirty="0"/>
              <a:t>ε) }    # </a:t>
            </a:r>
            <a:r>
              <a:rPr lang="en-GB" sz="1200" dirty="0"/>
              <a:t>No rule applies for 0, stay in Q3</a:t>
            </a:r>
          </a:p>
          <a:p>
            <a:r>
              <a:rPr lang="en-GB" sz="1200" dirty="0"/>
              <a:t>  (Q3, </a:t>
            </a:r>
            <a:r>
              <a:rPr lang="el-GR" sz="1200" dirty="0"/>
              <a:t>ε, 0</a:t>
            </a:r>
            <a:r>
              <a:rPr lang="en-GB" sz="1200" dirty="0"/>
              <a:t>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Q3, 1, _) = { (Q1, </a:t>
            </a:r>
            <a:r>
              <a:rPr lang="el-GR" sz="1200" dirty="0"/>
              <a:t>ε) }    # </a:t>
            </a:r>
            <a:r>
              <a:rPr lang="en-GB" sz="1200" dirty="0"/>
              <a:t>Apply Rule 6</a:t>
            </a:r>
          </a:p>
          <a:p>
            <a:r>
              <a:rPr lang="en-GB" sz="1200" dirty="0"/>
              <a:t>  (Q1, </a:t>
            </a:r>
            <a:r>
              <a:rPr lang="el-GR" sz="1200" dirty="0"/>
              <a:t>ε, 0</a:t>
            </a:r>
            <a:r>
              <a:rPr lang="en-GB" sz="1200" dirty="0"/>
              <a:t>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Q1, _, _) = { (Q0, </a:t>
            </a:r>
            <a:r>
              <a:rPr lang="el-GR" sz="1200" dirty="0"/>
              <a:t>ε) }    # </a:t>
            </a:r>
            <a:r>
              <a:rPr lang="en-GB" sz="1200" dirty="0"/>
              <a:t>Apply Rule 7</a:t>
            </a:r>
          </a:p>
          <a:p>
            <a:r>
              <a:rPr lang="en-GB" sz="1200" dirty="0"/>
              <a:t>  (Q0, </a:t>
            </a:r>
            <a:r>
              <a:rPr lang="el-GR" sz="1200" dirty="0"/>
              <a:t>ε, 0</a:t>
            </a:r>
            <a:r>
              <a:rPr lang="en-GB" sz="1200" dirty="0"/>
              <a:t>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Q0, _, _) = { (Q4, </a:t>
            </a:r>
            <a:r>
              <a:rPr lang="el-GR" sz="1200" dirty="0"/>
              <a:t>ε) }    # </a:t>
            </a:r>
            <a:r>
              <a:rPr lang="en-GB" sz="1200" dirty="0"/>
              <a:t>Apply Rule 8</a:t>
            </a:r>
          </a:p>
          <a:p>
            <a:r>
              <a:rPr lang="en-GB" sz="1200" dirty="0"/>
              <a:t>  (Q4, </a:t>
            </a:r>
            <a:r>
              <a:rPr lang="el-GR" sz="1200" dirty="0"/>
              <a:t>ε, 0</a:t>
            </a:r>
            <a:r>
              <a:rPr lang="en-GB" sz="1200" dirty="0"/>
              <a:t>Z0)</a:t>
            </a:r>
          </a:p>
          <a:p>
            <a:r>
              <a:rPr lang="en-GB" sz="1200" dirty="0"/>
              <a:t>+ </a:t>
            </a:r>
            <a:r>
              <a:rPr lang="el-GR" sz="1200" dirty="0"/>
              <a:t>δ(</a:t>
            </a:r>
            <a:r>
              <a:rPr lang="en-GB" sz="1200" dirty="0"/>
              <a:t>Q4, _, _) = { (Q4, </a:t>
            </a:r>
            <a:r>
              <a:rPr lang="el-GR" sz="1200" dirty="0"/>
              <a:t>ε) }    # </a:t>
            </a:r>
            <a:r>
              <a:rPr lang="en-GB" sz="1200" dirty="0"/>
              <a:t>Apply Rule 9</a:t>
            </a:r>
          </a:p>
          <a:p>
            <a:r>
              <a:rPr lang="en-GB" sz="1200" dirty="0"/>
              <a:t>  (Q4, </a:t>
            </a:r>
            <a:r>
              <a:rPr lang="el-GR" sz="1200" dirty="0"/>
              <a:t>ε, 0</a:t>
            </a:r>
            <a:r>
              <a:rPr lang="en-GB" sz="1200" dirty="0"/>
              <a:t>Z0)</a:t>
            </a:r>
          </a:p>
        </p:txBody>
      </p:sp>
    </p:spTree>
    <p:extLst>
      <p:ext uri="{BB962C8B-B14F-4D97-AF65-F5344CB8AC3E}">
        <p14:creationId xmlns:p14="http://schemas.microsoft.com/office/powerpoint/2010/main" val="183912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54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206577"/>
            <a:ext cx="198861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18673" y="729296"/>
            <a:ext cx="6176959" cy="33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 TM to accept the set L of all strings over {0,1} ending with 010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0BBCB2-08D9-81C4-B9B0-449B2663BBF3}"/>
              </a:ext>
            </a:extLst>
          </p:cNvPr>
          <p:cNvSpPr txBox="1"/>
          <p:nvPr/>
        </p:nvSpPr>
        <p:spPr>
          <a:xfrm>
            <a:off x="2318673" y="1333499"/>
            <a:ext cx="29922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Turing Machine (TM) is a theoretical computing device consisting of a tape divided into cells, a read/write head, and a finite set of states, used to simulate algorithms and solve problems in computability theory.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A430BE-2BDA-0A7F-B56F-1FAAD69AE0C8}"/>
              </a:ext>
            </a:extLst>
          </p:cNvPr>
          <p:cNvSpPr txBox="1"/>
          <p:nvPr/>
        </p:nvSpPr>
        <p:spPr>
          <a:xfrm>
            <a:off x="5503370" y="1333499"/>
            <a:ext cx="2992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transition function specifies how the TM moves between states based on the current state and the symbol read from the tape. Each transition consists of: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 read from the tape.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next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 to write to the tape.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direction to move the head (left or right).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843FEE-F92E-FDF8-FD55-278B8D03EDCD}"/>
              </a:ext>
            </a:extLst>
          </p:cNvPr>
          <p:cNvCxnSpPr>
            <a:cxnSpLocks/>
          </p:cNvCxnSpPr>
          <p:nvPr/>
        </p:nvCxnSpPr>
        <p:spPr>
          <a:xfrm>
            <a:off x="5377610" y="1333499"/>
            <a:ext cx="0" cy="28931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4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440008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latin typeface="Akira Expanded" panose="020008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178835"/>
            <a:ext cx="196095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>
                <a:latin typeface="Vidaloka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Question 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281957" y="731055"/>
            <a:ext cx="6176959" cy="33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 TM to accept the set L of all strings over {0,1} ending with 010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5CA951-2FCC-0DCC-C3A5-5400FE68DEB3}"/>
              </a:ext>
            </a:extLst>
          </p:cNvPr>
          <p:cNvSpPr/>
          <p:nvPr/>
        </p:nvSpPr>
        <p:spPr>
          <a:xfrm>
            <a:off x="2537688" y="1878951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981B2-ACD2-B31B-F5FA-77C898DE37AC}"/>
              </a:ext>
            </a:extLst>
          </p:cNvPr>
          <p:cNvSpPr/>
          <p:nvPr/>
        </p:nvSpPr>
        <p:spPr>
          <a:xfrm>
            <a:off x="4115214" y="1878951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27EE4F-BDE8-2A2B-C535-FE5AF7207645}"/>
              </a:ext>
            </a:extLst>
          </p:cNvPr>
          <p:cNvSpPr/>
          <p:nvPr/>
        </p:nvSpPr>
        <p:spPr>
          <a:xfrm>
            <a:off x="5936622" y="1878951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20C095-9932-A507-A0D4-DB085F801B9B}"/>
              </a:ext>
            </a:extLst>
          </p:cNvPr>
          <p:cNvSpPr/>
          <p:nvPr/>
        </p:nvSpPr>
        <p:spPr>
          <a:xfrm>
            <a:off x="7811172" y="1878951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DC0110-0B08-21DA-89A4-EDCDFB89C39C}"/>
              </a:ext>
            </a:extLst>
          </p:cNvPr>
          <p:cNvSpPr/>
          <p:nvPr/>
        </p:nvSpPr>
        <p:spPr>
          <a:xfrm>
            <a:off x="5216622" y="4052445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89B2D5-5B54-B284-E9C9-F81F7890F9C2}"/>
              </a:ext>
            </a:extLst>
          </p:cNvPr>
          <p:cNvSpPr/>
          <p:nvPr/>
        </p:nvSpPr>
        <p:spPr>
          <a:xfrm>
            <a:off x="7811172" y="4052445"/>
            <a:ext cx="720000" cy="720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US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endParaRPr lang="en-GB" baseline="-2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C5D7B-B457-F91E-1B4A-5B8BF1C95648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257688" y="2238951"/>
            <a:ext cx="85752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3427B2-5853-6DE6-E79B-D7E06064861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835214" y="2238951"/>
            <a:ext cx="110140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37F8D8-9B75-0729-1ECA-9851BCFC87C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656622" y="2238951"/>
            <a:ext cx="11545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B15254-93F7-92B7-6DE0-3120F05DD201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171172" y="2598951"/>
            <a:ext cx="0" cy="145349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9C6E91-9786-BB04-7D43-E9C5B6B71F3E}"/>
              </a:ext>
            </a:extLst>
          </p:cNvPr>
          <p:cNvCxnSpPr>
            <a:cxnSpLocks/>
            <a:stCxn id="10" idx="3"/>
            <a:endCxn id="11" idx="6"/>
          </p:cNvCxnSpPr>
          <p:nvPr/>
        </p:nvCxnSpPr>
        <p:spPr>
          <a:xfrm flipH="1">
            <a:off x="5936622" y="2493509"/>
            <a:ext cx="1979992" cy="191893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05B9CF-9429-D111-4A1E-C0A54C3CEF75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>
          <a:xfrm flipH="1">
            <a:off x="5831180" y="2598951"/>
            <a:ext cx="465442" cy="155893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F5488B-E6E3-E9E0-DEC0-6DFC1F523F5C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4475214" y="2598951"/>
            <a:ext cx="846850" cy="155893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3C5D0-4E1B-2E5F-DA5C-3F232B760267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753918" y="2238951"/>
            <a:ext cx="78377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6E0A26F-8B39-93E8-9635-1B99EB35D9DF}"/>
              </a:ext>
            </a:extLst>
          </p:cNvPr>
          <p:cNvCxnSpPr>
            <a:stCxn id="7" idx="1"/>
            <a:endCxn id="7" idx="7"/>
          </p:cNvCxnSpPr>
          <p:nvPr/>
        </p:nvCxnSpPr>
        <p:spPr>
          <a:xfrm rot="5400000" flipH="1" flipV="1">
            <a:off x="2897688" y="1729835"/>
            <a:ext cx="12700" cy="509116"/>
          </a:xfrm>
          <a:prstGeom prst="curvedConnector3">
            <a:avLst>
              <a:gd name="adj1" fmla="val 450525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88ECA22-8AE0-21E5-E323-3924FB1E43B3}"/>
              </a:ext>
            </a:extLst>
          </p:cNvPr>
          <p:cNvCxnSpPr>
            <a:cxnSpLocks/>
            <a:stCxn id="7" idx="3"/>
            <a:endCxn id="7" idx="5"/>
          </p:cNvCxnSpPr>
          <p:nvPr/>
        </p:nvCxnSpPr>
        <p:spPr>
          <a:xfrm rot="16200000" flipH="1">
            <a:off x="2897688" y="2238951"/>
            <a:ext cx="12700" cy="509116"/>
          </a:xfrm>
          <a:prstGeom prst="curvedConnector3">
            <a:avLst>
              <a:gd name="adj1" fmla="val 428025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43">
            <a:extLst>
              <a:ext uri="{FF2B5EF4-FFF2-40B4-BE49-F238E27FC236}">
                <a16:creationId xmlns:a16="http://schemas.microsoft.com/office/drawing/2014/main" id="{57D28E3A-7683-6C23-FC6D-A5727FD549BB}"/>
              </a:ext>
            </a:extLst>
          </p:cNvPr>
          <p:cNvSpPr txBox="1"/>
          <p:nvPr/>
        </p:nvSpPr>
        <p:spPr>
          <a:xfrm>
            <a:off x="2447059" y="1074274"/>
            <a:ext cx="91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b,b,R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44">
            <a:extLst>
              <a:ext uri="{FF2B5EF4-FFF2-40B4-BE49-F238E27FC236}">
                <a16:creationId xmlns:a16="http://schemas.microsoft.com/office/drawing/2014/main" id="{724EDDF2-2093-8B3D-F804-707CE97BF3B9}"/>
              </a:ext>
            </a:extLst>
          </p:cNvPr>
          <p:cNvSpPr txBox="1"/>
          <p:nvPr/>
        </p:nvSpPr>
        <p:spPr>
          <a:xfrm>
            <a:off x="2488142" y="3152522"/>
            <a:ext cx="91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(1,1,R)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E83FDADB-CDBF-3E64-12DA-7451FD394321}"/>
              </a:ext>
            </a:extLst>
          </p:cNvPr>
          <p:cNvSpPr txBox="1"/>
          <p:nvPr/>
        </p:nvSpPr>
        <p:spPr>
          <a:xfrm>
            <a:off x="2529224" y="3551586"/>
            <a:ext cx="91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(0,0,R)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34894453-4956-BABA-0EE9-C32FC85BF2E2}"/>
              </a:ext>
            </a:extLst>
          </p:cNvPr>
          <p:cNvSpPr txBox="1"/>
          <p:nvPr/>
        </p:nvSpPr>
        <p:spPr>
          <a:xfrm>
            <a:off x="3257688" y="1812233"/>
            <a:ext cx="93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b,b,L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47">
            <a:extLst>
              <a:ext uri="{FF2B5EF4-FFF2-40B4-BE49-F238E27FC236}">
                <a16:creationId xmlns:a16="http://schemas.microsoft.com/office/drawing/2014/main" id="{FFA9FF51-FD67-410D-5EDB-2BA728758B4E}"/>
              </a:ext>
            </a:extLst>
          </p:cNvPr>
          <p:cNvSpPr txBox="1"/>
          <p:nvPr/>
        </p:nvSpPr>
        <p:spPr>
          <a:xfrm>
            <a:off x="3986312" y="3521854"/>
            <a:ext cx="89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(1,1,L)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48">
            <a:extLst>
              <a:ext uri="{FF2B5EF4-FFF2-40B4-BE49-F238E27FC236}">
                <a16:creationId xmlns:a16="http://schemas.microsoft.com/office/drawing/2014/main" id="{4C501FBE-5D84-F879-202C-BE3260EEE044}"/>
              </a:ext>
            </a:extLst>
          </p:cNvPr>
          <p:cNvSpPr txBox="1"/>
          <p:nvPr/>
        </p:nvSpPr>
        <p:spPr>
          <a:xfrm>
            <a:off x="5055195" y="3009087"/>
            <a:ext cx="89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(0,0,L)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49">
            <a:extLst>
              <a:ext uri="{FF2B5EF4-FFF2-40B4-BE49-F238E27FC236}">
                <a16:creationId xmlns:a16="http://schemas.microsoft.com/office/drawing/2014/main" id="{5E99F3BF-4EBC-11CA-40F0-49FD29F5E255}"/>
              </a:ext>
            </a:extLst>
          </p:cNvPr>
          <p:cNvSpPr txBox="1"/>
          <p:nvPr/>
        </p:nvSpPr>
        <p:spPr>
          <a:xfrm>
            <a:off x="4937067" y="1812233"/>
            <a:ext cx="8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(0,b,L)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50">
            <a:extLst>
              <a:ext uri="{FF2B5EF4-FFF2-40B4-BE49-F238E27FC236}">
                <a16:creationId xmlns:a16="http://schemas.microsoft.com/office/drawing/2014/main" id="{9F4C4522-042F-6964-3367-888B0905C1C8}"/>
              </a:ext>
            </a:extLst>
          </p:cNvPr>
          <p:cNvSpPr txBox="1"/>
          <p:nvPr/>
        </p:nvSpPr>
        <p:spPr>
          <a:xfrm>
            <a:off x="6811367" y="1791657"/>
            <a:ext cx="8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(1,b,L)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51">
            <a:extLst>
              <a:ext uri="{FF2B5EF4-FFF2-40B4-BE49-F238E27FC236}">
                <a16:creationId xmlns:a16="http://schemas.microsoft.com/office/drawing/2014/main" id="{231B9F87-9DAE-9C5C-7F4C-7A460E59E430}"/>
              </a:ext>
            </a:extLst>
          </p:cNvPr>
          <p:cNvSpPr txBox="1"/>
          <p:nvPr/>
        </p:nvSpPr>
        <p:spPr>
          <a:xfrm>
            <a:off x="6284254" y="3134285"/>
            <a:ext cx="90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(1,1,L)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52">
            <a:extLst>
              <a:ext uri="{FF2B5EF4-FFF2-40B4-BE49-F238E27FC236}">
                <a16:creationId xmlns:a16="http://schemas.microsoft.com/office/drawing/2014/main" id="{692E17A4-BB1A-5C5D-DAEE-1EC8AA7E0D04}"/>
              </a:ext>
            </a:extLst>
          </p:cNvPr>
          <p:cNvSpPr txBox="1"/>
          <p:nvPr/>
        </p:nvSpPr>
        <p:spPr>
          <a:xfrm>
            <a:off x="7398030" y="3365615"/>
            <a:ext cx="9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(0,b,L)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8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3323687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6050" y="206577"/>
            <a:ext cx="198861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4: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55571" y="668235"/>
            <a:ext cx="4444077" cy="33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 a T M that accepts the language O 1* +1 0* 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/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0BBCB2-08D9-81C4-B9B0-449B2663BBF3}"/>
              </a:ext>
            </a:extLst>
          </p:cNvPr>
          <p:cNvSpPr txBox="1"/>
          <p:nvPr/>
        </p:nvSpPr>
        <p:spPr>
          <a:xfrm>
            <a:off x="2318673" y="1333499"/>
            <a:ext cx="29922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Turing Machine (TM) is a theoretical computing device consisting of a tape divided into cells, a read/write head, and a finite set of states, used to simulate algorithms and solve problems in computability theory.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A430BE-2BDA-0A7F-B56F-1FAAD69AE0C8}"/>
              </a:ext>
            </a:extLst>
          </p:cNvPr>
          <p:cNvSpPr txBox="1"/>
          <p:nvPr/>
        </p:nvSpPr>
        <p:spPr>
          <a:xfrm>
            <a:off x="5503370" y="1333499"/>
            <a:ext cx="2992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transition function specifies how the TM moves between states based on the current state and the symbol read from the tape. Each transition consists of: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 read from the tape.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next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 to write to the tape.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direction to move the head (left or right).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843FEE-F92E-FDF8-FD55-278B8D03EDCD}"/>
              </a:ext>
            </a:extLst>
          </p:cNvPr>
          <p:cNvCxnSpPr>
            <a:cxnSpLocks/>
          </p:cNvCxnSpPr>
          <p:nvPr/>
        </p:nvCxnSpPr>
        <p:spPr>
          <a:xfrm>
            <a:off x="5377610" y="1333499"/>
            <a:ext cx="0" cy="28931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1824</Words>
  <Application>Microsoft Office PowerPoint</Application>
  <PresentationFormat>On-screen Show (16:9)</PresentationFormat>
  <Paragraphs>190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Lato</vt:lpstr>
      <vt:lpstr>Akira Expanded</vt:lpstr>
      <vt:lpstr>Playfair Display SemiBold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</cp:revision>
  <dcterms:modified xsi:type="dcterms:W3CDTF">2024-04-10T10:39:46Z</dcterms:modified>
</cp:coreProperties>
</file>