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0"/>
  </p:notesMasterIdLst>
  <p:sldIdLst>
    <p:sldId id="256" r:id="rId2"/>
    <p:sldId id="291" r:id="rId3"/>
    <p:sldId id="292"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294"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Playfair Display" panose="00000500000000000000" pitchFamily="2" charset="0"/>
      <p:regular r:id="rId35"/>
      <p:bold r:id="rId36"/>
      <p:italic r:id="rId37"/>
      <p:boldItalic r:id="rId38"/>
    </p:embeddedFont>
    <p:embeddedFont>
      <p:font typeface="Playfair Display SemiBold" panose="020B0604020202020204" charset="0"/>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6A01A-8B18-4562-ABB6-2D061329FD30}">
  <a:tblStyle styleId="{1986A01A-8B18-4562-ABB6-2D061329FD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92" y="7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625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27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695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40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15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77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714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558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284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775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042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387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174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36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20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8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78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271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092600" y="1008056"/>
            <a:ext cx="6958800" cy="26436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9600">
                <a:latin typeface="Vidaloka"/>
                <a:ea typeface="Vidaloka"/>
                <a:cs typeface="Vidaloka"/>
                <a:sym typeface="Vidalo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06789" y="3714844"/>
            <a:ext cx="4528800" cy="420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1725025" y="1307100"/>
            <a:ext cx="5694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1257450" y="1330650"/>
            <a:ext cx="66291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1257450" y="3295050"/>
            <a:ext cx="6629100" cy="5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2073275" y="1288250"/>
            <a:ext cx="49974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2073275" y="3259075"/>
            <a:ext cx="4997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6"/>
        <p:cNvGrpSpPr/>
        <p:nvPr/>
      </p:nvGrpSpPr>
      <p:grpSpPr>
        <a:xfrm>
          <a:off x="0" y="0"/>
          <a:ext cx="0" cy="0"/>
          <a:chOff x="0" y="0"/>
          <a:chExt cx="0" cy="0"/>
        </a:xfrm>
      </p:grpSpPr>
      <p:pic>
        <p:nvPicPr>
          <p:cNvPr id="87" name="Google Shape;87;p19"/>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2pPr>
            <a:lvl3pPr lvl="2"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3pPr>
            <a:lvl4pPr lvl="3"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4pPr>
            <a:lvl5pPr lvl="4"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5pPr>
            <a:lvl6pPr lvl="5"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6pPr>
            <a:lvl7pPr lvl="6"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7pPr>
            <a:lvl8pPr lvl="7"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8pPr>
            <a:lvl9pPr lvl="8"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58"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a:spLocks noGrp="1"/>
          </p:cNvSpPr>
          <p:nvPr>
            <p:ph type="ctrTitle"/>
          </p:nvPr>
        </p:nvSpPr>
        <p:spPr>
          <a:xfrm>
            <a:off x="2062418" y="1119734"/>
            <a:ext cx="4407655" cy="2643600"/>
          </a:xfrm>
          <a:prstGeom prst="rect">
            <a:avLst/>
          </a:prstGeom>
        </p:spPr>
        <p:txBody>
          <a:bodyPr spcFirstLastPara="1" wrap="square" lIns="91425" tIns="91425" rIns="91425" bIns="91425" anchor="ctr" anchorCtr="0">
            <a:noAutofit/>
          </a:bodyPr>
          <a:lstStyle/>
          <a:p>
            <a:r>
              <a:rPr lang="en-IN" sz="5800" i="1" dirty="0">
                <a:latin typeface="Playfair Display"/>
                <a:ea typeface="Playfair Display"/>
                <a:cs typeface="Playfair Display"/>
                <a:sym typeface="Playfair Display"/>
              </a:rPr>
              <a:t>Theory Of Computation</a:t>
            </a:r>
            <a:endParaRPr sz="5800" i="1" dirty="0">
              <a:latin typeface="Playfair Display"/>
              <a:ea typeface="Playfair Display"/>
              <a:cs typeface="Playfair Display"/>
              <a:sym typeface="Playfair Display"/>
            </a:endParaRPr>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8926946" y="-4139155"/>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 name="Google Shape;529;p44">
            <a:extLst>
              <a:ext uri="{FF2B5EF4-FFF2-40B4-BE49-F238E27FC236}">
                <a16:creationId xmlns:a16="http://schemas.microsoft.com/office/drawing/2014/main" id="{6E3EFDD3-CE67-1DEF-A7D5-C167230B6262}"/>
              </a:ext>
            </a:extLst>
          </p:cNvPr>
          <p:cNvSpPr/>
          <p:nvPr/>
        </p:nvSpPr>
        <p:spPr>
          <a:xfrm>
            <a:off x="11318696" y="-1747405"/>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0;p28">
            <a:extLst>
              <a:ext uri="{FF2B5EF4-FFF2-40B4-BE49-F238E27FC236}">
                <a16:creationId xmlns:a16="http://schemas.microsoft.com/office/drawing/2014/main" id="{6DF138EE-ACF8-75BD-1C53-767218FC14B9}"/>
              </a:ext>
            </a:extLst>
          </p:cNvPr>
          <p:cNvSpPr/>
          <p:nvPr/>
        </p:nvSpPr>
        <p:spPr>
          <a:xfrm>
            <a:off x="-1370755" y="-5846110"/>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2277252">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3:</a:t>
            </a:r>
          </a:p>
        </p:txBody>
      </p:sp>
      <p:sp>
        <p:nvSpPr>
          <p:cNvPr id="25" name="TextBox 24">
            <a:extLst>
              <a:ext uri="{FF2B5EF4-FFF2-40B4-BE49-F238E27FC236}">
                <a16:creationId xmlns:a16="http://schemas.microsoft.com/office/drawing/2014/main" id="{779E2F9F-3595-6C4A-F05C-8C760888E16F}"/>
              </a:ext>
            </a:extLst>
          </p:cNvPr>
          <p:cNvSpPr txBox="1"/>
          <p:nvPr/>
        </p:nvSpPr>
        <p:spPr>
          <a:xfrm>
            <a:off x="2366830" y="459850"/>
            <a:ext cx="6287058" cy="954107"/>
          </a:xfrm>
          <a:prstGeom prst="rect">
            <a:avLst/>
          </a:prstGeom>
          <a:noFill/>
        </p:spPr>
        <p:txBody>
          <a:bodyPr wrap="square">
            <a:spAutoFit/>
          </a:bodyPr>
          <a:lstStyle/>
          <a:p>
            <a:pPr rtl="0">
              <a:spcBef>
                <a:spcPts val="0"/>
              </a:spcBef>
              <a:spcAft>
                <a:spcPts val="0"/>
              </a:spcAft>
            </a:pPr>
            <a:r>
              <a:rPr lang="en-US"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Construct a phrase-structure grammar that generates all signed decimal numbers, consisting of a sign, either + or −; a nonnegative integer; and a decimal fraction that is either the empty string or a decimal point followed by a positive integer, where initial zeros in an integer are allowed.</a:t>
            </a:r>
            <a:endParaRPr lang="en-US"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CA4D1F96-57F5-59D8-EBBC-AD07FC04E170}"/>
              </a:ext>
            </a:extLst>
          </p:cNvPr>
          <p:cNvSpPr txBox="1"/>
          <p:nvPr/>
        </p:nvSpPr>
        <p:spPr>
          <a:xfrm>
            <a:off x="2419558" y="1731435"/>
            <a:ext cx="3835141" cy="1169551"/>
          </a:xfrm>
          <a:prstGeom prst="rect">
            <a:avLst/>
          </a:prstGeom>
          <a:noFill/>
        </p:spPr>
        <p:txBody>
          <a:bodyPr wrap="square">
            <a:spAutoFit/>
          </a:bodyPr>
          <a:lstStyle/>
          <a:p>
            <a:r>
              <a:rPr lang="en-GB" dirty="0"/>
              <a:t>S -&gt; Sign Number </a:t>
            </a:r>
          </a:p>
          <a:p>
            <a:r>
              <a:rPr lang="en-GB" dirty="0"/>
              <a:t>Sign -&gt; </a:t>
            </a:r>
            <a:r>
              <a:rPr lang="en-GB" dirty="0">
                <a:solidFill>
                  <a:srgbClr val="FF0000"/>
                </a:solidFill>
              </a:rPr>
              <a:t>'+'</a:t>
            </a:r>
            <a:r>
              <a:rPr lang="en-GB" dirty="0"/>
              <a:t> | </a:t>
            </a:r>
            <a:r>
              <a:rPr lang="en-GB" dirty="0">
                <a:solidFill>
                  <a:srgbClr val="FF0000"/>
                </a:solidFill>
              </a:rPr>
              <a:t>'-’</a:t>
            </a:r>
            <a:r>
              <a:rPr lang="en-GB" dirty="0"/>
              <a:t> </a:t>
            </a:r>
          </a:p>
          <a:p>
            <a:r>
              <a:rPr lang="en-GB" dirty="0"/>
              <a:t>Number -&gt; Integer '.' Integer </a:t>
            </a:r>
          </a:p>
          <a:p>
            <a:r>
              <a:rPr lang="en-GB" dirty="0"/>
              <a:t>Integer -&gt; Digit Integer | Digit </a:t>
            </a:r>
          </a:p>
          <a:p>
            <a:r>
              <a:rPr lang="en-GB" dirty="0"/>
              <a:t>Digit -&gt; </a:t>
            </a:r>
            <a:r>
              <a:rPr lang="en-GB" dirty="0">
                <a:solidFill>
                  <a:srgbClr val="00B050"/>
                </a:solidFill>
              </a:rPr>
              <a:t>'0'</a:t>
            </a:r>
            <a:r>
              <a:rPr lang="en-GB" dirty="0"/>
              <a:t> | </a:t>
            </a:r>
            <a:r>
              <a:rPr lang="en-GB" dirty="0">
                <a:solidFill>
                  <a:srgbClr val="00B050"/>
                </a:solidFill>
              </a:rPr>
              <a:t>'1'</a:t>
            </a:r>
            <a:r>
              <a:rPr lang="en-GB" dirty="0"/>
              <a:t> | </a:t>
            </a:r>
            <a:r>
              <a:rPr lang="en-GB" dirty="0">
                <a:solidFill>
                  <a:srgbClr val="00B050"/>
                </a:solidFill>
              </a:rPr>
              <a:t>'2'</a:t>
            </a:r>
            <a:r>
              <a:rPr lang="en-GB" dirty="0"/>
              <a:t> | </a:t>
            </a:r>
            <a:r>
              <a:rPr lang="en-GB" dirty="0">
                <a:solidFill>
                  <a:srgbClr val="00B050"/>
                </a:solidFill>
              </a:rPr>
              <a:t>'3'</a:t>
            </a:r>
            <a:r>
              <a:rPr lang="en-GB" dirty="0"/>
              <a:t> | </a:t>
            </a:r>
            <a:r>
              <a:rPr lang="en-GB" dirty="0">
                <a:solidFill>
                  <a:srgbClr val="00B050"/>
                </a:solidFill>
              </a:rPr>
              <a:t>'4'</a:t>
            </a:r>
            <a:r>
              <a:rPr lang="en-GB" dirty="0"/>
              <a:t> | </a:t>
            </a:r>
            <a:r>
              <a:rPr lang="en-GB" dirty="0">
                <a:solidFill>
                  <a:srgbClr val="00B050"/>
                </a:solidFill>
              </a:rPr>
              <a:t>'5'</a:t>
            </a:r>
            <a:r>
              <a:rPr lang="en-GB" dirty="0"/>
              <a:t> | </a:t>
            </a:r>
            <a:r>
              <a:rPr lang="en-GB" dirty="0">
                <a:solidFill>
                  <a:srgbClr val="00B050"/>
                </a:solidFill>
              </a:rPr>
              <a:t>'6'</a:t>
            </a:r>
            <a:r>
              <a:rPr lang="en-GB" dirty="0"/>
              <a:t> | </a:t>
            </a:r>
            <a:r>
              <a:rPr lang="en-GB" dirty="0">
                <a:solidFill>
                  <a:srgbClr val="00B050"/>
                </a:solidFill>
              </a:rPr>
              <a:t>'7'</a:t>
            </a:r>
            <a:r>
              <a:rPr lang="en-GB" dirty="0"/>
              <a:t> | </a:t>
            </a:r>
            <a:r>
              <a:rPr lang="en-GB" dirty="0">
                <a:solidFill>
                  <a:srgbClr val="00B050"/>
                </a:solidFill>
              </a:rPr>
              <a:t>'8'</a:t>
            </a:r>
            <a:r>
              <a:rPr lang="en-GB" dirty="0"/>
              <a:t> | </a:t>
            </a:r>
            <a:r>
              <a:rPr lang="en-GB" dirty="0">
                <a:solidFill>
                  <a:srgbClr val="00B050"/>
                </a:solidFill>
              </a:rPr>
              <a:t>'9'</a:t>
            </a:r>
          </a:p>
        </p:txBody>
      </p:sp>
    </p:spTree>
    <p:extLst>
      <p:ext uri="{BB962C8B-B14F-4D97-AF65-F5344CB8AC3E}">
        <p14:creationId xmlns:p14="http://schemas.microsoft.com/office/powerpoint/2010/main" val="108181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138004">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4:</a:t>
            </a:r>
          </a:p>
        </p:txBody>
      </p:sp>
      <p:sp>
        <p:nvSpPr>
          <p:cNvPr id="25" name="TextBox 24">
            <a:extLst>
              <a:ext uri="{FF2B5EF4-FFF2-40B4-BE49-F238E27FC236}">
                <a16:creationId xmlns:a16="http://schemas.microsoft.com/office/drawing/2014/main" id="{779E2F9F-3595-6C4A-F05C-8C760888E16F}"/>
              </a:ext>
            </a:extLst>
          </p:cNvPr>
          <p:cNvSpPr txBox="1"/>
          <p:nvPr/>
        </p:nvSpPr>
        <p:spPr>
          <a:xfrm>
            <a:off x="2366830" y="459850"/>
            <a:ext cx="6287058" cy="1169551"/>
          </a:xfrm>
          <a:prstGeom prst="rect">
            <a:avLst/>
          </a:prstGeom>
          <a:noFill/>
        </p:spPr>
        <p:txBody>
          <a:bodyPr wrap="square">
            <a:spAutoFit/>
          </a:bodyPr>
          <a:lstStyle/>
          <a:p>
            <a:r>
              <a:rPr lang="en-US"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Provide the Backus-Naur Form (BNF) of a grammar that generates all signed decimal numbers, composed of a sign (either + or −), a nonnegative integer, and a decimal fraction, which can be either an empty string or a decimal point followed by a positive integer, where leading zeros in an integer are permitted.</a:t>
            </a:r>
            <a:endParaRPr lang="en-US"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154FD278-D781-125C-2948-9233102613AD}"/>
              </a:ext>
            </a:extLst>
          </p:cNvPr>
          <p:cNvSpPr txBox="1"/>
          <p:nvPr/>
        </p:nvSpPr>
        <p:spPr>
          <a:xfrm>
            <a:off x="2366830" y="1629401"/>
            <a:ext cx="6572250" cy="3323987"/>
          </a:xfrm>
          <a:prstGeom prst="rect">
            <a:avLst/>
          </a:prstGeom>
          <a:noFill/>
        </p:spPr>
        <p:txBody>
          <a:bodyPr wrap="square">
            <a:spAutoFit/>
          </a:bodyPr>
          <a:lstStyle/>
          <a:p>
            <a:r>
              <a:rPr lang="en-GB" b="1" dirty="0">
                <a:latin typeface="Lato" panose="020F0502020204030203" pitchFamily="34" charset="0"/>
                <a:ea typeface="Lato" panose="020F0502020204030203" pitchFamily="34" charset="0"/>
                <a:cs typeface="Lato" panose="020F0502020204030203" pitchFamily="34" charset="0"/>
              </a:rPr>
              <a:t>Syntax:</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Consists of a set of production rules.</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Each rule defines how symbols can be combined to form valid strings in the language.</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Consists of terminal symbols, non-terminal symbols, and production rules.</a:t>
            </a:r>
          </a:p>
          <a:p>
            <a:r>
              <a:rPr lang="en-GB" dirty="0">
                <a:latin typeface="Lato" panose="020F0502020204030203" pitchFamily="34" charset="0"/>
                <a:ea typeface="Lato" panose="020F0502020204030203" pitchFamily="34" charset="0"/>
                <a:cs typeface="Lato" panose="020F0502020204030203" pitchFamily="34" charset="0"/>
              </a:rPr>
              <a:t>  </a:t>
            </a:r>
          </a:p>
          <a:p>
            <a:r>
              <a:rPr lang="en-GB" b="1" dirty="0">
                <a:latin typeface="Lato" panose="020F0502020204030203" pitchFamily="34" charset="0"/>
                <a:ea typeface="Lato" panose="020F0502020204030203" pitchFamily="34" charset="0"/>
                <a:cs typeface="Lato" panose="020F0502020204030203" pitchFamily="34" charset="0"/>
              </a:rPr>
              <a:t>Usage in Defining Grammars:</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BNF provides a concise and formal way to define the structure of a language or grammar.</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Used in the specification of programming languages, document formats, and communication protocols.</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Provides a foundation for parser generation and language implementation.</a:t>
            </a:r>
          </a:p>
          <a:p>
            <a:endParaRPr lang="en-GB" dirty="0">
              <a:latin typeface="Lato" panose="020F0502020204030203" pitchFamily="34" charset="0"/>
              <a:ea typeface="Lato" panose="020F0502020204030203" pitchFamily="34" charset="0"/>
              <a:cs typeface="Lato" panose="020F0502020204030203" pitchFamily="34" charset="0"/>
            </a:endParaRPr>
          </a:p>
          <a:p>
            <a:r>
              <a:rPr lang="en-GB" b="1" dirty="0">
                <a:latin typeface="Lato" panose="020F0502020204030203" pitchFamily="34" charset="0"/>
                <a:ea typeface="Lato" panose="020F0502020204030203" pitchFamily="34" charset="0"/>
                <a:cs typeface="Lato" panose="020F0502020204030203" pitchFamily="34" charset="0"/>
              </a:rPr>
              <a:t>Example BNF Rule:</a:t>
            </a:r>
          </a:p>
          <a:p>
            <a:r>
              <a:rPr lang="en-GB" dirty="0">
                <a:latin typeface="Lato" panose="020F0502020204030203" pitchFamily="34" charset="0"/>
                <a:ea typeface="Lato" panose="020F0502020204030203" pitchFamily="34" charset="0"/>
                <a:cs typeface="Lato" panose="020F0502020204030203" pitchFamily="34" charset="0"/>
              </a:rPr>
              <a:t>&lt;expression&gt; ::= &lt;term&gt; | &lt;expression&gt; "+" &lt;term&gt; | &lt;expression&gt; "-" &lt;term&gt;</a:t>
            </a:r>
          </a:p>
        </p:txBody>
      </p:sp>
    </p:spTree>
    <p:extLst>
      <p:ext uri="{BB962C8B-B14F-4D97-AF65-F5344CB8AC3E}">
        <p14:creationId xmlns:p14="http://schemas.microsoft.com/office/powerpoint/2010/main" val="3890628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2135617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49820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4:</a:t>
            </a:r>
          </a:p>
        </p:txBody>
      </p:sp>
      <p:sp>
        <p:nvSpPr>
          <p:cNvPr id="25" name="TextBox 24">
            <a:extLst>
              <a:ext uri="{FF2B5EF4-FFF2-40B4-BE49-F238E27FC236}">
                <a16:creationId xmlns:a16="http://schemas.microsoft.com/office/drawing/2014/main" id="{779E2F9F-3595-6C4A-F05C-8C760888E16F}"/>
              </a:ext>
            </a:extLst>
          </p:cNvPr>
          <p:cNvSpPr txBox="1"/>
          <p:nvPr/>
        </p:nvSpPr>
        <p:spPr>
          <a:xfrm>
            <a:off x="2366830" y="459850"/>
            <a:ext cx="6287058" cy="1169551"/>
          </a:xfrm>
          <a:prstGeom prst="rect">
            <a:avLst/>
          </a:prstGeom>
          <a:noFill/>
        </p:spPr>
        <p:txBody>
          <a:bodyPr wrap="square">
            <a:spAutoFit/>
          </a:bodyPr>
          <a:lstStyle/>
          <a:p>
            <a:r>
              <a:rPr lang="en-US"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Provide the Backus-Naur Form (BNF) of a grammar that generates all signed decimal numbers, composed of a sign (either + or −), a nonnegative integer, and a decimal fraction, which can be either an empty string or a decimal point followed by a positive integer, where leading zeros in an integer are permitted.</a:t>
            </a:r>
            <a:endParaRPr lang="en-US"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EA275DC1-A9F1-891A-1C55-18577F2D9094}"/>
              </a:ext>
            </a:extLst>
          </p:cNvPr>
          <p:cNvSpPr txBox="1"/>
          <p:nvPr/>
        </p:nvSpPr>
        <p:spPr>
          <a:xfrm>
            <a:off x="2366830" y="1579424"/>
            <a:ext cx="5387753" cy="1815882"/>
          </a:xfrm>
          <a:prstGeom prst="rect">
            <a:avLst/>
          </a:prstGeom>
          <a:noFill/>
        </p:spPr>
        <p:txBody>
          <a:bodyPr wrap="square">
            <a:spAutoFit/>
          </a:bodyPr>
          <a:lstStyle/>
          <a:p>
            <a:r>
              <a:rPr lang="en-GB" sz="1400" b="1"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Phrase-Structure Grammar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p>
          <a:p>
            <a:pPr marL="342900" indent="-342900">
              <a:buClr>
                <a:srgbClr val="C00000"/>
              </a:buClr>
              <a:buFont typeface="+mj-lt"/>
              <a:buAutoNum type="arabicPeriod"/>
            </a:pP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signed_decimal</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sign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nonnegative_integer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decimal_fraction</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pPr marL="342900" indent="-342900">
              <a:buClr>
                <a:srgbClr val="C00000"/>
              </a:buClr>
              <a:buFont typeface="+mj-lt"/>
              <a:buAutoNum type="arabicPeriod"/>
            </a:pP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sign → '+' | '-’ </a:t>
            </a:r>
          </a:p>
          <a:p>
            <a:pPr marL="342900" indent="-342900">
              <a:buClr>
                <a:srgbClr val="C00000"/>
              </a:buClr>
              <a:buFont typeface="+mj-lt"/>
              <a:buAutoNum type="arabicPeriod"/>
            </a:pP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nonnegative_integer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digit | digit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nonnegative_integer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pPr marL="342900" indent="-342900">
              <a:buClr>
                <a:srgbClr val="C00000"/>
              </a:buClr>
              <a:buFont typeface="+mj-lt"/>
              <a:buAutoNum type="arabicPeriod"/>
            </a:pP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decimal_fraction</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epsilon | '.'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positive_integer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pPr marL="342900" indent="-342900">
              <a:buClr>
                <a:srgbClr val="C00000"/>
              </a:buClr>
              <a:buFont typeface="+mj-lt"/>
              <a:buAutoNum type="arabicPeriod"/>
            </a:pP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positive_integer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digit | digit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positive_integer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pPr marL="342900" indent="-342900">
              <a:buClr>
                <a:srgbClr val="C00000"/>
              </a:buClr>
              <a:buFont typeface="+mj-lt"/>
              <a:buAutoNum type="arabicPeriod"/>
            </a:pP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digit → '0' | '1' | '2' | '3' | '4' | '5' | '6' | '7' | '8' | '9’ </a:t>
            </a:r>
          </a:p>
          <a:p>
            <a:pPr marL="342900" indent="-342900">
              <a:buClr>
                <a:srgbClr val="C00000"/>
              </a:buClr>
              <a:buFont typeface="+mj-lt"/>
              <a:buAutoNum type="arabicPeriod"/>
            </a:pP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epsilon → </a:t>
            </a:r>
            <a:r>
              <a:rPr lang="el-GR"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ε</a:t>
            </a:r>
            <a:endPar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29774145-3822-03AA-076F-1D39512C5BE6}"/>
              </a:ext>
            </a:extLst>
          </p:cNvPr>
          <p:cNvSpPr txBox="1"/>
          <p:nvPr/>
        </p:nvSpPr>
        <p:spPr>
          <a:xfrm>
            <a:off x="2366830" y="3395306"/>
            <a:ext cx="6572250" cy="1815882"/>
          </a:xfrm>
          <a:prstGeom prst="rect">
            <a:avLst/>
          </a:prstGeom>
          <a:noFill/>
        </p:spPr>
        <p:txBody>
          <a:bodyPr wrap="square">
            <a:spAutoFit/>
          </a:bodyPr>
          <a:lstStyle/>
          <a:p>
            <a:r>
              <a:rPr lang="en-GB" sz="1400" b="1"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Backus-Naur Form (BNF):</a:t>
            </a:r>
            <a:endParaRPr lang="en-GB"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signed_decimal</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sign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nonnegative_integer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decimal_fraction</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sign ::= '+' | '-’ </a:t>
            </a:r>
          </a:p>
          <a:p>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nonnegative_integer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digit | digit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nonnegative_integer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decimal_fraction</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epsilon | '.'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positive_integer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positive_integer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digit | digit </a:t>
            </a:r>
            <a:r>
              <a:rPr lang="en-GB" sz="1400" i="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positive_integer</a:t>
            </a:r>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p>
          <a:p>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digit ::= '0' | '1' | '2' | '3' | '4' | '5' | '6' | '7' | '8' | '9’ </a:t>
            </a:r>
          </a:p>
          <a:p>
            <a:r>
              <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epsilon ::= </a:t>
            </a:r>
            <a:r>
              <a:rPr lang="el-GR"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ε</a:t>
            </a:r>
            <a:endParaRPr lang="en-GB" sz="140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2847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20132989">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5:</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462500"/>
            <a:ext cx="6572250" cy="1384995"/>
          </a:xfrm>
          <a:prstGeom prst="rect">
            <a:avLst/>
          </a:prstGeom>
          <a:noFill/>
        </p:spPr>
        <p:txBody>
          <a:bodyPr wrap="square">
            <a:spAutoFit/>
          </a:bodyPr>
          <a:lstStyle/>
          <a:p>
            <a:pPr rtl="0">
              <a:spcBef>
                <a:spcPts val="0"/>
              </a:spcBef>
              <a:spcAft>
                <a:spcPts val="0"/>
              </a:spcAft>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Give production rules in Backus–</a:t>
            </a:r>
            <a:r>
              <a:rPr lang="en-US"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Naur</a:t>
            </a: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form for an identifier if it can consist of</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or more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least three but no more than six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to six uppercase or lowercase letters beginning with an uppercase letter.</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 lowercase letter, followed by a digit or an under score, followed by three or four alphanumeric characters (lower or uppercase letters and digits)</a:t>
            </a:r>
            <a:endParaRPr lang="en-US" dirty="0">
              <a:effectLst/>
              <a:latin typeface="Lato" panose="020F0502020204030203" pitchFamily="34" charset="0"/>
              <a:ea typeface="Lato" panose="020F0502020204030203" pitchFamily="34" charset="0"/>
              <a:cs typeface="Lato" panose="020F0502020204030203" pitchFamily="34" charset="0"/>
            </a:endParaRPr>
          </a:p>
        </p:txBody>
      </p:sp>
      <p:sp>
        <p:nvSpPr>
          <p:cNvPr id="32" name="TextBox 31">
            <a:extLst>
              <a:ext uri="{FF2B5EF4-FFF2-40B4-BE49-F238E27FC236}">
                <a16:creationId xmlns:a16="http://schemas.microsoft.com/office/drawing/2014/main" id="{654E3D48-1500-75E6-1305-605379A8AAEB}"/>
              </a:ext>
            </a:extLst>
          </p:cNvPr>
          <p:cNvSpPr txBox="1"/>
          <p:nvPr/>
        </p:nvSpPr>
        <p:spPr>
          <a:xfrm>
            <a:off x="2224234" y="1847495"/>
            <a:ext cx="6572250" cy="3323987"/>
          </a:xfrm>
          <a:prstGeom prst="rect">
            <a:avLst/>
          </a:prstGeom>
          <a:noFill/>
        </p:spPr>
        <p:txBody>
          <a:bodyPr wrap="square">
            <a:spAutoFit/>
          </a:bodyPr>
          <a:lstStyle/>
          <a:p>
            <a:r>
              <a:rPr lang="en-GB" b="1" dirty="0">
                <a:latin typeface="Lato" panose="020F0502020204030203" pitchFamily="34" charset="0"/>
                <a:ea typeface="Lato" panose="020F0502020204030203" pitchFamily="34" charset="0"/>
                <a:cs typeface="Lato" panose="020F0502020204030203" pitchFamily="34" charset="0"/>
              </a:rPr>
              <a:t>Syntax:</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Consists of a set of production rules.</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Each rule defines how symbols can be combined to form valid strings in the language.</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Consists of terminal symbols, non-terminal symbols, and production rules.</a:t>
            </a:r>
          </a:p>
          <a:p>
            <a:r>
              <a:rPr lang="en-GB" dirty="0">
                <a:latin typeface="Lato" panose="020F0502020204030203" pitchFamily="34" charset="0"/>
                <a:ea typeface="Lato" panose="020F0502020204030203" pitchFamily="34" charset="0"/>
                <a:cs typeface="Lato" panose="020F0502020204030203" pitchFamily="34" charset="0"/>
              </a:rPr>
              <a:t>  </a:t>
            </a:r>
          </a:p>
          <a:p>
            <a:r>
              <a:rPr lang="en-GB" b="1" dirty="0">
                <a:latin typeface="Lato" panose="020F0502020204030203" pitchFamily="34" charset="0"/>
                <a:ea typeface="Lato" panose="020F0502020204030203" pitchFamily="34" charset="0"/>
                <a:cs typeface="Lato" panose="020F0502020204030203" pitchFamily="34" charset="0"/>
              </a:rPr>
              <a:t>Usage in Defining Grammars:</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BNF provides a concise and formal way to define the structure of a language or grammar.</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Used in the specification of programming languages, document formats, and communication protocols.</a:t>
            </a:r>
          </a:p>
          <a:p>
            <a:pPr marL="342900" indent="-342900">
              <a:buFont typeface="+mj-lt"/>
              <a:buAutoNum type="arabicPeriod"/>
            </a:pPr>
            <a:r>
              <a:rPr lang="en-GB" dirty="0">
                <a:latin typeface="Lato" panose="020F0502020204030203" pitchFamily="34" charset="0"/>
                <a:ea typeface="Lato" panose="020F0502020204030203" pitchFamily="34" charset="0"/>
                <a:cs typeface="Lato" panose="020F0502020204030203" pitchFamily="34" charset="0"/>
              </a:rPr>
              <a:t>Provides a foundation for parser generation and language implementation.</a:t>
            </a:r>
          </a:p>
          <a:p>
            <a:endParaRPr lang="en-GB" dirty="0">
              <a:latin typeface="Lato" panose="020F0502020204030203" pitchFamily="34" charset="0"/>
              <a:ea typeface="Lato" panose="020F0502020204030203" pitchFamily="34" charset="0"/>
              <a:cs typeface="Lato" panose="020F0502020204030203" pitchFamily="34" charset="0"/>
            </a:endParaRPr>
          </a:p>
          <a:p>
            <a:r>
              <a:rPr lang="en-GB" b="1" dirty="0">
                <a:latin typeface="Lato" panose="020F0502020204030203" pitchFamily="34" charset="0"/>
                <a:ea typeface="Lato" panose="020F0502020204030203" pitchFamily="34" charset="0"/>
                <a:cs typeface="Lato" panose="020F0502020204030203" pitchFamily="34" charset="0"/>
              </a:rPr>
              <a:t>Example BNF Rule:</a:t>
            </a:r>
          </a:p>
          <a:p>
            <a:r>
              <a:rPr lang="en-GB" dirty="0">
                <a:latin typeface="Lato" panose="020F0502020204030203" pitchFamily="34" charset="0"/>
                <a:ea typeface="Lato" panose="020F0502020204030203" pitchFamily="34" charset="0"/>
                <a:cs typeface="Lato" panose="020F0502020204030203" pitchFamily="34" charset="0"/>
              </a:rPr>
              <a:t>&lt;expression&gt; ::= &lt;term&gt; | &lt;expression&gt; "+" &lt;term&gt; | &lt;expression&gt; "-" &lt;term&gt;</a:t>
            </a:r>
          </a:p>
        </p:txBody>
      </p:sp>
    </p:spTree>
    <p:extLst>
      <p:ext uri="{BB962C8B-B14F-4D97-AF65-F5344CB8AC3E}">
        <p14:creationId xmlns:p14="http://schemas.microsoft.com/office/powerpoint/2010/main" val="330265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882359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5:</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462500"/>
            <a:ext cx="6572250" cy="1384995"/>
          </a:xfrm>
          <a:prstGeom prst="rect">
            <a:avLst/>
          </a:prstGeom>
          <a:noFill/>
        </p:spPr>
        <p:txBody>
          <a:bodyPr wrap="square">
            <a:spAutoFit/>
          </a:bodyPr>
          <a:lstStyle/>
          <a:p>
            <a:pPr rtl="0">
              <a:spcBef>
                <a:spcPts val="0"/>
              </a:spcBef>
              <a:spcAft>
                <a:spcPts val="0"/>
              </a:spcAft>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Give production rules in Backus–</a:t>
            </a:r>
            <a:r>
              <a:rPr lang="en-US"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Naur</a:t>
            </a: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form for an identifier if it can consist of</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or more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least three but no more than six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to six uppercase or lowercase letters beginning with an uppercase letter.</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 lowercase letter, followed by a digit or an under score, followed by three or four alphanumeric characters (lower or uppercase letters and digits)</a:t>
            </a:r>
            <a:endParaRPr lang="en-US" dirty="0">
              <a:effectLst/>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A79E356A-752E-7C6F-4ABC-6CDC0DD31051}"/>
              </a:ext>
            </a:extLst>
          </p:cNvPr>
          <p:cNvSpPr txBox="1"/>
          <p:nvPr/>
        </p:nvSpPr>
        <p:spPr>
          <a:xfrm>
            <a:off x="2224234" y="2098314"/>
            <a:ext cx="4052741" cy="523220"/>
          </a:xfrm>
          <a:prstGeom prst="rect">
            <a:avLst/>
          </a:prstGeom>
          <a:noFill/>
        </p:spPr>
        <p:txBody>
          <a:bodyPr wrap="square">
            <a:spAutoFit/>
          </a:bodyPr>
          <a:lstStyle/>
          <a:p>
            <a:pPr marL="342900" indent="-342900">
              <a:buFont typeface="+mj-lt"/>
              <a:buAutoNum type="alphaLcParenR"/>
            </a:pPr>
            <a:r>
              <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⟨identifier⟩ ::= ⟨</a:t>
            </a:r>
            <a:r>
              <a:rPr lang="en-US"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⟨identifier⟩ ⟨</a:t>
            </a:r>
            <a:r>
              <a:rPr lang="en-US"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 | b | c | ⋯ | z</a:t>
            </a:r>
          </a:p>
        </p:txBody>
      </p:sp>
      <p:sp>
        <p:nvSpPr>
          <p:cNvPr id="10" name="TextBox 9">
            <a:extLst>
              <a:ext uri="{FF2B5EF4-FFF2-40B4-BE49-F238E27FC236}">
                <a16:creationId xmlns:a16="http://schemas.microsoft.com/office/drawing/2014/main" id="{ECD7A6D5-9E33-07D2-CBDC-8356C1C8F580}"/>
              </a:ext>
            </a:extLst>
          </p:cNvPr>
          <p:cNvSpPr txBox="1"/>
          <p:nvPr/>
        </p:nvSpPr>
        <p:spPr>
          <a:xfrm>
            <a:off x="2224234" y="2887415"/>
            <a:ext cx="4595666" cy="1169551"/>
          </a:xfrm>
          <a:prstGeom prst="rect">
            <a:avLst/>
          </a:prstGeom>
          <a:noFill/>
        </p:spPr>
        <p:txBody>
          <a:bodyPr wrap="square">
            <a:spAutoFit/>
          </a:bodyPr>
          <a:lstStyle/>
          <a:p>
            <a:pPr marL="342900" indent="-342900">
              <a:buFont typeface="+mj-lt"/>
              <a:buAutoNum type="alphaLcParenR" startAt="2"/>
            </a:pP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⟨identifier⟩ ::= ⟨</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t>
            </a:r>
            <a:r>
              <a:rPr lang="en-GB" sz="1400"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lcletter</a:t>
            </a:r>
            <a:r>
              <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 | b | c | ⋯ | z</a:t>
            </a:r>
          </a:p>
        </p:txBody>
      </p:sp>
    </p:spTree>
    <p:extLst>
      <p:ext uri="{BB962C8B-B14F-4D97-AF65-F5344CB8AC3E}">
        <p14:creationId xmlns:p14="http://schemas.microsoft.com/office/powerpoint/2010/main" val="2000854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7567144">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5:</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462500"/>
            <a:ext cx="6572250" cy="1384995"/>
          </a:xfrm>
          <a:prstGeom prst="rect">
            <a:avLst/>
          </a:prstGeom>
          <a:noFill/>
        </p:spPr>
        <p:txBody>
          <a:bodyPr wrap="square">
            <a:spAutoFit/>
          </a:bodyPr>
          <a:lstStyle/>
          <a:p>
            <a:pPr rtl="0">
              <a:spcBef>
                <a:spcPts val="0"/>
              </a:spcBef>
              <a:spcAft>
                <a:spcPts val="0"/>
              </a:spcAft>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Give production rules in Backus–</a:t>
            </a:r>
            <a:r>
              <a:rPr lang="en-US"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Naur</a:t>
            </a: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form for an identifier if it can consist of</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or more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least three but no more than six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to six uppercase or lowercase letters beginning with an uppercase letter.</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 lowercase letter, followed by a digit or an under score, followed by three or four alphanumeric characters (lower or uppercase letters and digits)</a:t>
            </a:r>
            <a:endParaRPr lang="en-US" dirty="0">
              <a:effectLst/>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C2412340-27AC-83CA-EB91-CDC549155845}"/>
              </a:ext>
            </a:extLst>
          </p:cNvPr>
          <p:cNvSpPr txBox="1"/>
          <p:nvPr/>
        </p:nvSpPr>
        <p:spPr>
          <a:xfrm>
            <a:off x="2224234" y="1972992"/>
            <a:ext cx="4314825" cy="2031325"/>
          </a:xfrm>
          <a:prstGeom prst="rect">
            <a:avLst/>
          </a:prstGeom>
          <a:noFill/>
        </p:spPr>
        <p:txBody>
          <a:bodyPr wrap="square">
            <a:spAutoFit/>
          </a:bodyPr>
          <a:lstStyle/>
          <a:p>
            <a:pPr marL="342900" indent="-342900">
              <a:buFont typeface="+mj-lt"/>
              <a:buAutoNum type="alphaLcParenR" startAt="3"/>
            </a:pPr>
            <a:r>
              <a:rPr lang="en-GB" sz="1400" dirty="0">
                <a:solidFill>
                  <a:schemeClr val="accent4">
                    <a:lumMod val="25000"/>
                  </a:schemeClr>
                </a:solidFill>
              </a:rPr>
              <a:t>⟨identifier⟩ ::= ⟨</a:t>
            </a:r>
            <a:r>
              <a:rPr lang="en-GB" sz="1400" dirty="0" err="1">
                <a:solidFill>
                  <a:schemeClr val="accent4">
                    <a:lumMod val="25000"/>
                  </a:schemeClr>
                </a:solidFill>
              </a:rPr>
              <a:t>ucletter</a:t>
            </a:r>
            <a:r>
              <a:rPr lang="en-GB" sz="1400" dirty="0">
                <a:solidFill>
                  <a:schemeClr val="accent4">
                    <a:lumMod val="25000"/>
                  </a:schemeClr>
                </a:solidFill>
              </a:rPr>
              <a:t>⟩ |</a:t>
            </a:r>
          </a:p>
          <a:p>
            <a:r>
              <a:rPr lang="en-GB" sz="1400" dirty="0">
                <a:solidFill>
                  <a:schemeClr val="accent4">
                    <a:lumMod val="25000"/>
                  </a:schemeClr>
                </a:solidFill>
              </a:rPr>
              <a:t>                ⟨</a:t>
            </a:r>
            <a:r>
              <a:rPr lang="en-GB" sz="1400" dirty="0" err="1">
                <a:solidFill>
                  <a:schemeClr val="accent4">
                    <a:lumMod val="25000"/>
                  </a:schemeClr>
                </a:solidFill>
              </a:rPr>
              <a:t>ucletter</a:t>
            </a:r>
            <a:r>
              <a:rPr lang="en-GB" sz="1400" dirty="0">
                <a:solidFill>
                  <a:schemeClr val="accent4">
                    <a:lumMod val="25000"/>
                  </a:schemeClr>
                </a:solidFill>
              </a:rPr>
              <a:t>⟩⟨letter⟩ |</a:t>
            </a:r>
          </a:p>
          <a:p>
            <a:r>
              <a:rPr lang="en-GB" sz="1400" dirty="0">
                <a:solidFill>
                  <a:schemeClr val="accent4">
                    <a:lumMod val="25000"/>
                  </a:schemeClr>
                </a:solidFill>
              </a:rPr>
              <a:t>                ⟨</a:t>
            </a:r>
            <a:r>
              <a:rPr lang="en-GB" sz="1400" dirty="0" err="1">
                <a:solidFill>
                  <a:schemeClr val="accent4">
                    <a:lumMod val="25000"/>
                  </a:schemeClr>
                </a:solidFill>
              </a:rPr>
              <a:t>ucletter</a:t>
            </a:r>
            <a:r>
              <a:rPr lang="en-GB" sz="1400" dirty="0">
                <a:solidFill>
                  <a:schemeClr val="accent4">
                    <a:lumMod val="25000"/>
                  </a:schemeClr>
                </a:solidFill>
              </a:rPr>
              <a:t>⟩⟨letter⟩⟨letter⟩ |</a:t>
            </a:r>
          </a:p>
          <a:p>
            <a:r>
              <a:rPr lang="en-GB" sz="1400" dirty="0">
                <a:solidFill>
                  <a:schemeClr val="accent4">
                    <a:lumMod val="25000"/>
                  </a:schemeClr>
                </a:solidFill>
              </a:rPr>
              <a:t>                ⟨</a:t>
            </a:r>
            <a:r>
              <a:rPr lang="en-GB" sz="1400" dirty="0" err="1">
                <a:solidFill>
                  <a:schemeClr val="accent4">
                    <a:lumMod val="25000"/>
                  </a:schemeClr>
                </a:solidFill>
              </a:rPr>
              <a:t>ucletter</a:t>
            </a:r>
            <a:r>
              <a:rPr lang="en-GB" sz="1400" dirty="0">
                <a:solidFill>
                  <a:schemeClr val="accent4">
                    <a:lumMod val="25000"/>
                  </a:schemeClr>
                </a:solidFill>
              </a:rPr>
              <a:t>⟩⟨letter⟩⟨letter⟩⟨letter⟩ |</a:t>
            </a:r>
          </a:p>
          <a:p>
            <a:r>
              <a:rPr lang="en-GB" sz="1400" dirty="0">
                <a:solidFill>
                  <a:schemeClr val="accent4">
                    <a:lumMod val="25000"/>
                  </a:schemeClr>
                </a:solidFill>
              </a:rPr>
              <a:t>                ⟨</a:t>
            </a:r>
            <a:r>
              <a:rPr lang="en-GB" sz="1400" dirty="0" err="1">
                <a:solidFill>
                  <a:schemeClr val="accent4">
                    <a:lumMod val="25000"/>
                  </a:schemeClr>
                </a:solidFill>
              </a:rPr>
              <a:t>ucletter</a:t>
            </a:r>
            <a:r>
              <a:rPr lang="en-GB" sz="1400" dirty="0">
                <a:solidFill>
                  <a:schemeClr val="accent4">
                    <a:lumMod val="25000"/>
                  </a:schemeClr>
                </a:solidFill>
              </a:rPr>
              <a:t>⟩⟨letter⟩⟨letter⟩⟨letter⟩⟨letter⟩ |</a:t>
            </a:r>
          </a:p>
          <a:p>
            <a:r>
              <a:rPr lang="en-GB" sz="1400" dirty="0">
                <a:solidFill>
                  <a:schemeClr val="accent4">
                    <a:lumMod val="25000"/>
                  </a:schemeClr>
                </a:solidFill>
              </a:rPr>
              <a:t>                ⟨</a:t>
            </a:r>
            <a:r>
              <a:rPr lang="en-GB" sz="1400" dirty="0" err="1">
                <a:solidFill>
                  <a:schemeClr val="accent4">
                    <a:lumMod val="25000"/>
                  </a:schemeClr>
                </a:solidFill>
              </a:rPr>
              <a:t>ucletter</a:t>
            </a:r>
            <a:r>
              <a:rPr lang="en-GB" sz="1400" dirty="0">
                <a:solidFill>
                  <a:schemeClr val="accent4">
                    <a:lumMod val="25000"/>
                  </a:schemeClr>
                </a:solidFill>
              </a:rPr>
              <a:t>⟩⟨letter⟩⟨letter⟩⟨letter⟩⟨letter⟩⟨letter⟩</a:t>
            </a:r>
          </a:p>
          <a:p>
            <a:r>
              <a:rPr lang="en-GB" sz="1400" dirty="0">
                <a:solidFill>
                  <a:schemeClr val="accent4">
                    <a:lumMod val="25000"/>
                  </a:schemeClr>
                </a:solidFill>
              </a:rPr>
              <a:t>⟨letter⟩ ::= ⟨</a:t>
            </a:r>
            <a:r>
              <a:rPr lang="en-GB" sz="1400" dirty="0" err="1">
                <a:solidFill>
                  <a:schemeClr val="accent4">
                    <a:lumMod val="25000"/>
                  </a:schemeClr>
                </a:solidFill>
              </a:rPr>
              <a:t>lcletter</a:t>
            </a:r>
            <a:r>
              <a:rPr lang="en-GB" sz="1400" dirty="0">
                <a:solidFill>
                  <a:schemeClr val="accent4">
                    <a:lumMod val="25000"/>
                  </a:schemeClr>
                </a:solidFill>
              </a:rPr>
              <a:t>⟩ | ⟨</a:t>
            </a:r>
            <a:r>
              <a:rPr lang="en-GB" sz="1400" dirty="0" err="1">
                <a:solidFill>
                  <a:schemeClr val="accent4">
                    <a:lumMod val="25000"/>
                  </a:schemeClr>
                </a:solidFill>
              </a:rPr>
              <a:t>ucletter</a:t>
            </a:r>
            <a:r>
              <a:rPr lang="en-GB" sz="1400" dirty="0">
                <a:solidFill>
                  <a:schemeClr val="accent4">
                    <a:lumMod val="25000"/>
                  </a:schemeClr>
                </a:solidFill>
              </a:rPr>
              <a:t>⟩</a:t>
            </a:r>
          </a:p>
          <a:p>
            <a:r>
              <a:rPr lang="en-GB" sz="1400" dirty="0">
                <a:solidFill>
                  <a:schemeClr val="accent4">
                    <a:lumMod val="25000"/>
                  </a:schemeClr>
                </a:solidFill>
              </a:rPr>
              <a:t>⟨</a:t>
            </a:r>
            <a:r>
              <a:rPr lang="en-GB" sz="1400" dirty="0" err="1">
                <a:solidFill>
                  <a:schemeClr val="accent4">
                    <a:lumMod val="25000"/>
                  </a:schemeClr>
                </a:solidFill>
              </a:rPr>
              <a:t>lcletter</a:t>
            </a:r>
            <a:r>
              <a:rPr lang="en-GB" sz="1400" dirty="0">
                <a:solidFill>
                  <a:schemeClr val="accent4">
                    <a:lumMod val="25000"/>
                  </a:schemeClr>
                </a:solidFill>
              </a:rPr>
              <a:t>⟩ ::= a | b | c | ⋯ | z</a:t>
            </a:r>
          </a:p>
          <a:p>
            <a:r>
              <a:rPr lang="en-GB" sz="1400" dirty="0">
                <a:solidFill>
                  <a:schemeClr val="accent4">
                    <a:lumMod val="25000"/>
                  </a:schemeClr>
                </a:solidFill>
              </a:rPr>
              <a:t>⟨</a:t>
            </a:r>
            <a:r>
              <a:rPr lang="en-GB" sz="1400" dirty="0" err="1">
                <a:solidFill>
                  <a:schemeClr val="accent4">
                    <a:lumMod val="25000"/>
                  </a:schemeClr>
                </a:solidFill>
              </a:rPr>
              <a:t>ucletter</a:t>
            </a:r>
            <a:r>
              <a:rPr lang="en-GB" sz="1400" dirty="0">
                <a:solidFill>
                  <a:schemeClr val="accent4">
                    <a:lumMod val="25000"/>
                  </a:schemeClr>
                </a:solidFill>
              </a:rPr>
              <a:t>⟩ ::= A | B | C | ⋯ | Z</a:t>
            </a:r>
          </a:p>
        </p:txBody>
      </p:sp>
    </p:spTree>
    <p:extLst>
      <p:ext uri="{BB962C8B-B14F-4D97-AF65-F5344CB8AC3E}">
        <p14:creationId xmlns:p14="http://schemas.microsoft.com/office/powerpoint/2010/main" val="2857258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620000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5:</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462500"/>
            <a:ext cx="6572250" cy="1384995"/>
          </a:xfrm>
          <a:prstGeom prst="rect">
            <a:avLst/>
          </a:prstGeom>
          <a:noFill/>
        </p:spPr>
        <p:txBody>
          <a:bodyPr wrap="square">
            <a:spAutoFit/>
          </a:bodyPr>
          <a:lstStyle/>
          <a:p>
            <a:pPr rtl="0">
              <a:spcBef>
                <a:spcPts val="0"/>
              </a:spcBef>
              <a:spcAft>
                <a:spcPts val="0"/>
              </a:spcAft>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Give production rules in Backus–</a:t>
            </a:r>
            <a:r>
              <a:rPr lang="en-US"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Naur</a:t>
            </a: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form for an identifier if it can consist of</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or more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least three but no more than six lowercase letters.</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one to six uppercase or lowercase letters beginning with an uppercase letter.</a:t>
            </a:r>
            <a:endParaRPr lang="en-US" dirty="0">
              <a:effectLst/>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arenR"/>
            </a:pPr>
            <a:r>
              <a:rPr lang="en-US"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 lowercase letter, followed by a digit or an under score, followed by three or four alphanumeric characters (lower or uppercase letters and digits)</a:t>
            </a:r>
            <a:endParaRPr lang="en-US" dirty="0">
              <a:effectLst/>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48009AE5-E001-EF9E-57C5-D07BAA1A52DC}"/>
              </a:ext>
            </a:extLst>
          </p:cNvPr>
          <p:cNvSpPr txBox="1"/>
          <p:nvPr/>
        </p:nvSpPr>
        <p:spPr>
          <a:xfrm>
            <a:off x="2224234" y="1998224"/>
            <a:ext cx="6757841" cy="2031325"/>
          </a:xfrm>
          <a:prstGeom prst="rect">
            <a:avLst/>
          </a:prstGeom>
          <a:noFill/>
        </p:spPr>
        <p:txBody>
          <a:bodyPr wrap="square">
            <a:spAutoFit/>
          </a:bodyPr>
          <a:lstStyle/>
          <a:p>
            <a:pPr marL="342900" indent="-342900">
              <a:buFont typeface="+mj-lt"/>
              <a:buAutoNum type="alphaLcParenR" startAt="4"/>
            </a:pPr>
            <a:r>
              <a:rPr lang="en-US" sz="1400" dirty="0">
                <a:solidFill>
                  <a:schemeClr val="accent4">
                    <a:lumMod val="25000"/>
                  </a:schemeClr>
                </a:solidFill>
              </a:rPr>
              <a:t>⟨identifier⟩ ::= ⟨</a:t>
            </a:r>
            <a:r>
              <a:rPr lang="en-US" sz="1400" dirty="0" err="1">
                <a:solidFill>
                  <a:schemeClr val="accent4">
                    <a:lumMod val="25000"/>
                  </a:schemeClr>
                </a:solidFill>
              </a:rPr>
              <a:t>lcletter</a:t>
            </a:r>
            <a:r>
              <a:rPr lang="en-US" sz="1400" dirty="0">
                <a:solidFill>
                  <a:schemeClr val="accent4">
                    <a:lumMod val="25000"/>
                  </a:schemeClr>
                </a:solidFill>
              </a:rPr>
              <a:t>⟩⟨</a:t>
            </a:r>
            <a:r>
              <a:rPr lang="en-US" sz="1400" dirty="0" err="1">
                <a:solidFill>
                  <a:schemeClr val="accent4">
                    <a:lumMod val="25000"/>
                  </a:schemeClr>
                </a:solidFill>
              </a:rPr>
              <a:t>digitorus</a:t>
            </a:r>
            <a:r>
              <a:rPr lang="en-US" sz="1400" dirty="0">
                <a:solidFill>
                  <a:schemeClr val="accent4">
                    <a:lumMod val="25000"/>
                  </a:schemeClr>
                </a:solidFill>
              </a:rPr>
              <a:t>⟩⟨alphanumeric⟩⟨alphanumeric⟩⟨alphanumeric⟩ |             ⟨</a:t>
            </a:r>
            <a:r>
              <a:rPr lang="en-US" sz="1400" dirty="0" err="1">
                <a:solidFill>
                  <a:schemeClr val="accent4">
                    <a:lumMod val="25000"/>
                  </a:schemeClr>
                </a:solidFill>
              </a:rPr>
              <a:t>lcletter</a:t>
            </a:r>
            <a:r>
              <a:rPr lang="en-US" sz="1400" dirty="0">
                <a:solidFill>
                  <a:schemeClr val="accent4">
                    <a:lumMod val="25000"/>
                  </a:schemeClr>
                </a:solidFill>
              </a:rPr>
              <a:t>⟩⟨</a:t>
            </a:r>
            <a:r>
              <a:rPr lang="en-US" sz="1400" dirty="0" err="1">
                <a:solidFill>
                  <a:schemeClr val="accent4">
                    <a:lumMod val="25000"/>
                  </a:schemeClr>
                </a:solidFill>
              </a:rPr>
              <a:t>digitorus</a:t>
            </a:r>
            <a:r>
              <a:rPr lang="en-US" sz="1400" dirty="0">
                <a:solidFill>
                  <a:schemeClr val="accent4">
                    <a:lumMod val="25000"/>
                  </a:schemeClr>
                </a:solidFill>
              </a:rPr>
              <a:t>⟩⟨alphanumeric⟩⟨alphanumeric⟩⟨alphanumeric⟩⟨alphanumeric⟩</a:t>
            </a:r>
          </a:p>
          <a:p>
            <a:r>
              <a:rPr lang="en-US" sz="1400" dirty="0">
                <a:solidFill>
                  <a:schemeClr val="accent4">
                    <a:lumMod val="25000"/>
                  </a:schemeClr>
                </a:solidFill>
              </a:rPr>
              <a:t>⟨</a:t>
            </a:r>
            <a:r>
              <a:rPr lang="en-US" sz="1400" dirty="0" err="1">
                <a:solidFill>
                  <a:schemeClr val="accent4">
                    <a:lumMod val="25000"/>
                  </a:schemeClr>
                </a:solidFill>
              </a:rPr>
              <a:t>digitorus</a:t>
            </a:r>
            <a:r>
              <a:rPr lang="en-US" sz="1400" dirty="0">
                <a:solidFill>
                  <a:schemeClr val="accent4">
                    <a:lumMod val="25000"/>
                  </a:schemeClr>
                </a:solidFill>
              </a:rPr>
              <a:t>⟩ ::= ⟨digit⟩ | ⟨underscore⟩</a:t>
            </a:r>
          </a:p>
          <a:p>
            <a:r>
              <a:rPr lang="en-US" sz="1400" dirty="0">
                <a:solidFill>
                  <a:schemeClr val="accent4">
                    <a:lumMod val="25000"/>
                  </a:schemeClr>
                </a:solidFill>
              </a:rPr>
              <a:t>⟨alphanumeric⟩ ::= ⟨letter⟩ | ⟨digit⟩</a:t>
            </a:r>
          </a:p>
          <a:p>
            <a:r>
              <a:rPr lang="en-US" sz="1400" dirty="0">
                <a:solidFill>
                  <a:schemeClr val="accent4">
                    <a:lumMod val="25000"/>
                  </a:schemeClr>
                </a:solidFill>
              </a:rPr>
              <a:t>⟨letter⟩ ::= ⟨</a:t>
            </a:r>
            <a:r>
              <a:rPr lang="en-US" sz="1400" dirty="0" err="1">
                <a:solidFill>
                  <a:schemeClr val="accent4">
                    <a:lumMod val="25000"/>
                  </a:schemeClr>
                </a:solidFill>
              </a:rPr>
              <a:t>lcletter</a:t>
            </a:r>
            <a:r>
              <a:rPr lang="en-US" sz="1400" dirty="0">
                <a:solidFill>
                  <a:schemeClr val="accent4">
                    <a:lumMod val="25000"/>
                  </a:schemeClr>
                </a:solidFill>
              </a:rPr>
              <a:t>⟩ | ⟨</a:t>
            </a:r>
            <a:r>
              <a:rPr lang="en-US" sz="1400" dirty="0" err="1">
                <a:solidFill>
                  <a:schemeClr val="accent4">
                    <a:lumMod val="25000"/>
                  </a:schemeClr>
                </a:solidFill>
              </a:rPr>
              <a:t>ucletter</a:t>
            </a:r>
            <a:r>
              <a:rPr lang="en-US" sz="1400" dirty="0">
                <a:solidFill>
                  <a:schemeClr val="accent4">
                    <a:lumMod val="25000"/>
                  </a:schemeClr>
                </a:solidFill>
              </a:rPr>
              <a:t>⟩</a:t>
            </a:r>
          </a:p>
          <a:p>
            <a:r>
              <a:rPr lang="en-US" sz="1400" dirty="0">
                <a:solidFill>
                  <a:schemeClr val="accent4">
                    <a:lumMod val="25000"/>
                  </a:schemeClr>
                </a:solidFill>
              </a:rPr>
              <a:t>⟨</a:t>
            </a:r>
            <a:r>
              <a:rPr lang="en-US" sz="1400" dirty="0" err="1">
                <a:solidFill>
                  <a:schemeClr val="accent4">
                    <a:lumMod val="25000"/>
                  </a:schemeClr>
                </a:solidFill>
              </a:rPr>
              <a:t>lcletter</a:t>
            </a:r>
            <a:r>
              <a:rPr lang="en-US" sz="1400" dirty="0">
                <a:solidFill>
                  <a:schemeClr val="accent4">
                    <a:lumMod val="25000"/>
                  </a:schemeClr>
                </a:solidFill>
              </a:rPr>
              <a:t>⟩ ::= a | b | c | ⋯ | z</a:t>
            </a:r>
          </a:p>
          <a:p>
            <a:r>
              <a:rPr lang="en-US" sz="1400" dirty="0">
                <a:solidFill>
                  <a:schemeClr val="accent4">
                    <a:lumMod val="25000"/>
                  </a:schemeClr>
                </a:solidFill>
              </a:rPr>
              <a:t>⟨</a:t>
            </a:r>
            <a:r>
              <a:rPr lang="en-US" sz="1400" dirty="0" err="1">
                <a:solidFill>
                  <a:schemeClr val="accent4">
                    <a:lumMod val="25000"/>
                  </a:schemeClr>
                </a:solidFill>
              </a:rPr>
              <a:t>ucletter</a:t>
            </a:r>
            <a:r>
              <a:rPr lang="en-US" sz="1400" dirty="0">
                <a:solidFill>
                  <a:schemeClr val="accent4">
                    <a:lumMod val="25000"/>
                  </a:schemeClr>
                </a:solidFill>
              </a:rPr>
              <a:t>⟩ ::= A | B | C | ⋯ | Z</a:t>
            </a:r>
          </a:p>
          <a:p>
            <a:r>
              <a:rPr lang="en-US" sz="1400" dirty="0">
                <a:solidFill>
                  <a:schemeClr val="accent4">
                    <a:lumMod val="25000"/>
                  </a:schemeClr>
                </a:solidFill>
              </a:rPr>
              <a:t>⟨digit⟩ ::= 0 | 1 | 2 | ⋯ | 9</a:t>
            </a:r>
          </a:p>
          <a:p>
            <a:r>
              <a:rPr lang="en-US" sz="1400" dirty="0">
                <a:solidFill>
                  <a:schemeClr val="accent4">
                    <a:lumMod val="25000"/>
                  </a:schemeClr>
                </a:solidFill>
              </a:rPr>
              <a:t>⟨underscore⟩ ::= _</a:t>
            </a:r>
          </a:p>
        </p:txBody>
      </p:sp>
    </p:spTree>
    <p:extLst>
      <p:ext uri="{BB962C8B-B14F-4D97-AF65-F5344CB8AC3E}">
        <p14:creationId xmlns:p14="http://schemas.microsoft.com/office/powerpoint/2010/main" val="122683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4959747">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6:</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954107"/>
          </a:xfrm>
          <a:prstGeom prst="rect">
            <a:avLst/>
          </a:prstGeom>
          <a:noFill/>
        </p:spPr>
        <p:txBody>
          <a:bodyPr wrap="square">
            <a:spAutoFit/>
          </a:bodyPr>
          <a:lstStyle/>
          <a:p>
            <a:pPr rtl="0">
              <a:spcBef>
                <a:spcPts val="0"/>
              </a:spcBef>
              <a:spcAft>
                <a:spcPts val="0"/>
              </a:spcAft>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Give production rules in Backus–</a:t>
            </a: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Naur</a:t>
            </a: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form that generates all identifiers in the C programming language. In Can identifier starts with a letter or an underscore ( ) that is followed by one or more lowercase letters, uppercase letters, underscores, and digits.</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34" name="TextBox 33">
            <a:extLst>
              <a:ext uri="{FF2B5EF4-FFF2-40B4-BE49-F238E27FC236}">
                <a16:creationId xmlns:a16="http://schemas.microsoft.com/office/drawing/2014/main" id="{B82C439B-1D91-C2A8-FEF5-F151BADD0794}"/>
              </a:ext>
            </a:extLst>
          </p:cNvPr>
          <p:cNvSpPr txBox="1"/>
          <p:nvPr/>
        </p:nvSpPr>
        <p:spPr>
          <a:xfrm>
            <a:off x="2224234" y="1552336"/>
            <a:ext cx="3900341" cy="1600438"/>
          </a:xfrm>
          <a:prstGeom prst="rect">
            <a:avLst/>
          </a:prstGeom>
          <a:noFill/>
        </p:spPr>
        <p:txBody>
          <a:bodyPr wrap="square">
            <a:spAutoFit/>
          </a:bodyPr>
          <a:lstStyle/>
          <a:p>
            <a:pPr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letterorus</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⟨identifier⟩⟨symbol⟩</a:t>
            </a:r>
            <a:endParaRPr lang="en-GB"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letterorus</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⟨letter⟩ ∣</a:t>
            </a:r>
            <a:endParaRPr lang="en-GB"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⟨symbol⟩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letterorus</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⟨digit⟩</a:t>
            </a:r>
            <a:endParaRPr lang="en-GB"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lcletter</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ucletter</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lcletter</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 ∣ b ∣ c ∣ ⋯ ∣ z</a:t>
            </a:r>
            <a:endParaRPr lang="en-GB"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ucletter</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 ∣ B ∣ C ∣ ⋯ ∣ Z</a:t>
            </a:r>
            <a:endParaRPr lang="en-GB"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⟨digit⟩ ::= 0 ∣ 1 ∣ 2 ∣ ⋯ ∣ 9</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1619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TextBox 3">
            <a:extLst>
              <a:ext uri="{FF2B5EF4-FFF2-40B4-BE49-F238E27FC236}">
                <a16:creationId xmlns:a16="http://schemas.microsoft.com/office/drawing/2014/main" id="{8B9CD5E7-F7C3-8E19-A682-60C3D18B5891}"/>
              </a:ext>
            </a:extLst>
          </p:cNvPr>
          <p:cNvSpPr txBox="1"/>
          <p:nvPr/>
        </p:nvSpPr>
        <p:spPr>
          <a:xfrm>
            <a:off x="2224234" y="497875"/>
            <a:ext cx="6572250" cy="4247317"/>
          </a:xfrm>
          <a:prstGeom prst="rect">
            <a:avLst/>
          </a:prstGeom>
          <a:noFill/>
        </p:spPr>
        <p:txBody>
          <a:bodyPr wrap="square">
            <a:spAutoFit/>
          </a:bodyPr>
          <a:lstStyle/>
          <a:p>
            <a:r>
              <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Extended Backus–</a:t>
            </a:r>
            <a:r>
              <a:rPr lang="en-US" b="1"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Naur</a:t>
            </a:r>
            <a:r>
              <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Form (EBNF)</a:t>
            </a:r>
          </a:p>
          <a:p>
            <a:endParaRPr lang="en-US"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Production Rules:</a:t>
            </a:r>
          </a:p>
          <a:p>
            <a:endParaRPr lang="en-US"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 metacharacter represents an optional element. It indicates that the preceding element can occur zero or one time.</a:t>
            </a:r>
          </a:p>
          <a:p>
            <a:pPr marL="285750" indent="-285750">
              <a:buFont typeface="Arial" panose="020B0604020202020204" pitchFamily="34" charset="0"/>
              <a:buChar char="•"/>
            </a:pPr>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 metacharacter represents a repetition. It indicates that the preceding element can occur zero or more times.</a:t>
            </a:r>
          </a:p>
          <a:p>
            <a:pPr marL="285750" indent="-285750">
              <a:buFont typeface="Arial" panose="020B0604020202020204" pitchFamily="34" charset="0"/>
              <a:buChar char="•"/>
            </a:pPr>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 metacharacter represents a repetition. It indicates that the preceding element must occur one or more times.</a:t>
            </a:r>
          </a:p>
          <a:p>
            <a:pPr marL="285750" indent="-285750">
              <a:buFont typeface="Arial" panose="020B0604020202020204" pitchFamily="34" charset="0"/>
              <a:buChar char="•"/>
            </a:pP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r>
              <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Examples:</a:t>
            </a:r>
          </a:p>
          <a:p>
            <a:endParaRPr lang="en-US"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Optional Element: The production rule A ::= B ? C indicates that element B is optional. It can occur zero or one time in the production.</a:t>
            </a:r>
          </a:p>
          <a:p>
            <a:pPr marL="285750" indent="-285750">
              <a:buFont typeface="Arial" panose="020B0604020202020204" pitchFamily="34" charset="0"/>
              <a:buChar char="•"/>
            </a:pPr>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Repetition: The production rule A ::= B * C indicates that element B can occur zero or more times in the production.</a:t>
            </a:r>
          </a:p>
          <a:p>
            <a:pPr marL="285750" indent="-285750">
              <a:buFont typeface="Arial" panose="020B0604020202020204" pitchFamily="34" charset="0"/>
              <a:buChar char="•"/>
            </a:pPr>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Repetition: The production rule A ::= B + C indicates that element B must occur one or more times in the production.</a:t>
            </a:r>
          </a:p>
        </p:txBody>
      </p:sp>
      <p:sp>
        <p:nvSpPr>
          <p:cNvPr id="7" name="Freeform: Shape 6">
            <a:extLst>
              <a:ext uri="{FF2B5EF4-FFF2-40B4-BE49-F238E27FC236}">
                <a16:creationId xmlns:a16="http://schemas.microsoft.com/office/drawing/2014/main" id="{321BAA4F-78AE-A091-6265-E9C965B1417E}"/>
              </a:ext>
            </a:extLst>
          </p:cNvPr>
          <p:cNvSpPr>
            <a:spLocks noChangeAspect="1"/>
          </p:cNvSpPr>
          <p:nvPr/>
        </p:nvSpPr>
        <p:spPr>
          <a:xfrm rot="8789885">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4266582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7:</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1600438"/>
          </a:xfrm>
          <a:prstGeom prst="rect">
            <a:avLst/>
          </a:prstGeom>
          <a:noFill/>
        </p:spPr>
        <p:txBody>
          <a:bodyPr wrap="square">
            <a:spAutoFit/>
          </a:bodyPr>
          <a:lstStyle/>
          <a:p>
            <a:pPr marL="342900" indent="-342900" rtl="0">
              <a:spcBef>
                <a:spcPts val="0"/>
              </a:spcBef>
              <a:spcAft>
                <a:spcPts val="0"/>
              </a:spcAft>
              <a:buFont typeface="+mj-lt"/>
              <a:buAutoNum type="alphaLcPeriod"/>
            </a:pP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Give production rules in extended Backus–</a:t>
            </a: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Naur</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form that generate all decimal numerals consisting of an optional sign, a nonnegative integer, and a decimal fraction that is either the empty string or a decimal point followed by an optional positive integer optionally preceded by some number of zeros</a:t>
            </a:r>
          </a:p>
          <a:p>
            <a:pPr marL="342900" indent="-342900" rtl="0">
              <a:spcBef>
                <a:spcPts val="0"/>
              </a:spcBef>
              <a:spcAft>
                <a:spcPts val="0"/>
              </a:spcAft>
              <a:buFont typeface="+mj-lt"/>
              <a:buAutoNum type="alphaLcPeriod"/>
            </a:pPr>
            <a:endParaRPr lang="en-US" b="1" i="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342900" indent="-342900" rtl="0">
              <a:spcBef>
                <a:spcPts val="0"/>
              </a:spcBef>
              <a:spcAft>
                <a:spcPts val="0"/>
              </a:spcAft>
              <a:buFont typeface="+mj-lt"/>
              <a:buAutoNum type="alphaLcPeriod"/>
            </a:pP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Give production rules in extended Backus–</a:t>
            </a: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Naur</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form for identifiers in the C programming language</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44D596D2-1368-ADB2-7EBD-E9D333EB85D3}"/>
              </a:ext>
            </a:extLst>
          </p:cNvPr>
          <p:cNvSpPr txBox="1"/>
          <p:nvPr/>
        </p:nvSpPr>
        <p:spPr>
          <a:xfrm>
            <a:off x="2230471" y="2194024"/>
            <a:ext cx="5294279" cy="1169551"/>
          </a:xfrm>
          <a:prstGeom prst="rect">
            <a:avLst/>
          </a:prstGeom>
          <a:noFill/>
        </p:spPr>
        <p:txBody>
          <a:bodyPr wrap="square">
            <a:spAutoFit/>
          </a:bodyPr>
          <a:lstStyle/>
          <a:p>
            <a:pPr algn="just"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numeral ::= sign?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nonzerodigit</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digit∗ decimal? ∣ sign? 0   decimal?</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sign ::= + ∣ −</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nonzerodigit</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1 ∣ 2 ∣ ⋯ ∣ 9</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d</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igit ::= 0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nonzerodigit</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decimal ::= .digit∗</a:t>
            </a:r>
          </a:p>
        </p:txBody>
      </p:sp>
      <p:sp>
        <p:nvSpPr>
          <p:cNvPr id="38" name="TextBox 37">
            <a:extLst>
              <a:ext uri="{FF2B5EF4-FFF2-40B4-BE49-F238E27FC236}">
                <a16:creationId xmlns:a16="http://schemas.microsoft.com/office/drawing/2014/main" id="{CBE3F6DC-43A9-B2E2-E738-BD480F91CA3E}"/>
              </a:ext>
            </a:extLst>
          </p:cNvPr>
          <p:cNvSpPr txBox="1"/>
          <p:nvPr/>
        </p:nvSpPr>
        <p:spPr>
          <a:xfrm>
            <a:off x="2224234" y="3465673"/>
            <a:ext cx="2757341" cy="1600438"/>
          </a:xfrm>
          <a:prstGeom prst="rect">
            <a:avLst/>
          </a:prstGeom>
          <a:noFill/>
        </p:spPr>
        <p:txBody>
          <a:bodyPr wrap="square">
            <a:spAutoFit/>
          </a:bodyPr>
          <a:lstStyle/>
          <a:p>
            <a:pPr algn="just"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letterorus</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symbol ∗</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letterorus</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letter ∣</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symbol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letterorus</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digit</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letter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lcletter</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t>
            </a: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ucletter</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lcletter</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 ∣ b ∣ c ∣ ⋯ ∣ z</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ucletter</a:t>
            </a: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 ∣ B ∣ C ∣ ⋯ ∣ Z</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digit ::= 0 ∣ 1 ∣ 2 ∣ ⋯ ∣ 9</a:t>
            </a:r>
            <a:endParaRPr lang="en-GB"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cxnSp>
        <p:nvCxnSpPr>
          <p:cNvPr id="40" name="Straight Connector 39">
            <a:extLst>
              <a:ext uri="{FF2B5EF4-FFF2-40B4-BE49-F238E27FC236}">
                <a16:creationId xmlns:a16="http://schemas.microsoft.com/office/drawing/2014/main" id="{1A08DD42-591E-088D-3491-B746C6118EF9}"/>
              </a:ext>
            </a:extLst>
          </p:cNvPr>
          <p:cNvCxnSpPr>
            <a:cxnSpLocks/>
          </p:cNvCxnSpPr>
          <p:nvPr/>
        </p:nvCxnSpPr>
        <p:spPr>
          <a:xfrm>
            <a:off x="2305050" y="3430443"/>
            <a:ext cx="6096000" cy="35230"/>
          </a:xfrm>
          <a:prstGeom prst="line">
            <a:avLst/>
          </a:prstGeom>
          <a:ln w="19050"/>
        </p:spPr>
        <p:style>
          <a:lnRef idx="1">
            <a:schemeClr val="dk1"/>
          </a:lnRef>
          <a:fillRef idx="0">
            <a:schemeClr val="dk1"/>
          </a:fillRef>
          <a:effectRef idx="0">
            <a:schemeClr val="dk1"/>
          </a:effectRef>
          <a:fontRef idx="minor">
            <a:schemeClr val="tx1"/>
          </a:fontRef>
        </p:style>
      </p:cxnSp>
      <p:sp>
        <p:nvSpPr>
          <p:cNvPr id="3" name="Freeform: Shape 2">
            <a:extLst>
              <a:ext uri="{FF2B5EF4-FFF2-40B4-BE49-F238E27FC236}">
                <a16:creationId xmlns:a16="http://schemas.microsoft.com/office/drawing/2014/main" id="{86F25094-D196-A1EC-D4F5-D6E4D54830DA}"/>
              </a:ext>
            </a:extLst>
          </p:cNvPr>
          <p:cNvSpPr>
            <a:spLocks noChangeAspect="1"/>
          </p:cNvSpPr>
          <p:nvPr/>
        </p:nvSpPr>
        <p:spPr>
          <a:xfrm rot="7716246">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1582470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4"/>
          <p:cNvSpPr txBox="1">
            <a:spLocks noGrp="1"/>
          </p:cNvSpPr>
          <p:nvPr>
            <p:ph type="subTitle" idx="1"/>
          </p:nvPr>
        </p:nvSpPr>
        <p:spPr>
          <a:xfrm>
            <a:off x="2337827" y="874973"/>
            <a:ext cx="6287058" cy="1211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Anshul Shukla</a:t>
            </a:r>
          </a:p>
          <a:p>
            <a:pPr marL="0" lvl="0" indent="0" algn="l" rtl="0">
              <a:spcBef>
                <a:spcPts val="0"/>
              </a:spcBef>
              <a:spcAft>
                <a:spcPts val="0"/>
              </a:spcAft>
              <a:buNone/>
            </a:pPr>
            <a:r>
              <a:rPr lang="en" dirty="0"/>
              <a:t>Roll-Number: IC-2K20-12</a:t>
            </a:r>
            <a:br>
              <a:rPr lang="en" dirty="0"/>
            </a:br>
            <a:r>
              <a:rPr lang="en" dirty="0"/>
              <a:t>Course: MCA(5-Years)</a:t>
            </a:r>
            <a:br>
              <a:rPr lang="en" dirty="0"/>
            </a:br>
            <a:r>
              <a:rPr lang="en" dirty="0"/>
              <a:t>Semester: 8</a:t>
            </a:r>
            <a:r>
              <a:rPr lang="en" baseline="30000" dirty="0"/>
              <a:t>th</a:t>
            </a:r>
            <a:r>
              <a:rPr lang="en" dirty="0"/>
              <a:t> Semester</a:t>
            </a:r>
            <a:br>
              <a:rPr lang="en" dirty="0"/>
            </a:br>
            <a:r>
              <a:rPr lang="en-US" dirty="0"/>
              <a:t>Institute: International Institute of Professional Studies, Devi </a:t>
            </a:r>
            <a:r>
              <a:rPr lang="en-US" dirty="0" err="1"/>
              <a:t>Ahilya</a:t>
            </a:r>
            <a:r>
              <a:rPr lang="en-US" dirty="0"/>
              <a:t> University</a:t>
            </a:r>
            <a:endParaRPr dirty="0"/>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261070" y="2487365"/>
            <a:ext cx="2440572"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Grammar Test</a:t>
            </a:r>
          </a:p>
        </p:txBody>
      </p:sp>
      <p:sp>
        <p:nvSpPr>
          <p:cNvPr id="11" name="Google Shape;106;p25">
            <a:extLst>
              <a:ext uri="{FF2B5EF4-FFF2-40B4-BE49-F238E27FC236}">
                <a16:creationId xmlns:a16="http://schemas.microsoft.com/office/drawing/2014/main" id="{6C029EE8-F700-6801-2E92-88B256CBB15C}"/>
              </a:ext>
            </a:extLst>
          </p:cNvPr>
          <p:cNvSpPr txBox="1">
            <a:spLocks/>
          </p:cNvSpPr>
          <p:nvPr/>
        </p:nvSpPr>
        <p:spPr>
          <a:xfrm>
            <a:off x="3755603" y="236490"/>
            <a:ext cx="3451511"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IN" sz="2800" dirty="0"/>
              <a:t>M</a:t>
            </a:r>
            <a:r>
              <a:rPr lang="en-GB" sz="2800" dirty="0" err="1"/>
              <a:t>eet</a:t>
            </a:r>
            <a:r>
              <a:rPr lang="en-GB" sz="2800" dirty="0"/>
              <a:t> Your Presenter</a:t>
            </a:r>
          </a:p>
        </p:txBody>
      </p:sp>
      <p:sp>
        <p:nvSpPr>
          <p:cNvPr id="13" name="Google Shape;140;p28">
            <a:extLst>
              <a:ext uri="{FF2B5EF4-FFF2-40B4-BE49-F238E27FC236}">
                <a16:creationId xmlns:a16="http://schemas.microsoft.com/office/drawing/2014/main" id="{D13AA8FB-BE09-FC6B-ED97-BE5B2449DC88}"/>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05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8:</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2031325"/>
          </a:xfrm>
          <a:prstGeom prst="rect">
            <a:avLst/>
          </a:prstGeom>
          <a:noFill/>
        </p:spPr>
        <p:txBody>
          <a:bodyPr wrap="square">
            <a:spAutoFit/>
          </a:bodyPr>
          <a:lstStyle/>
          <a:p>
            <a:pPr algn="just" rtl="0">
              <a:spcBef>
                <a:spcPts val="0"/>
              </a:spcBef>
              <a:spcAft>
                <a:spcPts val="0"/>
              </a:spcAft>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Use Backus–</a:t>
            </a: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Naur</a:t>
            </a: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form to describe the syntax of expressions in infix notation, where the set of operators and identifiers is the same as in the BNF for postfix expressions, but parentheses must surround expressions being used as factors.</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For each of these strings, determine whether it is generated by the grammar for infix expressions by it or not. If it is, find the steps used to generate the string.</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 y + z</a:t>
            </a:r>
          </a:p>
          <a:p>
            <a:pPr marL="342900" indent="-342900" algn="just" rtl="0" fontAlgn="base">
              <a:spcBef>
                <a:spcPts val="0"/>
              </a:spcBef>
              <a:spcAft>
                <a:spcPts val="0"/>
              </a:spcAft>
              <a:buFont typeface="+mj-lt"/>
              <a:buAutoNum type="arabicPeriod"/>
            </a:pP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a:t>
            </a: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t>
            </a: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c∕d</a:t>
            </a:r>
            <a:endPar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d) + m − n + p − q</a:t>
            </a: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 q)</a:t>
            </a:r>
          </a:p>
        </p:txBody>
      </p:sp>
      <p:sp>
        <p:nvSpPr>
          <p:cNvPr id="4" name="TextBox 3">
            <a:extLst>
              <a:ext uri="{FF2B5EF4-FFF2-40B4-BE49-F238E27FC236}">
                <a16:creationId xmlns:a16="http://schemas.microsoft.com/office/drawing/2014/main" id="{EFC6CA5D-2269-89DD-4C92-CCD25A8A7ECA}"/>
              </a:ext>
            </a:extLst>
          </p:cNvPr>
          <p:cNvSpPr txBox="1"/>
          <p:nvPr/>
        </p:nvSpPr>
        <p:spPr>
          <a:xfrm>
            <a:off x="2224234" y="2539924"/>
            <a:ext cx="1328591" cy="523220"/>
          </a:xfrm>
          <a:prstGeom prst="rect">
            <a:avLst/>
          </a:prstGeom>
          <a:noFill/>
        </p:spPr>
        <p:txBody>
          <a:bodyPr wrap="square">
            <a:spAutoFit/>
          </a:bodyPr>
          <a:lstStyle/>
          <a:p>
            <a:pPr algn="just" rtl="0" fontAlgn="base">
              <a:spcBef>
                <a:spcPts val="0"/>
              </a:spcBef>
              <a:spcAft>
                <a:spcPts val="0"/>
              </a:spcAft>
            </a:pPr>
            <a:r>
              <a:rPr lang="en-US"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 y + z</a:t>
            </a:r>
            <a:endParaRPr lang="en-US"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fontAlgn="base">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Not generated</a:t>
            </a:r>
            <a:endParaRPr lang="en-US"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B71BDA29-E74B-9E20-3BA7-5774F54174F1}"/>
              </a:ext>
            </a:extLst>
          </p:cNvPr>
          <p:cNvSpPr txBox="1"/>
          <p:nvPr/>
        </p:nvSpPr>
        <p:spPr>
          <a:xfrm>
            <a:off x="2224234" y="3085314"/>
            <a:ext cx="6572250" cy="2031325"/>
          </a:xfrm>
          <a:prstGeom prst="rect">
            <a:avLst/>
          </a:prstGeom>
          <a:noFill/>
        </p:spPr>
        <p:txBody>
          <a:bodyPr wrap="square">
            <a:spAutoFit/>
          </a:bodyPr>
          <a:lstStyle/>
          <a:p>
            <a:pPr algn="just" rtl="0" fontAlgn="base">
              <a:spcBef>
                <a:spcPts val="0"/>
              </a:spcBef>
              <a:spcAft>
                <a:spcPts val="0"/>
              </a:spcAft>
            </a:pPr>
            <a:r>
              <a:rPr lang="en-US"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 q)</a:t>
            </a: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endPar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Freeform: Shape 2">
            <a:extLst>
              <a:ext uri="{FF2B5EF4-FFF2-40B4-BE49-F238E27FC236}">
                <a16:creationId xmlns:a16="http://schemas.microsoft.com/office/drawing/2014/main" id="{60E99915-A3F9-12ED-CD3F-1CF193582A10}"/>
              </a:ext>
            </a:extLst>
          </p:cNvPr>
          <p:cNvSpPr>
            <a:spLocks noChangeAspect="1"/>
          </p:cNvSpPr>
          <p:nvPr/>
        </p:nvSpPr>
        <p:spPr>
          <a:xfrm rot="6636786">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329604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8:</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2031325"/>
          </a:xfrm>
          <a:prstGeom prst="rect">
            <a:avLst/>
          </a:prstGeom>
          <a:noFill/>
        </p:spPr>
        <p:txBody>
          <a:bodyPr wrap="square">
            <a:spAutoFit/>
          </a:bodyPr>
          <a:lstStyle/>
          <a:p>
            <a:pPr algn="just" rtl="0">
              <a:spcBef>
                <a:spcPts val="0"/>
              </a:spcBef>
              <a:spcAft>
                <a:spcPts val="0"/>
              </a:spcAft>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Use Backus–</a:t>
            </a: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Naur</a:t>
            </a: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form to describe the syntax of expressions in infix notation, where the set of operators and identifiers is the same as in the BNF for postfix expressions, but parentheses must surround expressions being used as factors.</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For each of these strings, determine whether it is generated by the grammar for infix expressions by it or not. If it is, find the steps used to generate the string.</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 y + z</a:t>
            </a:r>
          </a:p>
          <a:p>
            <a:pPr marL="342900" indent="-342900" algn="just" rtl="0" fontAlgn="base">
              <a:spcBef>
                <a:spcPts val="0"/>
              </a:spcBef>
              <a:spcAft>
                <a:spcPts val="0"/>
              </a:spcAft>
              <a:buFont typeface="+mj-lt"/>
              <a:buAutoNum type="arabicPeriod"/>
            </a:pP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a:t>
            </a: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t>
            </a: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c∕d</a:t>
            </a:r>
            <a:endPar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d) + m − n + p − q</a:t>
            </a: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 q)</a:t>
            </a:r>
          </a:p>
        </p:txBody>
      </p:sp>
      <p:sp>
        <p:nvSpPr>
          <p:cNvPr id="6" name="TextBox 5">
            <a:extLst>
              <a:ext uri="{FF2B5EF4-FFF2-40B4-BE49-F238E27FC236}">
                <a16:creationId xmlns:a16="http://schemas.microsoft.com/office/drawing/2014/main" id="{2C557324-DCA4-4C20-6FB2-7A05882F1A40}"/>
              </a:ext>
            </a:extLst>
          </p:cNvPr>
          <p:cNvSpPr txBox="1"/>
          <p:nvPr/>
        </p:nvSpPr>
        <p:spPr>
          <a:xfrm>
            <a:off x="2224234" y="2800900"/>
            <a:ext cx="6572250" cy="1815882"/>
          </a:xfrm>
          <a:prstGeom prst="rect">
            <a:avLst/>
          </a:prstGeom>
          <a:noFill/>
        </p:spPr>
        <p:txBody>
          <a:bodyPr wrap="square">
            <a:spAutoFit/>
          </a:bodyPr>
          <a:lstStyle/>
          <a:p>
            <a:pPr algn="just" rtl="0" fontAlgn="base">
              <a:spcBef>
                <a:spcPts val="0"/>
              </a:spcBef>
              <a:spcAft>
                <a:spcPts val="0"/>
              </a:spcAft>
            </a:pPr>
            <a:r>
              <a:rPr lang="en-US"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d) + m − n + p − q</a:t>
            </a:r>
            <a:endPar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3" name="Freeform: Shape 2">
            <a:extLst>
              <a:ext uri="{FF2B5EF4-FFF2-40B4-BE49-F238E27FC236}">
                <a16:creationId xmlns:a16="http://schemas.microsoft.com/office/drawing/2014/main" id="{18D5573E-A12C-783E-96F0-F0CD4B72C681}"/>
              </a:ext>
            </a:extLst>
          </p:cNvPr>
          <p:cNvSpPr>
            <a:spLocks noChangeAspect="1"/>
          </p:cNvSpPr>
          <p:nvPr/>
        </p:nvSpPr>
        <p:spPr>
          <a:xfrm rot="5566621">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3229536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8:</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2031325"/>
          </a:xfrm>
          <a:prstGeom prst="rect">
            <a:avLst/>
          </a:prstGeom>
          <a:noFill/>
        </p:spPr>
        <p:txBody>
          <a:bodyPr wrap="square">
            <a:spAutoFit/>
          </a:bodyPr>
          <a:lstStyle/>
          <a:p>
            <a:pPr algn="just" rtl="0">
              <a:spcBef>
                <a:spcPts val="0"/>
              </a:spcBef>
              <a:spcAft>
                <a:spcPts val="0"/>
              </a:spcAft>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Use Backus–</a:t>
            </a: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Naur</a:t>
            </a: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form to describe the syntax of expressions in infix notation, where the set of operators and identifiers is the same as in the BNF for postfix expressions, but parentheses must surround expressions being used as factors.</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For each of these strings, determine whether it is generated by the grammar for infix expressions by it or not. If it is, find the steps used to generate the string.</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 y + z</a:t>
            </a:r>
          </a:p>
          <a:p>
            <a:pPr marL="342900" indent="-342900" algn="just" rtl="0" fontAlgn="base">
              <a:spcBef>
                <a:spcPts val="0"/>
              </a:spcBef>
              <a:spcAft>
                <a:spcPts val="0"/>
              </a:spcAft>
              <a:buFont typeface="+mj-lt"/>
              <a:buAutoNum type="arabicPeriod"/>
            </a:pP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a:t>
            </a: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t>
            </a:r>
            <a:r>
              <a:rPr lang="en-US" b="1"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c∕d</a:t>
            </a:r>
            <a:endPar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d) + m − n + p − q</a:t>
            </a:r>
          </a:p>
          <a:p>
            <a:pPr marL="342900" indent="-342900" algn="just" rtl="0" fontAlgn="base">
              <a:spcBef>
                <a:spcPts val="0"/>
              </a:spcBef>
              <a:spcAft>
                <a:spcPts val="0"/>
              </a:spcAft>
              <a:buFont typeface="+mj-lt"/>
              <a:buAutoNum type="arabicPeriod"/>
            </a:pPr>
            <a:r>
              <a:rPr lang="en-US" b="1"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 + n) ∗ (p − q)</a:t>
            </a:r>
          </a:p>
        </p:txBody>
      </p:sp>
      <p:sp>
        <p:nvSpPr>
          <p:cNvPr id="4" name="TextBox 3">
            <a:extLst>
              <a:ext uri="{FF2B5EF4-FFF2-40B4-BE49-F238E27FC236}">
                <a16:creationId xmlns:a16="http://schemas.microsoft.com/office/drawing/2014/main" id="{311A4121-AF4B-E3F5-8D75-81C3E7598348}"/>
              </a:ext>
            </a:extLst>
          </p:cNvPr>
          <p:cNvSpPr txBox="1"/>
          <p:nvPr/>
        </p:nvSpPr>
        <p:spPr>
          <a:xfrm>
            <a:off x="2224234" y="2797352"/>
            <a:ext cx="6091091" cy="1384995"/>
          </a:xfrm>
          <a:prstGeom prst="rect">
            <a:avLst/>
          </a:prstGeom>
          <a:noFill/>
        </p:spPr>
        <p:txBody>
          <a:bodyPr wrap="square">
            <a:spAutoFit/>
          </a:bodyPr>
          <a:lstStyle/>
          <a:p>
            <a:pPr algn="just" rtl="0" fontAlgn="base">
              <a:spcBef>
                <a:spcPts val="0"/>
              </a:spcBef>
              <a:spcAft>
                <a:spcPts val="0"/>
              </a:spcAft>
            </a:pPr>
            <a:r>
              <a:rPr lang="en-US" sz="1400" b="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a:t>
            </a:r>
            <a:r>
              <a:rPr lang="en-US"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a:t>
            </a:r>
            <a:r>
              <a:rPr lang="en-US" sz="1400" b="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c∕d</a:t>
            </a:r>
            <a:endPar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3" name="Freeform: Shape 2">
            <a:extLst>
              <a:ext uri="{FF2B5EF4-FFF2-40B4-BE49-F238E27FC236}">
                <a16:creationId xmlns:a16="http://schemas.microsoft.com/office/drawing/2014/main" id="{9706ED93-982C-71EC-476F-D2694F2A5C44}"/>
              </a:ext>
            </a:extLst>
          </p:cNvPr>
          <p:cNvSpPr>
            <a:spLocks noChangeAspect="1"/>
          </p:cNvSpPr>
          <p:nvPr/>
        </p:nvSpPr>
        <p:spPr>
          <a:xfrm rot="4452166">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104446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BCE13341-F295-9DD5-9CEE-FEA91A6277F9}"/>
              </a:ext>
            </a:extLst>
          </p:cNvPr>
          <p:cNvSpPr txBox="1"/>
          <p:nvPr/>
        </p:nvSpPr>
        <p:spPr>
          <a:xfrm>
            <a:off x="1639130" y="68401"/>
            <a:ext cx="6572250" cy="1415772"/>
          </a:xfrm>
          <a:prstGeom prst="rect">
            <a:avLst/>
          </a:prstGeom>
          <a:noFill/>
        </p:spPr>
        <p:txBody>
          <a:bodyPr wrap="square">
            <a:spAutoFit/>
          </a:bodyPr>
          <a:lstStyle/>
          <a:p>
            <a:pPr algn="just"/>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Postfix Notation:</a:t>
            </a:r>
          </a:p>
          <a:p>
            <a:pPr algn="just"/>
            <a:r>
              <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Infix notation is the commonly used arithmetic or logical formula notation. In this notation, operators are written between operands. For example, the infix expression '3 + 4' has the operator '+' between the operands 3 and 4. However, in postfix notation, operators are written after the operands. For the same expression, the postfix notation would be '3 4 +'.</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677D293A-6637-8B8E-7FC0-C9B1092172E0}"/>
              </a:ext>
            </a:extLst>
          </p:cNvPr>
          <p:cNvSpPr txBox="1"/>
          <p:nvPr/>
        </p:nvSpPr>
        <p:spPr>
          <a:xfrm>
            <a:off x="1724025" y="1484173"/>
            <a:ext cx="4286250" cy="3323987"/>
          </a:xfrm>
          <a:prstGeom prst="rect">
            <a:avLst/>
          </a:prstGeom>
          <a:noFill/>
        </p:spPr>
        <p:txBody>
          <a:bodyPr wrap="square">
            <a:spAutoFit/>
          </a:bodyPr>
          <a:lstStyle/>
          <a:p>
            <a:r>
              <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Infix Notation</a:t>
            </a:r>
            <a:endParaRPr lang="en-US"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Infix notation is a common way of writing arithmetic expressions where the operators are placed between the operands. For example, the infix notation for the expression '2 + 3' is '2 + 3'. Infix notation is widely used in mathematics and programming languages.</a:t>
            </a:r>
          </a:p>
          <a:p>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In contrast to infix notation, there are other notations such as prefix notation (also known as Polish notation) and postfix notation (also known as Reverse Polish notation). These notations have different rules for placing operators and operands, and they are often used in stack-based algorithms and calculators.</a:t>
            </a:r>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0" name="Picture 9">
            <a:extLst>
              <a:ext uri="{FF2B5EF4-FFF2-40B4-BE49-F238E27FC236}">
                <a16:creationId xmlns:a16="http://schemas.microsoft.com/office/drawing/2014/main" id="{C75A1159-116C-54D8-1D6D-8A68C7075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170" y="1484173"/>
            <a:ext cx="2867026" cy="2609850"/>
          </a:xfrm>
          <a:prstGeom prst="rect">
            <a:avLst/>
          </a:prstGeom>
          <a:ln>
            <a:noFill/>
          </a:ln>
          <a:effectLst>
            <a:softEdge rad="112500"/>
          </a:effectLst>
        </p:spPr>
      </p:pic>
      <p:sp>
        <p:nvSpPr>
          <p:cNvPr id="3" name="Freeform: Shape 2">
            <a:extLst>
              <a:ext uri="{FF2B5EF4-FFF2-40B4-BE49-F238E27FC236}">
                <a16:creationId xmlns:a16="http://schemas.microsoft.com/office/drawing/2014/main" id="{27B6A7AF-E44A-ABB4-99B3-3DAE506C947F}"/>
              </a:ext>
            </a:extLst>
          </p:cNvPr>
          <p:cNvSpPr>
            <a:spLocks noChangeAspect="1"/>
          </p:cNvSpPr>
          <p:nvPr/>
        </p:nvSpPr>
        <p:spPr>
          <a:xfrm rot="3382560">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100332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9:</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1600438"/>
          </a:xfrm>
          <a:prstGeom prst="rect">
            <a:avLst/>
          </a:prstGeom>
          <a:noFill/>
        </p:spPr>
        <p:txBody>
          <a:bodyPr wrap="square">
            <a:spAutoFit/>
          </a:bodyPr>
          <a:lstStyle/>
          <a:p>
            <a:pPr algn="just" rtl="0">
              <a:spcBef>
                <a:spcPts val="0"/>
              </a:spcBef>
              <a:spcAft>
                <a:spcPts val="0"/>
              </a:spcAft>
            </a:pP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For each of these strings, determine whether it is generated by the grammar given for postfix notation. If it </a:t>
            </a: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is,find</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the steps used to generate the string</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abc</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−z∗</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wxyz</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ade</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4D550101-20CB-A053-E21F-CE1758812E3C}"/>
              </a:ext>
            </a:extLst>
          </p:cNvPr>
          <p:cNvSpPr txBox="1"/>
          <p:nvPr/>
        </p:nvSpPr>
        <p:spPr>
          <a:xfrm>
            <a:off x="2224234" y="2194024"/>
            <a:ext cx="4986191" cy="1384995"/>
          </a:xfrm>
          <a:prstGeom prst="rect">
            <a:avLst/>
          </a:prstGeom>
          <a:noFill/>
        </p:spPr>
        <p:txBody>
          <a:bodyPr wrap="square">
            <a:spAutoFit/>
          </a:bodyPr>
          <a:lstStyle/>
          <a:p>
            <a:r>
              <a:rPr lang="en-GB" sz="1400" b="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abc</a:t>
            </a:r>
            <a:r>
              <a:rPr lang="en-GB"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p>
          <a:p>
            <a:endPar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⟨identifier⟩⟨identifier⟩⟨identifier⟩⟨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8" name="TextBox 47">
            <a:extLst>
              <a:ext uri="{FF2B5EF4-FFF2-40B4-BE49-F238E27FC236}">
                <a16:creationId xmlns:a16="http://schemas.microsoft.com/office/drawing/2014/main" id="{A60D323E-A633-11AC-E09D-31EDF4DC5BF8}"/>
              </a:ext>
            </a:extLst>
          </p:cNvPr>
          <p:cNvSpPr txBox="1"/>
          <p:nvPr/>
        </p:nvSpPr>
        <p:spPr>
          <a:xfrm>
            <a:off x="2224234" y="3645887"/>
            <a:ext cx="6572250" cy="738664"/>
          </a:xfrm>
          <a:prstGeom prst="rect">
            <a:avLst/>
          </a:prstGeom>
          <a:noFill/>
        </p:spPr>
        <p:txBody>
          <a:bodyPr wrap="square">
            <a:spAutoFit/>
          </a:bodyPr>
          <a:lstStyle/>
          <a:p>
            <a:r>
              <a:rPr lang="en-GB" sz="1400" b="1"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GB" sz="1400" b="1"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endPar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GB" sz="1400"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Not generated</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3" name="Freeform: Shape 2">
            <a:extLst>
              <a:ext uri="{FF2B5EF4-FFF2-40B4-BE49-F238E27FC236}">
                <a16:creationId xmlns:a16="http://schemas.microsoft.com/office/drawing/2014/main" id="{011F2CB2-2DDE-F6AD-8A1A-0D72006AF329}"/>
              </a:ext>
            </a:extLst>
          </p:cNvPr>
          <p:cNvSpPr>
            <a:spLocks noChangeAspect="1"/>
          </p:cNvSpPr>
          <p:nvPr/>
        </p:nvSpPr>
        <p:spPr>
          <a:xfrm rot="2244051">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225417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9:</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1600438"/>
          </a:xfrm>
          <a:prstGeom prst="rect">
            <a:avLst/>
          </a:prstGeom>
          <a:noFill/>
        </p:spPr>
        <p:txBody>
          <a:bodyPr wrap="square">
            <a:spAutoFit/>
          </a:bodyPr>
          <a:lstStyle/>
          <a:p>
            <a:pPr algn="just" rtl="0">
              <a:spcBef>
                <a:spcPts val="0"/>
              </a:spcBef>
              <a:spcAft>
                <a:spcPts val="0"/>
              </a:spcAft>
            </a:pP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For each of these strings, determine whether it is generated by the grammar given for postfix notation. If it </a:t>
            </a: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is,find</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the steps used to generate the string</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abc</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−z∗</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wxyz</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ade</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AF658C60-3FB0-6DF0-9A70-486FD042D3EF}"/>
              </a:ext>
            </a:extLst>
          </p:cNvPr>
          <p:cNvSpPr txBox="1"/>
          <p:nvPr/>
        </p:nvSpPr>
        <p:spPr>
          <a:xfrm>
            <a:off x="2224234" y="2194024"/>
            <a:ext cx="6572250" cy="2031325"/>
          </a:xfrm>
          <a:prstGeom prst="rect">
            <a:avLst/>
          </a:prstGeom>
          <a:noFill/>
        </p:spPr>
        <p:txBody>
          <a:bodyPr wrap="square">
            <a:spAutoFit/>
          </a:bodyPr>
          <a:lstStyle/>
          <a:p>
            <a:r>
              <a:rPr lang="en-GB" sz="1400" b="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GB"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−z∗</a:t>
            </a:r>
          </a:p>
          <a:p>
            <a:endPar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3" name="Freeform: Shape 2">
            <a:extLst>
              <a:ext uri="{FF2B5EF4-FFF2-40B4-BE49-F238E27FC236}">
                <a16:creationId xmlns:a16="http://schemas.microsoft.com/office/drawing/2014/main" id="{2E568941-7C5B-D884-E482-A77C1C6AE292}"/>
              </a:ext>
            </a:extLst>
          </p:cNvPr>
          <p:cNvSpPr>
            <a:spLocks noChangeAspect="1"/>
          </p:cNvSpPr>
          <p:nvPr/>
        </p:nvSpPr>
        <p:spPr>
          <a:xfrm rot="1136534">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384380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9:</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1600438"/>
          </a:xfrm>
          <a:prstGeom prst="rect">
            <a:avLst/>
          </a:prstGeom>
          <a:noFill/>
        </p:spPr>
        <p:txBody>
          <a:bodyPr wrap="square">
            <a:spAutoFit/>
          </a:bodyPr>
          <a:lstStyle/>
          <a:p>
            <a:pPr algn="just" rtl="0">
              <a:spcBef>
                <a:spcPts val="0"/>
              </a:spcBef>
              <a:spcAft>
                <a:spcPts val="0"/>
              </a:spcAft>
            </a:pP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For each of these strings, determine whether it is generated by the grammar given for postfix notation. If it </a:t>
            </a: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is,find</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the steps used to generate the string</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abc</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−z∗</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wxyz</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ade</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B8D2E979-58A6-F7A3-BC81-D280D4B958F8}"/>
              </a:ext>
            </a:extLst>
          </p:cNvPr>
          <p:cNvSpPr txBox="1"/>
          <p:nvPr/>
        </p:nvSpPr>
        <p:spPr>
          <a:xfrm>
            <a:off x="2224234" y="2194024"/>
            <a:ext cx="6919766" cy="2677656"/>
          </a:xfrm>
          <a:prstGeom prst="rect">
            <a:avLst/>
          </a:prstGeom>
          <a:noFill/>
        </p:spPr>
        <p:txBody>
          <a:bodyPr wrap="square">
            <a:spAutoFit/>
          </a:bodyPr>
          <a:lstStyle/>
          <a:p>
            <a:r>
              <a:rPr lang="en-GB" sz="1400" b="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wxyz</a:t>
            </a:r>
            <a:r>
              <a:rPr lang="en-GB"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p>
          <a:p>
            <a:endPar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⟨factor⟩⟨expression⟩⟨</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⟨factor⟩⟨factor⟩⟨expression⟩⟨</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⟨factor⟩⟨factor⟩⟨term⟩⟨term⟩⟨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⟨identifier⟩⟨identifier⟩⟨identifier⟩⟨identifier⟩⟨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3" name="Freeform: Shape 2">
            <a:extLst>
              <a:ext uri="{FF2B5EF4-FFF2-40B4-BE49-F238E27FC236}">
                <a16:creationId xmlns:a16="http://schemas.microsoft.com/office/drawing/2014/main" id="{23FE036B-F7FD-A087-B0ED-D5EFF787410B}"/>
              </a:ext>
            </a:extLst>
          </p:cNvPr>
          <p:cNvSpPr>
            <a:spLocks noChangeAspect="1"/>
          </p:cNvSpPr>
          <p:nvPr/>
        </p:nvSpPr>
        <p:spPr>
          <a:xfrm>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237180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9:</a:t>
            </a:r>
          </a:p>
        </p:txBody>
      </p:sp>
      <p:sp>
        <p:nvSpPr>
          <p:cNvPr id="30" name="TextBox 29">
            <a:extLst>
              <a:ext uri="{FF2B5EF4-FFF2-40B4-BE49-F238E27FC236}">
                <a16:creationId xmlns:a16="http://schemas.microsoft.com/office/drawing/2014/main" id="{8C7FE443-D743-8547-972B-016B3F7F371A}"/>
              </a:ext>
            </a:extLst>
          </p:cNvPr>
          <p:cNvSpPr txBox="1"/>
          <p:nvPr/>
        </p:nvSpPr>
        <p:spPr>
          <a:xfrm>
            <a:off x="2224234" y="526718"/>
            <a:ext cx="6572250" cy="1600438"/>
          </a:xfrm>
          <a:prstGeom prst="rect">
            <a:avLst/>
          </a:prstGeom>
          <a:noFill/>
        </p:spPr>
        <p:txBody>
          <a:bodyPr wrap="square">
            <a:spAutoFit/>
          </a:bodyPr>
          <a:lstStyle/>
          <a:p>
            <a:pPr algn="just" rtl="0">
              <a:spcBef>
                <a:spcPts val="0"/>
              </a:spcBef>
              <a:spcAft>
                <a:spcPts val="0"/>
              </a:spcAft>
            </a:pP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For each of these strings, determine whether it is generated by the grammar given for postfix notation. If it </a:t>
            </a: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is,find</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the steps used to generate the string</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abc</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−z∗</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wxyz</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sz="1400" b="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b="1" i="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ade</a:t>
            </a:r>
            <a:r>
              <a:rPr lang="en-US" sz="1400" b="1" i="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530DE89E-88DC-5DA6-A8AC-9EC4B50B1C5D}"/>
              </a:ext>
            </a:extLst>
          </p:cNvPr>
          <p:cNvSpPr txBox="1"/>
          <p:nvPr/>
        </p:nvSpPr>
        <p:spPr>
          <a:xfrm>
            <a:off x="2224234" y="2317849"/>
            <a:ext cx="6572250" cy="2031325"/>
          </a:xfrm>
          <a:prstGeom prst="rect">
            <a:avLst/>
          </a:prstGeom>
          <a:noFill/>
        </p:spPr>
        <p:txBody>
          <a:bodyPr wrap="square">
            <a:spAutoFit/>
          </a:bodyPr>
          <a:lstStyle/>
          <a:p>
            <a:r>
              <a:rPr lang="en-GB" sz="1400" b="1"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ade</a:t>
            </a:r>
            <a:r>
              <a:rPr lang="en-GB" sz="1400" b="1"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p>
          <a:p>
            <a:endPar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⟨expression⟩</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⟨term⟩</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⟨factor⟩⟨expression⟩⟨</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⟨factor⟩⟨term⟩⟨term⟩⟨</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⟨factor⟩⟨factor⟩⟨factor⟩⟨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algn="just" rtl="0">
              <a:spcBef>
                <a:spcPts val="0"/>
              </a:spcBef>
              <a:spcAft>
                <a:spcPts val="0"/>
              </a:spcAft>
            </a:pP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⟨identifier⟩⟨identifier⟩⟨identifier⟩⟨</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addOperator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r>
              <a:rPr lang="en-GB" sz="140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mulOperator</a:t>
            </a:r>
            <a:r>
              <a:rPr lang="en-GB" sz="140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GB"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3" name="Freeform: Shape 2">
            <a:extLst>
              <a:ext uri="{FF2B5EF4-FFF2-40B4-BE49-F238E27FC236}">
                <a16:creationId xmlns:a16="http://schemas.microsoft.com/office/drawing/2014/main" id="{6F4DD001-90E4-0BFF-6B6B-833B74216C7D}"/>
              </a:ext>
            </a:extLst>
          </p:cNvPr>
          <p:cNvSpPr>
            <a:spLocks noChangeAspect="1"/>
          </p:cNvSpPr>
          <p:nvPr/>
        </p:nvSpPr>
        <p:spPr>
          <a:xfrm rot="20524936">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113759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3409668" y="248990"/>
            <a:ext cx="4143375" cy="4558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IN" sz="2800" dirty="0"/>
              <a:t>C</a:t>
            </a:r>
            <a:r>
              <a:rPr lang="en-GB" sz="2800" dirty="0" err="1"/>
              <a:t>onclusion</a:t>
            </a:r>
            <a:r>
              <a:rPr lang="en-GB" sz="2800" dirty="0"/>
              <a:t> and Summary</a:t>
            </a:r>
          </a:p>
        </p:txBody>
      </p:sp>
      <p:sp>
        <p:nvSpPr>
          <p:cNvPr id="6" name="Google Shape;140;p28">
            <a:extLst>
              <a:ext uri="{FF2B5EF4-FFF2-40B4-BE49-F238E27FC236}">
                <a16:creationId xmlns:a16="http://schemas.microsoft.com/office/drawing/2014/main" id="{1E023849-F6FA-9B0F-9CF0-23A6B77491BB}"/>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p28">
            <a:extLst>
              <a:ext uri="{FF2B5EF4-FFF2-40B4-BE49-F238E27FC236}">
                <a16:creationId xmlns:a16="http://schemas.microsoft.com/office/drawing/2014/main" id="{DF64AD6F-F550-A0EF-BFCC-94551BBF6C52}"/>
              </a:ext>
            </a:extLst>
          </p:cNvPr>
          <p:cNvSpPr txBox="1">
            <a:spLocks noGrp="1"/>
          </p:cNvSpPr>
          <p:nvPr>
            <p:ph type="subTitle" idx="1"/>
          </p:nvPr>
        </p:nvSpPr>
        <p:spPr>
          <a:xfrm>
            <a:off x="2331604" y="832209"/>
            <a:ext cx="6299501" cy="4206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accent4">
                    <a:lumMod val="25000"/>
                  </a:schemeClr>
                </a:solidFill>
              </a:rPr>
              <a:t>Key Takeaways:</a:t>
            </a:r>
          </a:p>
          <a:p>
            <a:pPr marL="342900" lvl="0" indent="-342900" algn="l" rtl="0">
              <a:spcBef>
                <a:spcPts val="0"/>
              </a:spcBef>
              <a:spcAft>
                <a:spcPts val="0"/>
              </a:spcAft>
              <a:buFont typeface="+mj-lt"/>
              <a:buAutoNum type="arabicPeriod"/>
            </a:pPr>
            <a:r>
              <a:rPr lang="en-US" dirty="0">
                <a:solidFill>
                  <a:schemeClr val="accent4">
                    <a:lumMod val="25000"/>
                  </a:schemeClr>
                </a:solidFill>
              </a:rPr>
              <a:t>We have explored the grammar rules and language generation process presented in the context of formal language theory.</a:t>
            </a:r>
          </a:p>
          <a:p>
            <a:pPr marL="342900" lvl="0" indent="-342900" algn="l" rtl="0">
              <a:spcBef>
                <a:spcPts val="0"/>
              </a:spcBef>
              <a:spcAft>
                <a:spcPts val="0"/>
              </a:spcAft>
              <a:buFont typeface="+mj-lt"/>
              <a:buAutoNum type="arabicPeriod"/>
            </a:pPr>
            <a:r>
              <a:rPr lang="en-US" dirty="0">
                <a:solidFill>
                  <a:schemeClr val="accent4">
                    <a:lumMod val="25000"/>
                  </a:schemeClr>
                </a:solidFill>
              </a:rPr>
              <a:t>Understanding Backus–</a:t>
            </a:r>
            <a:r>
              <a:rPr lang="en-US" dirty="0" err="1">
                <a:solidFill>
                  <a:schemeClr val="accent4">
                    <a:lumMod val="25000"/>
                  </a:schemeClr>
                </a:solidFill>
              </a:rPr>
              <a:t>Naur</a:t>
            </a:r>
            <a:r>
              <a:rPr lang="en-US" dirty="0">
                <a:solidFill>
                  <a:schemeClr val="accent4">
                    <a:lumMod val="25000"/>
                  </a:schemeClr>
                </a:solidFill>
              </a:rPr>
              <a:t> Form (BNF) and Extended Backus–</a:t>
            </a:r>
            <a:r>
              <a:rPr lang="en-US" dirty="0" err="1">
                <a:solidFill>
                  <a:schemeClr val="accent4">
                    <a:lumMod val="25000"/>
                  </a:schemeClr>
                </a:solidFill>
              </a:rPr>
              <a:t>Naur</a:t>
            </a:r>
            <a:r>
              <a:rPr lang="en-US" dirty="0">
                <a:solidFill>
                  <a:schemeClr val="accent4">
                    <a:lumMod val="25000"/>
                  </a:schemeClr>
                </a:solidFill>
              </a:rPr>
              <a:t> Form (EBNF) is crucial for defining grammar rules effectively.</a:t>
            </a:r>
          </a:p>
          <a:p>
            <a:pPr marL="342900" lvl="0" indent="-342900" algn="l" rtl="0">
              <a:spcBef>
                <a:spcPts val="0"/>
              </a:spcBef>
              <a:spcAft>
                <a:spcPts val="0"/>
              </a:spcAft>
              <a:buFont typeface="+mj-lt"/>
              <a:buAutoNum type="arabicPeriod"/>
            </a:pPr>
            <a:r>
              <a:rPr lang="en-US" dirty="0">
                <a:solidFill>
                  <a:schemeClr val="accent4">
                    <a:lumMod val="25000"/>
                  </a:schemeClr>
                </a:solidFill>
              </a:rPr>
              <a:t>Derivation trees serve as valuable tools for representing language derivations and understanding the structure of generated sentences.</a:t>
            </a:r>
          </a:p>
          <a:p>
            <a:pPr marL="342900" lvl="0" indent="-342900" algn="l" rtl="0">
              <a:spcBef>
                <a:spcPts val="0"/>
              </a:spcBef>
              <a:spcAft>
                <a:spcPts val="0"/>
              </a:spcAft>
              <a:buFont typeface="+mj-lt"/>
              <a:buAutoNum type="arabicPeriod"/>
            </a:pPr>
            <a:r>
              <a:rPr lang="en-US" dirty="0">
                <a:solidFill>
                  <a:schemeClr val="accent4">
                    <a:lumMod val="25000"/>
                  </a:schemeClr>
                </a:solidFill>
              </a:rPr>
              <a:t>Phrase-structure grammar plays a significant role in generating structured expressions, enabling precise communication and language design.</a:t>
            </a:r>
          </a:p>
          <a:p>
            <a:pPr marL="0" lvl="0" indent="0" algn="l" rtl="0">
              <a:spcBef>
                <a:spcPts val="0"/>
              </a:spcBef>
              <a:spcAft>
                <a:spcPts val="0"/>
              </a:spcAft>
              <a:buNone/>
            </a:pPr>
            <a:endParaRPr lang="en-US" dirty="0">
              <a:solidFill>
                <a:schemeClr val="accent4">
                  <a:lumMod val="25000"/>
                </a:schemeClr>
              </a:solidFill>
            </a:endParaRPr>
          </a:p>
          <a:p>
            <a:pPr marL="0" lvl="0" indent="0" algn="l" rtl="0">
              <a:spcBef>
                <a:spcPts val="0"/>
              </a:spcBef>
              <a:spcAft>
                <a:spcPts val="0"/>
              </a:spcAft>
              <a:buNone/>
            </a:pPr>
            <a:r>
              <a:rPr lang="en-US" b="1" dirty="0">
                <a:solidFill>
                  <a:schemeClr val="accent4">
                    <a:lumMod val="25000"/>
                  </a:schemeClr>
                </a:solidFill>
              </a:rPr>
              <a:t>Final Thoughts:</a:t>
            </a:r>
          </a:p>
          <a:p>
            <a:pPr marL="342900" lvl="0" indent="-342900" algn="l" rtl="0">
              <a:spcBef>
                <a:spcPts val="0"/>
              </a:spcBef>
              <a:spcAft>
                <a:spcPts val="0"/>
              </a:spcAft>
              <a:buFont typeface="+mj-lt"/>
              <a:buAutoNum type="arabicPeriod"/>
            </a:pPr>
            <a:r>
              <a:rPr lang="en-US" dirty="0">
                <a:solidFill>
                  <a:schemeClr val="accent4">
                    <a:lumMod val="25000"/>
                  </a:schemeClr>
                </a:solidFill>
              </a:rPr>
              <a:t>Formal language theory provides a foundational framework for understanding language structures and syntax, contributing to advancements in linguistics and computer science.</a:t>
            </a:r>
          </a:p>
          <a:p>
            <a:pPr marL="342900" lvl="0" indent="-342900" algn="l" rtl="0">
              <a:spcBef>
                <a:spcPts val="0"/>
              </a:spcBef>
              <a:spcAft>
                <a:spcPts val="0"/>
              </a:spcAft>
              <a:buFont typeface="+mj-lt"/>
              <a:buAutoNum type="arabicPeriod"/>
            </a:pPr>
            <a:r>
              <a:rPr lang="en-US" dirty="0">
                <a:solidFill>
                  <a:schemeClr val="accent4">
                    <a:lumMod val="25000"/>
                  </a:schemeClr>
                </a:solidFill>
              </a:rPr>
              <a:t>Mastery of grammar rules empowers us to communicate effectively and design efficient programming languages.</a:t>
            </a:r>
          </a:p>
          <a:p>
            <a:pPr marL="342900" lvl="0" indent="-342900" algn="l" rtl="0">
              <a:spcBef>
                <a:spcPts val="0"/>
              </a:spcBef>
              <a:spcAft>
                <a:spcPts val="0"/>
              </a:spcAft>
              <a:buFont typeface="+mj-lt"/>
              <a:buAutoNum type="arabicPeriod"/>
            </a:pPr>
            <a:r>
              <a:rPr lang="en-US" dirty="0">
                <a:solidFill>
                  <a:schemeClr val="accent4">
                    <a:lumMod val="25000"/>
                  </a:schemeClr>
                </a:solidFill>
              </a:rPr>
              <a:t>Continued exploration and application of formal language theory are essential for driving innovation and progress in various fields.</a:t>
            </a:r>
          </a:p>
        </p:txBody>
      </p:sp>
      <p:sp>
        <p:nvSpPr>
          <p:cNvPr id="3" name="Freeform: Shape 2">
            <a:extLst>
              <a:ext uri="{FF2B5EF4-FFF2-40B4-BE49-F238E27FC236}">
                <a16:creationId xmlns:a16="http://schemas.microsoft.com/office/drawing/2014/main" id="{EB816699-9EFD-6A4A-9C6F-92F42D92231C}"/>
              </a:ext>
            </a:extLst>
          </p:cNvPr>
          <p:cNvSpPr>
            <a:spLocks noChangeAspect="1"/>
          </p:cNvSpPr>
          <p:nvPr/>
        </p:nvSpPr>
        <p:spPr>
          <a:xfrm rot="19466539">
            <a:off x="-3751120" y="-130141"/>
            <a:ext cx="5143500" cy="5143350"/>
          </a:xfrm>
          <a:custGeom>
            <a:avLst/>
            <a:gdLst/>
            <a:ahLst/>
            <a:cxnLst/>
            <a:rect l="l" t="t" r="r" b="b"/>
            <a:pathLst>
              <a:path w="997800" h="997771">
                <a:moveTo>
                  <a:pt x="595953" y="978380"/>
                </a:moveTo>
                <a:cubicBezTo>
                  <a:pt x="595275" y="978309"/>
                  <a:pt x="594494" y="978314"/>
                  <a:pt x="593611" y="978395"/>
                </a:cubicBezTo>
                <a:cubicBezTo>
                  <a:pt x="591848" y="978576"/>
                  <a:pt x="590108" y="978885"/>
                  <a:pt x="588392" y="979321"/>
                </a:cubicBezTo>
                <a:cubicBezTo>
                  <a:pt x="587537" y="979548"/>
                  <a:pt x="586795" y="979760"/>
                  <a:pt x="586166" y="979958"/>
                </a:cubicBezTo>
                <a:cubicBezTo>
                  <a:pt x="585537" y="980156"/>
                  <a:pt x="585018" y="980346"/>
                  <a:pt x="584608" y="980526"/>
                </a:cubicBezTo>
                <a:lnTo>
                  <a:pt x="584065" y="980761"/>
                </a:lnTo>
                <a:lnTo>
                  <a:pt x="584535" y="983152"/>
                </a:lnTo>
                <a:cubicBezTo>
                  <a:pt x="584541" y="983271"/>
                  <a:pt x="584634" y="983419"/>
                  <a:pt x="584814" y="983596"/>
                </a:cubicBezTo>
                <a:cubicBezTo>
                  <a:pt x="584994" y="983773"/>
                  <a:pt x="585347" y="983923"/>
                  <a:pt x="585874" y="984045"/>
                </a:cubicBezTo>
                <a:cubicBezTo>
                  <a:pt x="586400" y="984168"/>
                  <a:pt x="587185" y="984208"/>
                  <a:pt x="588230" y="984165"/>
                </a:cubicBezTo>
                <a:cubicBezTo>
                  <a:pt x="589275" y="984122"/>
                  <a:pt x="590665" y="983941"/>
                  <a:pt x="592400" y="983620"/>
                </a:cubicBezTo>
                <a:cubicBezTo>
                  <a:pt x="592798" y="983551"/>
                  <a:pt x="593342" y="983423"/>
                  <a:pt x="594032" y="983237"/>
                </a:cubicBezTo>
                <a:cubicBezTo>
                  <a:pt x="594723" y="983050"/>
                  <a:pt x="595421" y="982797"/>
                  <a:pt x="596126" y="982479"/>
                </a:cubicBezTo>
                <a:cubicBezTo>
                  <a:pt x="596832" y="982160"/>
                  <a:pt x="597406" y="981767"/>
                  <a:pt x="597850" y="981300"/>
                </a:cubicBezTo>
                <a:cubicBezTo>
                  <a:pt x="598293" y="980834"/>
                  <a:pt x="598467" y="980286"/>
                  <a:pt x="598372" y="979656"/>
                </a:cubicBezTo>
                <a:cubicBezTo>
                  <a:pt x="598355" y="979535"/>
                  <a:pt x="598298" y="979401"/>
                  <a:pt x="598201" y="979255"/>
                </a:cubicBezTo>
                <a:cubicBezTo>
                  <a:pt x="598104" y="979109"/>
                  <a:pt x="597932" y="978964"/>
                  <a:pt x="597684" y="978820"/>
                </a:cubicBezTo>
                <a:cubicBezTo>
                  <a:pt x="597207" y="978598"/>
                  <a:pt x="596630" y="978451"/>
                  <a:pt x="595953" y="978380"/>
                </a:cubicBezTo>
                <a:close/>
                <a:moveTo>
                  <a:pt x="431522" y="975636"/>
                </a:moveTo>
                <a:cubicBezTo>
                  <a:pt x="430574" y="975771"/>
                  <a:pt x="429763" y="976151"/>
                  <a:pt x="429090" y="976777"/>
                </a:cubicBezTo>
                <a:cubicBezTo>
                  <a:pt x="428417" y="977403"/>
                  <a:pt x="427983" y="978377"/>
                  <a:pt x="427786" y="979699"/>
                </a:cubicBezTo>
                <a:lnTo>
                  <a:pt x="427544" y="981506"/>
                </a:lnTo>
                <a:cubicBezTo>
                  <a:pt x="427418" y="982504"/>
                  <a:pt x="427481" y="983343"/>
                  <a:pt x="427733" y="984022"/>
                </a:cubicBezTo>
                <a:cubicBezTo>
                  <a:pt x="427986" y="984701"/>
                  <a:pt x="428373" y="985255"/>
                  <a:pt x="428896" y="985684"/>
                </a:cubicBezTo>
                <a:cubicBezTo>
                  <a:pt x="429437" y="986099"/>
                  <a:pt x="430053" y="986421"/>
                  <a:pt x="430745" y="986652"/>
                </a:cubicBezTo>
                <a:cubicBezTo>
                  <a:pt x="431437" y="986883"/>
                  <a:pt x="432169" y="987048"/>
                  <a:pt x="432940" y="987146"/>
                </a:cubicBezTo>
                <a:cubicBezTo>
                  <a:pt x="433952" y="987297"/>
                  <a:pt x="434933" y="987305"/>
                  <a:pt x="435882" y="987172"/>
                </a:cubicBezTo>
                <a:cubicBezTo>
                  <a:pt x="436832" y="987038"/>
                  <a:pt x="437645" y="986660"/>
                  <a:pt x="438322" y="986037"/>
                </a:cubicBezTo>
                <a:cubicBezTo>
                  <a:pt x="438999" y="985414"/>
                  <a:pt x="439436" y="984445"/>
                  <a:pt x="439632" y="983128"/>
                </a:cubicBezTo>
                <a:lnTo>
                  <a:pt x="439875" y="981322"/>
                </a:lnTo>
                <a:cubicBezTo>
                  <a:pt x="440003" y="980321"/>
                  <a:pt x="439942" y="979478"/>
                  <a:pt x="439692" y="978793"/>
                </a:cubicBezTo>
                <a:cubicBezTo>
                  <a:pt x="439442" y="978107"/>
                  <a:pt x="439046" y="977557"/>
                  <a:pt x="438504" y="977141"/>
                </a:cubicBezTo>
                <a:cubicBezTo>
                  <a:pt x="437962" y="976726"/>
                  <a:pt x="437344" y="976400"/>
                  <a:pt x="436651" y="976163"/>
                </a:cubicBezTo>
                <a:cubicBezTo>
                  <a:pt x="435958" y="975927"/>
                  <a:pt x="435235" y="975760"/>
                  <a:pt x="434481" y="975663"/>
                </a:cubicBezTo>
                <a:cubicBezTo>
                  <a:pt x="433457" y="975511"/>
                  <a:pt x="432471" y="975502"/>
                  <a:pt x="431522" y="975636"/>
                </a:cubicBezTo>
                <a:close/>
                <a:moveTo>
                  <a:pt x="465446" y="971464"/>
                </a:moveTo>
                <a:cubicBezTo>
                  <a:pt x="468691" y="971652"/>
                  <a:pt x="471507" y="972090"/>
                  <a:pt x="473895" y="972778"/>
                </a:cubicBezTo>
                <a:cubicBezTo>
                  <a:pt x="476283" y="973466"/>
                  <a:pt x="478102" y="974580"/>
                  <a:pt x="479354" y="976119"/>
                </a:cubicBezTo>
                <a:cubicBezTo>
                  <a:pt x="480605" y="977658"/>
                  <a:pt x="481149" y="979798"/>
                  <a:pt x="480985" y="982539"/>
                </a:cubicBezTo>
                <a:lnTo>
                  <a:pt x="471246" y="981881"/>
                </a:lnTo>
                <a:cubicBezTo>
                  <a:pt x="471302" y="981014"/>
                  <a:pt x="471037" y="980380"/>
                  <a:pt x="470452" y="979978"/>
                </a:cubicBezTo>
                <a:cubicBezTo>
                  <a:pt x="469867" y="979576"/>
                  <a:pt x="469059" y="979304"/>
                  <a:pt x="468028" y="979162"/>
                </a:cubicBezTo>
                <a:cubicBezTo>
                  <a:pt x="466997" y="979020"/>
                  <a:pt x="465840" y="978905"/>
                  <a:pt x="464557" y="978818"/>
                </a:cubicBezTo>
                <a:cubicBezTo>
                  <a:pt x="462739" y="978693"/>
                  <a:pt x="461394" y="978756"/>
                  <a:pt x="460521" y="979009"/>
                </a:cubicBezTo>
                <a:cubicBezTo>
                  <a:pt x="459649" y="979262"/>
                  <a:pt x="459195" y="979717"/>
                  <a:pt x="459160" y="980374"/>
                </a:cubicBezTo>
                <a:cubicBezTo>
                  <a:pt x="459118" y="980773"/>
                  <a:pt x="459188" y="981089"/>
                  <a:pt x="459370" y="981324"/>
                </a:cubicBezTo>
                <a:cubicBezTo>
                  <a:pt x="459552" y="981558"/>
                  <a:pt x="459934" y="981742"/>
                  <a:pt x="460514" y="981876"/>
                </a:cubicBezTo>
                <a:cubicBezTo>
                  <a:pt x="461095" y="982010"/>
                  <a:pt x="461962" y="982126"/>
                  <a:pt x="463115" y="982223"/>
                </a:cubicBezTo>
                <a:cubicBezTo>
                  <a:pt x="464269" y="982320"/>
                  <a:pt x="465796" y="982431"/>
                  <a:pt x="467697" y="982555"/>
                </a:cubicBezTo>
                <a:lnTo>
                  <a:pt x="467402" y="986912"/>
                </a:lnTo>
                <a:cubicBezTo>
                  <a:pt x="465502" y="986780"/>
                  <a:pt x="463974" y="986686"/>
                  <a:pt x="462817" y="986630"/>
                </a:cubicBezTo>
                <a:cubicBezTo>
                  <a:pt x="461661" y="986575"/>
                  <a:pt x="460786" y="986576"/>
                  <a:pt x="460193" y="986634"/>
                </a:cubicBezTo>
                <a:cubicBezTo>
                  <a:pt x="459599" y="986691"/>
                  <a:pt x="459196" y="986824"/>
                  <a:pt x="458984" y="987031"/>
                </a:cubicBezTo>
                <a:cubicBezTo>
                  <a:pt x="458772" y="987239"/>
                  <a:pt x="458661" y="987539"/>
                  <a:pt x="458649" y="987933"/>
                </a:cubicBezTo>
                <a:cubicBezTo>
                  <a:pt x="458605" y="988595"/>
                  <a:pt x="459011" y="989116"/>
                  <a:pt x="459869" y="989496"/>
                </a:cubicBezTo>
                <a:cubicBezTo>
                  <a:pt x="460726" y="989877"/>
                  <a:pt x="462032" y="990121"/>
                  <a:pt x="463786" y="990230"/>
                </a:cubicBezTo>
                <a:cubicBezTo>
                  <a:pt x="465069" y="990315"/>
                  <a:pt x="466231" y="990356"/>
                  <a:pt x="467272" y="990350"/>
                </a:cubicBezTo>
                <a:cubicBezTo>
                  <a:pt x="468313" y="990345"/>
                  <a:pt x="469151" y="990180"/>
                  <a:pt x="469785" y="989856"/>
                </a:cubicBezTo>
                <a:cubicBezTo>
                  <a:pt x="470419" y="989531"/>
                  <a:pt x="470767" y="988933"/>
                  <a:pt x="470828" y="988062"/>
                </a:cubicBezTo>
                <a:lnTo>
                  <a:pt x="480567" y="988720"/>
                </a:lnTo>
                <a:cubicBezTo>
                  <a:pt x="480361" y="991463"/>
                  <a:pt x="479534" y="993513"/>
                  <a:pt x="478087" y="994872"/>
                </a:cubicBezTo>
                <a:cubicBezTo>
                  <a:pt x="476639" y="996231"/>
                  <a:pt x="474686" y="997090"/>
                  <a:pt x="472228" y="997452"/>
                </a:cubicBezTo>
                <a:cubicBezTo>
                  <a:pt x="469769" y="997813"/>
                  <a:pt x="466919" y="997868"/>
                  <a:pt x="463678" y="997618"/>
                </a:cubicBezTo>
                <a:cubicBezTo>
                  <a:pt x="460410" y="997400"/>
                  <a:pt x="457648" y="996939"/>
                  <a:pt x="455392" y="996237"/>
                </a:cubicBezTo>
                <a:cubicBezTo>
                  <a:pt x="453136" y="995534"/>
                  <a:pt x="451442" y="994578"/>
                  <a:pt x="450312" y="993370"/>
                </a:cubicBezTo>
                <a:cubicBezTo>
                  <a:pt x="449181" y="992161"/>
                  <a:pt x="448670" y="990689"/>
                  <a:pt x="448777" y="988953"/>
                </a:cubicBezTo>
                <a:cubicBezTo>
                  <a:pt x="448869" y="987698"/>
                  <a:pt x="449285" y="986646"/>
                  <a:pt x="450025" y="985796"/>
                </a:cubicBezTo>
                <a:cubicBezTo>
                  <a:pt x="450765" y="984946"/>
                  <a:pt x="451789" y="984270"/>
                  <a:pt x="453097" y="983766"/>
                </a:cubicBezTo>
                <a:cubicBezTo>
                  <a:pt x="451869" y="983091"/>
                  <a:pt x="450945" y="982281"/>
                  <a:pt x="450326" y="981336"/>
                </a:cubicBezTo>
                <a:cubicBezTo>
                  <a:pt x="449708" y="980392"/>
                  <a:pt x="449437" y="979294"/>
                  <a:pt x="449515" y="978044"/>
                </a:cubicBezTo>
                <a:cubicBezTo>
                  <a:pt x="449641" y="976316"/>
                  <a:pt x="450345" y="974929"/>
                  <a:pt x="451628" y="973883"/>
                </a:cubicBezTo>
                <a:cubicBezTo>
                  <a:pt x="452911" y="972838"/>
                  <a:pt x="454718" y="972117"/>
                  <a:pt x="457048" y="971722"/>
                </a:cubicBezTo>
                <a:cubicBezTo>
                  <a:pt x="459379" y="971327"/>
                  <a:pt x="462178" y="971241"/>
                  <a:pt x="465446" y="971464"/>
                </a:cubicBezTo>
                <a:close/>
                <a:moveTo>
                  <a:pt x="432366" y="968149"/>
                </a:moveTo>
                <a:cubicBezTo>
                  <a:pt x="433416" y="968194"/>
                  <a:pt x="434445" y="968285"/>
                  <a:pt x="435453" y="968423"/>
                </a:cubicBezTo>
                <a:cubicBezTo>
                  <a:pt x="436463" y="968556"/>
                  <a:pt x="437479" y="968740"/>
                  <a:pt x="438501" y="968973"/>
                </a:cubicBezTo>
                <a:cubicBezTo>
                  <a:pt x="439523" y="969206"/>
                  <a:pt x="440519" y="969499"/>
                  <a:pt x="441490" y="969852"/>
                </a:cubicBezTo>
                <a:cubicBezTo>
                  <a:pt x="443184" y="970450"/>
                  <a:pt x="444695" y="971271"/>
                  <a:pt x="446023" y="972317"/>
                </a:cubicBezTo>
                <a:cubicBezTo>
                  <a:pt x="447351" y="973363"/>
                  <a:pt x="448350" y="974681"/>
                  <a:pt x="449021" y="976273"/>
                </a:cubicBezTo>
                <a:cubicBezTo>
                  <a:pt x="449693" y="977864"/>
                  <a:pt x="449890" y="979776"/>
                  <a:pt x="449613" y="982010"/>
                </a:cubicBezTo>
                <a:lnTo>
                  <a:pt x="449207" y="985033"/>
                </a:lnTo>
                <a:cubicBezTo>
                  <a:pt x="448871" y="987350"/>
                  <a:pt x="448138" y="989198"/>
                  <a:pt x="447007" y="990577"/>
                </a:cubicBezTo>
                <a:cubicBezTo>
                  <a:pt x="445875" y="991956"/>
                  <a:pt x="444482" y="992955"/>
                  <a:pt x="442826" y="993575"/>
                </a:cubicBezTo>
                <a:cubicBezTo>
                  <a:pt x="442102" y="993861"/>
                  <a:pt x="441351" y="994090"/>
                  <a:pt x="440572" y="994261"/>
                </a:cubicBezTo>
                <a:cubicBezTo>
                  <a:pt x="439793" y="994433"/>
                  <a:pt x="438991" y="994551"/>
                  <a:pt x="438165" y="994618"/>
                </a:cubicBezTo>
                <a:cubicBezTo>
                  <a:pt x="437136" y="994702"/>
                  <a:pt x="436097" y="994723"/>
                  <a:pt x="435050" y="994678"/>
                </a:cubicBezTo>
                <a:cubicBezTo>
                  <a:pt x="434002" y="994634"/>
                  <a:pt x="432974" y="994542"/>
                  <a:pt x="431965" y="994405"/>
                </a:cubicBezTo>
                <a:cubicBezTo>
                  <a:pt x="430956" y="994271"/>
                  <a:pt x="429939" y="994088"/>
                  <a:pt x="428915" y="993855"/>
                </a:cubicBezTo>
                <a:cubicBezTo>
                  <a:pt x="427892" y="993621"/>
                  <a:pt x="426890" y="993327"/>
                  <a:pt x="425910" y="992973"/>
                </a:cubicBezTo>
                <a:cubicBezTo>
                  <a:pt x="424216" y="992375"/>
                  <a:pt x="422706" y="991552"/>
                  <a:pt x="421378" y="990504"/>
                </a:cubicBezTo>
                <a:cubicBezTo>
                  <a:pt x="420050" y="989456"/>
                  <a:pt x="419051" y="988136"/>
                  <a:pt x="418380" y="986545"/>
                </a:cubicBezTo>
                <a:cubicBezTo>
                  <a:pt x="417709" y="984953"/>
                  <a:pt x="417511" y="983043"/>
                  <a:pt x="417787" y="980815"/>
                </a:cubicBezTo>
                <a:lnTo>
                  <a:pt x="418193" y="977792"/>
                </a:lnTo>
                <a:cubicBezTo>
                  <a:pt x="418529" y="975476"/>
                  <a:pt x="419262" y="973627"/>
                  <a:pt x="420394" y="972246"/>
                </a:cubicBezTo>
                <a:cubicBezTo>
                  <a:pt x="421525" y="970865"/>
                  <a:pt x="422920" y="969860"/>
                  <a:pt x="424576" y="969232"/>
                </a:cubicBezTo>
                <a:cubicBezTo>
                  <a:pt x="426035" y="968681"/>
                  <a:pt x="427588" y="968339"/>
                  <a:pt x="429235" y="968207"/>
                </a:cubicBezTo>
                <a:cubicBezTo>
                  <a:pt x="430273" y="968124"/>
                  <a:pt x="431317" y="968105"/>
                  <a:pt x="432366" y="968149"/>
                </a:cubicBezTo>
                <a:close/>
                <a:moveTo>
                  <a:pt x="602001" y="962172"/>
                </a:moveTo>
                <a:lnTo>
                  <a:pt x="603154" y="968291"/>
                </a:lnTo>
                <a:lnTo>
                  <a:pt x="586947" y="971344"/>
                </a:lnTo>
                <a:cubicBezTo>
                  <a:pt x="586599" y="971405"/>
                  <a:pt x="586182" y="971510"/>
                  <a:pt x="585696" y="971661"/>
                </a:cubicBezTo>
                <a:cubicBezTo>
                  <a:pt x="585210" y="971811"/>
                  <a:pt x="584738" y="972022"/>
                  <a:pt x="584280" y="972292"/>
                </a:cubicBezTo>
                <a:cubicBezTo>
                  <a:pt x="583822" y="972563"/>
                  <a:pt x="583461" y="972908"/>
                  <a:pt x="583198" y="973329"/>
                </a:cubicBezTo>
                <a:cubicBezTo>
                  <a:pt x="582936" y="973750"/>
                  <a:pt x="582854" y="974260"/>
                  <a:pt x="582954" y="974860"/>
                </a:cubicBezTo>
                <a:lnTo>
                  <a:pt x="583067" y="975464"/>
                </a:lnTo>
                <a:lnTo>
                  <a:pt x="583899" y="975156"/>
                </a:lnTo>
                <a:cubicBezTo>
                  <a:pt x="584172" y="975048"/>
                  <a:pt x="584577" y="974915"/>
                  <a:pt x="585113" y="974757"/>
                </a:cubicBezTo>
                <a:cubicBezTo>
                  <a:pt x="585649" y="974599"/>
                  <a:pt x="586314" y="974417"/>
                  <a:pt x="587108" y="974211"/>
                </a:cubicBezTo>
                <a:cubicBezTo>
                  <a:pt x="587893" y="974006"/>
                  <a:pt x="588741" y="973814"/>
                  <a:pt x="589654" y="973634"/>
                </a:cubicBezTo>
                <a:cubicBezTo>
                  <a:pt x="590566" y="973455"/>
                  <a:pt x="591543" y="973291"/>
                  <a:pt x="592584" y="973142"/>
                </a:cubicBezTo>
                <a:cubicBezTo>
                  <a:pt x="593625" y="972994"/>
                  <a:pt x="594662" y="972896"/>
                  <a:pt x="595694" y="972849"/>
                </a:cubicBezTo>
                <a:cubicBezTo>
                  <a:pt x="596725" y="972802"/>
                  <a:pt x="597752" y="972801"/>
                  <a:pt x="598772" y="972846"/>
                </a:cubicBezTo>
                <a:cubicBezTo>
                  <a:pt x="599793" y="972899"/>
                  <a:pt x="600743" y="973038"/>
                  <a:pt x="601622" y="973262"/>
                </a:cubicBezTo>
                <a:cubicBezTo>
                  <a:pt x="602500" y="973486"/>
                  <a:pt x="603312" y="973797"/>
                  <a:pt x="604058" y="974195"/>
                </a:cubicBezTo>
                <a:cubicBezTo>
                  <a:pt x="605670" y="975121"/>
                  <a:pt x="606639" y="976452"/>
                  <a:pt x="606966" y="978189"/>
                </a:cubicBezTo>
                <a:cubicBezTo>
                  <a:pt x="607178" y="979205"/>
                  <a:pt x="607169" y="980267"/>
                  <a:pt x="606941" y="981375"/>
                </a:cubicBezTo>
                <a:cubicBezTo>
                  <a:pt x="606713" y="982483"/>
                  <a:pt x="606134" y="983571"/>
                  <a:pt x="605205" y="984641"/>
                </a:cubicBezTo>
                <a:cubicBezTo>
                  <a:pt x="604275" y="985711"/>
                  <a:pt x="602865" y="986696"/>
                  <a:pt x="600973" y="987597"/>
                </a:cubicBezTo>
                <a:cubicBezTo>
                  <a:pt x="599081" y="988498"/>
                  <a:pt x="596577" y="989249"/>
                  <a:pt x="593461" y="989851"/>
                </a:cubicBezTo>
                <a:cubicBezTo>
                  <a:pt x="590168" y="990503"/>
                  <a:pt x="587282" y="990799"/>
                  <a:pt x="584803" y="990741"/>
                </a:cubicBezTo>
                <a:cubicBezTo>
                  <a:pt x="582324" y="990682"/>
                  <a:pt x="580308" y="990072"/>
                  <a:pt x="578755" y="988911"/>
                </a:cubicBezTo>
                <a:cubicBezTo>
                  <a:pt x="577201" y="987749"/>
                  <a:pt x="576166" y="985838"/>
                  <a:pt x="575649" y="983179"/>
                </a:cubicBezTo>
                <a:lnTo>
                  <a:pt x="574555" y="977370"/>
                </a:lnTo>
                <a:cubicBezTo>
                  <a:pt x="574069" y="974705"/>
                  <a:pt x="574338" y="972549"/>
                  <a:pt x="575362" y="970901"/>
                </a:cubicBezTo>
                <a:cubicBezTo>
                  <a:pt x="576387" y="969254"/>
                  <a:pt x="578043" y="967952"/>
                  <a:pt x="580331" y="966996"/>
                </a:cubicBezTo>
                <a:cubicBezTo>
                  <a:pt x="582619" y="966040"/>
                  <a:pt x="585414" y="965266"/>
                  <a:pt x="588718" y="964675"/>
                </a:cubicBezTo>
                <a:close/>
                <a:moveTo>
                  <a:pt x="633477" y="954068"/>
                </a:moveTo>
                <a:lnTo>
                  <a:pt x="634533" y="958154"/>
                </a:lnTo>
                <a:cubicBezTo>
                  <a:pt x="634862" y="959535"/>
                  <a:pt x="634709" y="960834"/>
                  <a:pt x="634076" y="962050"/>
                </a:cubicBezTo>
                <a:cubicBezTo>
                  <a:pt x="633443" y="963265"/>
                  <a:pt x="632497" y="964402"/>
                  <a:pt x="631240" y="965460"/>
                </a:cubicBezTo>
                <a:cubicBezTo>
                  <a:pt x="629983" y="966519"/>
                  <a:pt x="628583" y="967503"/>
                  <a:pt x="627040" y="968413"/>
                </a:cubicBezTo>
                <a:cubicBezTo>
                  <a:pt x="625497" y="969323"/>
                  <a:pt x="623981" y="970164"/>
                  <a:pt x="622491" y="970935"/>
                </a:cubicBezTo>
                <a:cubicBezTo>
                  <a:pt x="621290" y="971574"/>
                  <a:pt x="620213" y="972172"/>
                  <a:pt x="619261" y="972729"/>
                </a:cubicBezTo>
                <a:cubicBezTo>
                  <a:pt x="618309" y="973285"/>
                  <a:pt x="617572" y="973807"/>
                  <a:pt x="617052" y="974293"/>
                </a:cubicBezTo>
                <a:cubicBezTo>
                  <a:pt x="616532" y="974778"/>
                  <a:pt x="616319" y="975234"/>
                  <a:pt x="616414" y="975660"/>
                </a:cubicBezTo>
                <a:cubicBezTo>
                  <a:pt x="616544" y="976186"/>
                  <a:pt x="617052" y="976509"/>
                  <a:pt x="617939" y="976630"/>
                </a:cubicBezTo>
                <a:cubicBezTo>
                  <a:pt x="618826" y="976751"/>
                  <a:pt x="620110" y="976599"/>
                  <a:pt x="621790" y="976176"/>
                </a:cubicBezTo>
                <a:cubicBezTo>
                  <a:pt x="622975" y="975866"/>
                  <a:pt x="624036" y="975504"/>
                  <a:pt x="624974" y="975093"/>
                </a:cubicBezTo>
                <a:cubicBezTo>
                  <a:pt x="625913" y="974681"/>
                  <a:pt x="626621" y="974197"/>
                  <a:pt x="627100" y="973642"/>
                </a:cubicBezTo>
                <a:cubicBezTo>
                  <a:pt x="627578" y="973086"/>
                  <a:pt x="627720" y="972436"/>
                  <a:pt x="627526" y="971693"/>
                </a:cubicBezTo>
                <a:lnTo>
                  <a:pt x="636995" y="969247"/>
                </a:lnTo>
                <a:cubicBezTo>
                  <a:pt x="637509" y="971276"/>
                  <a:pt x="637557" y="973028"/>
                  <a:pt x="637138" y="974502"/>
                </a:cubicBezTo>
                <a:cubicBezTo>
                  <a:pt x="636719" y="975977"/>
                  <a:pt x="635909" y="977239"/>
                  <a:pt x="634710" y="978288"/>
                </a:cubicBezTo>
                <a:cubicBezTo>
                  <a:pt x="633510" y="979336"/>
                  <a:pt x="631996" y="980236"/>
                  <a:pt x="630168" y="980987"/>
                </a:cubicBezTo>
                <a:cubicBezTo>
                  <a:pt x="628340" y="981738"/>
                  <a:pt x="626275" y="982404"/>
                  <a:pt x="623971" y="982985"/>
                </a:cubicBezTo>
                <a:cubicBezTo>
                  <a:pt x="620861" y="983798"/>
                  <a:pt x="618137" y="984223"/>
                  <a:pt x="615800" y="984260"/>
                </a:cubicBezTo>
                <a:cubicBezTo>
                  <a:pt x="613463" y="984296"/>
                  <a:pt x="611558" y="983871"/>
                  <a:pt x="610086" y="982984"/>
                </a:cubicBezTo>
                <a:cubicBezTo>
                  <a:pt x="608613" y="982098"/>
                  <a:pt x="607619" y="980676"/>
                  <a:pt x="607103" y="978720"/>
                </a:cubicBezTo>
                <a:cubicBezTo>
                  <a:pt x="606798" y="977461"/>
                  <a:pt x="606856" y="976315"/>
                  <a:pt x="607280" y="975282"/>
                </a:cubicBezTo>
                <a:cubicBezTo>
                  <a:pt x="607703" y="974250"/>
                  <a:pt x="608365" y="973312"/>
                  <a:pt x="609266" y="972468"/>
                </a:cubicBezTo>
                <a:cubicBezTo>
                  <a:pt x="610168" y="971625"/>
                  <a:pt x="611184" y="970857"/>
                  <a:pt x="612314" y="970163"/>
                </a:cubicBezTo>
                <a:cubicBezTo>
                  <a:pt x="613444" y="969470"/>
                  <a:pt x="614563" y="968833"/>
                  <a:pt x="615672" y="968253"/>
                </a:cubicBezTo>
                <a:cubicBezTo>
                  <a:pt x="616864" y="967634"/>
                  <a:pt x="617876" y="967042"/>
                  <a:pt x="618710" y="966477"/>
                </a:cubicBezTo>
                <a:cubicBezTo>
                  <a:pt x="619544" y="965912"/>
                  <a:pt x="620093" y="965363"/>
                  <a:pt x="620356" y="964830"/>
                </a:cubicBezTo>
                <a:lnTo>
                  <a:pt x="604964" y="968806"/>
                </a:lnTo>
                <a:lnTo>
                  <a:pt x="603179" y="961895"/>
                </a:lnTo>
                <a:close/>
                <a:moveTo>
                  <a:pt x="742079" y="925627"/>
                </a:moveTo>
                <a:cubicBezTo>
                  <a:pt x="741743" y="925531"/>
                  <a:pt x="741250" y="925591"/>
                  <a:pt x="740601" y="925806"/>
                </a:cubicBezTo>
                <a:cubicBezTo>
                  <a:pt x="739951" y="926021"/>
                  <a:pt x="739074" y="926436"/>
                  <a:pt x="737971" y="927051"/>
                </a:cubicBezTo>
                <a:cubicBezTo>
                  <a:pt x="736863" y="927671"/>
                  <a:pt x="736046" y="928201"/>
                  <a:pt x="735519" y="928643"/>
                </a:cubicBezTo>
                <a:cubicBezTo>
                  <a:pt x="734993" y="929085"/>
                  <a:pt x="734682" y="929474"/>
                  <a:pt x="734587" y="929811"/>
                </a:cubicBezTo>
                <a:cubicBezTo>
                  <a:pt x="734492" y="930147"/>
                  <a:pt x="734537" y="930468"/>
                  <a:pt x="734723" y="930772"/>
                </a:cubicBezTo>
                <a:cubicBezTo>
                  <a:pt x="734882" y="931084"/>
                  <a:pt x="735133" y="931285"/>
                  <a:pt x="735474" y="931375"/>
                </a:cubicBezTo>
                <a:cubicBezTo>
                  <a:pt x="735816" y="931464"/>
                  <a:pt x="736313" y="931401"/>
                  <a:pt x="736966" y="931183"/>
                </a:cubicBezTo>
                <a:cubicBezTo>
                  <a:pt x="737619" y="930966"/>
                  <a:pt x="738492" y="930552"/>
                  <a:pt x="739585" y="929943"/>
                </a:cubicBezTo>
                <a:cubicBezTo>
                  <a:pt x="740678" y="929332"/>
                  <a:pt x="741486" y="928806"/>
                  <a:pt x="742011" y="928366"/>
                </a:cubicBezTo>
                <a:cubicBezTo>
                  <a:pt x="742536" y="927926"/>
                  <a:pt x="742849" y="927538"/>
                  <a:pt x="742949" y="927201"/>
                </a:cubicBezTo>
                <a:cubicBezTo>
                  <a:pt x="743049" y="926865"/>
                  <a:pt x="743008" y="926547"/>
                  <a:pt x="742826" y="926248"/>
                </a:cubicBezTo>
                <a:cubicBezTo>
                  <a:pt x="742664" y="925930"/>
                  <a:pt x="742415" y="925723"/>
                  <a:pt x="742079" y="925627"/>
                </a:cubicBezTo>
                <a:close/>
                <a:moveTo>
                  <a:pt x="280900" y="920480"/>
                </a:moveTo>
                <a:lnTo>
                  <a:pt x="305026" y="932177"/>
                </a:lnTo>
                <a:lnTo>
                  <a:pt x="302614" y="937152"/>
                </a:lnTo>
                <a:lnTo>
                  <a:pt x="304740" y="935055"/>
                </a:lnTo>
                <a:cubicBezTo>
                  <a:pt x="306289" y="934470"/>
                  <a:pt x="308231" y="934360"/>
                  <a:pt x="310566" y="934723"/>
                </a:cubicBezTo>
                <a:cubicBezTo>
                  <a:pt x="312901" y="935087"/>
                  <a:pt x="315584" y="935892"/>
                  <a:pt x="318612" y="937139"/>
                </a:cubicBezTo>
                <a:cubicBezTo>
                  <a:pt x="321630" y="938346"/>
                  <a:pt x="324163" y="939655"/>
                  <a:pt x="326209" y="941064"/>
                </a:cubicBezTo>
                <a:cubicBezTo>
                  <a:pt x="328256" y="942473"/>
                  <a:pt x="329629" y="944106"/>
                  <a:pt x="330328" y="945963"/>
                </a:cubicBezTo>
                <a:cubicBezTo>
                  <a:pt x="331027" y="947819"/>
                  <a:pt x="330865" y="950021"/>
                  <a:pt x="329841" y="952569"/>
                </a:cubicBezTo>
                <a:lnTo>
                  <a:pt x="320812" y="948858"/>
                </a:lnTo>
                <a:cubicBezTo>
                  <a:pt x="321140" y="948053"/>
                  <a:pt x="321090" y="947368"/>
                  <a:pt x="320663" y="946801"/>
                </a:cubicBezTo>
                <a:cubicBezTo>
                  <a:pt x="320235" y="946235"/>
                  <a:pt x="319555" y="945721"/>
                  <a:pt x="318622" y="945259"/>
                </a:cubicBezTo>
                <a:cubicBezTo>
                  <a:pt x="317689" y="944798"/>
                  <a:pt x="316628" y="944323"/>
                  <a:pt x="315439" y="943833"/>
                </a:cubicBezTo>
                <a:cubicBezTo>
                  <a:pt x="313754" y="943138"/>
                  <a:pt x="312458" y="942772"/>
                  <a:pt x="311551" y="942736"/>
                </a:cubicBezTo>
                <a:cubicBezTo>
                  <a:pt x="310643" y="942699"/>
                  <a:pt x="310068" y="942987"/>
                  <a:pt x="309826" y="943599"/>
                </a:cubicBezTo>
                <a:cubicBezTo>
                  <a:pt x="309660" y="943963"/>
                  <a:pt x="309627" y="944286"/>
                  <a:pt x="309725" y="944566"/>
                </a:cubicBezTo>
                <a:cubicBezTo>
                  <a:pt x="309824" y="944846"/>
                  <a:pt x="310127" y="945141"/>
                  <a:pt x="310635" y="945452"/>
                </a:cubicBezTo>
                <a:cubicBezTo>
                  <a:pt x="311143" y="945763"/>
                  <a:pt x="311929" y="946148"/>
                  <a:pt x="312992" y="946605"/>
                </a:cubicBezTo>
                <a:cubicBezTo>
                  <a:pt x="314055" y="947063"/>
                  <a:pt x="315469" y="947652"/>
                  <a:pt x="317232" y="948372"/>
                </a:cubicBezTo>
                <a:lnTo>
                  <a:pt x="315572" y="952412"/>
                </a:lnTo>
                <a:cubicBezTo>
                  <a:pt x="313812" y="951684"/>
                  <a:pt x="312392" y="951110"/>
                  <a:pt x="311313" y="950691"/>
                </a:cubicBezTo>
                <a:cubicBezTo>
                  <a:pt x="310234" y="950272"/>
                  <a:pt x="309404" y="949996"/>
                  <a:pt x="308823" y="949862"/>
                </a:cubicBezTo>
                <a:cubicBezTo>
                  <a:pt x="308241" y="949729"/>
                  <a:pt x="307817" y="949727"/>
                  <a:pt x="307550" y="949857"/>
                </a:cubicBezTo>
                <a:cubicBezTo>
                  <a:pt x="307284" y="949987"/>
                  <a:pt x="307082" y="950236"/>
                  <a:pt x="306947" y="950606"/>
                </a:cubicBezTo>
                <a:cubicBezTo>
                  <a:pt x="306695" y="951219"/>
                  <a:pt x="306915" y="951842"/>
                  <a:pt x="307608" y="952475"/>
                </a:cubicBezTo>
                <a:cubicBezTo>
                  <a:pt x="308301" y="953108"/>
                  <a:pt x="309462" y="953753"/>
                  <a:pt x="311091" y="954412"/>
                </a:cubicBezTo>
                <a:cubicBezTo>
                  <a:pt x="312281" y="954900"/>
                  <a:pt x="313370" y="955307"/>
                  <a:pt x="314359" y="955631"/>
                </a:cubicBezTo>
                <a:cubicBezTo>
                  <a:pt x="315348" y="955956"/>
                  <a:pt x="316195" y="956065"/>
                  <a:pt x="316899" y="955959"/>
                </a:cubicBezTo>
                <a:cubicBezTo>
                  <a:pt x="317603" y="955852"/>
                  <a:pt x="318122" y="955395"/>
                  <a:pt x="318457" y="954588"/>
                </a:cubicBezTo>
                <a:lnTo>
                  <a:pt x="327486" y="958299"/>
                </a:lnTo>
                <a:cubicBezTo>
                  <a:pt x="326421" y="960835"/>
                  <a:pt x="324986" y="962518"/>
                  <a:pt x="323183" y="963347"/>
                </a:cubicBezTo>
                <a:cubicBezTo>
                  <a:pt x="321380" y="964177"/>
                  <a:pt x="319255" y="964374"/>
                  <a:pt x="316809" y="963937"/>
                </a:cubicBezTo>
                <a:cubicBezTo>
                  <a:pt x="314362" y="963500"/>
                  <a:pt x="311642" y="962650"/>
                  <a:pt x="308647" y="961386"/>
                </a:cubicBezTo>
                <a:cubicBezTo>
                  <a:pt x="305617" y="960143"/>
                  <a:pt x="303143" y="958831"/>
                  <a:pt x="301226" y="957449"/>
                </a:cubicBezTo>
                <a:cubicBezTo>
                  <a:pt x="299309" y="956068"/>
                  <a:pt x="298005" y="954624"/>
                  <a:pt x="297316" y="953120"/>
                </a:cubicBezTo>
                <a:cubicBezTo>
                  <a:pt x="296627" y="951615"/>
                  <a:pt x="296608" y="950057"/>
                  <a:pt x="297261" y="948445"/>
                </a:cubicBezTo>
                <a:cubicBezTo>
                  <a:pt x="297745" y="947284"/>
                  <a:pt x="298473" y="946417"/>
                  <a:pt x="299445" y="945846"/>
                </a:cubicBezTo>
                <a:cubicBezTo>
                  <a:pt x="300416" y="945274"/>
                  <a:pt x="301601" y="944957"/>
                  <a:pt x="303002" y="944894"/>
                </a:cubicBezTo>
                <a:cubicBezTo>
                  <a:pt x="302051" y="943864"/>
                  <a:pt x="301431" y="942803"/>
                  <a:pt x="301144" y="941711"/>
                </a:cubicBezTo>
                <a:lnTo>
                  <a:pt x="301401" y="938538"/>
                </a:lnTo>
                <a:lnTo>
                  <a:pt x="293892" y="934897"/>
                </a:lnTo>
                <a:lnTo>
                  <a:pt x="289638" y="943672"/>
                </a:lnTo>
                <a:lnTo>
                  <a:pt x="297542" y="944800"/>
                </a:lnTo>
                <a:lnTo>
                  <a:pt x="294090" y="951920"/>
                </a:lnTo>
                <a:lnTo>
                  <a:pt x="286186" y="950792"/>
                </a:lnTo>
                <a:lnTo>
                  <a:pt x="277402" y="946533"/>
                </a:lnTo>
                <a:lnTo>
                  <a:pt x="285108" y="930639"/>
                </a:lnTo>
                <a:lnTo>
                  <a:pt x="277713" y="927053"/>
                </a:lnTo>
                <a:close/>
                <a:moveTo>
                  <a:pt x="737462" y="916842"/>
                </a:moveTo>
                <a:cubicBezTo>
                  <a:pt x="736488" y="916896"/>
                  <a:pt x="735062" y="917442"/>
                  <a:pt x="733184" y="918480"/>
                </a:cubicBezTo>
                <a:cubicBezTo>
                  <a:pt x="731917" y="919191"/>
                  <a:pt x="730962" y="919842"/>
                  <a:pt x="730318" y="920433"/>
                </a:cubicBezTo>
                <a:cubicBezTo>
                  <a:pt x="729674" y="921023"/>
                  <a:pt x="729282" y="921564"/>
                  <a:pt x="729141" y="922054"/>
                </a:cubicBezTo>
                <a:cubicBezTo>
                  <a:pt x="728999" y="922544"/>
                  <a:pt x="729049" y="922994"/>
                  <a:pt x="729289" y="923403"/>
                </a:cubicBezTo>
                <a:cubicBezTo>
                  <a:pt x="729508" y="923817"/>
                  <a:pt x="729858" y="924088"/>
                  <a:pt x="730339" y="924217"/>
                </a:cubicBezTo>
                <a:cubicBezTo>
                  <a:pt x="730821" y="924346"/>
                  <a:pt x="731479" y="924288"/>
                  <a:pt x="732314" y="924042"/>
                </a:cubicBezTo>
                <a:cubicBezTo>
                  <a:pt x="733150" y="923796"/>
                  <a:pt x="734207" y="923317"/>
                  <a:pt x="735488" y="922605"/>
                </a:cubicBezTo>
                <a:cubicBezTo>
                  <a:pt x="736756" y="921895"/>
                  <a:pt x="737715" y="921250"/>
                  <a:pt x="738366" y="920672"/>
                </a:cubicBezTo>
                <a:cubicBezTo>
                  <a:pt x="739016" y="920094"/>
                  <a:pt x="739415" y="919565"/>
                  <a:pt x="739563" y="919086"/>
                </a:cubicBezTo>
                <a:cubicBezTo>
                  <a:pt x="739710" y="918607"/>
                  <a:pt x="739662" y="918160"/>
                  <a:pt x="739420" y="917746"/>
                </a:cubicBezTo>
                <a:cubicBezTo>
                  <a:pt x="739088" y="917090"/>
                  <a:pt x="738436" y="916788"/>
                  <a:pt x="737462" y="916842"/>
                </a:cubicBezTo>
                <a:close/>
                <a:moveTo>
                  <a:pt x="769603" y="888506"/>
                </a:moveTo>
                <a:lnTo>
                  <a:pt x="771900" y="892046"/>
                </a:lnTo>
                <a:cubicBezTo>
                  <a:pt x="772650" y="893252"/>
                  <a:pt x="772918" y="894532"/>
                  <a:pt x="772702" y="895885"/>
                </a:cubicBezTo>
                <a:cubicBezTo>
                  <a:pt x="772487" y="897239"/>
                  <a:pt x="771951" y="898617"/>
                  <a:pt x="771095" y="900020"/>
                </a:cubicBezTo>
                <a:cubicBezTo>
                  <a:pt x="770238" y="901422"/>
                  <a:pt x="769222" y="902799"/>
                  <a:pt x="768048" y="904152"/>
                </a:cubicBezTo>
                <a:cubicBezTo>
                  <a:pt x="766874" y="905505"/>
                  <a:pt x="765702" y="906783"/>
                  <a:pt x="764534" y="907987"/>
                </a:cubicBezTo>
                <a:cubicBezTo>
                  <a:pt x="763598" y="908974"/>
                  <a:pt x="762766" y="909882"/>
                  <a:pt x="762040" y="910712"/>
                </a:cubicBezTo>
                <a:cubicBezTo>
                  <a:pt x="761313" y="911542"/>
                  <a:pt x="760780" y="912270"/>
                  <a:pt x="760441" y="912896"/>
                </a:cubicBezTo>
                <a:cubicBezTo>
                  <a:pt x="760102" y="913522"/>
                  <a:pt x="760044" y="914022"/>
                  <a:pt x="760270" y="914396"/>
                </a:cubicBezTo>
                <a:cubicBezTo>
                  <a:pt x="760559" y="914853"/>
                  <a:pt x="761144" y="914998"/>
                  <a:pt x="762024" y="914831"/>
                </a:cubicBezTo>
                <a:cubicBezTo>
                  <a:pt x="762903" y="914664"/>
                  <a:pt x="764072" y="914114"/>
                  <a:pt x="765532" y="913180"/>
                </a:cubicBezTo>
                <a:cubicBezTo>
                  <a:pt x="766557" y="912509"/>
                  <a:pt x="767449" y="911830"/>
                  <a:pt x="768208" y="911142"/>
                </a:cubicBezTo>
                <a:cubicBezTo>
                  <a:pt x="768967" y="910454"/>
                  <a:pt x="769486" y="909770"/>
                  <a:pt x="769763" y="909092"/>
                </a:cubicBezTo>
                <a:cubicBezTo>
                  <a:pt x="770041" y="908413"/>
                  <a:pt x="769969" y="907752"/>
                  <a:pt x="769549" y="907108"/>
                </a:cubicBezTo>
                <a:lnTo>
                  <a:pt x="777754" y="901785"/>
                </a:lnTo>
                <a:cubicBezTo>
                  <a:pt x="778885" y="903546"/>
                  <a:pt x="779486" y="905192"/>
                  <a:pt x="779556" y="906724"/>
                </a:cubicBezTo>
                <a:cubicBezTo>
                  <a:pt x="779626" y="908255"/>
                  <a:pt x="779259" y="909709"/>
                  <a:pt x="778454" y="911084"/>
                </a:cubicBezTo>
                <a:cubicBezTo>
                  <a:pt x="777649" y="912459"/>
                  <a:pt x="776499" y="913792"/>
                  <a:pt x="775003" y="915084"/>
                </a:cubicBezTo>
                <a:cubicBezTo>
                  <a:pt x="773508" y="916376"/>
                  <a:pt x="771760" y="917663"/>
                  <a:pt x="769760" y="918944"/>
                </a:cubicBezTo>
                <a:cubicBezTo>
                  <a:pt x="767068" y="920703"/>
                  <a:pt x="764620" y="921970"/>
                  <a:pt x="762416" y="922746"/>
                </a:cubicBezTo>
                <a:cubicBezTo>
                  <a:pt x="760211" y="923522"/>
                  <a:pt x="758269" y="923723"/>
                  <a:pt x="756592" y="923349"/>
                </a:cubicBezTo>
                <a:cubicBezTo>
                  <a:pt x="754914" y="922975"/>
                  <a:pt x="753520" y="921942"/>
                  <a:pt x="752410" y="920250"/>
                </a:cubicBezTo>
                <a:cubicBezTo>
                  <a:pt x="751721" y="919153"/>
                  <a:pt x="751413" y="918048"/>
                  <a:pt x="751487" y="916934"/>
                </a:cubicBezTo>
                <a:cubicBezTo>
                  <a:pt x="751561" y="915821"/>
                  <a:pt x="751891" y="914722"/>
                  <a:pt x="752479" y="913636"/>
                </a:cubicBezTo>
                <a:cubicBezTo>
                  <a:pt x="753066" y="912550"/>
                  <a:pt x="753786" y="911499"/>
                  <a:pt x="754638" y="910483"/>
                </a:cubicBezTo>
                <a:cubicBezTo>
                  <a:pt x="755489" y="909467"/>
                  <a:pt x="756349" y="908508"/>
                  <a:pt x="757216" y="907606"/>
                </a:cubicBezTo>
                <a:cubicBezTo>
                  <a:pt x="758150" y="906641"/>
                  <a:pt x="758923" y="905758"/>
                  <a:pt x="759534" y="904958"/>
                </a:cubicBezTo>
                <a:cubicBezTo>
                  <a:pt x="760146" y="904157"/>
                  <a:pt x="760492" y="903463"/>
                  <a:pt x="760573" y="902874"/>
                </a:cubicBezTo>
                <a:lnTo>
                  <a:pt x="747325" y="911470"/>
                </a:lnTo>
                <a:lnTo>
                  <a:pt x="747568" y="911748"/>
                </a:lnTo>
                <a:cubicBezTo>
                  <a:pt x="748388" y="913174"/>
                  <a:pt x="748669" y="914590"/>
                  <a:pt x="748410" y="915996"/>
                </a:cubicBezTo>
                <a:cubicBezTo>
                  <a:pt x="748151" y="917401"/>
                  <a:pt x="747247" y="918860"/>
                  <a:pt x="745699" y="920373"/>
                </a:cubicBezTo>
                <a:cubicBezTo>
                  <a:pt x="748038" y="920261"/>
                  <a:pt x="749759" y="921195"/>
                  <a:pt x="750861" y="923175"/>
                </a:cubicBezTo>
                <a:cubicBezTo>
                  <a:pt x="751605" y="924476"/>
                  <a:pt x="751834" y="925763"/>
                  <a:pt x="751551" y="927036"/>
                </a:cubicBezTo>
                <a:cubicBezTo>
                  <a:pt x="751267" y="928309"/>
                  <a:pt x="750397" y="929623"/>
                  <a:pt x="748940" y="930978"/>
                </a:cubicBezTo>
                <a:cubicBezTo>
                  <a:pt x="747484" y="932333"/>
                  <a:pt x="745368" y="933784"/>
                  <a:pt x="742594" y="935331"/>
                </a:cubicBezTo>
                <a:cubicBezTo>
                  <a:pt x="739821" y="936881"/>
                  <a:pt x="737475" y="937919"/>
                  <a:pt x="735556" y="938446"/>
                </a:cubicBezTo>
                <a:cubicBezTo>
                  <a:pt x="733637" y="938973"/>
                  <a:pt x="732061" y="939024"/>
                  <a:pt x="730829" y="938597"/>
                </a:cubicBezTo>
                <a:cubicBezTo>
                  <a:pt x="729596" y="938170"/>
                  <a:pt x="728622" y="937302"/>
                  <a:pt x="727908" y="935992"/>
                </a:cubicBezTo>
                <a:cubicBezTo>
                  <a:pt x="726821" y="934046"/>
                  <a:pt x="726924" y="932094"/>
                  <a:pt x="728215" y="930136"/>
                </a:cubicBezTo>
                <a:cubicBezTo>
                  <a:pt x="726129" y="930652"/>
                  <a:pt x="724417" y="930654"/>
                  <a:pt x="723078" y="930140"/>
                </a:cubicBezTo>
                <a:cubicBezTo>
                  <a:pt x="721740" y="929627"/>
                  <a:pt x="720677" y="928648"/>
                  <a:pt x="719891" y="927202"/>
                </a:cubicBezTo>
                <a:cubicBezTo>
                  <a:pt x="719242" y="926067"/>
                  <a:pt x="718898" y="924937"/>
                  <a:pt x="718860" y="923813"/>
                </a:cubicBezTo>
                <a:cubicBezTo>
                  <a:pt x="718822" y="922688"/>
                  <a:pt x="719162" y="921536"/>
                  <a:pt x="719879" y="920355"/>
                </a:cubicBezTo>
                <a:cubicBezTo>
                  <a:pt x="720597" y="919175"/>
                  <a:pt x="721766" y="917933"/>
                  <a:pt x="723385" y="916631"/>
                </a:cubicBezTo>
                <a:cubicBezTo>
                  <a:pt x="725004" y="915329"/>
                  <a:pt x="727147" y="913933"/>
                  <a:pt x="729813" y="912442"/>
                </a:cubicBezTo>
                <a:cubicBezTo>
                  <a:pt x="732485" y="910952"/>
                  <a:pt x="734798" y="909858"/>
                  <a:pt x="736754" y="909160"/>
                </a:cubicBezTo>
                <a:cubicBezTo>
                  <a:pt x="738709" y="908463"/>
                  <a:pt x="740376" y="908118"/>
                  <a:pt x="741753" y="908126"/>
                </a:cubicBezTo>
                <a:cubicBezTo>
                  <a:pt x="743130" y="908134"/>
                  <a:pt x="744286" y="908450"/>
                  <a:pt x="745221" y="909076"/>
                </a:cubicBezTo>
                <a:lnTo>
                  <a:pt x="746850" y="910930"/>
                </a:lnTo>
                <a:lnTo>
                  <a:pt x="743352" y="905539"/>
                </a:lnTo>
                <a:close/>
                <a:moveTo>
                  <a:pt x="181049" y="854918"/>
                </a:moveTo>
                <a:cubicBezTo>
                  <a:pt x="182702" y="854834"/>
                  <a:pt x="184585" y="855323"/>
                  <a:pt x="186697" y="856384"/>
                </a:cubicBezTo>
                <a:cubicBezTo>
                  <a:pt x="188809" y="857445"/>
                  <a:pt x="191116" y="859033"/>
                  <a:pt x="193618" y="861147"/>
                </a:cubicBezTo>
                <a:cubicBezTo>
                  <a:pt x="196122" y="863219"/>
                  <a:pt x="198132" y="865240"/>
                  <a:pt x="199649" y="867208"/>
                </a:cubicBezTo>
                <a:cubicBezTo>
                  <a:pt x="201167" y="869176"/>
                  <a:pt x="201974" y="871151"/>
                  <a:pt x="202072" y="873132"/>
                </a:cubicBezTo>
                <a:cubicBezTo>
                  <a:pt x="202169" y="875113"/>
                  <a:pt x="201341" y="877160"/>
                  <a:pt x="199586" y="879272"/>
                </a:cubicBezTo>
                <a:lnTo>
                  <a:pt x="192126" y="872976"/>
                </a:lnTo>
                <a:cubicBezTo>
                  <a:pt x="192684" y="872311"/>
                  <a:pt x="192847" y="871643"/>
                  <a:pt x="192613" y="870972"/>
                </a:cubicBezTo>
                <a:cubicBezTo>
                  <a:pt x="192379" y="870302"/>
                  <a:pt x="191889" y="869605"/>
                  <a:pt x="191142" y="868880"/>
                </a:cubicBezTo>
                <a:cubicBezTo>
                  <a:pt x="190395" y="868155"/>
                  <a:pt x="189531" y="867378"/>
                  <a:pt x="188548" y="866548"/>
                </a:cubicBezTo>
                <a:cubicBezTo>
                  <a:pt x="187157" y="865371"/>
                  <a:pt x="186035" y="864626"/>
                  <a:pt x="185182" y="864313"/>
                </a:cubicBezTo>
                <a:cubicBezTo>
                  <a:pt x="184329" y="864001"/>
                  <a:pt x="183694" y="864099"/>
                  <a:pt x="183277" y="864607"/>
                </a:cubicBezTo>
                <a:cubicBezTo>
                  <a:pt x="183007" y="864904"/>
                  <a:pt x="182877" y="865200"/>
                  <a:pt x="182885" y="865497"/>
                </a:cubicBezTo>
                <a:cubicBezTo>
                  <a:pt x="182893" y="865794"/>
                  <a:pt x="183091" y="866168"/>
                  <a:pt x="183480" y="866619"/>
                </a:cubicBezTo>
                <a:cubicBezTo>
                  <a:pt x="183868" y="867071"/>
                  <a:pt x="184498" y="867678"/>
                  <a:pt x="185371" y="868439"/>
                </a:cubicBezTo>
                <a:cubicBezTo>
                  <a:pt x="186243" y="869200"/>
                  <a:pt x="187408" y="870193"/>
                  <a:pt x="188867" y="871418"/>
                </a:cubicBezTo>
                <a:lnTo>
                  <a:pt x="186050" y="874756"/>
                </a:lnTo>
                <a:cubicBezTo>
                  <a:pt x="184597" y="873524"/>
                  <a:pt x="183421" y="872544"/>
                  <a:pt x="182522" y="871814"/>
                </a:cubicBezTo>
                <a:cubicBezTo>
                  <a:pt x="181623" y="871085"/>
                  <a:pt x="180917" y="870568"/>
                  <a:pt x="180404" y="870264"/>
                </a:cubicBezTo>
                <a:cubicBezTo>
                  <a:pt x="179892" y="869959"/>
                  <a:pt x="179489" y="869827"/>
                  <a:pt x="179195" y="869869"/>
                </a:cubicBezTo>
                <a:cubicBezTo>
                  <a:pt x="178901" y="869911"/>
                  <a:pt x="178633" y="870087"/>
                  <a:pt x="178391" y="870397"/>
                </a:cubicBezTo>
                <a:cubicBezTo>
                  <a:pt x="177963" y="870904"/>
                  <a:pt x="177983" y="871565"/>
                  <a:pt x="178449" y="872379"/>
                </a:cubicBezTo>
                <a:cubicBezTo>
                  <a:pt x="178915" y="873193"/>
                  <a:pt x="179822" y="874163"/>
                  <a:pt x="181172" y="875289"/>
                </a:cubicBezTo>
                <a:cubicBezTo>
                  <a:pt x="182155" y="876118"/>
                  <a:pt x="183067" y="876838"/>
                  <a:pt x="183910" y="877450"/>
                </a:cubicBezTo>
                <a:cubicBezTo>
                  <a:pt x="184752" y="878062"/>
                  <a:pt x="185525" y="878425"/>
                  <a:pt x="186228" y="878539"/>
                </a:cubicBezTo>
                <a:cubicBezTo>
                  <a:pt x="186931" y="878653"/>
                  <a:pt x="187565" y="878377"/>
                  <a:pt x="188130" y="877711"/>
                </a:cubicBezTo>
                <a:lnTo>
                  <a:pt x="195590" y="884006"/>
                </a:lnTo>
                <a:cubicBezTo>
                  <a:pt x="193800" y="886095"/>
                  <a:pt x="191920" y="887258"/>
                  <a:pt x="189949" y="887496"/>
                </a:cubicBezTo>
                <a:cubicBezTo>
                  <a:pt x="187978" y="887734"/>
                  <a:pt x="185895" y="887271"/>
                  <a:pt x="183700" y="886107"/>
                </a:cubicBezTo>
                <a:cubicBezTo>
                  <a:pt x="181505" y="884942"/>
                  <a:pt x="179175" y="883300"/>
                  <a:pt x="176711" y="881180"/>
                </a:cubicBezTo>
                <a:cubicBezTo>
                  <a:pt x="174206" y="879070"/>
                  <a:pt x="172253" y="877063"/>
                  <a:pt x="170850" y="875161"/>
                </a:cubicBezTo>
                <a:cubicBezTo>
                  <a:pt x="169448" y="873259"/>
                  <a:pt x="168649" y="871487"/>
                  <a:pt x="168453" y="869843"/>
                </a:cubicBezTo>
                <a:cubicBezTo>
                  <a:pt x="168257" y="868200"/>
                  <a:pt x="168716" y="866711"/>
                  <a:pt x="169831" y="865376"/>
                </a:cubicBezTo>
                <a:cubicBezTo>
                  <a:pt x="170648" y="864419"/>
                  <a:pt x="171606" y="863817"/>
                  <a:pt x="172705" y="863570"/>
                </a:cubicBezTo>
                <a:cubicBezTo>
                  <a:pt x="173805" y="863323"/>
                  <a:pt x="175031" y="863384"/>
                  <a:pt x="176383" y="863752"/>
                </a:cubicBezTo>
                <a:cubicBezTo>
                  <a:pt x="175793" y="862481"/>
                  <a:pt x="175528" y="861281"/>
                  <a:pt x="175588" y="860154"/>
                </a:cubicBezTo>
                <a:cubicBezTo>
                  <a:pt x="175649" y="859026"/>
                  <a:pt x="176080" y="857981"/>
                  <a:pt x="176883" y="857020"/>
                </a:cubicBezTo>
                <a:cubicBezTo>
                  <a:pt x="178007" y="855702"/>
                  <a:pt x="179396" y="855001"/>
                  <a:pt x="181049" y="854918"/>
                </a:cubicBezTo>
                <a:close/>
                <a:moveTo>
                  <a:pt x="159653" y="830671"/>
                </a:moveTo>
                <a:lnTo>
                  <a:pt x="182187" y="852385"/>
                </a:lnTo>
                <a:lnTo>
                  <a:pt x="179259" y="855423"/>
                </a:lnTo>
                <a:cubicBezTo>
                  <a:pt x="178254" y="856427"/>
                  <a:pt x="177068" y="856977"/>
                  <a:pt x="175701" y="857074"/>
                </a:cubicBezTo>
                <a:cubicBezTo>
                  <a:pt x="174334" y="857171"/>
                  <a:pt x="172870" y="856961"/>
                  <a:pt x="171310" y="856444"/>
                </a:cubicBezTo>
                <a:cubicBezTo>
                  <a:pt x="169750" y="855927"/>
                  <a:pt x="168178" y="855250"/>
                  <a:pt x="166595" y="854412"/>
                </a:cubicBezTo>
                <a:cubicBezTo>
                  <a:pt x="165012" y="853574"/>
                  <a:pt x="163502" y="852723"/>
                  <a:pt x="162064" y="851857"/>
                </a:cubicBezTo>
                <a:cubicBezTo>
                  <a:pt x="160891" y="851169"/>
                  <a:pt x="159818" y="850565"/>
                  <a:pt x="158845" y="850045"/>
                </a:cubicBezTo>
                <a:cubicBezTo>
                  <a:pt x="157872" y="849525"/>
                  <a:pt x="157043" y="849171"/>
                  <a:pt x="156356" y="848982"/>
                </a:cubicBezTo>
                <a:cubicBezTo>
                  <a:pt x="155670" y="848793"/>
                  <a:pt x="155170" y="848850"/>
                  <a:pt x="154857" y="849154"/>
                </a:cubicBezTo>
                <a:cubicBezTo>
                  <a:pt x="154477" y="849540"/>
                  <a:pt x="154468" y="850142"/>
                  <a:pt x="154829" y="850961"/>
                </a:cubicBezTo>
                <a:cubicBezTo>
                  <a:pt x="155191" y="851780"/>
                  <a:pt x="155992" y="852795"/>
                  <a:pt x="157232" y="854004"/>
                </a:cubicBezTo>
                <a:cubicBezTo>
                  <a:pt x="158117" y="854851"/>
                  <a:pt x="158981" y="855566"/>
                  <a:pt x="159823" y="856150"/>
                </a:cubicBezTo>
                <a:cubicBezTo>
                  <a:pt x="160665" y="856734"/>
                  <a:pt x="161448" y="857084"/>
                  <a:pt x="162172" y="857201"/>
                </a:cubicBezTo>
                <a:cubicBezTo>
                  <a:pt x="162896" y="857317"/>
                  <a:pt x="163524" y="857098"/>
                  <a:pt x="164055" y="856544"/>
                </a:cubicBezTo>
                <a:lnTo>
                  <a:pt x="171098" y="863330"/>
                </a:lnTo>
                <a:cubicBezTo>
                  <a:pt x="169639" y="864830"/>
                  <a:pt x="168171" y="865788"/>
                  <a:pt x="166695" y="866204"/>
                </a:cubicBezTo>
                <a:cubicBezTo>
                  <a:pt x="165219" y="866619"/>
                  <a:pt x="163721" y="866590"/>
                  <a:pt x="162199" y="866117"/>
                </a:cubicBezTo>
                <a:cubicBezTo>
                  <a:pt x="160677" y="865644"/>
                  <a:pt x="159118" y="864825"/>
                  <a:pt x="157521" y="863661"/>
                </a:cubicBezTo>
                <a:cubicBezTo>
                  <a:pt x="155924" y="862497"/>
                  <a:pt x="154275" y="861086"/>
                  <a:pt x="152574" y="859428"/>
                </a:cubicBezTo>
                <a:cubicBezTo>
                  <a:pt x="150252" y="857204"/>
                  <a:pt x="148464" y="855107"/>
                  <a:pt x="147209" y="853135"/>
                </a:cubicBezTo>
                <a:cubicBezTo>
                  <a:pt x="145954" y="851163"/>
                  <a:pt x="145319" y="849317"/>
                  <a:pt x="145303" y="847598"/>
                </a:cubicBezTo>
                <a:cubicBezTo>
                  <a:pt x="145288" y="845880"/>
                  <a:pt x="145978" y="844288"/>
                  <a:pt x="147375" y="842824"/>
                </a:cubicBezTo>
                <a:cubicBezTo>
                  <a:pt x="148288" y="841904"/>
                  <a:pt x="149295" y="841355"/>
                  <a:pt x="150396" y="841174"/>
                </a:cubicBezTo>
                <a:cubicBezTo>
                  <a:pt x="151497" y="840994"/>
                  <a:pt x="152643" y="841067"/>
                  <a:pt x="153833" y="841394"/>
                </a:cubicBezTo>
                <a:cubicBezTo>
                  <a:pt x="155024" y="841720"/>
                  <a:pt x="156211" y="842183"/>
                  <a:pt x="157393" y="842783"/>
                </a:cubicBezTo>
                <a:cubicBezTo>
                  <a:pt x="158575" y="843383"/>
                  <a:pt x="159704" y="844003"/>
                  <a:pt x="160779" y="844643"/>
                </a:cubicBezTo>
                <a:cubicBezTo>
                  <a:pt x="161931" y="845334"/>
                  <a:pt x="162965" y="845887"/>
                  <a:pt x="163883" y="846302"/>
                </a:cubicBezTo>
                <a:cubicBezTo>
                  <a:pt x="164801" y="846716"/>
                  <a:pt x="165556" y="846896"/>
                  <a:pt x="166148" y="846842"/>
                </a:cubicBezTo>
                <a:lnTo>
                  <a:pt x="154701" y="835811"/>
                </a:lnTo>
                <a:close/>
                <a:moveTo>
                  <a:pt x="856043" y="810813"/>
                </a:moveTo>
                <a:lnTo>
                  <a:pt x="858306" y="834432"/>
                </a:lnTo>
                <a:lnTo>
                  <a:pt x="871102" y="820536"/>
                </a:lnTo>
                <a:lnTo>
                  <a:pt x="876476" y="825484"/>
                </a:lnTo>
                <a:lnTo>
                  <a:pt x="856664" y="846999"/>
                </a:lnTo>
                <a:lnTo>
                  <a:pt x="851290" y="842051"/>
                </a:lnTo>
                <a:lnTo>
                  <a:pt x="847781" y="819786"/>
                </a:lnTo>
                <a:close/>
                <a:moveTo>
                  <a:pt x="877377" y="784708"/>
                </a:moveTo>
                <a:lnTo>
                  <a:pt x="880655" y="787364"/>
                </a:lnTo>
                <a:cubicBezTo>
                  <a:pt x="881741" y="788279"/>
                  <a:pt x="882392" y="789414"/>
                  <a:pt x="882605" y="790767"/>
                </a:cubicBezTo>
                <a:cubicBezTo>
                  <a:pt x="882819" y="792121"/>
                  <a:pt x="882736" y="793598"/>
                  <a:pt x="882354" y="795196"/>
                </a:cubicBezTo>
                <a:cubicBezTo>
                  <a:pt x="881973" y="796795"/>
                  <a:pt x="881433" y="798419"/>
                  <a:pt x="880734" y="800068"/>
                </a:cubicBezTo>
                <a:cubicBezTo>
                  <a:pt x="880035" y="801717"/>
                  <a:pt x="879316" y="803295"/>
                  <a:pt x="878577" y="804801"/>
                </a:cubicBezTo>
                <a:cubicBezTo>
                  <a:pt x="877992" y="806029"/>
                  <a:pt x="877482" y="807150"/>
                  <a:pt x="877048" y="808164"/>
                </a:cubicBezTo>
                <a:cubicBezTo>
                  <a:pt x="876614" y="809178"/>
                  <a:pt x="876332" y="810035"/>
                  <a:pt x="876202" y="810735"/>
                </a:cubicBezTo>
                <a:cubicBezTo>
                  <a:pt x="876073" y="811435"/>
                  <a:pt x="876173" y="811928"/>
                  <a:pt x="876503" y="812214"/>
                </a:cubicBezTo>
                <a:cubicBezTo>
                  <a:pt x="876920" y="812560"/>
                  <a:pt x="877521" y="812517"/>
                  <a:pt x="878305" y="812086"/>
                </a:cubicBezTo>
                <a:cubicBezTo>
                  <a:pt x="879090" y="811656"/>
                  <a:pt x="880032" y="810771"/>
                  <a:pt x="881131" y="809431"/>
                </a:cubicBezTo>
                <a:cubicBezTo>
                  <a:pt x="881899" y="808477"/>
                  <a:pt x="882537" y="807555"/>
                  <a:pt x="883047" y="806666"/>
                </a:cubicBezTo>
                <a:cubicBezTo>
                  <a:pt x="883556" y="805777"/>
                  <a:pt x="883838" y="804967"/>
                  <a:pt x="883892" y="804236"/>
                </a:cubicBezTo>
                <a:cubicBezTo>
                  <a:pt x="883946" y="803504"/>
                  <a:pt x="883674" y="802897"/>
                  <a:pt x="883076" y="802416"/>
                </a:cubicBezTo>
                <a:lnTo>
                  <a:pt x="889233" y="794817"/>
                </a:lnTo>
                <a:cubicBezTo>
                  <a:pt x="890853" y="796142"/>
                  <a:pt x="891933" y="797522"/>
                  <a:pt x="892474" y="798957"/>
                </a:cubicBezTo>
                <a:cubicBezTo>
                  <a:pt x="893014" y="800391"/>
                  <a:pt x="893114" y="801887"/>
                  <a:pt x="892773" y="803444"/>
                </a:cubicBezTo>
                <a:cubicBezTo>
                  <a:pt x="892432" y="805000"/>
                  <a:pt x="891751" y="806624"/>
                  <a:pt x="890728" y="808315"/>
                </a:cubicBezTo>
                <a:cubicBezTo>
                  <a:pt x="889705" y="810006"/>
                  <a:pt x="888440" y="811770"/>
                  <a:pt x="886934" y="813607"/>
                </a:cubicBezTo>
                <a:cubicBezTo>
                  <a:pt x="884918" y="816111"/>
                  <a:pt x="882982" y="818073"/>
                  <a:pt x="881125" y="819492"/>
                </a:cubicBezTo>
                <a:cubicBezTo>
                  <a:pt x="879268" y="820911"/>
                  <a:pt x="877483" y="821703"/>
                  <a:pt x="875772" y="821866"/>
                </a:cubicBezTo>
                <a:cubicBezTo>
                  <a:pt x="874061" y="822029"/>
                  <a:pt x="872416" y="821477"/>
                  <a:pt x="870838" y="820212"/>
                </a:cubicBezTo>
                <a:cubicBezTo>
                  <a:pt x="869843" y="819381"/>
                  <a:pt x="869209" y="818425"/>
                  <a:pt x="868935" y="817343"/>
                </a:cubicBezTo>
                <a:cubicBezTo>
                  <a:pt x="868661" y="816262"/>
                  <a:pt x="868636" y="815114"/>
                  <a:pt x="868859" y="813900"/>
                </a:cubicBezTo>
                <a:cubicBezTo>
                  <a:pt x="869082" y="812685"/>
                  <a:pt x="869441" y="811463"/>
                  <a:pt x="869937" y="810234"/>
                </a:cubicBezTo>
                <a:cubicBezTo>
                  <a:pt x="870433" y="809005"/>
                  <a:pt x="870954" y="807827"/>
                  <a:pt x="871500" y="806701"/>
                </a:cubicBezTo>
                <a:cubicBezTo>
                  <a:pt x="872090" y="805494"/>
                  <a:pt x="872552" y="804416"/>
                  <a:pt x="872886" y="803466"/>
                </a:cubicBezTo>
                <a:cubicBezTo>
                  <a:pt x="873221" y="802516"/>
                  <a:pt x="873335" y="801748"/>
                  <a:pt x="873230" y="801163"/>
                </a:cubicBezTo>
                <a:lnTo>
                  <a:pt x="863222" y="813514"/>
                </a:lnTo>
                <a:lnTo>
                  <a:pt x="857676" y="809021"/>
                </a:lnTo>
                <a:close/>
                <a:moveTo>
                  <a:pt x="84435" y="735586"/>
                </a:moveTo>
                <a:cubicBezTo>
                  <a:pt x="86031" y="736026"/>
                  <a:pt x="87664" y="737082"/>
                  <a:pt x="89336" y="738753"/>
                </a:cubicBezTo>
                <a:cubicBezTo>
                  <a:pt x="91008" y="740424"/>
                  <a:pt x="92699" y="742656"/>
                  <a:pt x="94409" y="745450"/>
                </a:cubicBezTo>
                <a:cubicBezTo>
                  <a:pt x="96135" y="748204"/>
                  <a:pt x="97408" y="750754"/>
                  <a:pt x="98230" y="753100"/>
                </a:cubicBezTo>
                <a:cubicBezTo>
                  <a:pt x="99051" y="755445"/>
                  <a:pt x="99197" y="757573"/>
                  <a:pt x="98667" y="759485"/>
                </a:cubicBezTo>
                <a:cubicBezTo>
                  <a:pt x="98137" y="761396"/>
                  <a:pt x="96707" y="763079"/>
                  <a:pt x="94378" y="764532"/>
                </a:cubicBezTo>
                <a:lnTo>
                  <a:pt x="89275" y="756211"/>
                </a:lnTo>
                <a:cubicBezTo>
                  <a:pt x="90014" y="755754"/>
                  <a:pt x="90378" y="755171"/>
                  <a:pt x="90367" y="754462"/>
                </a:cubicBezTo>
                <a:cubicBezTo>
                  <a:pt x="90356" y="753752"/>
                  <a:pt x="90110" y="752936"/>
                  <a:pt x="89628" y="752013"/>
                </a:cubicBezTo>
                <a:cubicBezTo>
                  <a:pt x="89147" y="751090"/>
                  <a:pt x="88570" y="750080"/>
                  <a:pt x="87899" y="748984"/>
                </a:cubicBezTo>
                <a:cubicBezTo>
                  <a:pt x="86948" y="747429"/>
                  <a:pt x="86117" y="746369"/>
                  <a:pt x="85406" y="745804"/>
                </a:cubicBezTo>
                <a:cubicBezTo>
                  <a:pt x="84694" y="745240"/>
                  <a:pt x="84061" y="745133"/>
                  <a:pt x="83504" y="745485"/>
                </a:cubicBezTo>
                <a:cubicBezTo>
                  <a:pt x="83155" y="745681"/>
                  <a:pt x="82938" y="745922"/>
                  <a:pt x="82852" y="746206"/>
                </a:cubicBezTo>
                <a:cubicBezTo>
                  <a:pt x="82767" y="746490"/>
                  <a:pt x="82837" y="746908"/>
                  <a:pt x="83064" y="747458"/>
                </a:cubicBezTo>
                <a:cubicBezTo>
                  <a:pt x="83291" y="748009"/>
                  <a:pt x="83699" y="748783"/>
                  <a:pt x="84288" y="749780"/>
                </a:cubicBezTo>
                <a:cubicBezTo>
                  <a:pt x="84876" y="750777"/>
                  <a:pt x="85670" y="752086"/>
                  <a:pt x="86670" y="753707"/>
                </a:cubicBezTo>
                <a:lnTo>
                  <a:pt x="82947" y="755990"/>
                </a:lnTo>
                <a:cubicBezTo>
                  <a:pt x="81955" y="754364"/>
                  <a:pt x="81146" y="753064"/>
                  <a:pt x="80522" y="752089"/>
                </a:cubicBezTo>
                <a:cubicBezTo>
                  <a:pt x="79898" y="751114"/>
                  <a:pt x="79390" y="750402"/>
                  <a:pt x="79000" y="749951"/>
                </a:cubicBezTo>
                <a:cubicBezTo>
                  <a:pt x="78609" y="749501"/>
                  <a:pt x="78267" y="749249"/>
                  <a:pt x="77976" y="749196"/>
                </a:cubicBezTo>
                <a:cubicBezTo>
                  <a:pt x="77684" y="749144"/>
                  <a:pt x="77374" y="749227"/>
                  <a:pt x="77046" y="749445"/>
                </a:cubicBezTo>
                <a:cubicBezTo>
                  <a:pt x="76481" y="749792"/>
                  <a:pt x="76292" y="750425"/>
                  <a:pt x="76478" y="751345"/>
                </a:cubicBezTo>
                <a:cubicBezTo>
                  <a:pt x="76664" y="752264"/>
                  <a:pt x="77221" y="753470"/>
                  <a:pt x="78149" y="754963"/>
                </a:cubicBezTo>
                <a:cubicBezTo>
                  <a:pt x="78821" y="756059"/>
                  <a:pt x="79461" y="757030"/>
                  <a:pt x="80068" y="757875"/>
                </a:cubicBezTo>
                <a:cubicBezTo>
                  <a:pt x="80676" y="758721"/>
                  <a:pt x="81295" y="759308"/>
                  <a:pt x="81927" y="759637"/>
                </a:cubicBezTo>
                <a:cubicBezTo>
                  <a:pt x="82558" y="759966"/>
                  <a:pt x="83247" y="759904"/>
                  <a:pt x="83993" y="759449"/>
                </a:cubicBezTo>
                <a:lnTo>
                  <a:pt x="89096" y="767771"/>
                </a:lnTo>
                <a:cubicBezTo>
                  <a:pt x="86741" y="769191"/>
                  <a:pt x="84590" y="769704"/>
                  <a:pt x="82644" y="769311"/>
                </a:cubicBezTo>
                <a:cubicBezTo>
                  <a:pt x="80699" y="768917"/>
                  <a:pt x="78867" y="767823"/>
                  <a:pt x="77149" y="766027"/>
                </a:cubicBezTo>
                <a:cubicBezTo>
                  <a:pt x="75430" y="764232"/>
                  <a:pt x="73735" y="761941"/>
                  <a:pt x="72062" y="759154"/>
                </a:cubicBezTo>
                <a:cubicBezTo>
                  <a:pt x="70348" y="756363"/>
                  <a:pt x="69124" y="753844"/>
                  <a:pt x="68390" y="751598"/>
                </a:cubicBezTo>
                <a:cubicBezTo>
                  <a:pt x="67657" y="749351"/>
                  <a:pt x="67455" y="747417"/>
                  <a:pt x="67786" y="745796"/>
                </a:cubicBezTo>
                <a:cubicBezTo>
                  <a:pt x="68117" y="744174"/>
                  <a:pt x="69021" y="742905"/>
                  <a:pt x="70499" y="741988"/>
                </a:cubicBezTo>
                <a:cubicBezTo>
                  <a:pt x="71575" y="741336"/>
                  <a:pt x="72673" y="741066"/>
                  <a:pt x="73795" y="741177"/>
                </a:cubicBezTo>
                <a:cubicBezTo>
                  <a:pt x="74916" y="741288"/>
                  <a:pt x="76061" y="741731"/>
                  <a:pt x="77229" y="742506"/>
                </a:cubicBezTo>
                <a:cubicBezTo>
                  <a:pt x="77068" y="741113"/>
                  <a:pt x="77194" y="739891"/>
                  <a:pt x="77605" y="738840"/>
                </a:cubicBezTo>
                <a:cubicBezTo>
                  <a:pt x="78017" y="737789"/>
                  <a:pt x="78755" y="736932"/>
                  <a:pt x="79819" y="736272"/>
                </a:cubicBezTo>
                <a:cubicBezTo>
                  <a:pt x="81301" y="735374"/>
                  <a:pt x="82840" y="735145"/>
                  <a:pt x="84435" y="735586"/>
                </a:cubicBezTo>
                <a:close/>
                <a:moveTo>
                  <a:pt x="70049" y="708349"/>
                </a:moveTo>
                <a:cubicBezTo>
                  <a:pt x="71612" y="708895"/>
                  <a:pt x="73172" y="710057"/>
                  <a:pt x="74729" y="711835"/>
                </a:cubicBezTo>
                <a:cubicBezTo>
                  <a:pt x="76286" y="713613"/>
                  <a:pt x="77825" y="715952"/>
                  <a:pt x="79347" y="718853"/>
                </a:cubicBezTo>
                <a:cubicBezTo>
                  <a:pt x="80886" y="721716"/>
                  <a:pt x="81987" y="724345"/>
                  <a:pt x="82651" y="726740"/>
                </a:cubicBezTo>
                <a:cubicBezTo>
                  <a:pt x="83316" y="729134"/>
                  <a:pt x="83320" y="731267"/>
                  <a:pt x="82664" y="733140"/>
                </a:cubicBezTo>
                <a:cubicBezTo>
                  <a:pt x="82009" y="735012"/>
                  <a:pt x="80470" y="736596"/>
                  <a:pt x="78049" y="737891"/>
                </a:cubicBezTo>
                <a:lnTo>
                  <a:pt x="73510" y="729250"/>
                </a:lnTo>
                <a:cubicBezTo>
                  <a:pt x="74277" y="728843"/>
                  <a:pt x="74679" y="728286"/>
                  <a:pt x="74715" y="727577"/>
                </a:cubicBezTo>
                <a:cubicBezTo>
                  <a:pt x="74751" y="726868"/>
                  <a:pt x="74560" y="726037"/>
                  <a:pt x="74141" y="725085"/>
                </a:cubicBezTo>
                <a:cubicBezTo>
                  <a:pt x="73722" y="724132"/>
                  <a:pt x="73213" y="723086"/>
                  <a:pt x="72616" y="721948"/>
                </a:cubicBezTo>
                <a:cubicBezTo>
                  <a:pt x="71771" y="720333"/>
                  <a:pt x="71012" y="719221"/>
                  <a:pt x="70339" y="718610"/>
                </a:cubicBezTo>
                <a:cubicBezTo>
                  <a:pt x="69667" y="717999"/>
                  <a:pt x="69042" y="717851"/>
                  <a:pt x="68464" y="718165"/>
                </a:cubicBezTo>
                <a:cubicBezTo>
                  <a:pt x="68102" y="718338"/>
                  <a:pt x="67869" y="718563"/>
                  <a:pt x="67765" y="718841"/>
                </a:cubicBezTo>
                <a:cubicBezTo>
                  <a:pt x="67661" y="719119"/>
                  <a:pt x="67704" y="719540"/>
                  <a:pt x="67893" y="720105"/>
                </a:cubicBezTo>
                <a:cubicBezTo>
                  <a:pt x="68083" y="720670"/>
                  <a:pt x="68439" y="721469"/>
                  <a:pt x="68960" y="722502"/>
                </a:cubicBezTo>
                <a:cubicBezTo>
                  <a:pt x="69481" y="723536"/>
                  <a:pt x="70187" y="724895"/>
                  <a:pt x="71077" y="726579"/>
                </a:cubicBezTo>
                <a:lnTo>
                  <a:pt x="67211" y="728610"/>
                </a:lnTo>
                <a:cubicBezTo>
                  <a:pt x="66328" y="726922"/>
                  <a:pt x="65608" y="725571"/>
                  <a:pt x="65050" y="724557"/>
                </a:cubicBezTo>
                <a:cubicBezTo>
                  <a:pt x="64491" y="723543"/>
                  <a:pt x="64032" y="722798"/>
                  <a:pt x="63672" y="722323"/>
                </a:cubicBezTo>
                <a:cubicBezTo>
                  <a:pt x="63312" y="721847"/>
                  <a:pt x="62988" y="721574"/>
                  <a:pt x="62701" y="721502"/>
                </a:cubicBezTo>
                <a:cubicBezTo>
                  <a:pt x="62413" y="721430"/>
                  <a:pt x="62098" y="721492"/>
                  <a:pt x="61757" y="721688"/>
                </a:cubicBezTo>
                <a:cubicBezTo>
                  <a:pt x="61170" y="721997"/>
                  <a:pt x="60939" y="722616"/>
                  <a:pt x="61064" y="723546"/>
                </a:cubicBezTo>
                <a:cubicBezTo>
                  <a:pt x="61189" y="724476"/>
                  <a:pt x="61665" y="725716"/>
                  <a:pt x="62491" y="727267"/>
                </a:cubicBezTo>
                <a:cubicBezTo>
                  <a:pt x="63089" y="728405"/>
                  <a:pt x="63664" y="729416"/>
                  <a:pt x="64213" y="730300"/>
                </a:cubicBezTo>
                <a:cubicBezTo>
                  <a:pt x="64763" y="731184"/>
                  <a:pt x="65342" y="731811"/>
                  <a:pt x="65951" y="732182"/>
                </a:cubicBezTo>
                <a:cubicBezTo>
                  <a:pt x="66559" y="732552"/>
                  <a:pt x="67251" y="732535"/>
                  <a:pt x="68025" y="732131"/>
                </a:cubicBezTo>
                <a:lnTo>
                  <a:pt x="72565" y="740773"/>
                </a:lnTo>
                <a:cubicBezTo>
                  <a:pt x="70120" y="742033"/>
                  <a:pt x="67940" y="742403"/>
                  <a:pt x="66025" y="741881"/>
                </a:cubicBezTo>
                <a:cubicBezTo>
                  <a:pt x="64110" y="741360"/>
                  <a:pt x="62354" y="740146"/>
                  <a:pt x="60759" y="738241"/>
                </a:cubicBezTo>
                <a:cubicBezTo>
                  <a:pt x="59164" y="736335"/>
                  <a:pt x="57624" y="733937"/>
                  <a:pt x="56140" y="731045"/>
                </a:cubicBezTo>
                <a:cubicBezTo>
                  <a:pt x="54614" y="728146"/>
                  <a:pt x="53560" y="725552"/>
                  <a:pt x="52977" y="723262"/>
                </a:cubicBezTo>
                <a:cubicBezTo>
                  <a:pt x="52394" y="720972"/>
                  <a:pt x="52322" y="719029"/>
                  <a:pt x="52759" y="717433"/>
                </a:cubicBezTo>
                <a:cubicBezTo>
                  <a:pt x="53197" y="715837"/>
                  <a:pt x="54183" y="714630"/>
                  <a:pt x="55718" y="713813"/>
                </a:cubicBezTo>
                <a:cubicBezTo>
                  <a:pt x="56835" y="713234"/>
                  <a:pt x="57949" y="713037"/>
                  <a:pt x="59061" y="713222"/>
                </a:cubicBezTo>
                <a:cubicBezTo>
                  <a:pt x="60173" y="713408"/>
                  <a:pt x="61285" y="713926"/>
                  <a:pt x="62399" y="714777"/>
                </a:cubicBezTo>
                <a:cubicBezTo>
                  <a:pt x="62331" y="713376"/>
                  <a:pt x="62537" y="712165"/>
                  <a:pt x="63018" y="711143"/>
                </a:cubicBezTo>
                <a:cubicBezTo>
                  <a:pt x="63499" y="710122"/>
                  <a:pt x="64292" y="709316"/>
                  <a:pt x="65397" y="708728"/>
                </a:cubicBezTo>
                <a:cubicBezTo>
                  <a:pt x="66936" y="707930"/>
                  <a:pt x="68486" y="707804"/>
                  <a:pt x="70049" y="708349"/>
                </a:cubicBezTo>
                <a:close/>
                <a:moveTo>
                  <a:pt x="940103" y="690917"/>
                </a:moveTo>
                <a:cubicBezTo>
                  <a:pt x="939854" y="690965"/>
                  <a:pt x="939527" y="691166"/>
                  <a:pt x="939123" y="691522"/>
                </a:cubicBezTo>
                <a:cubicBezTo>
                  <a:pt x="938719" y="691877"/>
                  <a:pt x="938235" y="692492"/>
                  <a:pt x="937671" y="693367"/>
                </a:cubicBezTo>
                <a:cubicBezTo>
                  <a:pt x="937107" y="694242"/>
                  <a:pt x="936459" y="695482"/>
                  <a:pt x="935728" y="697088"/>
                </a:cubicBezTo>
                <a:cubicBezTo>
                  <a:pt x="935554" y="697457"/>
                  <a:pt x="935344" y="697978"/>
                  <a:pt x="935096" y="698649"/>
                </a:cubicBezTo>
                <a:cubicBezTo>
                  <a:pt x="934849" y="699320"/>
                  <a:pt x="934652" y="700035"/>
                  <a:pt x="934506" y="700794"/>
                </a:cubicBezTo>
                <a:cubicBezTo>
                  <a:pt x="934360" y="701552"/>
                  <a:pt x="934351" y="702246"/>
                  <a:pt x="934480" y="702877"/>
                </a:cubicBezTo>
                <a:cubicBezTo>
                  <a:pt x="934609" y="703507"/>
                  <a:pt x="934962" y="703966"/>
                  <a:pt x="935541" y="704253"/>
                </a:cubicBezTo>
                <a:cubicBezTo>
                  <a:pt x="935641" y="704306"/>
                  <a:pt x="935780" y="704338"/>
                  <a:pt x="935956" y="704349"/>
                </a:cubicBezTo>
                <a:cubicBezTo>
                  <a:pt x="936132" y="704361"/>
                  <a:pt x="936351" y="704307"/>
                  <a:pt x="936612" y="704188"/>
                </a:cubicBezTo>
                <a:cubicBezTo>
                  <a:pt x="937072" y="703917"/>
                  <a:pt x="937525" y="703524"/>
                  <a:pt x="937972" y="703008"/>
                </a:cubicBezTo>
                <a:cubicBezTo>
                  <a:pt x="938419" y="702492"/>
                  <a:pt x="938859" y="701847"/>
                  <a:pt x="939292" y="701074"/>
                </a:cubicBezTo>
                <a:cubicBezTo>
                  <a:pt x="939733" y="700305"/>
                  <a:pt x="940139" y="699523"/>
                  <a:pt x="940510" y="698727"/>
                </a:cubicBezTo>
                <a:cubicBezTo>
                  <a:pt x="940881" y="697932"/>
                  <a:pt x="941220" y="697119"/>
                  <a:pt x="941525" y="696288"/>
                </a:cubicBezTo>
                <a:cubicBezTo>
                  <a:pt x="941840" y="695462"/>
                  <a:pt x="942097" y="694734"/>
                  <a:pt x="942298" y="694107"/>
                </a:cubicBezTo>
                <a:cubicBezTo>
                  <a:pt x="942500" y="693479"/>
                  <a:pt x="942644" y="692945"/>
                  <a:pt x="942731" y="692506"/>
                </a:cubicBezTo>
                <a:lnTo>
                  <a:pt x="942834" y="691920"/>
                </a:lnTo>
                <a:lnTo>
                  <a:pt x="940632" y="690920"/>
                </a:lnTo>
                <a:cubicBezTo>
                  <a:pt x="940529" y="690871"/>
                  <a:pt x="940353" y="690870"/>
                  <a:pt x="940103" y="690917"/>
                </a:cubicBezTo>
                <a:close/>
                <a:moveTo>
                  <a:pt x="939231" y="682891"/>
                </a:moveTo>
                <a:cubicBezTo>
                  <a:pt x="941071" y="682289"/>
                  <a:pt x="943225" y="682539"/>
                  <a:pt x="945692" y="683643"/>
                </a:cubicBezTo>
                <a:lnTo>
                  <a:pt x="951075" y="686086"/>
                </a:lnTo>
                <a:cubicBezTo>
                  <a:pt x="953536" y="687219"/>
                  <a:pt x="955146" y="688677"/>
                  <a:pt x="955906" y="690460"/>
                </a:cubicBezTo>
                <a:cubicBezTo>
                  <a:pt x="956667" y="692243"/>
                  <a:pt x="956781" y="694346"/>
                  <a:pt x="956249" y="696767"/>
                </a:cubicBezTo>
                <a:cubicBezTo>
                  <a:pt x="955716" y="699189"/>
                  <a:pt x="954742" y="701924"/>
                  <a:pt x="953324" y="704973"/>
                </a:cubicBezTo>
                <a:lnTo>
                  <a:pt x="947737" y="717281"/>
                </a:lnTo>
                <a:lnTo>
                  <a:pt x="942068" y="714707"/>
                </a:lnTo>
                <a:lnTo>
                  <a:pt x="948884" y="699690"/>
                </a:lnTo>
                <a:cubicBezTo>
                  <a:pt x="949035" y="699371"/>
                  <a:pt x="949188" y="698968"/>
                  <a:pt x="949346" y="698482"/>
                </a:cubicBezTo>
                <a:cubicBezTo>
                  <a:pt x="949503" y="697996"/>
                  <a:pt x="949604" y="697487"/>
                  <a:pt x="949648" y="696955"/>
                </a:cubicBezTo>
                <a:cubicBezTo>
                  <a:pt x="949692" y="696423"/>
                  <a:pt x="949618" y="695928"/>
                  <a:pt x="949428" y="695471"/>
                </a:cubicBezTo>
                <a:cubicBezTo>
                  <a:pt x="949238" y="695013"/>
                  <a:pt x="948871" y="694654"/>
                  <a:pt x="948326" y="694392"/>
                </a:cubicBezTo>
                <a:lnTo>
                  <a:pt x="947750" y="694131"/>
                </a:lnTo>
                <a:lnTo>
                  <a:pt x="947534" y="695012"/>
                </a:lnTo>
                <a:cubicBezTo>
                  <a:pt x="947465" y="695299"/>
                  <a:pt x="947341" y="695705"/>
                  <a:pt x="947161" y="696232"/>
                </a:cubicBezTo>
                <a:cubicBezTo>
                  <a:pt x="946981" y="696759"/>
                  <a:pt x="946745" y="697401"/>
                  <a:pt x="946453" y="698157"/>
                </a:cubicBezTo>
                <a:cubicBezTo>
                  <a:pt x="946170" y="698917"/>
                  <a:pt x="945839" y="699722"/>
                  <a:pt x="945462" y="700572"/>
                </a:cubicBezTo>
                <a:cubicBezTo>
                  <a:pt x="945084" y="701421"/>
                  <a:pt x="944657" y="702315"/>
                  <a:pt x="944181" y="703253"/>
                </a:cubicBezTo>
                <a:cubicBezTo>
                  <a:pt x="943705" y="704190"/>
                  <a:pt x="943193" y="705092"/>
                  <a:pt x="942643" y="705960"/>
                </a:cubicBezTo>
                <a:cubicBezTo>
                  <a:pt x="942094" y="706828"/>
                  <a:pt x="941504" y="707665"/>
                  <a:pt x="940874" y="708470"/>
                </a:cubicBezTo>
                <a:cubicBezTo>
                  <a:pt x="939629" y="710089"/>
                  <a:pt x="938251" y="711281"/>
                  <a:pt x="936741" y="712045"/>
                </a:cubicBezTo>
                <a:cubicBezTo>
                  <a:pt x="935895" y="712446"/>
                  <a:pt x="935057" y="712653"/>
                  <a:pt x="934228" y="712667"/>
                </a:cubicBezTo>
                <a:cubicBezTo>
                  <a:pt x="933399" y="712681"/>
                  <a:pt x="932582" y="712505"/>
                  <a:pt x="931777" y="712139"/>
                </a:cubicBezTo>
                <a:cubicBezTo>
                  <a:pt x="930829" y="711729"/>
                  <a:pt x="929968" y="711112"/>
                  <a:pt x="929196" y="710286"/>
                </a:cubicBezTo>
                <a:cubicBezTo>
                  <a:pt x="928425" y="709461"/>
                  <a:pt x="927869" y="708360"/>
                  <a:pt x="927530" y="706983"/>
                </a:cubicBezTo>
                <a:cubicBezTo>
                  <a:pt x="927191" y="705606"/>
                  <a:pt x="927196" y="703885"/>
                  <a:pt x="927546" y="701820"/>
                </a:cubicBezTo>
                <a:cubicBezTo>
                  <a:pt x="927895" y="699756"/>
                  <a:pt x="928718" y="697279"/>
                  <a:pt x="930012" y="694391"/>
                </a:cubicBezTo>
                <a:cubicBezTo>
                  <a:pt x="931374" y="691317"/>
                  <a:pt x="932791" y="688783"/>
                  <a:pt x="934263" y="686788"/>
                </a:cubicBezTo>
                <a:cubicBezTo>
                  <a:pt x="935735" y="684793"/>
                  <a:pt x="937391" y="683494"/>
                  <a:pt x="939231" y="682891"/>
                </a:cubicBezTo>
                <a:close/>
                <a:moveTo>
                  <a:pt x="947983" y="651146"/>
                </a:moveTo>
                <a:lnTo>
                  <a:pt x="951933" y="652630"/>
                </a:lnTo>
                <a:cubicBezTo>
                  <a:pt x="953253" y="653155"/>
                  <a:pt x="954229" y="654026"/>
                  <a:pt x="954859" y="655242"/>
                </a:cubicBezTo>
                <a:cubicBezTo>
                  <a:pt x="955490" y="656459"/>
                  <a:pt x="955877" y="657886"/>
                  <a:pt x="956021" y="659524"/>
                </a:cubicBezTo>
                <a:cubicBezTo>
                  <a:pt x="956164" y="661161"/>
                  <a:pt x="956165" y="662872"/>
                  <a:pt x="956023" y="664658"/>
                </a:cubicBezTo>
                <a:cubicBezTo>
                  <a:pt x="955881" y="666443"/>
                  <a:pt x="955698" y="668168"/>
                  <a:pt x="955473" y="669830"/>
                </a:cubicBezTo>
                <a:cubicBezTo>
                  <a:pt x="955306" y="671180"/>
                  <a:pt x="955176" y="672404"/>
                  <a:pt x="955085" y="673504"/>
                </a:cubicBezTo>
                <a:cubicBezTo>
                  <a:pt x="954993" y="674603"/>
                  <a:pt x="954997" y="675505"/>
                  <a:pt x="955095" y="676210"/>
                </a:cubicBezTo>
                <a:cubicBezTo>
                  <a:pt x="955194" y="676915"/>
                  <a:pt x="955444" y="677352"/>
                  <a:pt x="955848" y="677519"/>
                </a:cubicBezTo>
                <a:cubicBezTo>
                  <a:pt x="956352" y="677714"/>
                  <a:pt x="956909" y="677484"/>
                  <a:pt x="957518" y="676828"/>
                </a:cubicBezTo>
                <a:cubicBezTo>
                  <a:pt x="958126" y="676171"/>
                  <a:pt x="958740" y="675034"/>
                  <a:pt x="959359" y="673416"/>
                </a:cubicBezTo>
                <a:cubicBezTo>
                  <a:pt x="959786" y="672267"/>
                  <a:pt x="960100" y="671191"/>
                  <a:pt x="960303" y="670187"/>
                </a:cubicBezTo>
                <a:cubicBezTo>
                  <a:pt x="960505" y="669182"/>
                  <a:pt x="960516" y="668325"/>
                  <a:pt x="960337" y="667614"/>
                </a:cubicBezTo>
                <a:cubicBezTo>
                  <a:pt x="960157" y="666903"/>
                  <a:pt x="959707" y="666413"/>
                  <a:pt x="958987" y="666145"/>
                </a:cubicBezTo>
                <a:lnTo>
                  <a:pt x="962427" y="656990"/>
                </a:lnTo>
                <a:cubicBezTo>
                  <a:pt x="964383" y="657735"/>
                  <a:pt x="965844" y="658703"/>
                  <a:pt x="966810" y="659893"/>
                </a:cubicBezTo>
                <a:cubicBezTo>
                  <a:pt x="967776" y="661084"/>
                  <a:pt x="968343" y="662471"/>
                  <a:pt x="968512" y="664056"/>
                </a:cubicBezTo>
                <a:cubicBezTo>
                  <a:pt x="968681" y="665640"/>
                  <a:pt x="968547" y="667396"/>
                  <a:pt x="968111" y="669323"/>
                </a:cubicBezTo>
                <a:cubicBezTo>
                  <a:pt x="967675" y="671251"/>
                  <a:pt x="967033" y="673324"/>
                  <a:pt x="966185" y="675543"/>
                </a:cubicBezTo>
                <a:cubicBezTo>
                  <a:pt x="965063" y="678556"/>
                  <a:pt x="963846" y="681029"/>
                  <a:pt x="962533" y="682963"/>
                </a:cubicBezTo>
                <a:cubicBezTo>
                  <a:pt x="961219" y="684896"/>
                  <a:pt x="959777" y="686211"/>
                  <a:pt x="958205" y="686906"/>
                </a:cubicBezTo>
                <a:cubicBezTo>
                  <a:pt x="956633" y="687602"/>
                  <a:pt x="954898" y="687598"/>
                  <a:pt x="953000" y="686897"/>
                </a:cubicBezTo>
                <a:cubicBezTo>
                  <a:pt x="951794" y="686423"/>
                  <a:pt x="950891" y="685716"/>
                  <a:pt x="950289" y="684777"/>
                </a:cubicBezTo>
                <a:cubicBezTo>
                  <a:pt x="949687" y="683837"/>
                  <a:pt x="949300" y="682756"/>
                  <a:pt x="949128" y="681534"/>
                </a:cubicBezTo>
                <a:cubicBezTo>
                  <a:pt x="948956" y="680311"/>
                  <a:pt x="948911" y="679038"/>
                  <a:pt x="948993" y="677715"/>
                </a:cubicBezTo>
                <a:cubicBezTo>
                  <a:pt x="949075" y="676392"/>
                  <a:pt x="949197" y="675110"/>
                  <a:pt x="949359" y="673869"/>
                </a:cubicBezTo>
                <a:cubicBezTo>
                  <a:pt x="949537" y="672538"/>
                  <a:pt x="949635" y="671369"/>
                  <a:pt x="949652" y="670361"/>
                </a:cubicBezTo>
                <a:cubicBezTo>
                  <a:pt x="949669" y="669354"/>
                  <a:pt x="949535" y="668590"/>
                  <a:pt x="949250" y="668068"/>
                </a:cubicBezTo>
                <a:lnTo>
                  <a:pt x="943658" y="682949"/>
                </a:lnTo>
                <a:lnTo>
                  <a:pt x="936977" y="680439"/>
                </a:lnTo>
                <a:close/>
                <a:moveTo>
                  <a:pt x="19287" y="575763"/>
                </a:moveTo>
                <a:lnTo>
                  <a:pt x="13129" y="576761"/>
                </a:lnTo>
                <a:lnTo>
                  <a:pt x="20652" y="584188"/>
                </a:lnTo>
                <a:close/>
                <a:moveTo>
                  <a:pt x="24370" y="561341"/>
                </a:moveTo>
                <a:lnTo>
                  <a:pt x="24956" y="564956"/>
                </a:lnTo>
                <a:lnTo>
                  <a:pt x="29159" y="564276"/>
                </a:lnTo>
                <a:lnTo>
                  <a:pt x="30720" y="573912"/>
                </a:lnTo>
                <a:lnTo>
                  <a:pt x="26517" y="574592"/>
                </a:lnTo>
                <a:lnTo>
                  <a:pt x="29439" y="592635"/>
                </a:lnTo>
                <a:lnTo>
                  <a:pt x="28416" y="592800"/>
                </a:lnTo>
                <a:lnTo>
                  <a:pt x="31176" y="593289"/>
                </a:lnTo>
                <a:cubicBezTo>
                  <a:pt x="32549" y="594214"/>
                  <a:pt x="33763" y="595733"/>
                  <a:pt x="34818" y="597848"/>
                </a:cubicBezTo>
                <a:cubicBezTo>
                  <a:pt x="35873" y="599963"/>
                  <a:pt x="36768" y="602617"/>
                  <a:pt x="37504" y="605809"/>
                </a:cubicBezTo>
                <a:cubicBezTo>
                  <a:pt x="38266" y="608969"/>
                  <a:pt x="38664" y="611791"/>
                  <a:pt x="38699" y="614276"/>
                </a:cubicBezTo>
                <a:cubicBezTo>
                  <a:pt x="38734" y="616760"/>
                  <a:pt x="38197" y="618825"/>
                  <a:pt x="37088" y="620469"/>
                </a:cubicBezTo>
                <a:cubicBezTo>
                  <a:pt x="35978" y="622114"/>
                  <a:pt x="34088" y="623256"/>
                  <a:pt x="31418" y="623895"/>
                </a:cubicBezTo>
                <a:lnTo>
                  <a:pt x="29220" y="614384"/>
                </a:lnTo>
                <a:cubicBezTo>
                  <a:pt x="30065" y="614186"/>
                  <a:pt x="30596" y="613748"/>
                  <a:pt x="30810" y="613072"/>
                </a:cubicBezTo>
                <a:cubicBezTo>
                  <a:pt x="31025" y="612395"/>
                  <a:pt x="31051" y="611543"/>
                  <a:pt x="30887" y="610515"/>
                </a:cubicBezTo>
                <a:cubicBezTo>
                  <a:pt x="30723" y="609487"/>
                  <a:pt x="30497" y="608347"/>
                  <a:pt x="30208" y="607094"/>
                </a:cubicBezTo>
                <a:cubicBezTo>
                  <a:pt x="29800" y="605318"/>
                  <a:pt x="29349" y="604049"/>
                  <a:pt x="28853" y="603288"/>
                </a:cubicBezTo>
                <a:cubicBezTo>
                  <a:pt x="28358" y="602527"/>
                  <a:pt x="27790" y="602224"/>
                  <a:pt x="27152" y="602381"/>
                </a:cubicBezTo>
                <a:cubicBezTo>
                  <a:pt x="26758" y="602457"/>
                  <a:pt x="26476" y="602616"/>
                  <a:pt x="26304" y="602858"/>
                </a:cubicBezTo>
                <a:cubicBezTo>
                  <a:pt x="26133" y="603101"/>
                  <a:pt x="26067" y="603519"/>
                  <a:pt x="26108" y="604113"/>
                </a:cubicBezTo>
                <a:cubicBezTo>
                  <a:pt x="26148" y="604708"/>
                  <a:pt x="26289" y="605571"/>
                  <a:pt x="26531" y="606703"/>
                </a:cubicBezTo>
                <a:cubicBezTo>
                  <a:pt x="26773" y="607835"/>
                  <a:pt x="27111" y="609328"/>
                  <a:pt x="27544" y="611183"/>
                </a:cubicBezTo>
                <a:lnTo>
                  <a:pt x="23289" y="612167"/>
                </a:lnTo>
                <a:cubicBezTo>
                  <a:pt x="22864" y="610310"/>
                  <a:pt x="22510" y="608820"/>
                  <a:pt x="22227" y="607698"/>
                </a:cubicBezTo>
                <a:cubicBezTo>
                  <a:pt x="21945" y="606575"/>
                  <a:pt x="21690" y="605738"/>
                  <a:pt x="21462" y="605187"/>
                </a:cubicBezTo>
                <a:cubicBezTo>
                  <a:pt x="21234" y="604636"/>
                  <a:pt x="20991" y="604289"/>
                  <a:pt x="20730" y="604147"/>
                </a:cubicBezTo>
                <a:cubicBezTo>
                  <a:pt x="20470" y="604004"/>
                  <a:pt x="20150" y="603984"/>
                  <a:pt x="19770" y="604087"/>
                </a:cubicBezTo>
                <a:cubicBezTo>
                  <a:pt x="19124" y="604237"/>
                  <a:pt x="18744" y="604777"/>
                  <a:pt x="18629" y="605709"/>
                </a:cubicBezTo>
                <a:cubicBezTo>
                  <a:pt x="18514" y="606640"/>
                  <a:pt x="18659" y="607960"/>
                  <a:pt x="19065" y="609670"/>
                </a:cubicBezTo>
                <a:cubicBezTo>
                  <a:pt x="19355" y="610923"/>
                  <a:pt x="19654" y="612046"/>
                  <a:pt x="19961" y="613041"/>
                </a:cubicBezTo>
                <a:cubicBezTo>
                  <a:pt x="20268" y="614036"/>
                  <a:pt x="20669" y="614789"/>
                  <a:pt x="21164" y="615302"/>
                </a:cubicBezTo>
                <a:cubicBezTo>
                  <a:pt x="21659" y="615814"/>
                  <a:pt x="22332" y="615973"/>
                  <a:pt x="23183" y="615779"/>
                </a:cubicBezTo>
                <a:lnTo>
                  <a:pt x="25382" y="625290"/>
                </a:lnTo>
                <a:cubicBezTo>
                  <a:pt x="22697" y="625889"/>
                  <a:pt x="20495" y="625693"/>
                  <a:pt x="18775" y="624703"/>
                </a:cubicBezTo>
                <a:cubicBezTo>
                  <a:pt x="17054" y="623712"/>
                  <a:pt x="15664" y="622093"/>
                  <a:pt x="14605" y="619845"/>
                </a:cubicBezTo>
                <a:cubicBezTo>
                  <a:pt x="13545" y="617597"/>
                  <a:pt x="12665" y="614886"/>
                  <a:pt x="11963" y="611713"/>
                </a:cubicBezTo>
                <a:cubicBezTo>
                  <a:pt x="11223" y="608522"/>
                  <a:pt x="10861" y="605745"/>
                  <a:pt x="10879" y="603382"/>
                </a:cubicBezTo>
                <a:cubicBezTo>
                  <a:pt x="10896" y="601019"/>
                  <a:pt x="11319" y="599121"/>
                  <a:pt x="12147" y="597688"/>
                </a:cubicBezTo>
                <a:cubicBezTo>
                  <a:pt x="12975" y="596255"/>
                  <a:pt x="14235" y="595338"/>
                  <a:pt x="15928" y="594938"/>
                </a:cubicBezTo>
                <a:cubicBezTo>
                  <a:pt x="17155" y="594661"/>
                  <a:pt x="18283" y="594753"/>
                  <a:pt x="19311" y="595215"/>
                </a:cubicBezTo>
                <a:cubicBezTo>
                  <a:pt x="20339" y="595676"/>
                  <a:pt x="21284" y="596459"/>
                  <a:pt x="22145" y="597565"/>
                </a:cubicBezTo>
                <a:cubicBezTo>
                  <a:pt x="22435" y="596193"/>
                  <a:pt x="22942" y="595074"/>
                  <a:pt x="23666" y="594208"/>
                </a:cubicBezTo>
                <a:lnTo>
                  <a:pt x="25141" y="593331"/>
                </a:lnTo>
                <a:lnTo>
                  <a:pt x="22210" y="593806"/>
                </a:lnTo>
                <a:lnTo>
                  <a:pt x="6072" y="577904"/>
                </a:lnTo>
                <a:lnTo>
                  <a:pt x="4512" y="568268"/>
                </a:lnTo>
                <a:lnTo>
                  <a:pt x="17727" y="566127"/>
                </a:lnTo>
                <a:lnTo>
                  <a:pt x="17141" y="562512"/>
                </a:lnTo>
                <a:close/>
                <a:moveTo>
                  <a:pt x="980998" y="533699"/>
                </a:moveTo>
                <a:lnTo>
                  <a:pt x="979992" y="543408"/>
                </a:lnTo>
                <a:cubicBezTo>
                  <a:pt x="979128" y="543322"/>
                  <a:pt x="978484" y="543563"/>
                  <a:pt x="978062" y="544133"/>
                </a:cubicBezTo>
                <a:cubicBezTo>
                  <a:pt x="977639" y="544704"/>
                  <a:pt x="977339" y="545501"/>
                  <a:pt x="977160" y="546527"/>
                </a:cubicBezTo>
                <a:cubicBezTo>
                  <a:pt x="976981" y="547552"/>
                  <a:pt x="976825" y="548704"/>
                  <a:pt x="976692" y="549983"/>
                </a:cubicBezTo>
                <a:cubicBezTo>
                  <a:pt x="976502" y="551796"/>
                  <a:pt x="976517" y="553142"/>
                  <a:pt x="976739" y="554023"/>
                </a:cubicBezTo>
                <a:cubicBezTo>
                  <a:pt x="976961" y="554904"/>
                  <a:pt x="977399" y="555374"/>
                  <a:pt x="978054" y="555433"/>
                </a:cubicBezTo>
                <a:cubicBezTo>
                  <a:pt x="978453" y="555489"/>
                  <a:pt x="978832" y="555437"/>
                  <a:pt x="979193" y="555275"/>
                </a:cubicBezTo>
                <a:cubicBezTo>
                  <a:pt x="979554" y="555114"/>
                  <a:pt x="979892" y="554754"/>
                  <a:pt x="980207" y="554196"/>
                </a:cubicBezTo>
                <a:cubicBezTo>
                  <a:pt x="980522" y="553637"/>
                  <a:pt x="980810" y="552789"/>
                  <a:pt x="981070" y="551653"/>
                </a:cubicBezTo>
                <a:cubicBezTo>
                  <a:pt x="981331" y="550516"/>
                  <a:pt x="981561" y="549000"/>
                  <a:pt x="981759" y="547106"/>
                </a:cubicBezTo>
                <a:lnTo>
                  <a:pt x="983125" y="533919"/>
                </a:lnTo>
                <a:lnTo>
                  <a:pt x="983181" y="533925"/>
                </a:lnTo>
                <a:lnTo>
                  <a:pt x="996199" y="538339"/>
                </a:lnTo>
                <a:lnTo>
                  <a:pt x="993436" y="565008"/>
                </a:lnTo>
                <a:lnTo>
                  <a:pt x="986762" y="564317"/>
                </a:lnTo>
                <a:lnTo>
                  <a:pt x="988678" y="545822"/>
                </a:lnTo>
                <a:lnTo>
                  <a:pt x="986399" y="545063"/>
                </a:lnTo>
                <a:lnTo>
                  <a:pt x="986140" y="547560"/>
                </a:lnTo>
                <a:cubicBezTo>
                  <a:pt x="985898" y="550058"/>
                  <a:pt x="985580" y="552400"/>
                  <a:pt x="985188" y="554585"/>
                </a:cubicBezTo>
                <a:cubicBezTo>
                  <a:pt x="984795" y="556771"/>
                  <a:pt x="984240" y="558682"/>
                  <a:pt x="983524" y="560318"/>
                </a:cubicBezTo>
                <a:cubicBezTo>
                  <a:pt x="982808" y="561954"/>
                  <a:pt x="981844" y="563196"/>
                  <a:pt x="980632" y="564044"/>
                </a:cubicBezTo>
                <a:cubicBezTo>
                  <a:pt x="979420" y="564892"/>
                  <a:pt x="977873" y="565228"/>
                  <a:pt x="975992" y="565052"/>
                </a:cubicBezTo>
                <a:cubicBezTo>
                  <a:pt x="973403" y="564781"/>
                  <a:pt x="971527" y="563228"/>
                  <a:pt x="970363" y="560394"/>
                </a:cubicBezTo>
                <a:cubicBezTo>
                  <a:pt x="969198" y="557566"/>
                  <a:pt x="968869" y="553712"/>
                  <a:pt x="969374" y="548832"/>
                </a:cubicBezTo>
                <a:cubicBezTo>
                  <a:pt x="969678" y="545596"/>
                  <a:pt x="970217" y="542797"/>
                  <a:pt x="970990" y="540436"/>
                </a:cubicBezTo>
                <a:cubicBezTo>
                  <a:pt x="971763" y="538074"/>
                  <a:pt x="972941" y="536295"/>
                  <a:pt x="974524" y="535100"/>
                </a:cubicBezTo>
                <a:cubicBezTo>
                  <a:pt x="976106" y="533904"/>
                  <a:pt x="978264" y="533437"/>
                  <a:pt x="980998" y="533699"/>
                </a:cubicBezTo>
                <a:close/>
                <a:moveTo>
                  <a:pt x="972758" y="501985"/>
                </a:moveTo>
                <a:lnTo>
                  <a:pt x="976974" y="502142"/>
                </a:lnTo>
                <a:cubicBezTo>
                  <a:pt x="978393" y="502222"/>
                  <a:pt x="979593" y="502739"/>
                  <a:pt x="980577" y="503693"/>
                </a:cubicBezTo>
                <a:cubicBezTo>
                  <a:pt x="981561" y="504648"/>
                  <a:pt x="982380" y="505879"/>
                  <a:pt x="983034" y="507386"/>
                </a:cubicBezTo>
                <a:cubicBezTo>
                  <a:pt x="983689" y="508894"/>
                  <a:pt x="984232" y="510517"/>
                  <a:pt x="984663" y="512256"/>
                </a:cubicBezTo>
                <a:cubicBezTo>
                  <a:pt x="985094" y="513994"/>
                  <a:pt x="985466" y="515688"/>
                  <a:pt x="985778" y="517336"/>
                </a:cubicBezTo>
                <a:cubicBezTo>
                  <a:pt x="986047" y="518669"/>
                  <a:pt x="986312" y="519872"/>
                  <a:pt x="986574" y="520943"/>
                </a:cubicBezTo>
                <a:cubicBezTo>
                  <a:pt x="986835" y="522015"/>
                  <a:pt x="987124" y="522870"/>
                  <a:pt x="987440" y="523508"/>
                </a:cubicBezTo>
                <a:cubicBezTo>
                  <a:pt x="987757" y="524145"/>
                  <a:pt x="988133" y="524479"/>
                  <a:pt x="988569" y="524510"/>
                </a:cubicBezTo>
                <a:cubicBezTo>
                  <a:pt x="989109" y="524536"/>
                  <a:pt x="989564" y="524141"/>
                  <a:pt x="989934" y="523326"/>
                </a:cubicBezTo>
                <a:cubicBezTo>
                  <a:pt x="990303" y="522511"/>
                  <a:pt x="990525" y="521237"/>
                  <a:pt x="990600" y="519506"/>
                </a:cubicBezTo>
                <a:cubicBezTo>
                  <a:pt x="990641" y="518282"/>
                  <a:pt x="990599" y="517162"/>
                  <a:pt x="990473" y="516145"/>
                </a:cubicBezTo>
                <a:cubicBezTo>
                  <a:pt x="990347" y="515128"/>
                  <a:pt x="990086" y="514311"/>
                  <a:pt x="989690" y="513693"/>
                </a:cubicBezTo>
                <a:cubicBezTo>
                  <a:pt x="989294" y="513076"/>
                  <a:pt x="988712" y="512754"/>
                  <a:pt x="987945" y="512728"/>
                </a:cubicBezTo>
                <a:lnTo>
                  <a:pt x="988308" y="502954"/>
                </a:lnTo>
                <a:cubicBezTo>
                  <a:pt x="990400" y="503042"/>
                  <a:pt x="992092" y="503497"/>
                  <a:pt x="993385" y="504320"/>
                </a:cubicBezTo>
                <a:cubicBezTo>
                  <a:pt x="994679" y="505144"/>
                  <a:pt x="995656" y="506280"/>
                  <a:pt x="996318" y="507730"/>
                </a:cubicBezTo>
                <a:cubicBezTo>
                  <a:pt x="996980" y="509179"/>
                  <a:pt x="997409" y="510887"/>
                  <a:pt x="997606" y="512853"/>
                </a:cubicBezTo>
                <a:cubicBezTo>
                  <a:pt x="997803" y="514820"/>
                  <a:pt x="997850" y="516990"/>
                  <a:pt x="997748" y="519363"/>
                </a:cubicBezTo>
                <a:cubicBezTo>
                  <a:pt x="997638" y="522576"/>
                  <a:pt x="997267" y="525307"/>
                  <a:pt x="996634" y="527557"/>
                </a:cubicBezTo>
                <a:cubicBezTo>
                  <a:pt x="996000" y="529807"/>
                  <a:pt x="995048" y="531511"/>
                  <a:pt x="993777" y="532668"/>
                </a:cubicBezTo>
                <a:cubicBezTo>
                  <a:pt x="992506" y="533826"/>
                  <a:pt x="990860" y="534372"/>
                  <a:pt x="988838" y="534307"/>
                </a:cubicBezTo>
                <a:cubicBezTo>
                  <a:pt x="987544" y="534240"/>
                  <a:pt x="986462" y="533856"/>
                  <a:pt x="985594" y="533155"/>
                </a:cubicBezTo>
                <a:cubicBezTo>
                  <a:pt x="984726" y="532454"/>
                  <a:pt x="984017" y="531551"/>
                  <a:pt x="983466" y="530446"/>
                </a:cubicBezTo>
                <a:cubicBezTo>
                  <a:pt x="982916" y="529341"/>
                  <a:pt x="982470" y="528148"/>
                  <a:pt x="982129" y="526867"/>
                </a:cubicBezTo>
                <a:cubicBezTo>
                  <a:pt x="981788" y="525586"/>
                  <a:pt x="981497" y="524332"/>
                  <a:pt x="981258" y="523103"/>
                </a:cubicBezTo>
                <a:cubicBezTo>
                  <a:pt x="981006" y="521784"/>
                  <a:pt x="980728" y="520644"/>
                  <a:pt x="980425" y="519683"/>
                </a:cubicBezTo>
                <a:cubicBezTo>
                  <a:pt x="980122" y="518723"/>
                  <a:pt x="979753" y="518040"/>
                  <a:pt x="979318" y="517635"/>
                </a:cubicBezTo>
                <a:lnTo>
                  <a:pt x="978726" y="533521"/>
                </a:lnTo>
                <a:lnTo>
                  <a:pt x="971594" y="533256"/>
                </a:lnTo>
                <a:close/>
                <a:moveTo>
                  <a:pt x="18157" y="472339"/>
                </a:moveTo>
                <a:lnTo>
                  <a:pt x="25459" y="472542"/>
                </a:lnTo>
                <a:lnTo>
                  <a:pt x="24713" y="499343"/>
                </a:lnTo>
                <a:lnTo>
                  <a:pt x="17411" y="499140"/>
                </a:lnTo>
                <a:lnTo>
                  <a:pt x="17657" y="490312"/>
                </a:lnTo>
                <a:lnTo>
                  <a:pt x="7909" y="490041"/>
                </a:lnTo>
                <a:lnTo>
                  <a:pt x="10130" y="497710"/>
                </a:lnTo>
                <a:lnTo>
                  <a:pt x="2221" y="497490"/>
                </a:lnTo>
                <a:lnTo>
                  <a:pt x="0" y="489820"/>
                </a:lnTo>
                <a:lnTo>
                  <a:pt x="272" y="480063"/>
                </a:lnTo>
                <a:lnTo>
                  <a:pt x="17928" y="480554"/>
                </a:lnTo>
                <a:close/>
                <a:moveTo>
                  <a:pt x="20492" y="441092"/>
                </a:moveTo>
                <a:cubicBezTo>
                  <a:pt x="23084" y="441325"/>
                  <a:pt x="24983" y="442850"/>
                  <a:pt x="26189" y="445667"/>
                </a:cubicBezTo>
                <a:cubicBezTo>
                  <a:pt x="27395" y="448477"/>
                  <a:pt x="27782" y="452326"/>
                  <a:pt x="27348" y="457212"/>
                </a:cubicBezTo>
                <a:cubicBezTo>
                  <a:pt x="27092" y="460452"/>
                  <a:pt x="26594" y="463259"/>
                  <a:pt x="25856" y="465632"/>
                </a:cubicBezTo>
                <a:cubicBezTo>
                  <a:pt x="25118" y="468005"/>
                  <a:pt x="23967" y="469800"/>
                  <a:pt x="22402" y="471019"/>
                </a:cubicBezTo>
                <a:cubicBezTo>
                  <a:pt x="20837" y="472238"/>
                  <a:pt x="18686" y="472737"/>
                  <a:pt x="15949" y="472516"/>
                </a:cubicBezTo>
                <a:lnTo>
                  <a:pt x="16812" y="462792"/>
                </a:lnTo>
                <a:cubicBezTo>
                  <a:pt x="17677" y="462866"/>
                  <a:pt x="18317" y="462615"/>
                  <a:pt x="18731" y="462039"/>
                </a:cubicBezTo>
                <a:cubicBezTo>
                  <a:pt x="19145" y="461462"/>
                  <a:pt x="19434" y="460660"/>
                  <a:pt x="19597" y="459632"/>
                </a:cubicBezTo>
                <a:cubicBezTo>
                  <a:pt x="19761" y="458604"/>
                  <a:pt x="19900" y="457450"/>
                  <a:pt x="20014" y="456170"/>
                </a:cubicBezTo>
                <a:cubicBezTo>
                  <a:pt x="20177" y="454354"/>
                  <a:pt x="20142" y="453008"/>
                  <a:pt x="19907" y="452131"/>
                </a:cubicBezTo>
                <a:cubicBezTo>
                  <a:pt x="19673" y="451253"/>
                  <a:pt x="19228" y="450790"/>
                  <a:pt x="18572" y="450740"/>
                </a:cubicBezTo>
                <a:cubicBezTo>
                  <a:pt x="18172" y="450690"/>
                  <a:pt x="17794" y="450748"/>
                  <a:pt x="17435" y="450915"/>
                </a:cubicBezTo>
                <a:cubicBezTo>
                  <a:pt x="17077" y="451081"/>
                  <a:pt x="16744" y="451446"/>
                  <a:pt x="16437" y="452009"/>
                </a:cubicBezTo>
                <a:cubicBezTo>
                  <a:pt x="16131" y="452573"/>
                  <a:pt x="15855" y="453425"/>
                  <a:pt x="15611" y="454565"/>
                </a:cubicBezTo>
                <a:cubicBezTo>
                  <a:pt x="15367" y="455705"/>
                  <a:pt x="15160" y="457224"/>
                  <a:pt x="14990" y="459121"/>
                </a:cubicBezTo>
                <a:lnTo>
                  <a:pt x="13818" y="472327"/>
                </a:lnTo>
                <a:lnTo>
                  <a:pt x="13763" y="472322"/>
                </a:lnTo>
                <a:lnTo>
                  <a:pt x="681" y="468100"/>
                </a:lnTo>
                <a:lnTo>
                  <a:pt x="3050" y="441393"/>
                </a:lnTo>
                <a:lnTo>
                  <a:pt x="9734" y="441986"/>
                </a:lnTo>
                <a:lnTo>
                  <a:pt x="8091" y="460507"/>
                </a:lnTo>
                <a:lnTo>
                  <a:pt x="10381" y="461232"/>
                </a:lnTo>
                <a:lnTo>
                  <a:pt x="10603" y="458732"/>
                </a:lnTo>
                <a:cubicBezTo>
                  <a:pt x="10808" y="456231"/>
                  <a:pt x="11091" y="453884"/>
                  <a:pt x="11451" y="451693"/>
                </a:cubicBezTo>
                <a:cubicBezTo>
                  <a:pt x="11812" y="449502"/>
                  <a:pt x="12338" y="447583"/>
                  <a:pt x="13030" y="445937"/>
                </a:cubicBezTo>
                <a:cubicBezTo>
                  <a:pt x="13722" y="444291"/>
                  <a:pt x="14667" y="443034"/>
                  <a:pt x="15867" y="442168"/>
                </a:cubicBezTo>
                <a:cubicBezTo>
                  <a:pt x="17067" y="441302"/>
                  <a:pt x="18608" y="440943"/>
                  <a:pt x="20492" y="441092"/>
                </a:cubicBezTo>
                <a:close/>
                <a:moveTo>
                  <a:pt x="971157" y="387325"/>
                </a:moveTo>
                <a:lnTo>
                  <a:pt x="972991" y="395660"/>
                </a:lnTo>
                <a:lnTo>
                  <a:pt x="979084" y="394319"/>
                </a:lnTo>
                <a:close/>
                <a:moveTo>
                  <a:pt x="969397" y="346609"/>
                </a:moveTo>
                <a:cubicBezTo>
                  <a:pt x="970884" y="346983"/>
                  <a:pt x="972170" y="347753"/>
                  <a:pt x="973255" y="348920"/>
                </a:cubicBezTo>
                <a:cubicBezTo>
                  <a:pt x="974339" y="350087"/>
                  <a:pt x="975285" y="351573"/>
                  <a:pt x="976092" y="353377"/>
                </a:cubicBezTo>
                <a:cubicBezTo>
                  <a:pt x="976898" y="355181"/>
                  <a:pt x="977627" y="357225"/>
                  <a:pt x="978278" y="359510"/>
                </a:cubicBezTo>
                <a:cubicBezTo>
                  <a:pt x="979186" y="362594"/>
                  <a:pt x="979695" y="365303"/>
                  <a:pt x="979803" y="367638"/>
                </a:cubicBezTo>
                <a:cubicBezTo>
                  <a:pt x="979911" y="369973"/>
                  <a:pt x="979544" y="371890"/>
                  <a:pt x="978703" y="373389"/>
                </a:cubicBezTo>
                <a:cubicBezTo>
                  <a:pt x="977861" y="374888"/>
                  <a:pt x="976471" y="375925"/>
                  <a:pt x="974531" y="376501"/>
                </a:cubicBezTo>
                <a:cubicBezTo>
                  <a:pt x="973282" y="376845"/>
                  <a:pt x="972135" y="376821"/>
                  <a:pt x="971090" y="376429"/>
                </a:cubicBezTo>
                <a:cubicBezTo>
                  <a:pt x="970045" y="376038"/>
                  <a:pt x="969087" y="375405"/>
                  <a:pt x="968217" y="374530"/>
                </a:cubicBezTo>
                <a:cubicBezTo>
                  <a:pt x="967346" y="373654"/>
                  <a:pt x="966547" y="372663"/>
                  <a:pt x="965819" y="371554"/>
                </a:cubicBezTo>
                <a:cubicBezTo>
                  <a:pt x="965092" y="370446"/>
                  <a:pt x="964421" y="369347"/>
                  <a:pt x="963807" y="368256"/>
                </a:cubicBezTo>
                <a:cubicBezTo>
                  <a:pt x="963152" y="367084"/>
                  <a:pt x="962529" y="366090"/>
                  <a:pt x="961939" y="365273"/>
                </a:cubicBezTo>
                <a:cubicBezTo>
                  <a:pt x="961349" y="364457"/>
                  <a:pt x="960783" y="363926"/>
                  <a:pt x="960242" y="363678"/>
                </a:cubicBezTo>
                <a:lnTo>
                  <a:pt x="964641" y="378782"/>
                </a:lnTo>
                <a:lnTo>
                  <a:pt x="969063" y="377810"/>
                </a:lnTo>
                <a:lnTo>
                  <a:pt x="986065" y="392783"/>
                </a:lnTo>
                <a:lnTo>
                  <a:pt x="988163" y="402317"/>
                </a:lnTo>
                <a:lnTo>
                  <a:pt x="975088" y="405194"/>
                </a:lnTo>
                <a:lnTo>
                  <a:pt x="975875" y="408771"/>
                </a:lnTo>
                <a:lnTo>
                  <a:pt x="968723" y="410345"/>
                </a:lnTo>
                <a:lnTo>
                  <a:pt x="967936" y="406767"/>
                </a:lnTo>
                <a:lnTo>
                  <a:pt x="963777" y="407682"/>
                </a:lnTo>
                <a:lnTo>
                  <a:pt x="961680" y="398149"/>
                </a:lnTo>
                <a:lnTo>
                  <a:pt x="965838" y="397234"/>
                </a:lnTo>
                <a:lnTo>
                  <a:pt x="961987" y="379728"/>
                </a:lnTo>
                <a:lnTo>
                  <a:pt x="957835" y="380938"/>
                </a:lnTo>
                <a:lnTo>
                  <a:pt x="949084" y="350893"/>
                </a:lnTo>
                <a:lnTo>
                  <a:pt x="953135" y="349713"/>
                </a:lnTo>
                <a:cubicBezTo>
                  <a:pt x="954507" y="349342"/>
                  <a:pt x="955809" y="349454"/>
                  <a:pt x="957044" y="350050"/>
                </a:cubicBezTo>
                <a:cubicBezTo>
                  <a:pt x="958278" y="350646"/>
                  <a:pt x="959443" y="351556"/>
                  <a:pt x="960540" y="352781"/>
                </a:cubicBezTo>
                <a:cubicBezTo>
                  <a:pt x="961636" y="354005"/>
                  <a:pt x="962662" y="355374"/>
                  <a:pt x="963619" y="356889"/>
                </a:cubicBezTo>
                <a:cubicBezTo>
                  <a:pt x="964576" y="358403"/>
                  <a:pt x="965463" y="359893"/>
                  <a:pt x="966280" y="361358"/>
                </a:cubicBezTo>
                <a:cubicBezTo>
                  <a:pt x="966955" y="362539"/>
                  <a:pt x="967585" y="363597"/>
                  <a:pt x="968171" y="364532"/>
                </a:cubicBezTo>
                <a:cubicBezTo>
                  <a:pt x="968757" y="365466"/>
                  <a:pt x="969300" y="366187"/>
                  <a:pt x="969802" y="366692"/>
                </a:cubicBezTo>
                <a:cubicBezTo>
                  <a:pt x="970303" y="367197"/>
                  <a:pt x="970766" y="367396"/>
                  <a:pt x="971188" y="367288"/>
                </a:cubicBezTo>
                <a:cubicBezTo>
                  <a:pt x="971710" y="367142"/>
                  <a:pt x="972017" y="366624"/>
                  <a:pt x="972111" y="365734"/>
                </a:cubicBezTo>
                <a:cubicBezTo>
                  <a:pt x="972204" y="364844"/>
                  <a:pt x="972014" y="363565"/>
                  <a:pt x="971540" y="361899"/>
                </a:cubicBezTo>
                <a:cubicBezTo>
                  <a:pt x="971193" y="360724"/>
                  <a:pt x="970799" y="359674"/>
                  <a:pt x="970359" y="358749"/>
                </a:cubicBezTo>
                <a:cubicBezTo>
                  <a:pt x="969919" y="357823"/>
                  <a:pt x="969414" y="357130"/>
                  <a:pt x="968844" y="356669"/>
                </a:cubicBezTo>
                <a:cubicBezTo>
                  <a:pt x="968274" y="356208"/>
                  <a:pt x="967620" y="356085"/>
                  <a:pt x="966883" y="356302"/>
                </a:cubicBezTo>
                <a:lnTo>
                  <a:pt x="964148" y="346912"/>
                </a:lnTo>
                <a:cubicBezTo>
                  <a:pt x="966161" y="346336"/>
                  <a:pt x="967910" y="346235"/>
                  <a:pt x="969397" y="346609"/>
                </a:cubicBezTo>
                <a:close/>
                <a:moveTo>
                  <a:pt x="49287" y="326798"/>
                </a:moveTo>
                <a:lnTo>
                  <a:pt x="56175" y="329230"/>
                </a:lnTo>
                <a:lnTo>
                  <a:pt x="47251" y="354513"/>
                </a:lnTo>
                <a:lnTo>
                  <a:pt x="40362" y="352081"/>
                </a:lnTo>
                <a:lnTo>
                  <a:pt x="43302" y="343753"/>
                </a:lnTo>
                <a:lnTo>
                  <a:pt x="34107" y="340507"/>
                </a:lnTo>
                <a:lnTo>
                  <a:pt x="33870" y="348488"/>
                </a:lnTo>
                <a:lnTo>
                  <a:pt x="26409" y="345854"/>
                </a:lnTo>
                <a:lnTo>
                  <a:pt x="26646" y="337873"/>
                </a:lnTo>
                <a:lnTo>
                  <a:pt x="29895" y="328668"/>
                </a:lnTo>
                <a:lnTo>
                  <a:pt x="46551" y="334548"/>
                </a:lnTo>
                <a:close/>
                <a:moveTo>
                  <a:pt x="56445" y="305494"/>
                </a:moveTo>
                <a:cubicBezTo>
                  <a:pt x="56268" y="305487"/>
                  <a:pt x="56051" y="305546"/>
                  <a:pt x="55793" y="305672"/>
                </a:cubicBezTo>
                <a:cubicBezTo>
                  <a:pt x="55340" y="305954"/>
                  <a:pt x="54897" y="306358"/>
                  <a:pt x="54463" y="306886"/>
                </a:cubicBezTo>
                <a:cubicBezTo>
                  <a:pt x="54030" y="307413"/>
                  <a:pt x="53606" y="308069"/>
                  <a:pt x="53193" y="308852"/>
                </a:cubicBezTo>
                <a:cubicBezTo>
                  <a:pt x="52772" y="309632"/>
                  <a:pt x="52385" y="310424"/>
                  <a:pt x="52034" y="311229"/>
                </a:cubicBezTo>
                <a:cubicBezTo>
                  <a:pt x="51683" y="312034"/>
                  <a:pt x="51365" y="312855"/>
                  <a:pt x="51081" y="313693"/>
                </a:cubicBezTo>
                <a:cubicBezTo>
                  <a:pt x="50788" y="314527"/>
                  <a:pt x="50548" y="315261"/>
                  <a:pt x="50363" y="315893"/>
                </a:cubicBezTo>
                <a:cubicBezTo>
                  <a:pt x="50178" y="316526"/>
                  <a:pt x="50047" y="317063"/>
                  <a:pt x="49971" y="317505"/>
                </a:cubicBezTo>
                <a:lnTo>
                  <a:pt x="49883" y="318093"/>
                </a:lnTo>
                <a:lnTo>
                  <a:pt x="52110" y="319037"/>
                </a:lnTo>
                <a:cubicBezTo>
                  <a:pt x="52213" y="319083"/>
                  <a:pt x="52390" y="319080"/>
                  <a:pt x="52638" y="319026"/>
                </a:cubicBezTo>
                <a:cubicBezTo>
                  <a:pt x="52887" y="318972"/>
                  <a:pt x="53208" y="318763"/>
                  <a:pt x="53603" y="318397"/>
                </a:cubicBezTo>
                <a:cubicBezTo>
                  <a:pt x="53998" y="318032"/>
                  <a:pt x="54466" y="317405"/>
                  <a:pt x="55008" y="316516"/>
                </a:cubicBezTo>
                <a:cubicBezTo>
                  <a:pt x="55549" y="315627"/>
                  <a:pt x="56166" y="314371"/>
                  <a:pt x="56856" y="312747"/>
                </a:cubicBezTo>
                <a:cubicBezTo>
                  <a:pt x="57021" y="312374"/>
                  <a:pt x="57218" y="311848"/>
                  <a:pt x="57448" y="311171"/>
                </a:cubicBezTo>
                <a:cubicBezTo>
                  <a:pt x="57679" y="310493"/>
                  <a:pt x="57857" y="309773"/>
                  <a:pt x="57984" y="309012"/>
                </a:cubicBezTo>
                <a:cubicBezTo>
                  <a:pt x="58111" y="308250"/>
                  <a:pt x="58103" y="307555"/>
                  <a:pt x="57958" y="306929"/>
                </a:cubicBezTo>
                <a:cubicBezTo>
                  <a:pt x="57813" y="306302"/>
                  <a:pt x="57448" y="305852"/>
                  <a:pt x="56863" y="305580"/>
                </a:cubicBezTo>
                <a:cubicBezTo>
                  <a:pt x="56760" y="305529"/>
                  <a:pt x="56621" y="305500"/>
                  <a:pt x="56445" y="305494"/>
                </a:cubicBezTo>
                <a:close/>
                <a:moveTo>
                  <a:pt x="44340" y="292864"/>
                </a:moveTo>
                <a:lnTo>
                  <a:pt x="50073" y="295294"/>
                </a:lnTo>
                <a:lnTo>
                  <a:pt x="43639" y="310479"/>
                </a:lnTo>
                <a:cubicBezTo>
                  <a:pt x="43496" y="310801"/>
                  <a:pt x="43353" y="311208"/>
                  <a:pt x="43208" y="311698"/>
                </a:cubicBezTo>
                <a:cubicBezTo>
                  <a:pt x="43062" y="312187"/>
                  <a:pt x="42975" y="312699"/>
                  <a:pt x="42944" y="313232"/>
                </a:cubicBezTo>
                <a:cubicBezTo>
                  <a:pt x="42914" y="313765"/>
                  <a:pt x="42999" y="314257"/>
                  <a:pt x="43201" y="314710"/>
                </a:cubicBezTo>
                <a:cubicBezTo>
                  <a:pt x="43403" y="315162"/>
                  <a:pt x="43779" y="315513"/>
                  <a:pt x="44331" y="315761"/>
                </a:cubicBezTo>
                <a:lnTo>
                  <a:pt x="44913" y="316007"/>
                </a:lnTo>
                <a:lnTo>
                  <a:pt x="45107" y="315120"/>
                </a:lnTo>
                <a:cubicBezTo>
                  <a:pt x="45168" y="314832"/>
                  <a:pt x="45282" y="314423"/>
                  <a:pt x="45448" y="313892"/>
                </a:cubicBezTo>
                <a:cubicBezTo>
                  <a:pt x="45615" y="313360"/>
                  <a:pt x="45835" y="312713"/>
                  <a:pt x="46108" y="311949"/>
                </a:cubicBezTo>
                <a:cubicBezTo>
                  <a:pt x="46371" y="311182"/>
                  <a:pt x="46681" y="310369"/>
                  <a:pt x="47037" y="309510"/>
                </a:cubicBezTo>
                <a:cubicBezTo>
                  <a:pt x="47393" y="308651"/>
                  <a:pt x="47798" y="307747"/>
                  <a:pt x="48250" y="306798"/>
                </a:cubicBezTo>
                <a:cubicBezTo>
                  <a:pt x="48702" y="305849"/>
                  <a:pt x="49192" y="304934"/>
                  <a:pt x="49719" y="304052"/>
                </a:cubicBezTo>
                <a:cubicBezTo>
                  <a:pt x="50246" y="303171"/>
                  <a:pt x="50814" y="302320"/>
                  <a:pt x="51424" y="301499"/>
                </a:cubicBezTo>
                <a:cubicBezTo>
                  <a:pt x="52628" y="299849"/>
                  <a:pt x="53975" y="298623"/>
                  <a:pt x="55466" y="297821"/>
                </a:cubicBezTo>
                <a:cubicBezTo>
                  <a:pt x="56301" y="297398"/>
                  <a:pt x="57134" y="297170"/>
                  <a:pt x="57962" y="297135"/>
                </a:cubicBezTo>
                <a:cubicBezTo>
                  <a:pt x="58790" y="297100"/>
                  <a:pt x="59611" y="297256"/>
                  <a:pt x="60426" y="297601"/>
                </a:cubicBezTo>
                <a:cubicBezTo>
                  <a:pt x="61384" y="297987"/>
                  <a:pt x="62260" y="298582"/>
                  <a:pt x="63052" y="299388"/>
                </a:cubicBezTo>
                <a:cubicBezTo>
                  <a:pt x="63845" y="300193"/>
                  <a:pt x="64428" y="301280"/>
                  <a:pt x="64802" y="302648"/>
                </a:cubicBezTo>
                <a:cubicBezTo>
                  <a:pt x="65175" y="304016"/>
                  <a:pt x="65214" y="305737"/>
                  <a:pt x="64916" y="307810"/>
                </a:cubicBezTo>
                <a:cubicBezTo>
                  <a:pt x="64619" y="309882"/>
                  <a:pt x="63860" y="312379"/>
                  <a:pt x="62638" y="315298"/>
                </a:cubicBezTo>
                <a:cubicBezTo>
                  <a:pt x="61355" y="318406"/>
                  <a:pt x="60002" y="320975"/>
                  <a:pt x="58581" y="323007"/>
                </a:cubicBezTo>
                <a:cubicBezTo>
                  <a:pt x="57160" y="325039"/>
                  <a:pt x="55538" y="326379"/>
                  <a:pt x="53713" y="327028"/>
                </a:cubicBezTo>
                <a:cubicBezTo>
                  <a:pt x="51889" y="327677"/>
                  <a:pt x="49729" y="327481"/>
                  <a:pt x="47235" y="326440"/>
                </a:cubicBezTo>
                <a:lnTo>
                  <a:pt x="41792" y="324133"/>
                </a:lnTo>
                <a:cubicBezTo>
                  <a:pt x="39304" y="323063"/>
                  <a:pt x="37657" y="321646"/>
                  <a:pt x="36852" y="319882"/>
                </a:cubicBezTo>
                <a:cubicBezTo>
                  <a:pt x="36046" y="318119"/>
                  <a:pt x="35879" y="316020"/>
                  <a:pt x="36350" y="313586"/>
                </a:cubicBezTo>
                <a:cubicBezTo>
                  <a:pt x="36821" y="311152"/>
                  <a:pt x="37727" y="308393"/>
                  <a:pt x="39066" y="305310"/>
                </a:cubicBezTo>
                <a:close/>
                <a:moveTo>
                  <a:pt x="916765" y="232491"/>
                </a:moveTo>
                <a:cubicBezTo>
                  <a:pt x="918706" y="232905"/>
                  <a:pt x="920527" y="234018"/>
                  <a:pt x="922226" y="235831"/>
                </a:cubicBezTo>
                <a:cubicBezTo>
                  <a:pt x="923925" y="237645"/>
                  <a:pt x="925596" y="239954"/>
                  <a:pt x="927240" y="242758"/>
                </a:cubicBezTo>
                <a:cubicBezTo>
                  <a:pt x="928925" y="245567"/>
                  <a:pt x="930123" y="248098"/>
                  <a:pt x="930833" y="250352"/>
                </a:cubicBezTo>
                <a:cubicBezTo>
                  <a:pt x="931542" y="252606"/>
                  <a:pt x="931724" y="254542"/>
                  <a:pt x="931376" y="256160"/>
                </a:cubicBezTo>
                <a:cubicBezTo>
                  <a:pt x="931029" y="257778"/>
                  <a:pt x="930111" y="259038"/>
                  <a:pt x="928624" y="259940"/>
                </a:cubicBezTo>
                <a:cubicBezTo>
                  <a:pt x="927541" y="260580"/>
                  <a:pt x="926439" y="260839"/>
                  <a:pt x="925319" y="260716"/>
                </a:cubicBezTo>
                <a:cubicBezTo>
                  <a:pt x="924199" y="260593"/>
                  <a:pt x="923059" y="260138"/>
                  <a:pt x="921900" y="259350"/>
                </a:cubicBezTo>
                <a:cubicBezTo>
                  <a:pt x="922046" y="260745"/>
                  <a:pt x="921907" y="261966"/>
                  <a:pt x="921484" y="263013"/>
                </a:cubicBezTo>
                <a:cubicBezTo>
                  <a:pt x="921062" y="264060"/>
                  <a:pt x="920315" y="264908"/>
                  <a:pt x="919244" y="265557"/>
                </a:cubicBezTo>
                <a:cubicBezTo>
                  <a:pt x="917753" y="266440"/>
                  <a:pt x="916212" y="266652"/>
                  <a:pt x="914621" y="266195"/>
                </a:cubicBezTo>
                <a:cubicBezTo>
                  <a:pt x="913030" y="265738"/>
                  <a:pt x="911408" y="264665"/>
                  <a:pt x="909754" y="262977"/>
                </a:cubicBezTo>
                <a:cubicBezTo>
                  <a:pt x="908100" y="261288"/>
                  <a:pt x="906432" y="259039"/>
                  <a:pt x="904751" y="256227"/>
                </a:cubicBezTo>
                <a:cubicBezTo>
                  <a:pt x="903054" y="253455"/>
                  <a:pt x="901808" y="250892"/>
                  <a:pt x="901010" y="248538"/>
                </a:cubicBezTo>
                <a:cubicBezTo>
                  <a:pt x="900213" y="246184"/>
                  <a:pt x="900090" y="244055"/>
                  <a:pt x="900640" y="242149"/>
                </a:cubicBezTo>
                <a:cubicBezTo>
                  <a:pt x="901190" y="240243"/>
                  <a:pt x="902637" y="238575"/>
                  <a:pt x="904982" y="237146"/>
                </a:cubicBezTo>
                <a:lnTo>
                  <a:pt x="909998" y="245521"/>
                </a:lnTo>
                <a:cubicBezTo>
                  <a:pt x="909254" y="245969"/>
                  <a:pt x="908884" y="246549"/>
                  <a:pt x="908887" y="247258"/>
                </a:cubicBezTo>
                <a:cubicBezTo>
                  <a:pt x="908891" y="247968"/>
                  <a:pt x="909129" y="248787"/>
                  <a:pt x="909600" y="249715"/>
                </a:cubicBezTo>
                <a:cubicBezTo>
                  <a:pt x="910072" y="250642"/>
                  <a:pt x="910638" y="251658"/>
                  <a:pt x="911298" y="252761"/>
                </a:cubicBezTo>
                <a:cubicBezTo>
                  <a:pt x="912232" y="254326"/>
                  <a:pt x="913052" y="255395"/>
                  <a:pt x="913757" y="255967"/>
                </a:cubicBezTo>
                <a:cubicBezTo>
                  <a:pt x="914463" y="256539"/>
                  <a:pt x="915096" y="256652"/>
                  <a:pt x="915655" y="256307"/>
                </a:cubicBezTo>
                <a:cubicBezTo>
                  <a:pt x="916006" y="256114"/>
                  <a:pt x="916226" y="255876"/>
                  <a:pt x="916315" y="255592"/>
                </a:cubicBezTo>
                <a:cubicBezTo>
                  <a:pt x="916404" y="255309"/>
                  <a:pt x="916337" y="254891"/>
                  <a:pt x="916116" y="254337"/>
                </a:cubicBezTo>
                <a:cubicBezTo>
                  <a:pt x="915895" y="253784"/>
                  <a:pt x="915495" y="253006"/>
                  <a:pt x="914917" y="252003"/>
                </a:cubicBezTo>
                <a:cubicBezTo>
                  <a:pt x="914339" y="251001"/>
                  <a:pt x="913558" y="249683"/>
                  <a:pt x="912576" y="248051"/>
                </a:cubicBezTo>
                <a:lnTo>
                  <a:pt x="916323" y="245807"/>
                </a:lnTo>
                <a:cubicBezTo>
                  <a:pt x="917298" y="247444"/>
                  <a:pt x="918093" y="248752"/>
                  <a:pt x="918707" y="249734"/>
                </a:cubicBezTo>
                <a:cubicBezTo>
                  <a:pt x="919321" y="250715"/>
                  <a:pt x="919821" y="251433"/>
                  <a:pt x="920207" y="251887"/>
                </a:cubicBezTo>
                <a:cubicBezTo>
                  <a:pt x="920593" y="252342"/>
                  <a:pt x="920931" y="252597"/>
                  <a:pt x="921223" y="252653"/>
                </a:cubicBezTo>
                <a:cubicBezTo>
                  <a:pt x="921514" y="252709"/>
                  <a:pt x="921825" y="252629"/>
                  <a:pt x="922155" y="252414"/>
                </a:cubicBezTo>
                <a:cubicBezTo>
                  <a:pt x="922723" y="252073"/>
                  <a:pt x="922919" y="251442"/>
                  <a:pt x="922743" y="250520"/>
                </a:cubicBezTo>
                <a:cubicBezTo>
                  <a:pt x="922566" y="249599"/>
                  <a:pt x="922022" y="248387"/>
                  <a:pt x="921110" y="246884"/>
                </a:cubicBezTo>
                <a:cubicBezTo>
                  <a:pt x="920449" y="245782"/>
                  <a:pt x="919819" y="244805"/>
                  <a:pt x="919221" y="243953"/>
                </a:cubicBezTo>
                <a:cubicBezTo>
                  <a:pt x="918622" y="243101"/>
                  <a:pt x="918009" y="242507"/>
                  <a:pt x="917381" y="242171"/>
                </a:cubicBezTo>
                <a:cubicBezTo>
                  <a:pt x="916753" y="241836"/>
                  <a:pt x="916063" y="241891"/>
                  <a:pt x="915313" y="242338"/>
                </a:cubicBezTo>
                <a:lnTo>
                  <a:pt x="910297" y="233963"/>
                </a:lnTo>
                <a:cubicBezTo>
                  <a:pt x="912667" y="232568"/>
                  <a:pt x="914823" y="232077"/>
                  <a:pt x="916765" y="232491"/>
                </a:cubicBezTo>
                <a:close/>
                <a:moveTo>
                  <a:pt x="897332" y="206351"/>
                </a:moveTo>
                <a:cubicBezTo>
                  <a:pt x="898861" y="206235"/>
                  <a:pt x="900325" y="206558"/>
                  <a:pt x="901723" y="207321"/>
                </a:cubicBezTo>
                <a:cubicBezTo>
                  <a:pt x="903122" y="208084"/>
                  <a:pt x="904490" y="209194"/>
                  <a:pt x="905826" y="210649"/>
                </a:cubicBezTo>
                <a:cubicBezTo>
                  <a:pt x="907163" y="212105"/>
                  <a:pt x="908502" y="213813"/>
                  <a:pt x="909843" y="215774"/>
                </a:cubicBezTo>
                <a:cubicBezTo>
                  <a:pt x="911682" y="218411"/>
                  <a:pt x="913023" y="220819"/>
                  <a:pt x="913865" y="223000"/>
                </a:cubicBezTo>
                <a:cubicBezTo>
                  <a:pt x="914707" y="225180"/>
                  <a:pt x="914967" y="227114"/>
                  <a:pt x="914644" y="228803"/>
                </a:cubicBezTo>
                <a:cubicBezTo>
                  <a:pt x="914321" y="230491"/>
                  <a:pt x="913331" y="231915"/>
                  <a:pt x="911673" y="233076"/>
                </a:cubicBezTo>
                <a:cubicBezTo>
                  <a:pt x="910597" y="233798"/>
                  <a:pt x="909502" y="234139"/>
                  <a:pt x="908387" y="234099"/>
                </a:cubicBezTo>
                <a:cubicBezTo>
                  <a:pt x="907272" y="234059"/>
                  <a:pt x="906163" y="233762"/>
                  <a:pt x="905060" y="233207"/>
                </a:cubicBezTo>
                <a:cubicBezTo>
                  <a:pt x="903956" y="232653"/>
                  <a:pt x="902884" y="231966"/>
                  <a:pt x="901843" y="231145"/>
                </a:cubicBezTo>
                <a:cubicBezTo>
                  <a:pt x="900802" y="230324"/>
                  <a:pt x="899817" y="229494"/>
                  <a:pt x="898889" y="228655"/>
                </a:cubicBezTo>
                <a:cubicBezTo>
                  <a:pt x="897896" y="227750"/>
                  <a:pt x="896991" y="227004"/>
                  <a:pt x="896172" y="226417"/>
                </a:cubicBezTo>
                <a:cubicBezTo>
                  <a:pt x="895354" y="225830"/>
                  <a:pt x="894649" y="225505"/>
                  <a:pt x="894058" y="225442"/>
                </a:cubicBezTo>
                <a:lnTo>
                  <a:pt x="903110" y="238510"/>
                </a:lnTo>
                <a:lnTo>
                  <a:pt x="897243" y="242575"/>
                </a:lnTo>
                <a:lnTo>
                  <a:pt x="879424" y="216851"/>
                </a:lnTo>
                <a:lnTo>
                  <a:pt x="882892" y="214448"/>
                </a:lnTo>
                <a:cubicBezTo>
                  <a:pt x="884075" y="213662"/>
                  <a:pt x="885346" y="213355"/>
                  <a:pt x="886706" y="213530"/>
                </a:cubicBezTo>
                <a:cubicBezTo>
                  <a:pt x="888065" y="213704"/>
                  <a:pt x="889459" y="214198"/>
                  <a:pt x="890887" y="215012"/>
                </a:cubicBezTo>
                <a:cubicBezTo>
                  <a:pt x="892315" y="215825"/>
                  <a:pt x="893722" y="216799"/>
                  <a:pt x="895110" y="217932"/>
                </a:cubicBezTo>
                <a:cubicBezTo>
                  <a:pt x="896497" y="219065"/>
                  <a:pt x="897810" y="220197"/>
                  <a:pt x="899049" y="221329"/>
                </a:cubicBezTo>
                <a:cubicBezTo>
                  <a:pt x="900063" y="222234"/>
                  <a:pt x="900997" y="223038"/>
                  <a:pt x="901848" y="223739"/>
                </a:cubicBezTo>
                <a:cubicBezTo>
                  <a:pt x="902700" y="224440"/>
                  <a:pt x="903444" y="224951"/>
                  <a:pt x="904080" y="225271"/>
                </a:cubicBezTo>
                <a:cubicBezTo>
                  <a:pt x="904715" y="225591"/>
                  <a:pt x="905217" y="225633"/>
                  <a:pt x="905584" y="225397"/>
                </a:cubicBezTo>
                <a:cubicBezTo>
                  <a:pt x="906032" y="225094"/>
                  <a:pt x="906159" y="224505"/>
                  <a:pt x="905966" y="223631"/>
                </a:cubicBezTo>
                <a:cubicBezTo>
                  <a:pt x="905773" y="222757"/>
                  <a:pt x="905187" y="221605"/>
                  <a:pt x="904209" y="220174"/>
                </a:cubicBezTo>
                <a:cubicBezTo>
                  <a:pt x="903508" y="219170"/>
                  <a:pt x="902802" y="218299"/>
                  <a:pt x="902091" y="217561"/>
                </a:cubicBezTo>
                <a:cubicBezTo>
                  <a:pt x="901381" y="216823"/>
                  <a:pt x="900682" y="216325"/>
                  <a:pt x="899995" y="216068"/>
                </a:cubicBezTo>
                <a:cubicBezTo>
                  <a:pt x="899308" y="215811"/>
                  <a:pt x="898649" y="215903"/>
                  <a:pt x="898019" y="216342"/>
                </a:cubicBezTo>
                <a:lnTo>
                  <a:pt x="892450" y="208302"/>
                </a:lnTo>
                <a:cubicBezTo>
                  <a:pt x="894176" y="207118"/>
                  <a:pt x="895804" y="206468"/>
                  <a:pt x="897332" y="206351"/>
                </a:cubicBezTo>
                <a:close/>
                <a:moveTo>
                  <a:pt x="104504" y="193740"/>
                </a:moveTo>
                <a:lnTo>
                  <a:pt x="118556" y="204443"/>
                </a:lnTo>
                <a:lnTo>
                  <a:pt x="123536" y="197904"/>
                </a:lnTo>
                <a:lnTo>
                  <a:pt x="129347" y="202330"/>
                </a:lnTo>
                <a:lnTo>
                  <a:pt x="113102" y="223661"/>
                </a:lnTo>
                <a:lnTo>
                  <a:pt x="107291" y="219235"/>
                </a:lnTo>
                <a:lnTo>
                  <a:pt x="112642" y="212208"/>
                </a:lnTo>
                <a:lnTo>
                  <a:pt x="104884" y="206300"/>
                </a:lnTo>
                <a:lnTo>
                  <a:pt x="102212" y="213824"/>
                </a:lnTo>
                <a:lnTo>
                  <a:pt x="95918" y="209030"/>
                </a:lnTo>
                <a:lnTo>
                  <a:pt x="98589" y="201506"/>
                </a:lnTo>
                <a:close/>
                <a:moveTo>
                  <a:pt x="128878" y="164446"/>
                </a:moveTo>
                <a:lnTo>
                  <a:pt x="134422" y="169202"/>
                </a:lnTo>
                <a:lnTo>
                  <a:pt x="138711" y="191330"/>
                </a:lnTo>
                <a:lnTo>
                  <a:pt x="130769" y="200587"/>
                </a:lnTo>
                <a:lnTo>
                  <a:pt x="127678" y="177062"/>
                </a:lnTo>
                <a:lnTo>
                  <a:pt x="115377" y="191400"/>
                </a:lnTo>
                <a:lnTo>
                  <a:pt x="109833" y="186643"/>
                </a:lnTo>
                <a:close/>
                <a:moveTo>
                  <a:pt x="789348" y="95358"/>
                </a:moveTo>
                <a:cubicBezTo>
                  <a:pt x="790916" y="95643"/>
                  <a:pt x="792563" y="96267"/>
                  <a:pt x="794289" y="97229"/>
                </a:cubicBezTo>
                <a:cubicBezTo>
                  <a:pt x="796015" y="98191"/>
                  <a:pt x="797823" y="99392"/>
                  <a:pt x="799712" y="100832"/>
                </a:cubicBezTo>
                <a:cubicBezTo>
                  <a:pt x="802286" y="102758"/>
                  <a:pt x="804316" y="104623"/>
                  <a:pt x="805800" y="106429"/>
                </a:cubicBezTo>
                <a:cubicBezTo>
                  <a:pt x="807285" y="108234"/>
                  <a:pt x="808139" y="109989"/>
                  <a:pt x="808363" y="111693"/>
                </a:cubicBezTo>
                <a:cubicBezTo>
                  <a:pt x="808586" y="113397"/>
                  <a:pt x="808094" y="115061"/>
                  <a:pt x="806885" y="116683"/>
                </a:cubicBezTo>
                <a:cubicBezTo>
                  <a:pt x="806090" y="117707"/>
                  <a:pt x="805157" y="118375"/>
                  <a:pt x="804086" y="118687"/>
                </a:cubicBezTo>
                <a:cubicBezTo>
                  <a:pt x="803015" y="118999"/>
                  <a:pt x="801869" y="119065"/>
                  <a:pt x="800647" y="118886"/>
                </a:cubicBezTo>
                <a:cubicBezTo>
                  <a:pt x="799426" y="118706"/>
                  <a:pt x="798192" y="118390"/>
                  <a:pt x="796946" y="117938"/>
                </a:cubicBezTo>
                <a:cubicBezTo>
                  <a:pt x="795700" y="117486"/>
                  <a:pt x="794504" y="117007"/>
                  <a:pt x="793359" y="116502"/>
                </a:cubicBezTo>
                <a:cubicBezTo>
                  <a:pt x="792132" y="115955"/>
                  <a:pt x="791038" y="115532"/>
                  <a:pt x="790077" y="115231"/>
                </a:cubicBezTo>
                <a:cubicBezTo>
                  <a:pt x="789115" y="114931"/>
                  <a:pt x="788344" y="114844"/>
                  <a:pt x="787763" y="114970"/>
                </a:cubicBezTo>
                <a:lnTo>
                  <a:pt x="800463" y="124533"/>
                </a:lnTo>
                <a:lnTo>
                  <a:pt x="799216" y="126189"/>
                </a:lnTo>
                <a:lnTo>
                  <a:pt x="801874" y="124771"/>
                </a:lnTo>
                <a:cubicBezTo>
                  <a:pt x="803234" y="124598"/>
                  <a:pt x="804707" y="124727"/>
                  <a:pt x="806293" y="125157"/>
                </a:cubicBezTo>
                <a:cubicBezTo>
                  <a:pt x="807879" y="125586"/>
                  <a:pt x="809486" y="126176"/>
                  <a:pt x="811114" y="126924"/>
                </a:cubicBezTo>
                <a:cubicBezTo>
                  <a:pt x="812741" y="127673"/>
                  <a:pt x="814296" y="128440"/>
                  <a:pt x="815779" y="129224"/>
                </a:cubicBezTo>
                <a:cubicBezTo>
                  <a:pt x="816988" y="129846"/>
                  <a:pt x="818093" y="130390"/>
                  <a:pt x="819094" y="130855"/>
                </a:cubicBezTo>
                <a:cubicBezTo>
                  <a:pt x="820094" y="131320"/>
                  <a:pt x="820942" y="131628"/>
                  <a:pt x="821638" y="131778"/>
                </a:cubicBezTo>
                <a:cubicBezTo>
                  <a:pt x="822334" y="131929"/>
                  <a:pt x="822830" y="131844"/>
                  <a:pt x="823125" y="131523"/>
                </a:cubicBezTo>
                <a:cubicBezTo>
                  <a:pt x="823483" y="131117"/>
                  <a:pt x="823459" y="130515"/>
                  <a:pt x="823053" y="129717"/>
                </a:cubicBezTo>
                <a:cubicBezTo>
                  <a:pt x="822646" y="128920"/>
                  <a:pt x="821790" y="127951"/>
                  <a:pt x="820485" y="126812"/>
                </a:cubicBezTo>
                <a:cubicBezTo>
                  <a:pt x="819554" y="126016"/>
                  <a:pt x="818652" y="125350"/>
                  <a:pt x="817779" y="124813"/>
                </a:cubicBezTo>
                <a:cubicBezTo>
                  <a:pt x="816906" y="124277"/>
                  <a:pt x="816105" y="123971"/>
                  <a:pt x="815375" y="123895"/>
                </a:cubicBezTo>
                <a:cubicBezTo>
                  <a:pt x="814646" y="123818"/>
                  <a:pt x="814031" y="124072"/>
                  <a:pt x="813531" y="124655"/>
                </a:cubicBezTo>
                <a:lnTo>
                  <a:pt x="806123" y="118270"/>
                </a:lnTo>
                <a:cubicBezTo>
                  <a:pt x="807497" y="116691"/>
                  <a:pt x="808909" y="115653"/>
                  <a:pt x="810360" y="115157"/>
                </a:cubicBezTo>
                <a:cubicBezTo>
                  <a:pt x="811810" y="114660"/>
                  <a:pt x="813308" y="114606"/>
                  <a:pt x="814854" y="114994"/>
                </a:cubicBezTo>
                <a:cubicBezTo>
                  <a:pt x="816400" y="115382"/>
                  <a:pt x="818002" y="116112"/>
                  <a:pt x="819661" y="117186"/>
                </a:cubicBezTo>
                <a:cubicBezTo>
                  <a:pt x="821319" y="118260"/>
                  <a:pt x="823044" y="119577"/>
                  <a:pt x="824835" y="121139"/>
                </a:cubicBezTo>
                <a:cubicBezTo>
                  <a:pt x="827276" y="123230"/>
                  <a:pt x="829178" y="125226"/>
                  <a:pt x="830541" y="127125"/>
                </a:cubicBezTo>
                <a:cubicBezTo>
                  <a:pt x="831903" y="129024"/>
                  <a:pt x="832639" y="130832"/>
                  <a:pt x="832750" y="132547"/>
                </a:cubicBezTo>
                <a:cubicBezTo>
                  <a:pt x="832861" y="134262"/>
                  <a:pt x="832260" y="135889"/>
                  <a:pt x="830947" y="137429"/>
                </a:cubicBezTo>
                <a:cubicBezTo>
                  <a:pt x="830086" y="138397"/>
                  <a:pt x="829111" y="139002"/>
                  <a:pt x="828022" y="139243"/>
                </a:cubicBezTo>
                <a:cubicBezTo>
                  <a:pt x="826933" y="139484"/>
                  <a:pt x="825785" y="139475"/>
                  <a:pt x="824578" y="139215"/>
                </a:cubicBezTo>
                <a:cubicBezTo>
                  <a:pt x="823371" y="138955"/>
                  <a:pt x="822160" y="138559"/>
                  <a:pt x="820947" y="138025"/>
                </a:cubicBezTo>
                <a:cubicBezTo>
                  <a:pt x="819733" y="137492"/>
                  <a:pt x="818572" y="136936"/>
                  <a:pt x="817462" y="136356"/>
                </a:cubicBezTo>
                <a:cubicBezTo>
                  <a:pt x="816274" y="135730"/>
                  <a:pt x="815210" y="135235"/>
                  <a:pt x="814271" y="134872"/>
                </a:cubicBezTo>
                <a:cubicBezTo>
                  <a:pt x="813332" y="134509"/>
                  <a:pt x="812568" y="134371"/>
                  <a:pt x="811979" y="134458"/>
                </a:cubicBezTo>
                <a:lnTo>
                  <a:pt x="824021" y="144837"/>
                </a:lnTo>
                <a:lnTo>
                  <a:pt x="819361" y="150244"/>
                </a:lnTo>
                <a:lnTo>
                  <a:pt x="795995" y="130103"/>
                </a:lnTo>
                <a:lnTo>
                  <a:pt x="771171" y="111411"/>
                </a:lnTo>
                <a:lnTo>
                  <a:pt x="773709" y="108040"/>
                </a:lnTo>
                <a:cubicBezTo>
                  <a:pt x="774585" y="106922"/>
                  <a:pt x="775696" y="106232"/>
                  <a:pt x="777041" y="105970"/>
                </a:cubicBezTo>
                <a:cubicBezTo>
                  <a:pt x="778387" y="105708"/>
                  <a:pt x="779865" y="105739"/>
                  <a:pt x="781476" y="106063"/>
                </a:cubicBezTo>
                <a:cubicBezTo>
                  <a:pt x="783087" y="106388"/>
                  <a:pt x="784729" y="106870"/>
                  <a:pt x="786402" y="107509"/>
                </a:cubicBezTo>
                <a:cubicBezTo>
                  <a:pt x="788075" y="108149"/>
                  <a:pt x="789678" y="108812"/>
                  <a:pt x="791209" y="109497"/>
                </a:cubicBezTo>
                <a:cubicBezTo>
                  <a:pt x="792457" y="110038"/>
                  <a:pt x="793595" y="110508"/>
                  <a:pt x="794624" y="110905"/>
                </a:cubicBezTo>
                <a:cubicBezTo>
                  <a:pt x="795653" y="111304"/>
                  <a:pt x="796520" y="111555"/>
                  <a:pt x="797224" y="111659"/>
                </a:cubicBezTo>
                <a:cubicBezTo>
                  <a:pt x="797928" y="111764"/>
                  <a:pt x="798417" y="111646"/>
                  <a:pt x="798691" y="111306"/>
                </a:cubicBezTo>
                <a:cubicBezTo>
                  <a:pt x="799022" y="110877"/>
                  <a:pt x="798958" y="110278"/>
                  <a:pt x="798500" y="109509"/>
                </a:cubicBezTo>
                <a:cubicBezTo>
                  <a:pt x="798041" y="108740"/>
                  <a:pt x="797123" y="107830"/>
                  <a:pt x="795746" y="106780"/>
                </a:cubicBezTo>
                <a:cubicBezTo>
                  <a:pt x="794764" y="106046"/>
                  <a:pt x="793821" y="105441"/>
                  <a:pt x="792914" y="104964"/>
                </a:cubicBezTo>
                <a:cubicBezTo>
                  <a:pt x="792008" y="104486"/>
                  <a:pt x="791188" y="104233"/>
                  <a:pt x="790455" y="104205"/>
                </a:cubicBezTo>
                <a:cubicBezTo>
                  <a:pt x="789722" y="104177"/>
                  <a:pt x="789126" y="104471"/>
                  <a:pt x="788665" y="105086"/>
                </a:cubicBezTo>
                <a:lnTo>
                  <a:pt x="780852" y="99203"/>
                </a:lnTo>
                <a:cubicBezTo>
                  <a:pt x="782119" y="97536"/>
                  <a:pt x="783460" y="96408"/>
                  <a:pt x="784874" y="95817"/>
                </a:cubicBezTo>
                <a:cubicBezTo>
                  <a:pt x="786289" y="95226"/>
                  <a:pt x="787780" y="95073"/>
                  <a:pt x="789348" y="95358"/>
                </a:cubicBezTo>
                <a:close/>
                <a:moveTo>
                  <a:pt x="248447" y="85299"/>
                </a:moveTo>
                <a:cubicBezTo>
                  <a:pt x="247960" y="85192"/>
                  <a:pt x="247305" y="85280"/>
                  <a:pt x="246482" y="85564"/>
                </a:cubicBezTo>
                <a:cubicBezTo>
                  <a:pt x="245659" y="85848"/>
                  <a:pt x="244624" y="86374"/>
                  <a:pt x="243377" y="87144"/>
                </a:cubicBezTo>
                <a:cubicBezTo>
                  <a:pt x="242143" y="87911"/>
                  <a:pt x="241214" y="88598"/>
                  <a:pt x="240590" y="89206"/>
                </a:cubicBezTo>
                <a:cubicBezTo>
                  <a:pt x="239967" y="89813"/>
                  <a:pt x="239592" y="90359"/>
                  <a:pt x="239467" y="90844"/>
                </a:cubicBezTo>
                <a:cubicBezTo>
                  <a:pt x="239342" y="91330"/>
                  <a:pt x="239410" y="91774"/>
                  <a:pt x="239671" y="92177"/>
                </a:cubicBezTo>
                <a:cubicBezTo>
                  <a:pt x="240032" y="92817"/>
                  <a:pt x="240698" y="93088"/>
                  <a:pt x="241668" y="92991"/>
                </a:cubicBezTo>
                <a:cubicBezTo>
                  <a:pt x="242638" y="92893"/>
                  <a:pt x="244038" y="92282"/>
                  <a:pt x="245866" y="91160"/>
                </a:cubicBezTo>
                <a:cubicBezTo>
                  <a:pt x="247100" y="90391"/>
                  <a:pt x="248025" y="89697"/>
                  <a:pt x="248641" y="89078"/>
                </a:cubicBezTo>
                <a:cubicBezTo>
                  <a:pt x="249257" y="88459"/>
                  <a:pt x="249624" y="87901"/>
                  <a:pt x="249743" y="87405"/>
                </a:cubicBezTo>
                <a:cubicBezTo>
                  <a:pt x="249862" y="86909"/>
                  <a:pt x="249792" y="86462"/>
                  <a:pt x="249534" y="86064"/>
                </a:cubicBezTo>
                <a:cubicBezTo>
                  <a:pt x="249296" y="85661"/>
                  <a:pt x="248934" y="85406"/>
                  <a:pt x="248447" y="85299"/>
                </a:cubicBezTo>
                <a:close/>
                <a:moveTo>
                  <a:pt x="242991" y="78383"/>
                </a:moveTo>
                <a:cubicBezTo>
                  <a:pt x="242646" y="78308"/>
                  <a:pt x="242152" y="78395"/>
                  <a:pt x="241510" y="78642"/>
                </a:cubicBezTo>
                <a:cubicBezTo>
                  <a:pt x="240868" y="78889"/>
                  <a:pt x="240015" y="79342"/>
                  <a:pt x="238950" y="80000"/>
                </a:cubicBezTo>
                <a:cubicBezTo>
                  <a:pt x="237887" y="80660"/>
                  <a:pt x="237103" y="81222"/>
                  <a:pt x="236598" y="81686"/>
                </a:cubicBezTo>
                <a:cubicBezTo>
                  <a:pt x="236094" y="82149"/>
                  <a:pt x="235800" y="82552"/>
                  <a:pt x="235715" y="82892"/>
                </a:cubicBezTo>
                <a:cubicBezTo>
                  <a:pt x="235630" y="83233"/>
                  <a:pt x="235686" y="83548"/>
                  <a:pt x="235881" y="83839"/>
                </a:cubicBezTo>
                <a:cubicBezTo>
                  <a:pt x="236057" y="84149"/>
                  <a:pt x="236315" y="84345"/>
                  <a:pt x="236655" y="84425"/>
                </a:cubicBezTo>
                <a:cubicBezTo>
                  <a:pt x="236995" y="84506"/>
                  <a:pt x="237485" y="84424"/>
                  <a:pt x="238124" y="84179"/>
                </a:cubicBezTo>
                <a:cubicBezTo>
                  <a:pt x="238764" y="83935"/>
                  <a:pt x="239621" y="83480"/>
                  <a:pt x="240695" y="82815"/>
                </a:cubicBezTo>
                <a:cubicBezTo>
                  <a:pt x="241773" y="82146"/>
                  <a:pt x="242565" y="81579"/>
                  <a:pt x="243071" y="81113"/>
                </a:cubicBezTo>
                <a:cubicBezTo>
                  <a:pt x="243577" y="80648"/>
                  <a:pt x="243870" y="80245"/>
                  <a:pt x="243949" y="79905"/>
                </a:cubicBezTo>
                <a:cubicBezTo>
                  <a:pt x="244029" y="79564"/>
                  <a:pt x="243969" y="79246"/>
                  <a:pt x="243770" y="78950"/>
                </a:cubicBezTo>
                <a:cubicBezTo>
                  <a:pt x="243596" y="78646"/>
                  <a:pt x="243337" y="78457"/>
                  <a:pt x="242991" y="78383"/>
                </a:cubicBezTo>
                <a:close/>
                <a:moveTo>
                  <a:pt x="247303" y="70956"/>
                </a:moveTo>
                <a:cubicBezTo>
                  <a:pt x="248554" y="71326"/>
                  <a:pt x="249566" y="72149"/>
                  <a:pt x="250340" y="73426"/>
                </a:cubicBezTo>
                <a:cubicBezTo>
                  <a:pt x="251514" y="75320"/>
                  <a:pt x="251500" y="77275"/>
                  <a:pt x="250300" y="79290"/>
                </a:cubicBezTo>
                <a:cubicBezTo>
                  <a:pt x="252360" y="78679"/>
                  <a:pt x="254071" y="78599"/>
                  <a:pt x="255431" y="79051"/>
                </a:cubicBezTo>
                <a:cubicBezTo>
                  <a:pt x="256792" y="79503"/>
                  <a:pt x="257897" y="80433"/>
                  <a:pt x="258749" y="81841"/>
                </a:cubicBezTo>
                <a:cubicBezTo>
                  <a:pt x="259449" y="82945"/>
                  <a:pt x="259843" y="84058"/>
                  <a:pt x="259933" y="85180"/>
                </a:cubicBezTo>
                <a:cubicBezTo>
                  <a:pt x="260022" y="86302"/>
                  <a:pt x="259735" y="87468"/>
                  <a:pt x="259072" y="88680"/>
                </a:cubicBezTo>
                <a:cubicBezTo>
                  <a:pt x="258409" y="89892"/>
                  <a:pt x="257298" y="91186"/>
                  <a:pt x="255740" y="92560"/>
                </a:cubicBezTo>
                <a:cubicBezTo>
                  <a:pt x="254181" y="93935"/>
                  <a:pt x="252104" y="95427"/>
                  <a:pt x="249509" y="97037"/>
                </a:cubicBezTo>
                <a:cubicBezTo>
                  <a:pt x="246908" y="98648"/>
                  <a:pt x="244647" y="99846"/>
                  <a:pt x="242725" y="100632"/>
                </a:cubicBezTo>
                <a:cubicBezTo>
                  <a:pt x="240803" y="101418"/>
                  <a:pt x="239155" y="101838"/>
                  <a:pt x="237779" y="101893"/>
                </a:cubicBezTo>
                <a:cubicBezTo>
                  <a:pt x="236403" y="101948"/>
                  <a:pt x="235233" y="101685"/>
                  <a:pt x="234271" y="101102"/>
                </a:cubicBezTo>
                <a:lnTo>
                  <a:pt x="233515" y="100317"/>
                </a:lnTo>
                <a:lnTo>
                  <a:pt x="236463" y="104482"/>
                </a:lnTo>
                <a:lnTo>
                  <a:pt x="214578" y="119972"/>
                </a:lnTo>
                <a:lnTo>
                  <a:pt x="210358" y="114009"/>
                </a:lnTo>
                <a:lnTo>
                  <a:pt x="217567" y="108907"/>
                </a:lnTo>
                <a:lnTo>
                  <a:pt x="211933" y="100948"/>
                </a:lnTo>
                <a:lnTo>
                  <a:pt x="207132" y="107327"/>
                </a:lnTo>
                <a:lnTo>
                  <a:pt x="202561" y="100869"/>
                </a:lnTo>
                <a:lnTo>
                  <a:pt x="207362" y="94489"/>
                </a:lnTo>
                <a:lnTo>
                  <a:pt x="215330" y="88850"/>
                </a:lnTo>
                <a:lnTo>
                  <a:pt x="225535" y="103267"/>
                </a:lnTo>
                <a:lnTo>
                  <a:pt x="231970" y="98712"/>
                </a:lnTo>
                <a:lnTo>
                  <a:pt x="231804" y="98540"/>
                </a:lnTo>
                <a:cubicBezTo>
                  <a:pt x="230920" y="97152"/>
                  <a:pt x="230575" y="95750"/>
                  <a:pt x="230770" y="94334"/>
                </a:cubicBezTo>
                <a:cubicBezTo>
                  <a:pt x="230965" y="92919"/>
                  <a:pt x="231801" y="91420"/>
                  <a:pt x="233279" y="89838"/>
                </a:cubicBezTo>
                <a:cubicBezTo>
                  <a:pt x="230947" y="90057"/>
                  <a:pt x="229185" y="89202"/>
                  <a:pt x="227994" y="87274"/>
                </a:cubicBezTo>
                <a:cubicBezTo>
                  <a:pt x="227192" y="86009"/>
                  <a:pt x="226904" y="84734"/>
                  <a:pt x="227129" y="83449"/>
                </a:cubicBezTo>
                <a:cubicBezTo>
                  <a:pt x="227355" y="82165"/>
                  <a:pt x="228164" y="80812"/>
                  <a:pt x="229558" y="79392"/>
                </a:cubicBezTo>
                <a:cubicBezTo>
                  <a:pt x="230951" y="77972"/>
                  <a:pt x="232998" y="76427"/>
                  <a:pt x="235699" y="74755"/>
                </a:cubicBezTo>
                <a:cubicBezTo>
                  <a:pt x="238399" y="73080"/>
                  <a:pt x="240695" y="71936"/>
                  <a:pt x="242588" y="71322"/>
                </a:cubicBezTo>
                <a:cubicBezTo>
                  <a:pt x="244481" y="70708"/>
                  <a:pt x="246053" y="70586"/>
                  <a:pt x="247303" y="70956"/>
                </a:cubicBezTo>
                <a:close/>
                <a:moveTo>
                  <a:pt x="650576" y="25289"/>
                </a:moveTo>
                <a:cubicBezTo>
                  <a:pt x="652155" y="25079"/>
                  <a:pt x="653914" y="25168"/>
                  <a:pt x="655852" y="25554"/>
                </a:cubicBezTo>
                <a:cubicBezTo>
                  <a:pt x="657790" y="25940"/>
                  <a:pt x="659879" y="26529"/>
                  <a:pt x="662119" y="27320"/>
                </a:cubicBezTo>
                <a:cubicBezTo>
                  <a:pt x="665160" y="28363"/>
                  <a:pt x="667664" y="29517"/>
                  <a:pt x="669630" y="30780"/>
                </a:cubicBezTo>
                <a:cubicBezTo>
                  <a:pt x="671597" y="32043"/>
                  <a:pt x="672948" y="33451"/>
                  <a:pt x="673684" y="35005"/>
                </a:cubicBezTo>
                <a:cubicBezTo>
                  <a:pt x="674419" y="36558"/>
                  <a:pt x="674461" y="38293"/>
                  <a:pt x="673808" y="40208"/>
                </a:cubicBezTo>
                <a:cubicBezTo>
                  <a:pt x="673365" y="41426"/>
                  <a:pt x="672682" y="42347"/>
                  <a:pt x="671758" y="42973"/>
                </a:cubicBezTo>
                <a:cubicBezTo>
                  <a:pt x="670835" y="43599"/>
                  <a:pt x="669764" y="44013"/>
                  <a:pt x="668546" y="44217"/>
                </a:cubicBezTo>
                <a:cubicBezTo>
                  <a:pt x="667329" y="44421"/>
                  <a:pt x="666057" y="44498"/>
                  <a:pt x="664733" y="44450"/>
                </a:cubicBezTo>
                <a:cubicBezTo>
                  <a:pt x="663408" y="44402"/>
                  <a:pt x="662123" y="44313"/>
                  <a:pt x="660878" y="44183"/>
                </a:cubicBezTo>
                <a:cubicBezTo>
                  <a:pt x="659543" y="44039"/>
                  <a:pt x="658372" y="43972"/>
                  <a:pt x="657364" y="43980"/>
                </a:cubicBezTo>
                <a:cubicBezTo>
                  <a:pt x="656357" y="43990"/>
                  <a:pt x="655596" y="44143"/>
                  <a:pt x="655082" y="44441"/>
                </a:cubicBezTo>
                <a:lnTo>
                  <a:pt x="669988" y="49609"/>
                </a:lnTo>
                <a:lnTo>
                  <a:pt x="670058" y="49440"/>
                </a:lnTo>
                <a:lnTo>
                  <a:pt x="678208" y="52842"/>
                </a:lnTo>
                <a:lnTo>
                  <a:pt x="681964" y="43843"/>
                </a:lnTo>
                <a:lnTo>
                  <a:pt x="674009" y="43159"/>
                </a:lnTo>
                <a:lnTo>
                  <a:pt x="677056" y="35857"/>
                </a:lnTo>
                <a:lnTo>
                  <a:pt x="685011" y="36541"/>
                </a:lnTo>
                <a:lnTo>
                  <a:pt x="694020" y="40300"/>
                </a:lnTo>
                <a:lnTo>
                  <a:pt x="687217" y="56601"/>
                </a:lnTo>
                <a:lnTo>
                  <a:pt x="694801" y="59767"/>
                </a:lnTo>
                <a:lnTo>
                  <a:pt x="691987" y="66508"/>
                </a:lnTo>
                <a:lnTo>
                  <a:pt x="667672" y="56360"/>
                </a:lnTo>
                <a:lnTo>
                  <a:pt x="638198" y="46142"/>
                </a:lnTo>
                <a:lnTo>
                  <a:pt x="639580" y="42156"/>
                </a:lnTo>
                <a:cubicBezTo>
                  <a:pt x="640071" y="40823"/>
                  <a:pt x="640916" y="39825"/>
                  <a:pt x="642117" y="39163"/>
                </a:cubicBezTo>
                <a:cubicBezTo>
                  <a:pt x="643317" y="38501"/>
                  <a:pt x="644733" y="38078"/>
                  <a:pt x="646366" y="37892"/>
                </a:cubicBezTo>
                <a:cubicBezTo>
                  <a:pt x="647999" y="37707"/>
                  <a:pt x="649710" y="37662"/>
                  <a:pt x="651499" y="37758"/>
                </a:cubicBezTo>
                <a:cubicBezTo>
                  <a:pt x="653288" y="37854"/>
                  <a:pt x="655016" y="37993"/>
                  <a:pt x="656684" y="38175"/>
                </a:cubicBezTo>
                <a:cubicBezTo>
                  <a:pt x="658037" y="38307"/>
                  <a:pt x="659265" y="38405"/>
                  <a:pt x="660366" y="38469"/>
                </a:cubicBezTo>
                <a:cubicBezTo>
                  <a:pt x="661467" y="38532"/>
                  <a:pt x="662369" y="38505"/>
                  <a:pt x="663071" y="38389"/>
                </a:cubicBezTo>
                <a:cubicBezTo>
                  <a:pt x="663774" y="38272"/>
                  <a:pt x="664203" y="38010"/>
                  <a:pt x="664360" y="37603"/>
                </a:cubicBezTo>
                <a:cubicBezTo>
                  <a:pt x="664543" y="37093"/>
                  <a:pt x="664298" y="36543"/>
                  <a:pt x="663626" y="35951"/>
                </a:cubicBezTo>
                <a:cubicBezTo>
                  <a:pt x="662954" y="35360"/>
                  <a:pt x="661802" y="34775"/>
                  <a:pt x="660168" y="34198"/>
                </a:cubicBezTo>
                <a:cubicBezTo>
                  <a:pt x="659009" y="33801"/>
                  <a:pt x="657925" y="33514"/>
                  <a:pt x="656916" y="33338"/>
                </a:cubicBezTo>
                <a:cubicBezTo>
                  <a:pt x="655907" y="33161"/>
                  <a:pt x="655049" y="33172"/>
                  <a:pt x="654343" y="33370"/>
                </a:cubicBezTo>
                <a:cubicBezTo>
                  <a:pt x="653637" y="33568"/>
                  <a:pt x="653159" y="34030"/>
                  <a:pt x="652909" y="34757"/>
                </a:cubicBezTo>
                <a:lnTo>
                  <a:pt x="643669" y="31553"/>
                </a:lnTo>
                <a:cubicBezTo>
                  <a:pt x="644363" y="29579"/>
                  <a:pt x="645293" y="28094"/>
                  <a:pt x="646459" y="27097"/>
                </a:cubicBezTo>
                <a:cubicBezTo>
                  <a:pt x="647624" y="26101"/>
                  <a:pt x="648996" y="25498"/>
                  <a:pt x="650576" y="25289"/>
                </a:cubicBezTo>
                <a:close/>
                <a:moveTo>
                  <a:pt x="354292" y="21823"/>
                </a:moveTo>
                <a:lnTo>
                  <a:pt x="359577" y="38678"/>
                </a:lnTo>
                <a:lnTo>
                  <a:pt x="367419" y="36219"/>
                </a:lnTo>
                <a:lnTo>
                  <a:pt x="369604" y="43190"/>
                </a:lnTo>
                <a:lnTo>
                  <a:pt x="344020" y="51211"/>
                </a:lnTo>
                <a:lnTo>
                  <a:pt x="341835" y="44240"/>
                </a:lnTo>
                <a:lnTo>
                  <a:pt x="350262" y="41598"/>
                </a:lnTo>
                <a:lnTo>
                  <a:pt x="347345" y="32293"/>
                </a:lnTo>
                <a:lnTo>
                  <a:pt x="340816" y="36890"/>
                </a:lnTo>
                <a:lnTo>
                  <a:pt x="338449" y="29340"/>
                </a:lnTo>
                <a:lnTo>
                  <a:pt x="344978" y="24743"/>
                </a:lnTo>
                <a:close/>
                <a:moveTo>
                  <a:pt x="385412" y="20150"/>
                </a:moveTo>
                <a:cubicBezTo>
                  <a:pt x="384879" y="20057"/>
                  <a:pt x="384093" y="20061"/>
                  <a:pt x="383052" y="20163"/>
                </a:cubicBezTo>
                <a:cubicBezTo>
                  <a:pt x="382012" y="20264"/>
                  <a:pt x="380634" y="20524"/>
                  <a:pt x="378919" y="20941"/>
                </a:cubicBezTo>
                <a:cubicBezTo>
                  <a:pt x="378526" y="21032"/>
                  <a:pt x="377990" y="21191"/>
                  <a:pt x="377311" y="21416"/>
                </a:cubicBezTo>
                <a:cubicBezTo>
                  <a:pt x="376632" y="21641"/>
                  <a:pt x="375950" y="21932"/>
                  <a:pt x="375263" y="22290"/>
                </a:cubicBezTo>
                <a:cubicBezTo>
                  <a:pt x="374577" y="22648"/>
                  <a:pt x="374025" y="23073"/>
                  <a:pt x="373608" y="23563"/>
                </a:cubicBezTo>
                <a:cubicBezTo>
                  <a:pt x="373192" y="24054"/>
                  <a:pt x="373049" y="24611"/>
                  <a:pt x="373180" y="25234"/>
                </a:cubicBezTo>
                <a:cubicBezTo>
                  <a:pt x="373203" y="25354"/>
                  <a:pt x="373267" y="25484"/>
                  <a:pt x="373372" y="25625"/>
                </a:cubicBezTo>
                <a:cubicBezTo>
                  <a:pt x="373477" y="25765"/>
                  <a:pt x="373657" y="25900"/>
                  <a:pt x="373913" y="26030"/>
                </a:cubicBezTo>
                <a:cubicBezTo>
                  <a:pt x="374401" y="26225"/>
                  <a:pt x="374986" y="26340"/>
                  <a:pt x="375667" y="26372"/>
                </a:cubicBezTo>
                <a:cubicBezTo>
                  <a:pt x="376347" y="26406"/>
                  <a:pt x="377126" y="26357"/>
                  <a:pt x="378003" y="26226"/>
                </a:cubicBezTo>
                <a:cubicBezTo>
                  <a:pt x="379754" y="25947"/>
                  <a:pt x="381474" y="25541"/>
                  <a:pt x="383162" y="25008"/>
                </a:cubicBezTo>
                <a:cubicBezTo>
                  <a:pt x="384003" y="24734"/>
                  <a:pt x="384732" y="24480"/>
                  <a:pt x="385349" y="24247"/>
                </a:cubicBezTo>
                <a:cubicBezTo>
                  <a:pt x="385966" y="24014"/>
                  <a:pt x="386474" y="23796"/>
                  <a:pt x="386873" y="23593"/>
                </a:cubicBezTo>
                <a:lnTo>
                  <a:pt x="387401" y="23328"/>
                </a:lnTo>
                <a:lnTo>
                  <a:pt x="386799" y="20967"/>
                </a:lnTo>
                <a:cubicBezTo>
                  <a:pt x="386786" y="20848"/>
                  <a:pt x="386684" y="20706"/>
                  <a:pt x="386495" y="20540"/>
                </a:cubicBezTo>
                <a:cubicBezTo>
                  <a:pt x="386305" y="20373"/>
                  <a:pt x="385944" y="20243"/>
                  <a:pt x="385412" y="20150"/>
                </a:cubicBezTo>
                <a:close/>
                <a:moveTo>
                  <a:pt x="386104" y="13405"/>
                </a:moveTo>
                <a:cubicBezTo>
                  <a:pt x="388583" y="13324"/>
                  <a:pt x="390630" y="13820"/>
                  <a:pt x="392246" y="14893"/>
                </a:cubicBezTo>
                <a:cubicBezTo>
                  <a:pt x="393863" y="15966"/>
                  <a:pt x="395004" y="17815"/>
                  <a:pt x="395668" y="20442"/>
                </a:cubicBezTo>
                <a:lnTo>
                  <a:pt x="397087" y="26180"/>
                </a:lnTo>
                <a:cubicBezTo>
                  <a:pt x="397722" y="28814"/>
                  <a:pt x="397575" y="30982"/>
                  <a:pt x="396644" y="32684"/>
                </a:cubicBezTo>
                <a:cubicBezTo>
                  <a:pt x="395714" y="34386"/>
                  <a:pt x="394133" y="35779"/>
                  <a:pt x="391903" y="36862"/>
                </a:cubicBezTo>
                <a:cubicBezTo>
                  <a:pt x="389672" y="37945"/>
                  <a:pt x="386924" y="38875"/>
                  <a:pt x="383659" y="39650"/>
                </a:cubicBezTo>
                <a:lnTo>
                  <a:pt x="370537" y="42894"/>
                </a:lnTo>
                <a:lnTo>
                  <a:pt x="369043" y="36849"/>
                </a:lnTo>
                <a:lnTo>
                  <a:pt x="385053" y="32892"/>
                </a:lnTo>
                <a:cubicBezTo>
                  <a:pt x="385397" y="32812"/>
                  <a:pt x="385807" y="32683"/>
                  <a:pt x="386284" y="32506"/>
                </a:cubicBezTo>
                <a:cubicBezTo>
                  <a:pt x="386761" y="32328"/>
                  <a:pt x="387221" y="32091"/>
                  <a:pt x="387663" y="31796"/>
                </a:cubicBezTo>
                <a:cubicBezTo>
                  <a:pt x="388105" y="31500"/>
                  <a:pt x="388445" y="31134"/>
                  <a:pt x="388684" y="30700"/>
                </a:cubicBezTo>
                <a:cubicBezTo>
                  <a:pt x="388923" y="30265"/>
                  <a:pt x="388975" y="29751"/>
                  <a:pt x="388842" y="29157"/>
                </a:cubicBezTo>
                <a:lnTo>
                  <a:pt x="388695" y="28561"/>
                </a:lnTo>
                <a:lnTo>
                  <a:pt x="387882" y="28915"/>
                </a:lnTo>
                <a:cubicBezTo>
                  <a:pt x="387615" y="29038"/>
                  <a:pt x="387219" y="29194"/>
                  <a:pt x="386692" y="29381"/>
                </a:cubicBezTo>
                <a:cubicBezTo>
                  <a:pt x="386166" y="29569"/>
                  <a:pt x="385512" y="29788"/>
                  <a:pt x="384731" y="30039"/>
                </a:cubicBezTo>
                <a:cubicBezTo>
                  <a:pt x="383959" y="30287"/>
                  <a:pt x="383123" y="30527"/>
                  <a:pt x="382222" y="30757"/>
                </a:cubicBezTo>
                <a:cubicBezTo>
                  <a:pt x="381321" y="30988"/>
                  <a:pt x="380355" y="31206"/>
                  <a:pt x="379324" y="31413"/>
                </a:cubicBezTo>
                <a:cubicBezTo>
                  <a:pt x="378293" y="31620"/>
                  <a:pt x="377263" y="31775"/>
                  <a:pt x="376235" y="31880"/>
                </a:cubicBezTo>
                <a:cubicBezTo>
                  <a:pt x="375208" y="31985"/>
                  <a:pt x="374183" y="32043"/>
                  <a:pt x="373162" y="32056"/>
                </a:cubicBezTo>
                <a:cubicBezTo>
                  <a:pt x="372139" y="32060"/>
                  <a:pt x="371183" y="31975"/>
                  <a:pt x="370294" y="31800"/>
                </a:cubicBezTo>
                <a:cubicBezTo>
                  <a:pt x="369404" y="31626"/>
                  <a:pt x="368576" y="31361"/>
                  <a:pt x="367809" y="31005"/>
                </a:cubicBezTo>
                <a:cubicBezTo>
                  <a:pt x="366147" y="30171"/>
                  <a:pt x="365105" y="28897"/>
                  <a:pt x="364681" y="27181"/>
                </a:cubicBezTo>
                <a:cubicBezTo>
                  <a:pt x="364413" y="26179"/>
                  <a:pt x="364362" y="25118"/>
                  <a:pt x="364528" y="23999"/>
                </a:cubicBezTo>
                <a:cubicBezTo>
                  <a:pt x="364693" y="22880"/>
                  <a:pt x="365210" y="21761"/>
                  <a:pt x="366078" y="20640"/>
                </a:cubicBezTo>
                <a:cubicBezTo>
                  <a:pt x="366945" y="19520"/>
                  <a:pt x="368299" y="18457"/>
                  <a:pt x="370137" y="17452"/>
                </a:cubicBezTo>
                <a:cubicBezTo>
                  <a:pt x="371975" y="16446"/>
                  <a:pt x="374433" y="15555"/>
                  <a:pt x="377511" y="14779"/>
                </a:cubicBezTo>
                <a:cubicBezTo>
                  <a:pt x="380762" y="13944"/>
                  <a:pt x="383626" y="13486"/>
                  <a:pt x="386104" y="13405"/>
                </a:cubicBezTo>
                <a:close/>
                <a:moveTo>
                  <a:pt x="536320" y="8707"/>
                </a:moveTo>
                <a:cubicBezTo>
                  <a:pt x="535301" y="8613"/>
                  <a:pt x="534321" y="8659"/>
                  <a:pt x="533381" y="8846"/>
                </a:cubicBezTo>
                <a:cubicBezTo>
                  <a:pt x="532440" y="9032"/>
                  <a:pt x="531650" y="9455"/>
                  <a:pt x="531008" y="10115"/>
                </a:cubicBezTo>
                <a:cubicBezTo>
                  <a:pt x="530367" y="10774"/>
                  <a:pt x="529984" y="11766"/>
                  <a:pt x="529862" y="13091"/>
                </a:cubicBezTo>
                <a:lnTo>
                  <a:pt x="529720" y="14908"/>
                </a:lnTo>
                <a:cubicBezTo>
                  <a:pt x="529649" y="15915"/>
                  <a:pt x="529757" y="16753"/>
                  <a:pt x="530044" y="17424"/>
                </a:cubicBezTo>
                <a:cubicBezTo>
                  <a:pt x="530332" y="18094"/>
                  <a:pt x="530758" y="18622"/>
                  <a:pt x="531322" y="19006"/>
                </a:cubicBezTo>
                <a:cubicBezTo>
                  <a:pt x="531887" y="19391"/>
                  <a:pt x="532521" y="19682"/>
                  <a:pt x="533226" y="19880"/>
                </a:cubicBezTo>
                <a:cubicBezTo>
                  <a:pt x="533931" y="20077"/>
                  <a:pt x="534663" y="20204"/>
                  <a:pt x="535421" y="20258"/>
                </a:cubicBezTo>
                <a:cubicBezTo>
                  <a:pt x="536452" y="20353"/>
                  <a:pt x="537437" y="20307"/>
                  <a:pt x="538377" y="20120"/>
                </a:cubicBezTo>
                <a:cubicBezTo>
                  <a:pt x="539317" y="19933"/>
                  <a:pt x="540105" y="19508"/>
                  <a:pt x="540742" y="18846"/>
                </a:cubicBezTo>
                <a:cubicBezTo>
                  <a:pt x="541379" y="18183"/>
                  <a:pt x="541758" y="17186"/>
                  <a:pt x="541881" y="15855"/>
                </a:cubicBezTo>
                <a:lnTo>
                  <a:pt x="542022" y="14038"/>
                </a:lnTo>
                <a:cubicBezTo>
                  <a:pt x="542092" y="13034"/>
                  <a:pt x="541982" y="12200"/>
                  <a:pt x="541693" y="11536"/>
                </a:cubicBezTo>
                <a:cubicBezTo>
                  <a:pt x="541403" y="10873"/>
                  <a:pt x="540985" y="10341"/>
                  <a:pt x="540439" y="9942"/>
                </a:cubicBezTo>
                <a:cubicBezTo>
                  <a:pt x="539876" y="9558"/>
                  <a:pt x="539243" y="9270"/>
                  <a:pt x="538539" y="9078"/>
                </a:cubicBezTo>
                <a:cubicBezTo>
                  <a:pt x="537835" y="8886"/>
                  <a:pt x="537095" y="8762"/>
                  <a:pt x="536320" y="8707"/>
                </a:cubicBezTo>
                <a:close/>
                <a:moveTo>
                  <a:pt x="533794" y="1305"/>
                </a:moveTo>
                <a:cubicBezTo>
                  <a:pt x="534842" y="1290"/>
                  <a:pt x="535874" y="1324"/>
                  <a:pt x="536889" y="1406"/>
                </a:cubicBezTo>
                <a:cubicBezTo>
                  <a:pt x="537904" y="1482"/>
                  <a:pt x="538929" y="1609"/>
                  <a:pt x="539964" y="1785"/>
                </a:cubicBezTo>
                <a:cubicBezTo>
                  <a:pt x="541000" y="1961"/>
                  <a:pt x="542016" y="2199"/>
                  <a:pt x="543014" y="2498"/>
                </a:cubicBezTo>
                <a:cubicBezTo>
                  <a:pt x="544739" y="3000"/>
                  <a:pt x="546293" y="3738"/>
                  <a:pt x="547677" y="4710"/>
                </a:cubicBezTo>
                <a:cubicBezTo>
                  <a:pt x="549061" y="5683"/>
                  <a:pt x="550132" y="6945"/>
                  <a:pt x="550891" y="8496"/>
                </a:cubicBezTo>
                <a:cubicBezTo>
                  <a:pt x="551650" y="10048"/>
                  <a:pt x="551953" y="11944"/>
                  <a:pt x="551802" y="14184"/>
                </a:cubicBezTo>
                <a:lnTo>
                  <a:pt x="551565" y="17225"/>
                </a:lnTo>
                <a:cubicBezTo>
                  <a:pt x="551359" y="19556"/>
                  <a:pt x="550730" y="21443"/>
                  <a:pt x="549677" y="22885"/>
                </a:cubicBezTo>
                <a:cubicBezTo>
                  <a:pt x="548624" y="24327"/>
                  <a:pt x="547288" y="25408"/>
                  <a:pt x="545669" y="26127"/>
                </a:cubicBezTo>
                <a:cubicBezTo>
                  <a:pt x="544243" y="26759"/>
                  <a:pt x="542711" y="27187"/>
                  <a:pt x="541074" y="27410"/>
                </a:cubicBezTo>
                <a:cubicBezTo>
                  <a:pt x="540042" y="27551"/>
                  <a:pt x="539001" y="27629"/>
                  <a:pt x="537951" y="27642"/>
                </a:cubicBezTo>
                <a:cubicBezTo>
                  <a:pt x="536901" y="27656"/>
                  <a:pt x="535869" y="27622"/>
                  <a:pt x="534854" y="27541"/>
                </a:cubicBezTo>
                <a:cubicBezTo>
                  <a:pt x="533838" y="27464"/>
                  <a:pt x="532814" y="27338"/>
                  <a:pt x="531780" y="27162"/>
                </a:cubicBezTo>
                <a:cubicBezTo>
                  <a:pt x="530747" y="26986"/>
                  <a:pt x="529736" y="26749"/>
                  <a:pt x="528747" y="26450"/>
                </a:cubicBezTo>
                <a:cubicBezTo>
                  <a:pt x="527022" y="25948"/>
                  <a:pt x="525468" y="25212"/>
                  <a:pt x="524084" y="24242"/>
                </a:cubicBezTo>
                <a:cubicBezTo>
                  <a:pt x="522700" y="23272"/>
                  <a:pt x="521628" y="22011"/>
                  <a:pt x="520869" y="20460"/>
                </a:cubicBezTo>
                <a:cubicBezTo>
                  <a:pt x="520111" y="18909"/>
                  <a:pt x="519807" y="17010"/>
                  <a:pt x="519959" y="14764"/>
                </a:cubicBezTo>
                <a:lnTo>
                  <a:pt x="520196" y="11723"/>
                </a:lnTo>
                <a:cubicBezTo>
                  <a:pt x="520402" y="9391"/>
                  <a:pt x="521031" y="7505"/>
                  <a:pt x="522084" y="6065"/>
                </a:cubicBezTo>
                <a:cubicBezTo>
                  <a:pt x="523137" y="4625"/>
                  <a:pt x="524472" y="3550"/>
                  <a:pt x="526091" y="2839"/>
                </a:cubicBezTo>
                <a:cubicBezTo>
                  <a:pt x="526798" y="2513"/>
                  <a:pt x="527535" y="2243"/>
                  <a:pt x="528303" y="2028"/>
                </a:cubicBezTo>
                <a:cubicBezTo>
                  <a:pt x="529071" y="1814"/>
                  <a:pt x="529866" y="1650"/>
                  <a:pt x="530687" y="1538"/>
                </a:cubicBezTo>
                <a:cubicBezTo>
                  <a:pt x="531710" y="1396"/>
                  <a:pt x="532746" y="1318"/>
                  <a:pt x="533794" y="1305"/>
                </a:cubicBezTo>
                <a:close/>
                <a:moveTo>
                  <a:pt x="505196" y="10"/>
                </a:moveTo>
                <a:cubicBezTo>
                  <a:pt x="508411" y="39"/>
                  <a:pt x="511150" y="342"/>
                  <a:pt x="513416" y="919"/>
                </a:cubicBezTo>
                <a:cubicBezTo>
                  <a:pt x="515681" y="1496"/>
                  <a:pt x="517408" y="2405"/>
                  <a:pt x="518596" y="3646"/>
                </a:cubicBezTo>
                <a:cubicBezTo>
                  <a:pt x="519785" y="4888"/>
                  <a:pt x="520373" y="6520"/>
                  <a:pt x="520358" y="8544"/>
                </a:cubicBezTo>
                <a:cubicBezTo>
                  <a:pt x="520323" y="9839"/>
                  <a:pt x="519966" y="10929"/>
                  <a:pt x="519288" y="11815"/>
                </a:cubicBezTo>
                <a:cubicBezTo>
                  <a:pt x="518609" y="12700"/>
                  <a:pt x="517724" y="13432"/>
                  <a:pt x="516633" y="14010"/>
                </a:cubicBezTo>
                <a:cubicBezTo>
                  <a:pt x="515542" y="14588"/>
                  <a:pt x="514361" y="15063"/>
                  <a:pt x="513088" y="15436"/>
                </a:cubicBezTo>
                <a:cubicBezTo>
                  <a:pt x="511816" y="15809"/>
                  <a:pt x="510569" y="16131"/>
                  <a:pt x="509347" y="16401"/>
                </a:cubicBezTo>
                <a:cubicBezTo>
                  <a:pt x="508035" y="16686"/>
                  <a:pt x="506902" y="16992"/>
                  <a:pt x="505949" y="17319"/>
                </a:cubicBezTo>
                <a:cubicBezTo>
                  <a:pt x="504997" y="17646"/>
                  <a:pt x="504323" y="18032"/>
                  <a:pt x="503929" y="18478"/>
                </a:cubicBezTo>
                <a:lnTo>
                  <a:pt x="519826" y="18672"/>
                </a:lnTo>
                <a:lnTo>
                  <a:pt x="519739" y="25808"/>
                </a:lnTo>
                <a:lnTo>
                  <a:pt x="488448" y="25427"/>
                </a:lnTo>
                <a:lnTo>
                  <a:pt x="488500" y="21208"/>
                </a:lnTo>
                <a:cubicBezTo>
                  <a:pt x="488544" y="19788"/>
                  <a:pt x="489031" y="18574"/>
                  <a:pt x="489961" y="17567"/>
                </a:cubicBezTo>
                <a:cubicBezTo>
                  <a:pt x="490890" y="16560"/>
                  <a:pt x="492100" y="15710"/>
                  <a:pt x="493591" y="15018"/>
                </a:cubicBezTo>
                <a:cubicBezTo>
                  <a:pt x="495082" y="14326"/>
                  <a:pt x="496691" y="13743"/>
                  <a:pt x="498418" y="13269"/>
                </a:cubicBezTo>
                <a:cubicBezTo>
                  <a:pt x="500145" y="12794"/>
                  <a:pt x="501829" y="12380"/>
                  <a:pt x="503469" y="12026"/>
                </a:cubicBezTo>
                <a:cubicBezTo>
                  <a:pt x="504795" y="11724"/>
                  <a:pt x="505990" y="11429"/>
                  <a:pt x="507055" y="11141"/>
                </a:cubicBezTo>
                <a:cubicBezTo>
                  <a:pt x="508120" y="10853"/>
                  <a:pt x="508967" y="10543"/>
                  <a:pt x="509597" y="10210"/>
                </a:cubicBezTo>
                <a:cubicBezTo>
                  <a:pt x="510227" y="9878"/>
                  <a:pt x="510551" y="9494"/>
                  <a:pt x="510571" y="9058"/>
                </a:cubicBezTo>
                <a:cubicBezTo>
                  <a:pt x="510584" y="8516"/>
                  <a:pt x="510178" y="8071"/>
                  <a:pt x="509353" y="7722"/>
                </a:cubicBezTo>
                <a:cubicBezTo>
                  <a:pt x="508529" y="7373"/>
                  <a:pt x="507250" y="7183"/>
                  <a:pt x="505518" y="7152"/>
                </a:cubicBezTo>
                <a:cubicBezTo>
                  <a:pt x="504293" y="7141"/>
                  <a:pt x="503174" y="7212"/>
                  <a:pt x="502161" y="7363"/>
                </a:cubicBezTo>
                <a:cubicBezTo>
                  <a:pt x="501147" y="7515"/>
                  <a:pt x="500337" y="7796"/>
                  <a:pt x="499730" y="8207"/>
                </a:cubicBezTo>
                <a:cubicBezTo>
                  <a:pt x="499122" y="8618"/>
                  <a:pt x="498815" y="9208"/>
                  <a:pt x="498808" y="9976"/>
                </a:cubicBezTo>
                <a:lnTo>
                  <a:pt x="489029" y="9857"/>
                </a:lnTo>
                <a:cubicBezTo>
                  <a:pt x="489064" y="7764"/>
                  <a:pt x="489477" y="6061"/>
                  <a:pt x="490267" y="4747"/>
                </a:cubicBezTo>
                <a:cubicBezTo>
                  <a:pt x="491058" y="3434"/>
                  <a:pt x="492170" y="2428"/>
                  <a:pt x="493602" y="1730"/>
                </a:cubicBezTo>
                <a:cubicBezTo>
                  <a:pt x="495035" y="1032"/>
                  <a:pt x="496731" y="560"/>
                  <a:pt x="498692" y="315"/>
                </a:cubicBezTo>
                <a:cubicBezTo>
                  <a:pt x="500653" y="69"/>
                  <a:pt x="502821" y="-33"/>
                  <a:pt x="505196" y="10"/>
                </a:cubicBezTo>
                <a:close/>
              </a:path>
            </a:pathLst>
          </a:custGeom>
          <a:solidFill>
            <a:schemeClr val="accent5">
              <a:lumMod val="75000"/>
            </a:schemeClr>
          </a:solidFill>
          <a:ln>
            <a:noFill/>
          </a:ln>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endParaRPr lang="en-GB"/>
          </a:p>
        </p:txBody>
      </p:sp>
    </p:spTree>
    <p:extLst>
      <p:ext uri="{BB962C8B-B14F-4D97-AF65-F5344CB8AC3E}">
        <p14:creationId xmlns:p14="http://schemas.microsoft.com/office/powerpoint/2010/main" val="919542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9705205">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TextBox 7">
            <a:extLst>
              <a:ext uri="{FF2B5EF4-FFF2-40B4-BE49-F238E27FC236}">
                <a16:creationId xmlns:a16="http://schemas.microsoft.com/office/drawing/2014/main" id="{15BE803C-1B6B-D64D-058B-A88958120F97}"/>
              </a:ext>
            </a:extLst>
          </p:cNvPr>
          <p:cNvSpPr txBox="1"/>
          <p:nvPr/>
        </p:nvSpPr>
        <p:spPr>
          <a:xfrm>
            <a:off x="3237362" y="204929"/>
            <a:ext cx="4488841"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800" dirty="0">
                <a:solidFill>
                  <a:schemeClr val="accent4">
                    <a:lumMod val="25000"/>
                  </a:schemeClr>
                </a:solidFill>
                <a:latin typeface="Vidaloka" panose="020B0604020202020204" charset="0"/>
                <a:cs typeface="Arial" panose="020B0604020202020204" pitchFamily="34" charset="0"/>
              </a:rPr>
              <a:t>Subset of English Grammar</a:t>
            </a:r>
          </a:p>
        </p:txBody>
      </p:sp>
      <p:sp>
        <p:nvSpPr>
          <p:cNvPr id="57" name="TextBox 10">
            <a:extLst>
              <a:ext uri="{FF2B5EF4-FFF2-40B4-BE49-F238E27FC236}">
                <a16:creationId xmlns:a16="http://schemas.microsoft.com/office/drawing/2014/main" id="{6829388D-12C0-E84B-8A23-2703B281B902}"/>
              </a:ext>
            </a:extLst>
          </p:cNvPr>
          <p:cNvSpPr txBox="1"/>
          <p:nvPr/>
        </p:nvSpPr>
        <p:spPr>
          <a:xfrm>
            <a:off x="2248422" y="1031819"/>
            <a:ext cx="2804188" cy="3539430"/>
          </a:xfrm>
          <a:prstGeom prst="rect">
            <a:avLst/>
          </a:prstGeom>
          <a:noFill/>
          <a:effectLst>
            <a:glow>
              <a:schemeClr val="accent1">
                <a:alpha val="40000"/>
              </a:schemeClr>
            </a:glo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 Phrase (NP)</a:t>
            </a:r>
            <a:endParaRPr lang="en-GB"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NP → Proper Noun</a:t>
            </a: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NP → Article Noun</a:t>
            </a: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NP → Article Adjective Noun</a:t>
            </a:r>
          </a:p>
          <a:p>
            <a:endParaRPr lang="en-GB"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r>
              <a:rPr lang="en-GB"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Verb Phrase (VP)</a:t>
            </a:r>
            <a:endParaRPr lang="en-GB"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VP → Verb</a:t>
            </a: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VP → Verb NP</a:t>
            </a: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VP → Verb NP PP</a:t>
            </a:r>
          </a:p>
          <a:p>
            <a:endParaRPr lang="en-GB"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r>
              <a:rPr lang="en-GB"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Prepositional Phrase (PP)</a:t>
            </a:r>
            <a:endParaRPr lang="en-GB"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PP → Preposition NP</a:t>
            </a:r>
          </a:p>
          <a:p>
            <a:endParaRPr lang="en-GB"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r>
              <a:rPr lang="en-GB"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 (S)</a:t>
            </a:r>
            <a:endParaRPr lang="en-GB"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 → NP VP</a:t>
            </a:r>
          </a:p>
          <a:p>
            <a:pPr marL="285750" indent="-285750">
              <a:buFont typeface="Arial" panose="020B0604020202020204" pitchFamily="34" charset="0"/>
              <a:buChar char="•"/>
            </a:pPr>
            <a:r>
              <a:rPr lang="en-GB"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 → NP VP PP</a:t>
            </a:r>
          </a:p>
        </p:txBody>
      </p:sp>
      <p:sp>
        <p:nvSpPr>
          <p:cNvPr id="58" name="TextBox 11">
            <a:extLst>
              <a:ext uri="{FF2B5EF4-FFF2-40B4-BE49-F238E27FC236}">
                <a16:creationId xmlns:a16="http://schemas.microsoft.com/office/drawing/2014/main" id="{2B389C2C-7F80-5E89-8AA3-0E38018BBD76}"/>
              </a:ext>
            </a:extLst>
          </p:cNvPr>
          <p:cNvSpPr txBox="1"/>
          <p:nvPr/>
        </p:nvSpPr>
        <p:spPr>
          <a:xfrm>
            <a:off x="5481782" y="1031819"/>
            <a:ext cx="2898308"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Valid Sentences</a:t>
            </a:r>
            <a:endParaRPr lang="en-US"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20B0604020202020204" pitchFamily="34" charset="0"/>
              <a:buChar char="•"/>
            </a:pP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John runs.</a:t>
            </a:r>
          </a:p>
          <a:p>
            <a:pPr marL="285750" indent="-285750" algn="just">
              <a:buFont typeface="Arial" panose="020B0604020202020204" pitchFamily="34" charset="0"/>
              <a:buChar char="•"/>
            </a:pP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cat jumps.</a:t>
            </a:r>
          </a:p>
          <a:p>
            <a:pPr marL="285750" indent="-285750" algn="just">
              <a:buFont typeface="Arial" panose="020B0604020202020204" pitchFamily="34" charset="0"/>
              <a:buChar char="•"/>
            </a:pP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big dog barks.</a:t>
            </a:r>
          </a:p>
          <a:p>
            <a:pPr marL="285750" indent="-285750" algn="just">
              <a:buFont typeface="Arial" panose="020B0604020202020204" pitchFamily="34" charset="0"/>
              <a:buChar char="•"/>
            </a:pP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cat eats the mouse.</a:t>
            </a:r>
          </a:p>
          <a:p>
            <a:pPr marL="285750" indent="-285750" algn="just">
              <a:buFont typeface="Arial" panose="020B0604020202020204" pitchFamily="34" charset="0"/>
              <a:buChar char="•"/>
            </a:pP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dog chases the cat.</a:t>
            </a:r>
          </a:p>
          <a:p>
            <a:pPr marL="285750" indent="-285750" algn="just">
              <a:buFont typeface="Arial" panose="020B0604020202020204" pitchFamily="34" charset="0"/>
              <a:buChar char="•"/>
            </a:pP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book is on the table.</a:t>
            </a:r>
          </a:p>
          <a:p>
            <a:pPr marL="285750" indent="-285750" algn="just">
              <a:buFont typeface="Arial" panose="020B0604020202020204" pitchFamily="34" charset="0"/>
              <a:buChar char="•"/>
            </a:pP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cat is under the chair.</a:t>
            </a:r>
          </a:p>
        </p:txBody>
      </p:sp>
    </p:spTree>
    <p:extLst>
      <p:ext uri="{BB962C8B-B14F-4D97-AF65-F5344CB8AC3E}">
        <p14:creationId xmlns:p14="http://schemas.microsoft.com/office/powerpoint/2010/main" val="176815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8647179">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A916E74E-5AA4-B343-7FD8-47B9FD13A14F}"/>
              </a:ext>
            </a:extLst>
          </p:cNvPr>
          <p:cNvSpPr txBox="1"/>
          <p:nvPr/>
        </p:nvSpPr>
        <p:spPr>
          <a:xfrm>
            <a:off x="2224234" y="459850"/>
            <a:ext cx="6572250" cy="1384995"/>
          </a:xfrm>
          <a:prstGeom prst="rect">
            <a:avLst/>
          </a:prstGeom>
          <a:noFill/>
        </p:spPr>
        <p:txBody>
          <a:bodyPr wrap="square">
            <a:spAutoFit/>
          </a:bodyPr>
          <a:lstStyle/>
          <a:p>
            <a:pPr algn="just" rtl="0">
              <a:spcBef>
                <a:spcPts val="0"/>
              </a:spcBef>
              <a:spcAft>
                <a:spcPts val="0"/>
              </a:spcAft>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Use the set of productions to show that each of these sentences is a valid sentence.</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happy hare runs</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sleepy tortoise runs quickly</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tortoise passes the hare</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sleepy hare passes the happy tortoise</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7" name="Google Shape;106;p25">
            <a:extLst>
              <a:ext uri="{FF2B5EF4-FFF2-40B4-BE49-F238E27FC236}">
                <a16:creationId xmlns:a16="http://schemas.microsoft.com/office/drawing/2014/main" id="{47E15B97-5724-1262-95F7-9F4CF8C8F563}"/>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a:t>
            </a:r>
          </a:p>
        </p:txBody>
      </p:sp>
      <p:sp>
        <p:nvSpPr>
          <p:cNvPr id="9" name="TextBox 8">
            <a:extLst>
              <a:ext uri="{FF2B5EF4-FFF2-40B4-BE49-F238E27FC236}">
                <a16:creationId xmlns:a16="http://schemas.microsoft.com/office/drawing/2014/main" id="{36DE68B4-9007-3F8B-8693-6BD1306A0F69}"/>
              </a:ext>
            </a:extLst>
          </p:cNvPr>
          <p:cNvSpPr txBox="1"/>
          <p:nvPr/>
        </p:nvSpPr>
        <p:spPr>
          <a:xfrm>
            <a:off x="2224234" y="1881498"/>
            <a:ext cx="5284963" cy="1569660"/>
          </a:xfrm>
          <a:prstGeom prst="rect">
            <a:avLst/>
          </a:prstGeom>
          <a:noFill/>
        </p:spPr>
        <p:txBody>
          <a:bodyPr wrap="square">
            <a:spAutoFit/>
          </a:bodyPr>
          <a:lstStyle/>
          <a:p>
            <a:pPr algn="just"/>
            <a:r>
              <a:rPr lang="en-GB" sz="12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 </a:t>
            </a:r>
            <a:r>
              <a:rPr lang="en-GB" sz="1200" b="1"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happy hare runs</a:t>
            </a:r>
            <a:endPar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noun phrase intransitive verb phrase noun phrase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article adjective noun</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intransitive verb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intransitive verb</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article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the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adjective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happy</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hare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intransitive verb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runs</a:t>
            </a:r>
          </a:p>
        </p:txBody>
      </p:sp>
      <p:sp>
        <p:nvSpPr>
          <p:cNvPr id="11" name="TextBox 10">
            <a:extLst>
              <a:ext uri="{FF2B5EF4-FFF2-40B4-BE49-F238E27FC236}">
                <a16:creationId xmlns:a16="http://schemas.microsoft.com/office/drawing/2014/main" id="{0DFCD010-5596-46B9-5075-2B8CCDFE0157}"/>
              </a:ext>
            </a:extLst>
          </p:cNvPr>
          <p:cNvSpPr txBox="1"/>
          <p:nvPr/>
        </p:nvSpPr>
        <p:spPr>
          <a:xfrm>
            <a:off x="2224234" y="3435216"/>
            <a:ext cx="6572250" cy="1754326"/>
          </a:xfrm>
          <a:prstGeom prst="rect">
            <a:avLst/>
          </a:prstGeom>
          <a:noFill/>
        </p:spPr>
        <p:txBody>
          <a:bodyPr wrap="square">
            <a:spAutoFit/>
          </a:bodyPr>
          <a:lstStyle/>
          <a:p>
            <a:pPr algn="just"/>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b) </a:t>
            </a:r>
            <a:r>
              <a:rPr lang="en-GB" sz="1200" b="1"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sleepy tortoise runs quickly</a:t>
            </a:r>
            <a:endPar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noun phrase intransitive verb phrase noun phrase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article adjective noun</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intransitive verb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intransitive verb adverb</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article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the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adjective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sleepy</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tortoise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intransitive verb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runs</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adverb</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quickly</a:t>
            </a:r>
          </a:p>
        </p:txBody>
      </p:sp>
    </p:spTree>
    <p:extLst>
      <p:ext uri="{BB962C8B-B14F-4D97-AF65-F5344CB8AC3E}">
        <p14:creationId xmlns:p14="http://schemas.microsoft.com/office/powerpoint/2010/main" val="1711771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7577426">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A916E74E-5AA4-B343-7FD8-47B9FD13A14F}"/>
              </a:ext>
            </a:extLst>
          </p:cNvPr>
          <p:cNvSpPr txBox="1"/>
          <p:nvPr/>
        </p:nvSpPr>
        <p:spPr>
          <a:xfrm>
            <a:off x="2224234" y="459850"/>
            <a:ext cx="6572250" cy="954107"/>
          </a:xfrm>
          <a:prstGeom prst="rect">
            <a:avLst/>
          </a:prstGeom>
          <a:noFill/>
        </p:spPr>
        <p:txBody>
          <a:bodyPr wrap="square">
            <a:spAutoFit/>
          </a:bodyPr>
          <a:lstStyle/>
          <a:p>
            <a:pPr algn="just" rtl="0">
              <a:spcBef>
                <a:spcPts val="0"/>
              </a:spcBef>
              <a:spcAft>
                <a:spcPts val="0"/>
              </a:spcAft>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Use the set of productions to show that each of these sentences is a valid sentence.</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startAt="3"/>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tortoise passes the hare</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lgn="just" rtl="0">
              <a:spcBef>
                <a:spcPts val="0"/>
              </a:spcBef>
              <a:spcAft>
                <a:spcPts val="0"/>
              </a:spcAft>
              <a:buFont typeface="+mj-lt"/>
              <a:buAutoNum type="alphaLcParenR" startAt="3"/>
            </a:pPr>
            <a:r>
              <a:rPr lang="en-US" sz="140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sleepy hare passes the happy tortoise</a:t>
            </a:r>
            <a:endPar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7" name="Google Shape;106;p25">
            <a:extLst>
              <a:ext uri="{FF2B5EF4-FFF2-40B4-BE49-F238E27FC236}">
                <a16:creationId xmlns:a16="http://schemas.microsoft.com/office/drawing/2014/main" id="{47E15B97-5724-1262-95F7-9F4CF8C8F563}"/>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1:</a:t>
            </a:r>
          </a:p>
        </p:txBody>
      </p:sp>
      <p:sp>
        <p:nvSpPr>
          <p:cNvPr id="4" name="TextBox 3">
            <a:extLst>
              <a:ext uri="{FF2B5EF4-FFF2-40B4-BE49-F238E27FC236}">
                <a16:creationId xmlns:a16="http://schemas.microsoft.com/office/drawing/2014/main" id="{519BD462-EF2C-3D8B-3FBD-E42465B99542}"/>
              </a:ext>
            </a:extLst>
          </p:cNvPr>
          <p:cNvSpPr txBox="1"/>
          <p:nvPr/>
        </p:nvSpPr>
        <p:spPr>
          <a:xfrm>
            <a:off x="2224234" y="1413957"/>
            <a:ext cx="4524375" cy="1569660"/>
          </a:xfrm>
          <a:prstGeom prst="rect">
            <a:avLst/>
          </a:prstGeom>
          <a:noFill/>
        </p:spPr>
        <p:txBody>
          <a:bodyPr wrap="square">
            <a:spAutoFit/>
          </a:bodyPr>
          <a:lstStyle/>
          <a:p>
            <a:pPr algn="just"/>
            <a:r>
              <a:rPr lang="en-GB" sz="1200" b="1"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 the tortoise passes the hare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noun phrase transitive verb phrase noun phrase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article noun</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transitive verb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transitive verb</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article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the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tortoise</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transitive verb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passes</a:t>
            </a:r>
          </a:p>
          <a:p>
            <a:pPr marL="285750" indent="-2857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hare</a:t>
            </a:r>
          </a:p>
        </p:txBody>
      </p:sp>
      <p:sp>
        <p:nvSpPr>
          <p:cNvPr id="10" name="TextBox 9">
            <a:extLst>
              <a:ext uri="{FF2B5EF4-FFF2-40B4-BE49-F238E27FC236}">
                <a16:creationId xmlns:a16="http://schemas.microsoft.com/office/drawing/2014/main" id="{EB5D4CB7-CF49-79C4-362C-CD78801A8D24}"/>
              </a:ext>
            </a:extLst>
          </p:cNvPr>
          <p:cNvSpPr txBox="1"/>
          <p:nvPr/>
        </p:nvSpPr>
        <p:spPr>
          <a:xfrm>
            <a:off x="2224234" y="2897122"/>
            <a:ext cx="6572250" cy="2308324"/>
          </a:xfrm>
          <a:prstGeom prst="rect">
            <a:avLst/>
          </a:prstGeom>
          <a:noFill/>
        </p:spPr>
        <p:txBody>
          <a:bodyPr wrap="square">
            <a:spAutoFit/>
          </a:bodyPr>
          <a:lstStyle/>
          <a:p>
            <a:pPr algn="just"/>
            <a:r>
              <a:rPr lang="en-GB" sz="1200" b="1"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 the sleepy hare passes the happy tortoise</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noun phrase transitive verb phrase noun phrase</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article adjective noun</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transitive verb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transitive verb</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article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the</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adjective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sleepy</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hare</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transitive verb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passes</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 phrase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article adjective noun</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article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the</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adjective</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happy</a:t>
            </a:r>
          </a:p>
          <a:p>
            <a:pPr marL="171450" indent="-171450" algn="just">
              <a:buFont typeface="Arial" panose="020B0604020202020204" pitchFamily="34" charset="0"/>
              <a:buChar char="•"/>
            </a:pPr>
            <a:r>
              <a:rPr lang="en-GB" sz="1200" b="0" i="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noun </a:t>
            </a:r>
            <a:r>
              <a:rPr lang="en-GB" sz="1200" b="0"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tortoise</a:t>
            </a:r>
          </a:p>
        </p:txBody>
      </p:sp>
    </p:spTree>
    <p:extLst>
      <p:ext uri="{BB962C8B-B14F-4D97-AF65-F5344CB8AC3E}">
        <p14:creationId xmlns:p14="http://schemas.microsoft.com/office/powerpoint/2010/main" val="1292840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6528327">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p25">
            <a:extLst>
              <a:ext uri="{FF2B5EF4-FFF2-40B4-BE49-F238E27FC236}">
                <a16:creationId xmlns:a16="http://schemas.microsoft.com/office/drawing/2014/main" id="{F04A5E53-996C-6D30-653D-1D5DB708CE83}"/>
              </a:ext>
            </a:extLst>
          </p:cNvPr>
          <p:cNvSpPr txBox="1">
            <a:spLocks/>
          </p:cNvSpPr>
          <p:nvPr/>
        </p:nvSpPr>
        <p:spPr>
          <a:xfrm>
            <a:off x="4129234" y="78850"/>
            <a:ext cx="2762250"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IN" sz="2800" dirty="0"/>
              <a:t>Derivation Trees</a:t>
            </a:r>
            <a:endParaRPr lang="en-GB" sz="2800" dirty="0"/>
          </a:p>
        </p:txBody>
      </p:sp>
      <p:sp>
        <p:nvSpPr>
          <p:cNvPr id="15" name="TextBox 14">
            <a:extLst>
              <a:ext uri="{FF2B5EF4-FFF2-40B4-BE49-F238E27FC236}">
                <a16:creationId xmlns:a16="http://schemas.microsoft.com/office/drawing/2014/main" id="{693FAC9D-BB75-0AB2-31EA-132E25FB0B4F}"/>
              </a:ext>
            </a:extLst>
          </p:cNvPr>
          <p:cNvSpPr txBox="1"/>
          <p:nvPr/>
        </p:nvSpPr>
        <p:spPr>
          <a:xfrm>
            <a:off x="2411660" y="832634"/>
            <a:ext cx="6256090" cy="1169551"/>
          </a:xfrm>
          <a:prstGeom prst="rect">
            <a:avLst/>
          </a:prstGeom>
          <a:noFill/>
        </p:spPr>
        <p:txBody>
          <a:bodyPr wrap="square">
            <a:spAutoFit/>
          </a:bodyPr>
          <a:lstStyle/>
          <a:p>
            <a:pPr algn="just"/>
            <a:r>
              <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Derivation Trees</a:t>
            </a:r>
            <a:endParaRPr lang="en-US"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just"/>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 derivation tree represents the step-by-step process of generating a sentence in a formal grammar. Each node in the tree corresponds to a production rule in the grammar, and the leaves represent the words in the sentence.</a:t>
            </a:r>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6" name="Picture 15">
            <a:extLst>
              <a:ext uri="{FF2B5EF4-FFF2-40B4-BE49-F238E27FC236}">
                <a16:creationId xmlns:a16="http://schemas.microsoft.com/office/drawing/2014/main" id="{84E8DC03-4533-C714-AB07-DC5EF8671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945" y="1998435"/>
            <a:ext cx="4285084" cy="998190"/>
          </a:xfrm>
          <a:prstGeom prst="rect">
            <a:avLst/>
          </a:prstGeom>
          <a:ln/>
        </p:spPr>
        <p:style>
          <a:lnRef idx="2">
            <a:schemeClr val="dk1"/>
          </a:lnRef>
          <a:fillRef idx="1">
            <a:schemeClr val="lt1"/>
          </a:fillRef>
          <a:effectRef idx="0">
            <a:schemeClr val="dk1"/>
          </a:effectRef>
          <a:fontRef idx="minor">
            <a:schemeClr val="dk1"/>
          </a:fontRef>
        </p:style>
      </p:pic>
      <p:sp>
        <p:nvSpPr>
          <p:cNvPr id="17" name="Rectangle 16">
            <a:extLst>
              <a:ext uri="{FF2B5EF4-FFF2-40B4-BE49-F238E27FC236}">
                <a16:creationId xmlns:a16="http://schemas.microsoft.com/office/drawing/2014/main" id="{4B6AA235-C27A-4C4B-30ED-22D731385E39}"/>
              </a:ext>
            </a:extLst>
          </p:cNvPr>
          <p:cNvSpPr/>
          <p:nvPr/>
        </p:nvSpPr>
        <p:spPr>
          <a:xfrm>
            <a:off x="3575610" y="3145065"/>
            <a:ext cx="1472473" cy="160963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 2</a:t>
            </a:r>
            <a:endParaRPr lang="en-US"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ct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Explanation of the derivation steps for Sentence 2.</a:t>
            </a:r>
            <a:endPar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8" name="Rectangle 17">
            <a:extLst>
              <a:ext uri="{FF2B5EF4-FFF2-40B4-BE49-F238E27FC236}">
                <a16:creationId xmlns:a16="http://schemas.microsoft.com/office/drawing/2014/main" id="{9CEACBAC-9B2F-9EED-4ECC-6A7827E4FC9D}"/>
              </a:ext>
            </a:extLst>
          </p:cNvPr>
          <p:cNvSpPr/>
          <p:nvPr/>
        </p:nvSpPr>
        <p:spPr>
          <a:xfrm>
            <a:off x="1804127" y="3141315"/>
            <a:ext cx="1472473" cy="160963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 1</a:t>
            </a:r>
            <a:endParaRPr lang="en-US"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ct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Explanation of the derivation steps for Sentence 1.</a:t>
            </a:r>
            <a:endPar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19" name="Rectangle 18">
            <a:extLst>
              <a:ext uri="{FF2B5EF4-FFF2-40B4-BE49-F238E27FC236}">
                <a16:creationId xmlns:a16="http://schemas.microsoft.com/office/drawing/2014/main" id="{75DFFF50-356F-8653-E95C-AF902310F75D}"/>
              </a:ext>
            </a:extLst>
          </p:cNvPr>
          <p:cNvSpPr/>
          <p:nvPr/>
        </p:nvSpPr>
        <p:spPr>
          <a:xfrm>
            <a:off x="5347093" y="3141314"/>
            <a:ext cx="1472473" cy="160963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 3</a:t>
            </a:r>
            <a:endParaRPr lang="en-US"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ct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Explanation of the derivation steps for Sentence 3.</a:t>
            </a:r>
            <a:endPar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0" name="Rectangle 19">
            <a:extLst>
              <a:ext uri="{FF2B5EF4-FFF2-40B4-BE49-F238E27FC236}">
                <a16:creationId xmlns:a16="http://schemas.microsoft.com/office/drawing/2014/main" id="{D6895FB4-BDA5-85DA-2667-A05A6CE5697F}"/>
              </a:ext>
            </a:extLst>
          </p:cNvPr>
          <p:cNvSpPr/>
          <p:nvPr/>
        </p:nvSpPr>
        <p:spPr>
          <a:xfrm>
            <a:off x="7118576" y="3141313"/>
            <a:ext cx="1472473" cy="160963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Sentence 4</a:t>
            </a:r>
            <a:endParaRPr lang="en-US" sz="1400"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ctr"/>
            <a:r>
              <a:rPr lang="en-US" sz="14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Explanation of the derivation steps for Sentence 4.</a:t>
            </a:r>
            <a:endParaRPr lang="en-US" sz="1400"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0059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540000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p25">
            <a:extLst>
              <a:ext uri="{FF2B5EF4-FFF2-40B4-BE49-F238E27FC236}">
                <a16:creationId xmlns:a16="http://schemas.microsoft.com/office/drawing/2014/main" id="{47E15B97-5724-1262-95F7-9F4CF8C8F563}"/>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2:</a:t>
            </a:r>
          </a:p>
        </p:txBody>
      </p:sp>
      <p:sp>
        <p:nvSpPr>
          <p:cNvPr id="12" name="TextBox 11">
            <a:extLst>
              <a:ext uri="{FF2B5EF4-FFF2-40B4-BE49-F238E27FC236}">
                <a16:creationId xmlns:a16="http://schemas.microsoft.com/office/drawing/2014/main" id="{FCEA8ED7-0E07-98DA-6AAB-E8EBE3082032}"/>
              </a:ext>
            </a:extLst>
          </p:cNvPr>
          <p:cNvSpPr txBox="1"/>
          <p:nvPr/>
        </p:nvSpPr>
        <p:spPr>
          <a:xfrm>
            <a:off x="3610121" y="459850"/>
            <a:ext cx="3800475" cy="523220"/>
          </a:xfrm>
          <a:prstGeom prst="rect">
            <a:avLst/>
          </a:prstGeom>
          <a:noFill/>
        </p:spPr>
        <p:txBody>
          <a:bodyPr wrap="square">
            <a:spAutoFit/>
          </a:bodyPr>
          <a:lstStyle/>
          <a:p>
            <a:r>
              <a:rPr lang="en-US"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Construct derivation trees for the sentences:</a:t>
            </a:r>
            <a:endParaRPr lang="en-US"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342900" indent="-342900">
              <a:buFont typeface="+mj-lt"/>
              <a:buAutoNum type="alphaLcParenR"/>
            </a:pPr>
            <a:r>
              <a:rPr lang="en-US"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the happy hare runs </a:t>
            </a:r>
          </a:p>
        </p:txBody>
      </p:sp>
      <p:sp>
        <p:nvSpPr>
          <p:cNvPr id="13" name="Rectangle: Rounded Corners 12">
            <a:extLst>
              <a:ext uri="{FF2B5EF4-FFF2-40B4-BE49-F238E27FC236}">
                <a16:creationId xmlns:a16="http://schemas.microsoft.com/office/drawing/2014/main" id="{143FC1E7-0AD6-48D1-8681-DE9B44F4B843}"/>
              </a:ext>
            </a:extLst>
          </p:cNvPr>
          <p:cNvSpPr/>
          <p:nvPr/>
        </p:nvSpPr>
        <p:spPr>
          <a:xfrm>
            <a:off x="3902442" y="1021018"/>
            <a:ext cx="2491271" cy="515285"/>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Sentence</a:t>
            </a:r>
            <a:endParaRPr lang="en-GB" dirty="0">
              <a:solidFill>
                <a:schemeClr val="accent4">
                  <a:lumMod val="25000"/>
                </a:schemeClr>
              </a:solidFill>
            </a:endParaRPr>
          </a:p>
        </p:txBody>
      </p:sp>
      <p:cxnSp>
        <p:nvCxnSpPr>
          <p:cNvPr id="14" name="Straight Connector 13">
            <a:extLst>
              <a:ext uri="{FF2B5EF4-FFF2-40B4-BE49-F238E27FC236}">
                <a16:creationId xmlns:a16="http://schemas.microsoft.com/office/drawing/2014/main" id="{A78BFEAB-5BAB-2349-B788-626F75CD9C39}"/>
              </a:ext>
            </a:extLst>
          </p:cNvPr>
          <p:cNvCxnSpPr>
            <a:cxnSpLocks/>
            <a:stCxn id="13" idx="2"/>
            <a:endCxn id="16" idx="0"/>
          </p:cNvCxnSpPr>
          <p:nvPr/>
        </p:nvCxnSpPr>
        <p:spPr>
          <a:xfrm flipH="1">
            <a:off x="3554266" y="1536303"/>
            <a:ext cx="1593812" cy="45854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EDFC929C-4DCB-1DB9-D5CA-B5A32418F3CB}"/>
              </a:ext>
            </a:extLst>
          </p:cNvPr>
          <p:cNvCxnSpPr>
            <a:cxnSpLocks/>
            <a:stCxn id="13" idx="2"/>
            <a:endCxn id="17" idx="0"/>
          </p:cNvCxnSpPr>
          <p:nvPr/>
        </p:nvCxnSpPr>
        <p:spPr>
          <a:xfrm>
            <a:off x="5148078" y="1536303"/>
            <a:ext cx="1935099" cy="458540"/>
          </a:xfrm>
          <a:prstGeom prst="line">
            <a:avLst/>
          </a:prstGeom>
        </p:spPr>
        <p:style>
          <a:lnRef idx="2">
            <a:schemeClr val="dk1"/>
          </a:lnRef>
          <a:fillRef idx="0">
            <a:schemeClr val="dk1"/>
          </a:fillRef>
          <a:effectRef idx="1">
            <a:schemeClr val="dk1"/>
          </a:effectRef>
          <a:fontRef idx="minor">
            <a:schemeClr val="tx1"/>
          </a:fontRef>
        </p:style>
      </p:cxnSp>
      <p:sp>
        <p:nvSpPr>
          <p:cNvPr id="16" name="Rectangle: Rounded Corners 15">
            <a:extLst>
              <a:ext uri="{FF2B5EF4-FFF2-40B4-BE49-F238E27FC236}">
                <a16:creationId xmlns:a16="http://schemas.microsoft.com/office/drawing/2014/main" id="{CE26D977-C430-6E10-1E42-590153AAEC9D}"/>
              </a:ext>
            </a:extLst>
          </p:cNvPr>
          <p:cNvSpPr/>
          <p:nvPr/>
        </p:nvSpPr>
        <p:spPr>
          <a:xfrm>
            <a:off x="2592481" y="1994843"/>
            <a:ext cx="1923569" cy="42747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Noun phrase</a:t>
            </a:r>
            <a:endParaRPr lang="en-GB" dirty="0">
              <a:solidFill>
                <a:schemeClr val="accent4">
                  <a:lumMod val="25000"/>
                </a:schemeClr>
              </a:solidFill>
            </a:endParaRPr>
          </a:p>
        </p:txBody>
      </p:sp>
      <p:sp>
        <p:nvSpPr>
          <p:cNvPr id="17" name="Rectangle: Rounded Corners 16">
            <a:extLst>
              <a:ext uri="{FF2B5EF4-FFF2-40B4-BE49-F238E27FC236}">
                <a16:creationId xmlns:a16="http://schemas.microsoft.com/office/drawing/2014/main" id="{6E9EBC15-C68A-E456-2E98-A64EA71B9403}"/>
              </a:ext>
            </a:extLst>
          </p:cNvPr>
          <p:cNvSpPr/>
          <p:nvPr/>
        </p:nvSpPr>
        <p:spPr>
          <a:xfrm>
            <a:off x="5801248" y="1994843"/>
            <a:ext cx="2563857" cy="427473"/>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Intransitive Verb Phrase</a:t>
            </a:r>
            <a:endParaRPr lang="en-GB" dirty="0">
              <a:solidFill>
                <a:schemeClr val="accent4">
                  <a:lumMod val="25000"/>
                </a:schemeClr>
              </a:solidFill>
            </a:endParaRPr>
          </a:p>
        </p:txBody>
      </p:sp>
      <p:cxnSp>
        <p:nvCxnSpPr>
          <p:cNvPr id="18" name="Straight Connector 17">
            <a:extLst>
              <a:ext uri="{FF2B5EF4-FFF2-40B4-BE49-F238E27FC236}">
                <a16:creationId xmlns:a16="http://schemas.microsoft.com/office/drawing/2014/main" id="{2C1C7127-C40C-C7C2-7BBF-D76491F22B68}"/>
              </a:ext>
            </a:extLst>
          </p:cNvPr>
          <p:cNvCxnSpPr>
            <a:cxnSpLocks/>
            <a:stCxn id="16" idx="2"/>
            <a:endCxn id="26" idx="0"/>
          </p:cNvCxnSpPr>
          <p:nvPr/>
        </p:nvCxnSpPr>
        <p:spPr>
          <a:xfrm flipH="1">
            <a:off x="2198492" y="2422316"/>
            <a:ext cx="1355774" cy="544099"/>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9ABBA9C-245B-A359-AD86-DB83AE48F286}"/>
              </a:ext>
            </a:extLst>
          </p:cNvPr>
          <p:cNvCxnSpPr>
            <a:cxnSpLocks/>
            <a:stCxn id="16" idx="2"/>
            <a:endCxn id="25" idx="0"/>
          </p:cNvCxnSpPr>
          <p:nvPr/>
        </p:nvCxnSpPr>
        <p:spPr>
          <a:xfrm flipH="1">
            <a:off x="3436928" y="2422316"/>
            <a:ext cx="117338" cy="544099"/>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65EF1BF-20CF-6BE1-9E22-49A6ABE2C5CA}"/>
              </a:ext>
            </a:extLst>
          </p:cNvPr>
          <p:cNvCxnSpPr>
            <a:cxnSpLocks/>
            <a:stCxn id="16" idx="2"/>
            <a:endCxn id="23" idx="0"/>
          </p:cNvCxnSpPr>
          <p:nvPr/>
        </p:nvCxnSpPr>
        <p:spPr>
          <a:xfrm>
            <a:off x="3554266" y="2422316"/>
            <a:ext cx="1401778" cy="544099"/>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EF4184C0-ED32-9CBF-B04E-1FBC2D1F6A36}"/>
              </a:ext>
            </a:extLst>
          </p:cNvPr>
          <p:cNvCxnSpPr>
            <a:cxnSpLocks/>
            <a:stCxn id="17" idx="2"/>
            <a:endCxn id="22" idx="0"/>
          </p:cNvCxnSpPr>
          <p:nvPr/>
        </p:nvCxnSpPr>
        <p:spPr>
          <a:xfrm>
            <a:off x="7083177" y="2422316"/>
            <a:ext cx="9102" cy="544100"/>
          </a:xfrm>
          <a:prstGeom prst="line">
            <a:avLst/>
          </a:prstGeom>
        </p:spPr>
        <p:style>
          <a:lnRef idx="2">
            <a:schemeClr val="dk1"/>
          </a:lnRef>
          <a:fillRef idx="0">
            <a:schemeClr val="dk1"/>
          </a:fillRef>
          <a:effectRef idx="1">
            <a:schemeClr val="dk1"/>
          </a:effectRef>
          <a:fontRef idx="minor">
            <a:schemeClr val="tx1"/>
          </a:fontRef>
        </p:style>
      </p:cxnSp>
      <p:sp>
        <p:nvSpPr>
          <p:cNvPr id="22" name="Rectangle: Rounded Corners 21">
            <a:extLst>
              <a:ext uri="{FF2B5EF4-FFF2-40B4-BE49-F238E27FC236}">
                <a16:creationId xmlns:a16="http://schemas.microsoft.com/office/drawing/2014/main" id="{3A4FAEEC-43B5-CA12-3642-59FAB87F2818}"/>
              </a:ext>
            </a:extLst>
          </p:cNvPr>
          <p:cNvSpPr/>
          <p:nvPr/>
        </p:nvSpPr>
        <p:spPr>
          <a:xfrm>
            <a:off x="6115627" y="2966416"/>
            <a:ext cx="1953303" cy="486685"/>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Intransitive Verb</a:t>
            </a:r>
            <a:endParaRPr lang="en-GB" dirty="0">
              <a:solidFill>
                <a:schemeClr val="accent4">
                  <a:lumMod val="25000"/>
                </a:schemeClr>
              </a:solidFill>
            </a:endParaRPr>
          </a:p>
        </p:txBody>
      </p:sp>
      <p:sp>
        <p:nvSpPr>
          <p:cNvPr id="23" name="Rectangle: Rounded Corners 22">
            <a:extLst>
              <a:ext uri="{FF2B5EF4-FFF2-40B4-BE49-F238E27FC236}">
                <a16:creationId xmlns:a16="http://schemas.microsoft.com/office/drawing/2014/main" id="{626CDCBE-97BA-D775-7898-DDE3147F8FE9}"/>
              </a:ext>
            </a:extLst>
          </p:cNvPr>
          <p:cNvSpPr/>
          <p:nvPr/>
        </p:nvSpPr>
        <p:spPr>
          <a:xfrm>
            <a:off x="4458161" y="2966415"/>
            <a:ext cx="995766" cy="486686"/>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noun</a:t>
            </a:r>
            <a:endParaRPr lang="en-GB" dirty="0">
              <a:solidFill>
                <a:schemeClr val="accent4">
                  <a:lumMod val="25000"/>
                </a:schemeClr>
              </a:solidFill>
            </a:endParaRPr>
          </a:p>
        </p:txBody>
      </p:sp>
      <p:sp>
        <p:nvSpPr>
          <p:cNvPr id="25" name="Rectangle: Rounded Corners 24">
            <a:extLst>
              <a:ext uri="{FF2B5EF4-FFF2-40B4-BE49-F238E27FC236}">
                <a16:creationId xmlns:a16="http://schemas.microsoft.com/office/drawing/2014/main" id="{D9CAA824-E05C-6ABB-B42A-5CBA41C4C361}"/>
              </a:ext>
            </a:extLst>
          </p:cNvPr>
          <p:cNvSpPr/>
          <p:nvPr/>
        </p:nvSpPr>
        <p:spPr>
          <a:xfrm>
            <a:off x="2875569" y="2966415"/>
            <a:ext cx="1122718" cy="486686"/>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adjective</a:t>
            </a:r>
            <a:endParaRPr lang="en-GB" dirty="0">
              <a:solidFill>
                <a:schemeClr val="accent4">
                  <a:lumMod val="25000"/>
                </a:schemeClr>
              </a:solidFill>
            </a:endParaRPr>
          </a:p>
        </p:txBody>
      </p:sp>
      <p:sp>
        <p:nvSpPr>
          <p:cNvPr id="26" name="Rectangle: Rounded Corners 25">
            <a:extLst>
              <a:ext uri="{FF2B5EF4-FFF2-40B4-BE49-F238E27FC236}">
                <a16:creationId xmlns:a16="http://schemas.microsoft.com/office/drawing/2014/main" id="{9DD68644-4F80-4874-55ED-3AED10401312}"/>
              </a:ext>
            </a:extLst>
          </p:cNvPr>
          <p:cNvSpPr/>
          <p:nvPr/>
        </p:nvSpPr>
        <p:spPr>
          <a:xfrm>
            <a:off x="1700609" y="2966415"/>
            <a:ext cx="995766" cy="486686"/>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article</a:t>
            </a:r>
            <a:endParaRPr lang="en-GB" dirty="0">
              <a:solidFill>
                <a:schemeClr val="accent4">
                  <a:lumMod val="25000"/>
                </a:schemeClr>
              </a:solidFill>
            </a:endParaRPr>
          </a:p>
        </p:txBody>
      </p:sp>
      <p:cxnSp>
        <p:nvCxnSpPr>
          <p:cNvPr id="27" name="Straight Connector 26">
            <a:extLst>
              <a:ext uri="{FF2B5EF4-FFF2-40B4-BE49-F238E27FC236}">
                <a16:creationId xmlns:a16="http://schemas.microsoft.com/office/drawing/2014/main" id="{9872669F-CBAA-AD39-8ED4-4D0746897940}"/>
              </a:ext>
            </a:extLst>
          </p:cNvPr>
          <p:cNvCxnSpPr>
            <a:cxnSpLocks/>
            <a:stCxn id="22" idx="2"/>
            <a:endCxn id="28" idx="0"/>
          </p:cNvCxnSpPr>
          <p:nvPr/>
        </p:nvCxnSpPr>
        <p:spPr>
          <a:xfrm flipH="1">
            <a:off x="7092278" y="3453101"/>
            <a:ext cx="1" cy="967287"/>
          </a:xfrm>
          <a:prstGeom prst="line">
            <a:avLst/>
          </a:prstGeom>
        </p:spPr>
        <p:style>
          <a:lnRef idx="2">
            <a:schemeClr val="dk1"/>
          </a:lnRef>
          <a:fillRef idx="0">
            <a:schemeClr val="dk1"/>
          </a:fillRef>
          <a:effectRef idx="1">
            <a:schemeClr val="dk1"/>
          </a:effectRef>
          <a:fontRef idx="minor">
            <a:schemeClr val="tx1"/>
          </a:fontRef>
        </p:style>
      </p:cxnSp>
      <p:sp>
        <p:nvSpPr>
          <p:cNvPr id="28" name="Rectangle: Rounded Corners 27">
            <a:extLst>
              <a:ext uri="{FF2B5EF4-FFF2-40B4-BE49-F238E27FC236}">
                <a16:creationId xmlns:a16="http://schemas.microsoft.com/office/drawing/2014/main" id="{7C5B3B0A-BA44-9B7F-8137-21699F9449B2}"/>
              </a:ext>
            </a:extLst>
          </p:cNvPr>
          <p:cNvSpPr/>
          <p:nvPr/>
        </p:nvSpPr>
        <p:spPr>
          <a:xfrm>
            <a:off x="6594395" y="4420388"/>
            <a:ext cx="995766" cy="43176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runs</a:t>
            </a:r>
            <a:endParaRPr lang="en-GB" dirty="0">
              <a:solidFill>
                <a:schemeClr val="accent4">
                  <a:lumMod val="25000"/>
                </a:schemeClr>
              </a:solidFill>
            </a:endParaRPr>
          </a:p>
        </p:txBody>
      </p:sp>
      <p:cxnSp>
        <p:nvCxnSpPr>
          <p:cNvPr id="29" name="Straight Connector 28">
            <a:extLst>
              <a:ext uri="{FF2B5EF4-FFF2-40B4-BE49-F238E27FC236}">
                <a16:creationId xmlns:a16="http://schemas.microsoft.com/office/drawing/2014/main" id="{F84736BC-1AFC-F08A-1736-E09AFC9482CE}"/>
              </a:ext>
            </a:extLst>
          </p:cNvPr>
          <p:cNvCxnSpPr>
            <a:cxnSpLocks/>
            <a:stCxn id="25" idx="2"/>
            <a:endCxn id="32" idx="0"/>
          </p:cNvCxnSpPr>
          <p:nvPr/>
        </p:nvCxnSpPr>
        <p:spPr>
          <a:xfrm>
            <a:off x="3436928" y="3453101"/>
            <a:ext cx="0" cy="97560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9AD5E10F-EC26-C8CA-E1B3-7A89F818BE95}"/>
              </a:ext>
            </a:extLst>
          </p:cNvPr>
          <p:cNvCxnSpPr>
            <a:cxnSpLocks/>
            <a:stCxn id="23" idx="2"/>
            <a:endCxn id="34" idx="0"/>
          </p:cNvCxnSpPr>
          <p:nvPr/>
        </p:nvCxnSpPr>
        <p:spPr>
          <a:xfrm>
            <a:off x="4956044" y="3453101"/>
            <a:ext cx="0" cy="971575"/>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CC81527F-A2F9-8631-A0B1-3C106C606ADD}"/>
              </a:ext>
            </a:extLst>
          </p:cNvPr>
          <p:cNvCxnSpPr>
            <a:cxnSpLocks/>
            <a:stCxn id="26" idx="2"/>
            <a:endCxn id="33" idx="0"/>
          </p:cNvCxnSpPr>
          <p:nvPr/>
        </p:nvCxnSpPr>
        <p:spPr>
          <a:xfrm flipH="1">
            <a:off x="2192221" y="3453101"/>
            <a:ext cx="6271" cy="971210"/>
          </a:xfrm>
          <a:prstGeom prst="line">
            <a:avLst/>
          </a:prstGeom>
        </p:spPr>
        <p:style>
          <a:lnRef idx="2">
            <a:schemeClr val="dk1"/>
          </a:lnRef>
          <a:fillRef idx="0">
            <a:schemeClr val="dk1"/>
          </a:fillRef>
          <a:effectRef idx="1">
            <a:schemeClr val="dk1"/>
          </a:effectRef>
          <a:fontRef idx="minor">
            <a:schemeClr val="tx1"/>
          </a:fontRef>
        </p:style>
      </p:cxnSp>
      <p:sp>
        <p:nvSpPr>
          <p:cNvPr id="32" name="Rectangle: Rounded Corners 31">
            <a:extLst>
              <a:ext uri="{FF2B5EF4-FFF2-40B4-BE49-F238E27FC236}">
                <a16:creationId xmlns:a16="http://schemas.microsoft.com/office/drawing/2014/main" id="{6A85181D-3195-EA5D-4A00-02797B1D3858}"/>
              </a:ext>
            </a:extLst>
          </p:cNvPr>
          <p:cNvSpPr/>
          <p:nvPr/>
        </p:nvSpPr>
        <p:spPr>
          <a:xfrm>
            <a:off x="2939045" y="4428701"/>
            <a:ext cx="995766" cy="42747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happy</a:t>
            </a:r>
            <a:endParaRPr lang="en-GB" dirty="0">
              <a:solidFill>
                <a:schemeClr val="accent4">
                  <a:lumMod val="25000"/>
                </a:schemeClr>
              </a:solidFill>
            </a:endParaRPr>
          </a:p>
        </p:txBody>
      </p:sp>
      <p:sp>
        <p:nvSpPr>
          <p:cNvPr id="33" name="Rectangle: Rounded Corners 32">
            <a:extLst>
              <a:ext uri="{FF2B5EF4-FFF2-40B4-BE49-F238E27FC236}">
                <a16:creationId xmlns:a16="http://schemas.microsoft.com/office/drawing/2014/main" id="{36D3CB8D-AC50-F230-942E-F72E4F263820}"/>
              </a:ext>
            </a:extLst>
          </p:cNvPr>
          <p:cNvSpPr/>
          <p:nvPr/>
        </p:nvSpPr>
        <p:spPr>
          <a:xfrm>
            <a:off x="1694338" y="4424311"/>
            <a:ext cx="995766" cy="42747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the</a:t>
            </a:r>
            <a:endParaRPr lang="en-GB" dirty="0">
              <a:solidFill>
                <a:schemeClr val="accent4">
                  <a:lumMod val="25000"/>
                </a:schemeClr>
              </a:solidFill>
            </a:endParaRPr>
          </a:p>
        </p:txBody>
      </p:sp>
      <p:sp>
        <p:nvSpPr>
          <p:cNvPr id="34" name="Rectangle: Rounded Corners 33">
            <a:extLst>
              <a:ext uri="{FF2B5EF4-FFF2-40B4-BE49-F238E27FC236}">
                <a16:creationId xmlns:a16="http://schemas.microsoft.com/office/drawing/2014/main" id="{502A0434-5916-197D-9576-1E69D7551EF5}"/>
              </a:ext>
            </a:extLst>
          </p:cNvPr>
          <p:cNvSpPr/>
          <p:nvPr/>
        </p:nvSpPr>
        <p:spPr>
          <a:xfrm>
            <a:off x="4458161" y="4424676"/>
            <a:ext cx="995766" cy="42747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4">
                    <a:lumMod val="25000"/>
                  </a:schemeClr>
                </a:solidFill>
              </a:rPr>
              <a:t>hare</a:t>
            </a:r>
            <a:endParaRPr lang="en-GB" dirty="0">
              <a:solidFill>
                <a:schemeClr val="accent4">
                  <a:lumMod val="25000"/>
                </a:schemeClr>
              </a:solidFill>
            </a:endParaRPr>
          </a:p>
        </p:txBody>
      </p:sp>
    </p:spTree>
    <p:extLst>
      <p:ext uri="{BB962C8B-B14F-4D97-AF65-F5344CB8AC3E}">
        <p14:creationId xmlns:p14="http://schemas.microsoft.com/office/powerpoint/2010/main" val="65765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4447231">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DE2FCBBF-3C0E-3E48-351F-51B756497376}"/>
              </a:ext>
            </a:extLst>
          </p:cNvPr>
          <p:cNvSpPr txBox="1"/>
          <p:nvPr/>
        </p:nvSpPr>
        <p:spPr>
          <a:xfrm>
            <a:off x="2366830" y="1551534"/>
            <a:ext cx="6287058" cy="1384995"/>
          </a:xfrm>
          <a:prstGeom prst="rect">
            <a:avLst/>
          </a:prstGeom>
          <a:noFill/>
        </p:spPr>
        <p:txBody>
          <a:bodyPr wrap="square">
            <a:spAutoFit/>
          </a:bodyPr>
          <a:lstStyle/>
          <a:p>
            <a:pPr algn="just"/>
            <a:r>
              <a:rPr lang="en-US" b="1"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Phrase-Structure Grammar</a:t>
            </a:r>
            <a:endParaRPr lang="en-US"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algn="just"/>
            <a:r>
              <a:rPr lang="en-US"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 phrase-structure grammar is a formal grammar that describes the structure of a language by defining a set of rules that specify how phrases can be formed from smaller constituents. In the context of signed decimal numbers, we can construct a phrase-structure grammar to define the syntax of these numbers.</a:t>
            </a:r>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3:</a:t>
            </a:r>
          </a:p>
        </p:txBody>
      </p:sp>
      <p:sp>
        <p:nvSpPr>
          <p:cNvPr id="25" name="TextBox 24">
            <a:extLst>
              <a:ext uri="{FF2B5EF4-FFF2-40B4-BE49-F238E27FC236}">
                <a16:creationId xmlns:a16="http://schemas.microsoft.com/office/drawing/2014/main" id="{779E2F9F-3595-6C4A-F05C-8C760888E16F}"/>
              </a:ext>
            </a:extLst>
          </p:cNvPr>
          <p:cNvSpPr txBox="1"/>
          <p:nvPr/>
        </p:nvSpPr>
        <p:spPr>
          <a:xfrm>
            <a:off x="2366830" y="459850"/>
            <a:ext cx="6287058" cy="954107"/>
          </a:xfrm>
          <a:prstGeom prst="rect">
            <a:avLst/>
          </a:prstGeom>
          <a:noFill/>
        </p:spPr>
        <p:txBody>
          <a:bodyPr wrap="square">
            <a:spAutoFit/>
          </a:bodyPr>
          <a:lstStyle/>
          <a:p>
            <a:pPr rtl="0">
              <a:spcBef>
                <a:spcPts val="0"/>
              </a:spcBef>
              <a:spcAft>
                <a:spcPts val="0"/>
              </a:spcAft>
            </a:pPr>
            <a:r>
              <a:rPr lang="en-US"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Construct a phrase-structure grammar that generates all signed decimal numbers, consisting of a sign, either + or −; a nonnegative integer; and a decimal fraction that is either the empty string or a decimal point followed by a positive integer, where initial zeros in an integer are allowed.</a:t>
            </a:r>
            <a:endParaRPr lang="en-US"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pic>
        <p:nvPicPr>
          <p:cNvPr id="26" name="Picture 25">
            <a:extLst>
              <a:ext uri="{FF2B5EF4-FFF2-40B4-BE49-F238E27FC236}">
                <a16:creationId xmlns:a16="http://schemas.microsoft.com/office/drawing/2014/main" id="{920C1E3E-B323-0287-61F6-E92F87E79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830" y="2936530"/>
            <a:ext cx="6287058" cy="2102196"/>
          </a:xfrm>
          <a:prstGeom prst="rect">
            <a:avLst/>
          </a:prstGeom>
          <a:ln/>
        </p:spPr>
        <p:style>
          <a:lnRef idx="2">
            <a:schemeClr val="accent2">
              <a:shade val="15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2942598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3323075">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6;p25">
            <a:extLst>
              <a:ext uri="{FF2B5EF4-FFF2-40B4-BE49-F238E27FC236}">
                <a16:creationId xmlns:a16="http://schemas.microsoft.com/office/drawing/2014/main" id="{77B7E743-8DCE-D65B-4BEA-79345EC6A05C}"/>
              </a:ext>
            </a:extLst>
          </p:cNvPr>
          <p:cNvSpPr txBox="1">
            <a:spLocks/>
          </p:cNvSpPr>
          <p:nvPr/>
        </p:nvSpPr>
        <p:spPr>
          <a:xfrm>
            <a:off x="4516050" y="0"/>
            <a:ext cx="1988618"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3:</a:t>
            </a:r>
          </a:p>
        </p:txBody>
      </p:sp>
      <p:sp>
        <p:nvSpPr>
          <p:cNvPr id="25" name="TextBox 24">
            <a:extLst>
              <a:ext uri="{FF2B5EF4-FFF2-40B4-BE49-F238E27FC236}">
                <a16:creationId xmlns:a16="http://schemas.microsoft.com/office/drawing/2014/main" id="{779E2F9F-3595-6C4A-F05C-8C760888E16F}"/>
              </a:ext>
            </a:extLst>
          </p:cNvPr>
          <p:cNvSpPr txBox="1"/>
          <p:nvPr/>
        </p:nvSpPr>
        <p:spPr>
          <a:xfrm>
            <a:off x="2366830" y="459850"/>
            <a:ext cx="6287058" cy="954107"/>
          </a:xfrm>
          <a:prstGeom prst="rect">
            <a:avLst/>
          </a:prstGeom>
          <a:noFill/>
        </p:spPr>
        <p:txBody>
          <a:bodyPr wrap="square">
            <a:spAutoFit/>
          </a:bodyPr>
          <a:lstStyle/>
          <a:p>
            <a:pPr rtl="0">
              <a:spcBef>
                <a:spcPts val="0"/>
              </a:spcBef>
              <a:spcAft>
                <a:spcPts val="0"/>
              </a:spcAft>
            </a:pPr>
            <a:r>
              <a:rPr lang="en-US"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Construct a phrase-structure grammar that generates all signed decimal numbers, consisting of a sign, either + or −; a nonnegative integer; and a decimal fraction that is either the empty string or a decimal point followed by a positive integer, where initial zeros in an integer are allowed.</a:t>
            </a:r>
            <a:endParaRPr lang="en-US" i="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E124DDD6-C415-B939-CFCD-D777DD40F6A1}"/>
              </a:ext>
            </a:extLst>
          </p:cNvPr>
          <p:cNvSpPr txBox="1"/>
          <p:nvPr/>
        </p:nvSpPr>
        <p:spPr>
          <a:xfrm>
            <a:off x="2413222" y="2290455"/>
            <a:ext cx="5502053" cy="2462213"/>
          </a:xfrm>
          <a:prstGeom prst="rect">
            <a:avLst/>
          </a:prstGeom>
          <a:noFill/>
        </p:spPr>
        <p:txBody>
          <a:bodyPr wrap="square">
            <a:spAutoFit/>
          </a:bodyPr>
          <a:lstStyle/>
          <a:p>
            <a:r>
              <a:rPr lang="en-GB" dirty="0">
                <a:latin typeface="Lato" panose="020F0502020204030203" pitchFamily="34" charset="0"/>
                <a:ea typeface="Lato" panose="020F0502020204030203" pitchFamily="34" charset="0"/>
                <a:cs typeface="Lato" panose="020F0502020204030203" pitchFamily="34" charset="0"/>
              </a:rPr>
              <a:t># Define the grammar rules </a:t>
            </a:r>
          </a:p>
          <a:p>
            <a:r>
              <a:rPr lang="en-GB" dirty="0">
                <a:latin typeface="Lato" panose="020F0502020204030203" pitchFamily="34" charset="0"/>
                <a:ea typeface="Lato" panose="020F0502020204030203" pitchFamily="34" charset="0"/>
                <a:cs typeface="Lato" panose="020F0502020204030203" pitchFamily="34" charset="0"/>
              </a:rPr>
              <a:t>grammar = </a:t>
            </a:r>
            <a:r>
              <a:rPr lang="en-GB" dirty="0" err="1">
                <a:latin typeface="Lato" panose="020F0502020204030203" pitchFamily="34" charset="0"/>
                <a:ea typeface="Lato" panose="020F0502020204030203" pitchFamily="34" charset="0"/>
                <a:cs typeface="Lato" panose="020F0502020204030203" pitchFamily="34" charset="0"/>
              </a:rPr>
              <a:t>nltk.CFG.fromstring</a:t>
            </a:r>
            <a:r>
              <a:rPr lang="en-GB" dirty="0">
                <a:latin typeface="Lato" panose="020F0502020204030203" pitchFamily="34" charset="0"/>
                <a:ea typeface="Lato" panose="020F0502020204030203" pitchFamily="34" charset="0"/>
                <a:cs typeface="Lato" panose="020F0502020204030203" pitchFamily="34" charset="0"/>
              </a:rPr>
              <a:t>( </a:t>
            </a:r>
          </a:p>
          <a:p>
            <a:r>
              <a:rPr lang="en-GB" dirty="0">
                <a:latin typeface="Lato" panose="020F0502020204030203" pitchFamily="34" charset="0"/>
                <a:ea typeface="Lato" panose="020F0502020204030203" pitchFamily="34" charset="0"/>
                <a:cs typeface="Lato" panose="020F0502020204030203" pitchFamily="34" charset="0"/>
              </a:rPr>
              <a:t>S -&gt; Sign Number </a:t>
            </a:r>
          </a:p>
          <a:p>
            <a:r>
              <a:rPr lang="en-GB" dirty="0">
                <a:latin typeface="Lato" panose="020F0502020204030203" pitchFamily="34" charset="0"/>
                <a:ea typeface="Lato" panose="020F0502020204030203" pitchFamily="34" charset="0"/>
                <a:cs typeface="Lato" panose="020F0502020204030203" pitchFamily="34" charset="0"/>
              </a:rPr>
              <a:t>Sign -&gt; </a:t>
            </a:r>
            <a:r>
              <a:rPr lang="en-GB" dirty="0">
                <a:solidFill>
                  <a:srgbClr val="FF0000"/>
                </a:solidFill>
                <a:latin typeface="Lato" panose="020F0502020204030203" pitchFamily="34" charset="0"/>
                <a:ea typeface="Lato" panose="020F0502020204030203" pitchFamily="34" charset="0"/>
                <a:cs typeface="Lato" panose="020F0502020204030203" pitchFamily="34" charset="0"/>
              </a:rPr>
              <a:t>'+'</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FF0000"/>
                </a:solidFill>
                <a:latin typeface="Lato" panose="020F0502020204030203" pitchFamily="34" charset="0"/>
                <a:ea typeface="Lato" panose="020F0502020204030203" pitchFamily="34" charset="0"/>
                <a:cs typeface="Lato" panose="020F0502020204030203" pitchFamily="34" charset="0"/>
              </a:rPr>
              <a:t>'-’ </a:t>
            </a:r>
          </a:p>
          <a:p>
            <a:r>
              <a:rPr lang="en-GB" dirty="0">
                <a:latin typeface="Lato" panose="020F0502020204030203" pitchFamily="34" charset="0"/>
                <a:ea typeface="Lato" panose="020F0502020204030203" pitchFamily="34" charset="0"/>
                <a:cs typeface="Lato" panose="020F0502020204030203" pitchFamily="34" charset="0"/>
              </a:rPr>
              <a:t>Number -&gt; Integer '.' Integer </a:t>
            </a:r>
          </a:p>
          <a:p>
            <a:r>
              <a:rPr lang="en-GB" dirty="0">
                <a:latin typeface="Lato" panose="020F0502020204030203" pitchFamily="34" charset="0"/>
                <a:ea typeface="Lato" panose="020F0502020204030203" pitchFamily="34" charset="0"/>
                <a:cs typeface="Lato" panose="020F0502020204030203" pitchFamily="34" charset="0"/>
              </a:rPr>
              <a:t>Integer -&gt; Digit Integer | Digit </a:t>
            </a:r>
          </a:p>
          <a:p>
            <a:r>
              <a:rPr lang="en-GB" dirty="0">
                <a:latin typeface="Lato" panose="020F0502020204030203" pitchFamily="34" charset="0"/>
                <a:ea typeface="Lato" panose="020F0502020204030203" pitchFamily="34" charset="0"/>
                <a:cs typeface="Lato" panose="020F0502020204030203" pitchFamily="34" charset="0"/>
              </a:rPr>
              <a:t>Digit -&gt;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'0'</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'1'</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'2'</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'3'</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'4'</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'5'</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'6'</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'7'</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'8'</a:t>
            </a:r>
            <a:r>
              <a:rPr lang="en-GB" dirty="0">
                <a:latin typeface="Lato" panose="020F0502020204030203" pitchFamily="34" charset="0"/>
                <a:ea typeface="Lato" panose="020F0502020204030203" pitchFamily="34" charset="0"/>
                <a:cs typeface="Lato" panose="020F0502020204030203" pitchFamily="34" charset="0"/>
              </a:rPr>
              <a:t> | </a:t>
            </a:r>
            <a:r>
              <a:rPr lang="en-GB" dirty="0">
                <a:solidFill>
                  <a:srgbClr val="00B050"/>
                </a:solidFill>
                <a:latin typeface="Lato" panose="020F0502020204030203" pitchFamily="34" charset="0"/>
                <a:ea typeface="Lato" panose="020F0502020204030203" pitchFamily="34" charset="0"/>
                <a:cs typeface="Lato" panose="020F0502020204030203" pitchFamily="34" charset="0"/>
              </a:rPr>
              <a:t>'9'</a:t>
            </a:r>
            <a:r>
              <a:rPr lang="en-GB" dirty="0">
                <a:latin typeface="Lato" panose="020F0502020204030203" pitchFamily="34" charset="0"/>
                <a:ea typeface="Lato" panose="020F0502020204030203" pitchFamily="34" charset="0"/>
                <a:cs typeface="Lato" panose="020F0502020204030203" pitchFamily="34" charset="0"/>
              </a:rPr>
              <a:t> </a:t>
            </a:r>
          </a:p>
          <a:p>
            <a:r>
              <a:rPr lang="en-GB" dirty="0">
                <a:latin typeface="Lato" panose="020F0502020204030203" pitchFamily="34" charset="0"/>
                <a:ea typeface="Lato" panose="020F0502020204030203" pitchFamily="34" charset="0"/>
                <a:cs typeface="Lato" panose="020F0502020204030203" pitchFamily="34" charset="0"/>
              </a:rPr>
              <a:t># Create a parser </a:t>
            </a:r>
          </a:p>
          <a:p>
            <a:r>
              <a:rPr lang="en-GB" dirty="0">
                <a:latin typeface="Lato" panose="020F0502020204030203" pitchFamily="34" charset="0"/>
                <a:ea typeface="Lato" panose="020F0502020204030203" pitchFamily="34" charset="0"/>
                <a:cs typeface="Lato" panose="020F0502020204030203" pitchFamily="34" charset="0"/>
              </a:rPr>
              <a:t>parser = </a:t>
            </a:r>
            <a:r>
              <a:rPr lang="en-GB" dirty="0" err="1">
                <a:latin typeface="Lato" panose="020F0502020204030203" pitchFamily="34" charset="0"/>
                <a:ea typeface="Lato" panose="020F0502020204030203" pitchFamily="34" charset="0"/>
                <a:cs typeface="Lato" panose="020F0502020204030203" pitchFamily="34" charset="0"/>
              </a:rPr>
              <a:t>nltk.ChartParser</a:t>
            </a:r>
            <a:r>
              <a:rPr lang="en-GB" dirty="0">
                <a:latin typeface="Lato" panose="020F0502020204030203" pitchFamily="34" charset="0"/>
                <a:ea typeface="Lato" panose="020F0502020204030203" pitchFamily="34" charset="0"/>
                <a:cs typeface="Lato" panose="020F0502020204030203" pitchFamily="34" charset="0"/>
              </a:rPr>
              <a:t>(grammar) </a:t>
            </a:r>
          </a:p>
          <a:p>
            <a:r>
              <a:rPr lang="en-GB" dirty="0">
                <a:latin typeface="Lato" panose="020F0502020204030203" pitchFamily="34" charset="0"/>
                <a:ea typeface="Lato" panose="020F0502020204030203" pitchFamily="34" charset="0"/>
                <a:cs typeface="Lato" panose="020F0502020204030203" pitchFamily="34" charset="0"/>
              </a:rPr>
              <a:t># Parse a signed decimal number </a:t>
            </a:r>
          </a:p>
          <a:p>
            <a:r>
              <a:rPr lang="en-GB" dirty="0" err="1">
                <a:latin typeface="Lato" panose="020F0502020204030203" pitchFamily="34" charset="0"/>
                <a:ea typeface="Lato" panose="020F0502020204030203" pitchFamily="34" charset="0"/>
                <a:cs typeface="Lato" panose="020F0502020204030203" pitchFamily="34" charset="0"/>
              </a:rPr>
              <a:t>parse_tree</a:t>
            </a:r>
            <a:r>
              <a:rPr lang="en-GB" dirty="0">
                <a:latin typeface="Lato" panose="020F0502020204030203" pitchFamily="34" charset="0"/>
                <a:ea typeface="Lato" panose="020F0502020204030203" pitchFamily="34" charset="0"/>
                <a:cs typeface="Lato" panose="020F0502020204030203" pitchFamily="34" charset="0"/>
              </a:rPr>
              <a:t> = next(</a:t>
            </a:r>
            <a:r>
              <a:rPr lang="en-GB" dirty="0" err="1">
                <a:latin typeface="Lato" panose="020F0502020204030203" pitchFamily="34" charset="0"/>
                <a:ea typeface="Lato" panose="020F0502020204030203" pitchFamily="34" charset="0"/>
                <a:cs typeface="Lato" panose="020F0502020204030203" pitchFamily="34" charset="0"/>
              </a:rPr>
              <a:t>parser.parse</a:t>
            </a:r>
            <a:r>
              <a:rPr lang="en-GB" dirty="0">
                <a:latin typeface="Lato" panose="020F0502020204030203" pitchFamily="34" charset="0"/>
                <a:ea typeface="Lato" panose="020F0502020204030203" pitchFamily="34" charset="0"/>
                <a:cs typeface="Lato" panose="020F0502020204030203" pitchFamily="34" charset="0"/>
              </a:rPr>
              <a:t>(['-', '3', '.', '14'])) print(</a:t>
            </a:r>
            <a:r>
              <a:rPr lang="en-GB" dirty="0" err="1">
                <a:latin typeface="Lato" panose="020F0502020204030203" pitchFamily="34" charset="0"/>
                <a:ea typeface="Lato" panose="020F0502020204030203" pitchFamily="34" charset="0"/>
                <a:cs typeface="Lato" panose="020F0502020204030203" pitchFamily="34" charset="0"/>
              </a:rPr>
              <a:t>parse_tree</a:t>
            </a:r>
            <a:r>
              <a:rPr lang="en-GB" dirty="0">
                <a:latin typeface="Lato" panose="020F0502020204030203" pitchFamily="34" charset="0"/>
                <a:ea typeface="Lato" panose="020F0502020204030203" pitchFamily="34" charset="0"/>
                <a:cs typeface="Lato" panose="020F0502020204030203" pitchFamily="34" charset="0"/>
              </a:rPr>
              <a:t>)</a:t>
            </a:r>
          </a:p>
        </p:txBody>
      </p:sp>
      <p:sp>
        <p:nvSpPr>
          <p:cNvPr id="7" name="TextBox 6">
            <a:extLst>
              <a:ext uri="{FF2B5EF4-FFF2-40B4-BE49-F238E27FC236}">
                <a16:creationId xmlns:a16="http://schemas.microsoft.com/office/drawing/2014/main" id="{18C07083-1AB7-F6A5-654D-FBD73545A3AB}"/>
              </a:ext>
            </a:extLst>
          </p:cNvPr>
          <p:cNvSpPr txBox="1"/>
          <p:nvPr/>
        </p:nvSpPr>
        <p:spPr>
          <a:xfrm>
            <a:off x="2366830" y="1482874"/>
            <a:ext cx="6287058" cy="738664"/>
          </a:xfrm>
          <a:prstGeom prst="rect">
            <a:avLst/>
          </a:prstGeom>
          <a:noFill/>
        </p:spPr>
        <p:txBody>
          <a:bodyPr wrap="square">
            <a:spAutoFit/>
          </a:bodyPr>
          <a:lstStyle/>
          <a:p>
            <a:pPr algn="just"/>
            <a:r>
              <a:rPr lang="en-US" b="1" dirty="0">
                <a:effectLst/>
                <a:latin typeface="Lato" panose="020F0502020204030203" pitchFamily="34" charset="0"/>
                <a:ea typeface="Lato" panose="020F0502020204030203" pitchFamily="34" charset="0"/>
                <a:cs typeface="Lato" panose="020F0502020204030203" pitchFamily="34" charset="0"/>
              </a:rPr>
              <a:t>Code Segments</a:t>
            </a:r>
            <a:endParaRPr lang="en-US" b="1" dirty="0">
              <a:latin typeface="Lato" panose="020F0502020204030203" pitchFamily="34" charset="0"/>
              <a:ea typeface="Lato" panose="020F0502020204030203" pitchFamily="34" charset="0"/>
              <a:cs typeface="Lato" panose="020F0502020204030203" pitchFamily="34" charset="0"/>
            </a:endParaRPr>
          </a:p>
          <a:p>
            <a:pPr algn="just"/>
            <a:r>
              <a:rPr lang="en-US" dirty="0">
                <a:effectLst/>
                <a:latin typeface="Lato" panose="020F0502020204030203" pitchFamily="34" charset="0"/>
                <a:ea typeface="Lato" panose="020F0502020204030203" pitchFamily="34" charset="0"/>
                <a:cs typeface="Lato" panose="020F0502020204030203" pitchFamily="34" charset="0"/>
              </a:rPr>
              <a:t>Here are some code segments that illustrate how to implement a phrase-structure grammar for signed decimal numbers:</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35668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legant Digital Lavender Business Basic Template by Slidesgo">
  <a:themeElements>
    <a:clrScheme name="Simple Light">
      <a:dk1>
        <a:srgbClr val="310041"/>
      </a:dk1>
      <a:lt1>
        <a:srgbClr val="FFFFFF"/>
      </a:lt1>
      <a:dk2>
        <a:srgbClr val="7E6395"/>
      </a:dk2>
      <a:lt2>
        <a:srgbClr val="B2A6CE"/>
      </a:lt2>
      <a:accent1>
        <a:srgbClr val="C7AEE4"/>
      </a:accent1>
      <a:accent2>
        <a:srgbClr val="BB90DF"/>
      </a:accent2>
      <a:accent3>
        <a:srgbClr val="CBB0E6"/>
      </a:accent3>
      <a:accent4>
        <a:srgbClr val="E4DAF6"/>
      </a:accent4>
      <a:accent5>
        <a:srgbClr val="A09BD6"/>
      </a:accent5>
      <a:accent6>
        <a:srgbClr val="ADAEE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3805</Words>
  <Application>Microsoft Office PowerPoint</Application>
  <PresentationFormat>On-screen Show (16:9)</PresentationFormat>
  <Paragraphs>382</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Vidaloka</vt:lpstr>
      <vt:lpstr>Lato</vt:lpstr>
      <vt:lpstr>Playfair Display</vt:lpstr>
      <vt:lpstr>Arial</vt:lpstr>
      <vt:lpstr>Playfair Display SemiBold</vt:lpstr>
      <vt:lpstr>Elegant Digital Lavender Business Basic Template by Slidesgo</vt:lpstr>
      <vt:lpstr>Theory Of Computation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Aayush Shukla</dc:creator>
  <cp:lastModifiedBy>Aayush Shukla</cp:lastModifiedBy>
  <cp:revision>8</cp:revision>
  <dcterms:modified xsi:type="dcterms:W3CDTF">2024-04-10T10:56:47Z</dcterms:modified>
</cp:coreProperties>
</file>