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8"/>
  </p:notesMasterIdLst>
  <p:sldIdLst>
    <p:sldId id="256" r:id="rId2"/>
    <p:sldId id="291" r:id="rId3"/>
    <p:sldId id="297" r:id="rId4"/>
    <p:sldId id="298" r:id="rId5"/>
    <p:sldId id="299" r:id="rId6"/>
    <p:sldId id="300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Playfair Display" panose="00000500000000000000" pitchFamily="2" charset="0"/>
      <p:regular r:id="rId13"/>
      <p:bold r:id="rId14"/>
      <p:italic r:id="rId15"/>
      <p:boldItalic r:id="rId16"/>
    </p:embeddedFont>
    <p:embeddedFont>
      <p:font typeface="Playfair Display SemiBold" panose="020B0604020202020204" charset="0"/>
      <p:regular r:id="rId17"/>
      <p:bold r:id="rId18"/>
      <p:italic r:id="rId19"/>
      <p:boldItalic r:id="rId20"/>
    </p:embeddedFont>
    <p:embeddedFont>
      <p:font typeface="Vidaloka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86A01A-8B18-4562-ABB6-2D061329FD30}">
  <a:tblStyle styleId="{1986A01A-8B18-4562-ABB6-2D061329FD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904" y="7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714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522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29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553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977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92600" y="1008056"/>
            <a:ext cx="6958800" cy="26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06789" y="3714844"/>
            <a:ext cx="45288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725025" y="1307100"/>
            <a:ext cx="5694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1257450" y="1330650"/>
            <a:ext cx="66291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1257450" y="3295050"/>
            <a:ext cx="66291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2073275" y="1288250"/>
            <a:ext cx="49974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2073275" y="3259075"/>
            <a:ext cx="4997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7" r:id="rId4"/>
    <p:sldLayoutId id="2147483658" r:id="rId5"/>
    <p:sldLayoutId id="2147483665" r:id="rId6"/>
    <p:sldLayoutId id="214748366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ctrTitle"/>
          </p:nvPr>
        </p:nvSpPr>
        <p:spPr>
          <a:xfrm>
            <a:off x="2062418" y="1119734"/>
            <a:ext cx="4407655" cy="2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5800" i="1" dirty="0">
                <a:latin typeface="Playfair Display"/>
                <a:ea typeface="Playfair Display"/>
                <a:cs typeface="Playfair Display"/>
                <a:sym typeface="Playfair Display"/>
              </a:rPr>
              <a:t>Theory Of Computation</a:t>
            </a:r>
            <a:endParaRPr sz="5800" i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8926946" y="-4139155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" name="Google Shape;529;p44">
            <a:extLst>
              <a:ext uri="{FF2B5EF4-FFF2-40B4-BE49-F238E27FC236}">
                <a16:creationId xmlns:a16="http://schemas.microsoft.com/office/drawing/2014/main" id="{6E3EFDD3-CE67-1DEF-A7D5-C167230B6262}"/>
              </a:ext>
            </a:extLst>
          </p:cNvPr>
          <p:cNvSpPr/>
          <p:nvPr/>
        </p:nvSpPr>
        <p:spPr>
          <a:xfrm>
            <a:off x="11318696" y="-1747405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40;p28">
            <a:extLst>
              <a:ext uri="{FF2B5EF4-FFF2-40B4-BE49-F238E27FC236}">
                <a16:creationId xmlns:a16="http://schemas.microsoft.com/office/drawing/2014/main" id="{6DF138EE-ACF8-75BD-1C53-767218FC14B9}"/>
              </a:ext>
            </a:extLst>
          </p:cNvPr>
          <p:cNvSpPr/>
          <p:nvPr/>
        </p:nvSpPr>
        <p:spPr>
          <a:xfrm>
            <a:off x="-1370755" y="-5846110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subTitle" idx="1"/>
          </p:nvPr>
        </p:nvSpPr>
        <p:spPr>
          <a:xfrm>
            <a:off x="2337827" y="874973"/>
            <a:ext cx="6287058" cy="1211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Name: Anshul Shukla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Roll-Number: IC-2K20-12</a:t>
            </a:r>
            <a:br>
              <a:rPr lang="en" dirty="0"/>
            </a:br>
            <a:r>
              <a:rPr lang="en" dirty="0"/>
              <a:t>Course: MCA(5-Years)</a:t>
            </a:r>
            <a:br>
              <a:rPr lang="en" dirty="0"/>
            </a:br>
            <a:r>
              <a:rPr lang="en" dirty="0"/>
              <a:t>Semester: 8</a:t>
            </a:r>
            <a:r>
              <a:rPr lang="en" baseline="30000" dirty="0"/>
              <a:t>th</a:t>
            </a:r>
            <a:r>
              <a:rPr lang="en" dirty="0"/>
              <a:t> Semester</a:t>
            </a:r>
            <a:br>
              <a:rPr lang="en" dirty="0"/>
            </a:br>
            <a:r>
              <a:rPr lang="en-US" dirty="0"/>
              <a:t>Institute: International Institute of Professional Studies, Devi </a:t>
            </a:r>
            <a:r>
              <a:rPr lang="en-US" dirty="0" err="1"/>
              <a:t>Ahilya</a:t>
            </a:r>
            <a:r>
              <a:rPr lang="en-US" dirty="0"/>
              <a:t> University</a:t>
            </a:r>
            <a:endParaRPr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3595126" y="2487365"/>
            <a:ext cx="3772459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Type 0,1,2,3- Grammar:</a:t>
            </a:r>
          </a:p>
        </p:txBody>
      </p:sp>
      <p:sp>
        <p:nvSpPr>
          <p:cNvPr id="11" name="Google Shape;106;p25">
            <a:extLst>
              <a:ext uri="{FF2B5EF4-FFF2-40B4-BE49-F238E27FC236}">
                <a16:creationId xmlns:a16="http://schemas.microsoft.com/office/drawing/2014/main" id="{6C029EE8-F700-6801-2E92-88B256CBB15C}"/>
              </a:ext>
            </a:extLst>
          </p:cNvPr>
          <p:cNvSpPr txBox="1">
            <a:spLocks/>
          </p:cNvSpPr>
          <p:nvPr/>
        </p:nvSpPr>
        <p:spPr>
          <a:xfrm>
            <a:off x="3755603" y="236490"/>
            <a:ext cx="3451511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IN" sz="2800" dirty="0"/>
              <a:t>M</a:t>
            </a:r>
            <a:r>
              <a:rPr lang="en-GB" sz="2800" dirty="0" err="1"/>
              <a:t>eet</a:t>
            </a:r>
            <a:r>
              <a:rPr lang="en-GB" sz="2800" dirty="0"/>
              <a:t> Your Presenter</a:t>
            </a:r>
          </a:p>
        </p:txBody>
      </p:sp>
      <p:sp>
        <p:nvSpPr>
          <p:cNvPr id="13" name="Google Shape;140;p28">
            <a:extLst>
              <a:ext uri="{FF2B5EF4-FFF2-40B4-BE49-F238E27FC236}">
                <a16:creationId xmlns:a16="http://schemas.microsoft.com/office/drawing/2014/main" id="{D13AA8FB-BE09-FC6B-ED97-BE5B2449DC88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40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9705205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12466" y="0"/>
            <a:ext cx="2107408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11: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974252" y="459851"/>
            <a:ext cx="5183836" cy="121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L= {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US" b="0" i="0" u="none" strike="noStrike" baseline="3000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US" b="0" i="0" u="none" strike="noStrike" baseline="3000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US" b="0" i="0" u="none" strike="noStrike" baseline="3000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  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| n = 1,2,3,... }is an example of the language that is 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Context Free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Non Context Free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 Context Free but whose complement is CF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Context Free but whose complement is not CF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944D33-A2F8-2F43-083F-CE7A669B1453}"/>
              </a:ext>
            </a:extLst>
          </p:cNvPr>
          <p:cNvSpPr txBox="1"/>
          <p:nvPr/>
        </p:nvSpPr>
        <p:spPr>
          <a:xfrm>
            <a:off x="2068300" y="1676401"/>
            <a:ext cx="651072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Context Free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language L = { 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GB" baseline="300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GB" baseline="300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GB" baseline="300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n = 1,2,3,... } is not a context-free language (CFL).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Context-free languages are those that can be generated by context-free grammars (CFGs), but the structure of L involves a dependency between the occurrences of 'a's and 'b's, which cannot be captured by CFGs.</a:t>
            </a:r>
          </a:p>
          <a:p>
            <a:endParaRPr lang="en-GB" b="1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Let's consider the string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aabaa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". It's in L as it matches the pattern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GB" baseline="300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GB" baseline="300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GB" baseline="300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", but a CFG cannot ensure the same number of 'a's and 'b's before and after 'n'.</a:t>
            </a:r>
          </a:p>
        </p:txBody>
      </p:sp>
    </p:spTree>
    <p:extLst>
      <p:ext uri="{BB962C8B-B14F-4D97-AF65-F5344CB8AC3E}">
        <p14:creationId xmlns:p14="http://schemas.microsoft.com/office/powerpoint/2010/main" val="11954241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8631574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12466" y="0"/>
            <a:ext cx="2107408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11: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974252" y="459851"/>
            <a:ext cx="5183836" cy="121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L= {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US" b="0" i="0" u="none" strike="noStrike" baseline="3000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US" b="0" i="0" u="none" strike="noStrike" baseline="3000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US" b="0" i="0" u="none" strike="noStrike" baseline="3000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  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| n = 1,2,3,... }is an example of the language that is 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Context Free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Non Context Free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 Context Free but whose complement is CF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Context Free but whose complement is not CF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CAAE4E-142F-E1AB-BFF9-24C1F015D734}"/>
              </a:ext>
            </a:extLst>
          </p:cNvPr>
          <p:cNvSpPr txBox="1"/>
          <p:nvPr/>
        </p:nvSpPr>
        <p:spPr>
          <a:xfrm>
            <a:off x="2068300" y="1676401"/>
            <a:ext cx="651072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2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Non Context Free</a:t>
            </a:r>
          </a:p>
          <a:p>
            <a:endParaRPr lang="en-GB" b="1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language L = { 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GB" baseline="300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GB" baseline="300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GB" baseline="300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n = 1,2,3,... } is an example of a non-context-free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structure of L involves a dependency between the occurrences of 'a's and 'b's, which cannot be captured by context-free grammars (CFGs) due to their limitations.</a:t>
            </a:r>
          </a:p>
        </p:txBody>
      </p:sp>
    </p:spTree>
    <p:extLst>
      <p:ext uri="{BB962C8B-B14F-4D97-AF65-F5344CB8AC3E}">
        <p14:creationId xmlns:p14="http://schemas.microsoft.com/office/powerpoint/2010/main" val="817095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7560598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12466" y="0"/>
            <a:ext cx="2107408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11: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974252" y="459851"/>
            <a:ext cx="5183836" cy="121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L= {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US" b="0" i="0" u="none" strike="noStrike" baseline="3000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US" b="0" i="0" u="none" strike="noStrike" baseline="3000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US" b="0" i="0" u="none" strike="noStrike" baseline="3000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  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| n = 1,2,3,... }is an example of the language that is 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Context Free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Non Context Free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 Context Free but whose complement is CF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Context Free but whose complement is not CF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2D1EC-91F8-0081-C77A-4D512AEC396C}"/>
              </a:ext>
            </a:extLst>
          </p:cNvPr>
          <p:cNvSpPr txBox="1"/>
          <p:nvPr/>
        </p:nvSpPr>
        <p:spPr>
          <a:xfrm>
            <a:off x="2068300" y="1676401"/>
            <a:ext cx="651072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3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 Context Free but whose complement is CF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its complement, the set of strings not in L, can be generated by a context-free grammar (CFG).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complement of L would include strings with structures that CFGs can handle more easily, such as those where the number of 'a's and 'b's are not equal before and after 'n’.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 L includes strings like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aabaa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", its complement includes strings like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aaabb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 or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ababab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", which can be generated by CFGs.</a:t>
            </a:r>
          </a:p>
        </p:txBody>
      </p:sp>
    </p:spTree>
    <p:extLst>
      <p:ext uri="{BB962C8B-B14F-4D97-AF65-F5344CB8AC3E}">
        <p14:creationId xmlns:p14="http://schemas.microsoft.com/office/powerpoint/2010/main" val="28153080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6499469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12466" y="0"/>
            <a:ext cx="2107408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11: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974252" y="459851"/>
            <a:ext cx="5183836" cy="121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L= {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US" b="0" i="0" u="none" strike="noStrike" baseline="3000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US" b="0" i="0" u="none" strike="noStrike" baseline="3000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US" b="0" i="0" u="none" strike="noStrike" baseline="3000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  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| n = 1,2,3,... }is an example of the language that is 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Context Free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Non Context Free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 Context Free but whose complement is CF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Context Free but whose complement is not CF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ACF2F5-BE93-8FA9-4BBE-3D624343BEFA}"/>
              </a:ext>
            </a:extLst>
          </p:cNvPr>
          <p:cNvSpPr txBox="1"/>
          <p:nvPr/>
        </p:nvSpPr>
        <p:spPr>
          <a:xfrm>
            <a:off x="2068300" y="1676401"/>
            <a:ext cx="651072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4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Context Free but whose complement is not CF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While the language L = { 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GB" baseline="300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GB" baseline="300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GB" baseline="300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n = 1,2,3,... } is non-context-free, its complement is context-free, as explained earlier.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Therefore, L does not belong to the category of languages that are context-free but whose complement is not context-free.</a:t>
            </a:r>
          </a:p>
        </p:txBody>
      </p:sp>
    </p:spTree>
    <p:extLst>
      <p:ext uri="{BB962C8B-B14F-4D97-AF65-F5344CB8AC3E}">
        <p14:creationId xmlns:p14="http://schemas.microsoft.com/office/powerpoint/2010/main" val="40588223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gant Digital Lavender Business Basic Template by Slidesgo">
  <a:themeElements>
    <a:clrScheme name="Simple Light">
      <a:dk1>
        <a:srgbClr val="310041"/>
      </a:dk1>
      <a:lt1>
        <a:srgbClr val="FFFFFF"/>
      </a:lt1>
      <a:dk2>
        <a:srgbClr val="7E6395"/>
      </a:dk2>
      <a:lt2>
        <a:srgbClr val="B2A6CE"/>
      </a:lt2>
      <a:accent1>
        <a:srgbClr val="C7AEE4"/>
      </a:accent1>
      <a:accent2>
        <a:srgbClr val="BB90DF"/>
      </a:accent2>
      <a:accent3>
        <a:srgbClr val="CBB0E6"/>
      </a:accent3>
      <a:accent4>
        <a:srgbClr val="E4DAF6"/>
      </a:accent4>
      <a:accent5>
        <a:srgbClr val="A09BD6"/>
      </a:accent5>
      <a:accent6>
        <a:srgbClr val="ADAEE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521</Words>
  <Application>Microsoft Office PowerPoint</Application>
  <PresentationFormat>On-screen Show (16:9)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Vidaloka</vt:lpstr>
      <vt:lpstr>Playfair Display</vt:lpstr>
      <vt:lpstr>Arial</vt:lpstr>
      <vt:lpstr>Playfair Display SemiBold</vt:lpstr>
      <vt:lpstr>Lato</vt:lpstr>
      <vt:lpstr>Elegant Digital Lavender Business Basic Template by Slidesgo</vt:lpstr>
      <vt:lpstr>Theory Of Computation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</dc:title>
  <dc:creator>Aayush Shukla</dc:creator>
  <cp:lastModifiedBy>Aayush Shukla</cp:lastModifiedBy>
  <cp:revision>13</cp:revision>
  <dcterms:modified xsi:type="dcterms:W3CDTF">2024-04-10T13:36:54Z</dcterms:modified>
</cp:coreProperties>
</file>