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8"/>
  </p:notesMasterIdLst>
  <p:sldIdLst>
    <p:sldId id="256" r:id="rId2"/>
    <p:sldId id="291" r:id="rId3"/>
    <p:sldId id="306" r:id="rId4"/>
    <p:sldId id="303" r:id="rId5"/>
    <p:sldId id="304" r:id="rId6"/>
    <p:sldId id="305" r:id="rId7"/>
  </p:sldIdLst>
  <p:sldSz cx="9144000" cy="5143500" type="screen16x9"/>
  <p:notesSz cx="6858000" cy="9144000"/>
  <p:embeddedFontLst>
    <p:embeddedFont>
      <p:font typeface="Lato" panose="020F0502020204030203" pitchFamily="34" charset="0"/>
      <p:regular r:id="rId9"/>
      <p:bold r:id="rId10"/>
      <p:italic r:id="rId11"/>
      <p:boldItalic r:id="rId12"/>
    </p:embeddedFont>
    <p:embeddedFont>
      <p:font typeface="Playfair Display" panose="00000500000000000000" pitchFamily="2" charset="0"/>
      <p:regular r:id="rId13"/>
      <p:bold r:id="rId14"/>
      <p:italic r:id="rId15"/>
      <p:boldItalic r:id="rId16"/>
    </p:embeddedFont>
    <p:embeddedFont>
      <p:font typeface="Playfair Display SemiBold" panose="020B0604020202020204" charset="0"/>
      <p:regular r:id="rId17"/>
      <p:bold r:id="rId18"/>
      <p:italic r:id="rId19"/>
      <p:boldItalic r:id="rId20"/>
    </p:embeddedFont>
    <p:embeddedFont>
      <p:font typeface="Vidaloka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86A01A-8B18-4562-ABB6-2D061329FD30}">
  <a:tblStyle styleId="{1986A01A-8B18-4562-ABB6-2D061329FD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904" y="7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3714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7505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686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1203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6970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92600" y="1008056"/>
            <a:ext cx="6958800" cy="264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106789" y="3714844"/>
            <a:ext cx="45288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1725025" y="1307100"/>
            <a:ext cx="5694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1257450" y="1330650"/>
            <a:ext cx="66291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1257450" y="3295050"/>
            <a:ext cx="66291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2073275" y="1288250"/>
            <a:ext cx="4997400" cy="19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subTitle" idx="1"/>
          </p:nvPr>
        </p:nvSpPr>
        <p:spPr>
          <a:xfrm>
            <a:off x="2073275" y="3259075"/>
            <a:ext cx="49974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7" r:id="rId4"/>
    <p:sldLayoutId id="2147483658" r:id="rId5"/>
    <p:sldLayoutId id="2147483665" r:id="rId6"/>
    <p:sldLayoutId id="214748366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ctrTitle"/>
          </p:nvPr>
        </p:nvSpPr>
        <p:spPr>
          <a:xfrm>
            <a:off x="2062418" y="1119734"/>
            <a:ext cx="4407655" cy="26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5800" i="1" dirty="0">
                <a:latin typeface="Playfair Display"/>
                <a:ea typeface="Playfair Display"/>
                <a:cs typeface="Playfair Display"/>
                <a:sym typeface="Playfair Display"/>
              </a:rPr>
              <a:t>Theory Of Computation</a:t>
            </a:r>
            <a:endParaRPr sz="5800" i="1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10800000">
            <a:off x="8926946" y="-4139155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7" name="Google Shape;529;p44">
            <a:extLst>
              <a:ext uri="{FF2B5EF4-FFF2-40B4-BE49-F238E27FC236}">
                <a16:creationId xmlns:a16="http://schemas.microsoft.com/office/drawing/2014/main" id="{6E3EFDD3-CE67-1DEF-A7D5-C167230B6262}"/>
              </a:ext>
            </a:extLst>
          </p:cNvPr>
          <p:cNvSpPr/>
          <p:nvPr/>
        </p:nvSpPr>
        <p:spPr>
          <a:xfrm>
            <a:off x="11318696" y="-1747405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40;p28">
            <a:extLst>
              <a:ext uri="{FF2B5EF4-FFF2-40B4-BE49-F238E27FC236}">
                <a16:creationId xmlns:a16="http://schemas.microsoft.com/office/drawing/2014/main" id="{6DF138EE-ACF8-75BD-1C53-767218FC14B9}"/>
              </a:ext>
            </a:extLst>
          </p:cNvPr>
          <p:cNvSpPr/>
          <p:nvPr/>
        </p:nvSpPr>
        <p:spPr>
          <a:xfrm>
            <a:off x="-1370755" y="-5846110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>
            <a:spLocks noGrp="1"/>
          </p:cNvSpPr>
          <p:nvPr>
            <p:ph type="subTitle" idx="1"/>
          </p:nvPr>
        </p:nvSpPr>
        <p:spPr>
          <a:xfrm>
            <a:off x="2337827" y="874973"/>
            <a:ext cx="6287058" cy="12110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Name: Anshul Shukla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Roll-Number: IC-2K20-12</a:t>
            </a:r>
            <a:br>
              <a:rPr lang="en" dirty="0"/>
            </a:br>
            <a:r>
              <a:rPr lang="en" dirty="0"/>
              <a:t>Course: MCA(5-Years)</a:t>
            </a:r>
            <a:br>
              <a:rPr lang="en" dirty="0"/>
            </a:br>
            <a:r>
              <a:rPr lang="en" dirty="0"/>
              <a:t>Semester: 8</a:t>
            </a:r>
            <a:r>
              <a:rPr lang="en" baseline="30000" dirty="0"/>
              <a:t>th</a:t>
            </a:r>
            <a:r>
              <a:rPr lang="en" dirty="0"/>
              <a:t> Semester</a:t>
            </a:r>
            <a:br>
              <a:rPr lang="en" dirty="0"/>
            </a:br>
            <a:r>
              <a:rPr lang="en-US" dirty="0"/>
              <a:t>Institute: International Institute of Professional Studies, Devi </a:t>
            </a:r>
            <a:r>
              <a:rPr lang="en-US" dirty="0" err="1"/>
              <a:t>Ahilya</a:t>
            </a:r>
            <a:r>
              <a:rPr lang="en-US" dirty="0"/>
              <a:t> University</a:t>
            </a:r>
            <a:endParaRPr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10800000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3595126" y="2487365"/>
            <a:ext cx="3772459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Type 0,1,2,3- Grammar:</a:t>
            </a:r>
          </a:p>
        </p:txBody>
      </p:sp>
      <p:sp>
        <p:nvSpPr>
          <p:cNvPr id="11" name="Google Shape;106;p25">
            <a:extLst>
              <a:ext uri="{FF2B5EF4-FFF2-40B4-BE49-F238E27FC236}">
                <a16:creationId xmlns:a16="http://schemas.microsoft.com/office/drawing/2014/main" id="{6C029EE8-F700-6801-2E92-88B256CBB15C}"/>
              </a:ext>
            </a:extLst>
          </p:cNvPr>
          <p:cNvSpPr txBox="1">
            <a:spLocks/>
          </p:cNvSpPr>
          <p:nvPr/>
        </p:nvSpPr>
        <p:spPr>
          <a:xfrm>
            <a:off x="3755603" y="236490"/>
            <a:ext cx="3451511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IN" sz="2800" dirty="0"/>
              <a:t>M</a:t>
            </a:r>
            <a:r>
              <a:rPr lang="en-GB" sz="2800" dirty="0" err="1"/>
              <a:t>eet</a:t>
            </a:r>
            <a:r>
              <a:rPr lang="en-GB" sz="2800" dirty="0"/>
              <a:t> Your Presenter</a:t>
            </a:r>
          </a:p>
        </p:txBody>
      </p:sp>
      <p:sp>
        <p:nvSpPr>
          <p:cNvPr id="13" name="Google Shape;140;p28">
            <a:extLst>
              <a:ext uri="{FF2B5EF4-FFF2-40B4-BE49-F238E27FC236}">
                <a16:creationId xmlns:a16="http://schemas.microsoft.com/office/drawing/2014/main" id="{D13AA8FB-BE09-FC6B-ED97-BE5B2449DC88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4405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9710820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479127" y="0"/>
            <a:ext cx="2174084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19: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2309465" y="459850"/>
            <a:ext cx="6269564" cy="1981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following grammar is 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S→ a ∝ b | b ∝ c | </a:t>
            </a:r>
            <a:r>
              <a:rPr lang="en-GB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aB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</a:t>
            </a:r>
            <a:r>
              <a:rPr lang="en-GB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S→aS</a:t>
            </a:r>
            <a:r>
              <a:rPr lang="en-GB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| b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S→  ∝ b </a:t>
            </a:r>
            <a:r>
              <a:rPr lang="en-GB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</a:t>
            </a:r>
            <a:r>
              <a:rPr lang="en-GB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| ab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b ∝ → </a:t>
            </a:r>
            <a:r>
              <a:rPr lang="en-GB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bdb</a:t>
            </a:r>
            <a:r>
              <a:rPr lang="en-GB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| b</a:t>
            </a:r>
            <a:endParaRPr lang="en-GB" b="0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GB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Context Free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GB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Regular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GB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Context Sensitive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GB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LR(k)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8756ED-BB21-1263-11F4-B68A35A06C2A}"/>
              </a:ext>
            </a:extLst>
          </p:cNvPr>
          <p:cNvSpPr txBox="1"/>
          <p:nvPr/>
        </p:nvSpPr>
        <p:spPr>
          <a:xfrm>
            <a:off x="2065621" y="2487365"/>
            <a:ext cx="651340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Context Free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Incorrect: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given grammar contains productions where a non-terminal (B) appears on the right-hand side of a production without being immediately followed by a terminal or the end-of-string symbol. This violates the rules of context-free grammars.</a:t>
            </a:r>
          </a:p>
        </p:txBody>
      </p:sp>
    </p:spTree>
    <p:extLst>
      <p:ext uri="{BB962C8B-B14F-4D97-AF65-F5344CB8AC3E}">
        <p14:creationId xmlns:p14="http://schemas.microsoft.com/office/powerpoint/2010/main" val="36151133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8681861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479127" y="0"/>
            <a:ext cx="2174084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19: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2309465" y="459850"/>
            <a:ext cx="6269564" cy="1981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following grammar is 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S→ a ∝ b | b ∝ c | </a:t>
            </a:r>
            <a:r>
              <a:rPr lang="en-GB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aB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</a:t>
            </a:r>
            <a:r>
              <a:rPr lang="en-GB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S→aS</a:t>
            </a:r>
            <a:r>
              <a:rPr lang="en-GB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| b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S→  ∝ b </a:t>
            </a:r>
            <a:r>
              <a:rPr lang="en-GB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</a:t>
            </a:r>
            <a:r>
              <a:rPr lang="en-GB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| ab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b ∝ → </a:t>
            </a:r>
            <a:r>
              <a:rPr lang="en-GB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bdb</a:t>
            </a:r>
            <a:r>
              <a:rPr lang="en-GB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| b</a:t>
            </a:r>
            <a:endParaRPr lang="en-GB" b="0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GB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Context Free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GB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Regular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GB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Context Sensitive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GB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LR(k)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68CE3B2-B0EB-97F5-32BC-443D96A06D7D}"/>
              </a:ext>
            </a:extLst>
          </p:cNvPr>
          <p:cNvSpPr txBox="1"/>
          <p:nvPr/>
        </p:nvSpPr>
        <p:spPr>
          <a:xfrm>
            <a:off x="2065621" y="2492755"/>
            <a:ext cx="651340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 startAt="2"/>
            </a:pPr>
            <a:r>
              <a:rPr lang="en-GB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Regular</a:t>
            </a:r>
          </a:p>
          <a:p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Correct:</a:t>
            </a: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regular grammar consists of productions where each non-terminal is associated with either a terminal or ε (empty string) in its production rules. The given grammar satisfies this condition.</a:t>
            </a:r>
          </a:p>
        </p:txBody>
      </p:sp>
    </p:spTree>
    <p:extLst>
      <p:ext uri="{BB962C8B-B14F-4D97-AF65-F5344CB8AC3E}">
        <p14:creationId xmlns:p14="http://schemas.microsoft.com/office/powerpoint/2010/main" val="8004948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7570628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479127" y="0"/>
            <a:ext cx="2174084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19: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2309465" y="459850"/>
            <a:ext cx="6269564" cy="1981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following grammar is 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S→ a ∝ b | b ∝ c | </a:t>
            </a:r>
            <a:r>
              <a:rPr lang="en-GB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aB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</a:t>
            </a:r>
            <a:r>
              <a:rPr lang="en-GB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S→aS</a:t>
            </a:r>
            <a:r>
              <a:rPr lang="en-GB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| b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S→  ∝ b </a:t>
            </a:r>
            <a:r>
              <a:rPr lang="en-GB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</a:t>
            </a:r>
            <a:r>
              <a:rPr lang="en-GB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| ab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b ∝ → </a:t>
            </a:r>
            <a:r>
              <a:rPr lang="en-GB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bdb</a:t>
            </a:r>
            <a:r>
              <a:rPr lang="en-GB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| b</a:t>
            </a:r>
            <a:endParaRPr lang="en-GB" b="0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GB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Context Free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GB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Regular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GB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Context Sensitive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GB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LR(k)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6DA50B-F7FB-7CA2-CDF1-B15CFBEF4E9A}"/>
              </a:ext>
            </a:extLst>
          </p:cNvPr>
          <p:cNvSpPr txBox="1"/>
          <p:nvPr/>
        </p:nvSpPr>
        <p:spPr>
          <a:xfrm>
            <a:off x="2065621" y="2487365"/>
            <a:ext cx="6513408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 startAt="3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Context Sensitive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Incorrect: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context-sensitive grammars are more powerful than regular grammars and allow for productions with more complex rules, including those involving context.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Context-sensitive grammars typically include productions with context-specific rules that depend on surrounding symbols, which is not evident in the given grammar.</a:t>
            </a:r>
          </a:p>
        </p:txBody>
      </p:sp>
    </p:spTree>
    <p:extLst>
      <p:ext uri="{BB962C8B-B14F-4D97-AF65-F5344CB8AC3E}">
        <p14:creationId xmlns:p14="http://schemas.microsoft.com/office/powerpoint/2010/main" val="4190027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6500286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479127" y="0"/>
            <a:ext cx="2174084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19: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2309465" y="459850"/>
            <a:ext cx="6269564" cy="1981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following grammar is 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S→ a ∝ b | b ∝ c | </a:t>
            </a:r>
            <a:r>
              <a:rPr lang="en-GB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aB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</a:t>
            </a:r>
            <a:r>
              <a:rPr lang="en-GB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S→aS</a:t>
            </a:r>
            <a:r>
              <a:rPr lang="en-GB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| b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S→  ∝ b </a:t>
            </a:r>
            <a:r>
              <a:rPr lang="en-GB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</a:t>
            </a:r>
            <a:r>
              <a:rPr lang="en-GB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| ab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b ∝ → </a:t>
            </a:r>
            <a:r>
              <a:rPr lang="en-GB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bdb</a:t>
            </a:r>
            <a:r>
              <a:rPr lang="en-GB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| b</a:t>
            </a:r>
            <a:endParaRPr lang="en-GB" b="0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GB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Context Free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GB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Regular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GB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Context Sensitive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GB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LR(k)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140EEB-DEC9-15B9-436B-BDD1B789D870}"/>
              </a:ext>
            </a:extLst>
          </p:cNvPr>
          <p:cNvSpPr txBox="1"/>
          <p:nvPr/>
        </p:nvSpPr>
        <p:spPr>
          <a:xfrm>
            <a:off x="2065621" y="2487365"/>
            <a:ext cx="651340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 startAt="4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LR(k)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Incorrect: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LR(k) grammars are a subclass of context-free grammars, characterized by certain parsing properties. However, the given grammar does not adhere to the strict requirements of LR(k) grammars.</a:t>
            </a:r>
          </a:p>
          <a:p>
            <a:endParaRPr lang="en-GB" b="1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Example: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LR(k) grammars require specific properties for deterministic parsing algorithms, such as LR parsing, which the given grammar may not satisfy.</a:t>
            </a:r>
          </a:p>
        </p:txBody>
      </p:sp>
    </p:spTree>
    <p:extLst>
      <p:ext uri="{BB962C8B-B14F-4D97-AF65-F5344CB8AC3E}">
        <p14:creationId xmlns:p14="http://schemas.microsoft.com/office/powerpoint/2010/main" val="23627568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legant Digital Lavender Business Basic Template by Slidesgo">
  <a:themeElements>
    <a:clrScheme name="Simple Light">
      <a:dk1>
        <a:srgbClr val="310041"/>
      </a:dk1>
      <a:lt1>
        <a:srgbClr val="FFFFFF"/>
      </a:lt1>
      <a:dk2>
        <a:srgbClr val="7E6395"/>
      </a:dk2>
      <a:lt2>
        <a:srgbClr val="B2A6CE"/>
      </a:lt2>
      <a:accent1>
        <a:srgbClr val="C7AEE4"/>
      </a:accent1>
      <a:accent2>
        <a:srgbClr val="BB90DF"/>
      </a:accent2>
      <a:accent3>
        <a:srgbClr val="CBB0E6"/>
      </a:accent3>
      <a:accent4>
        <a:srgbClr val="E4DAF6"/>
      </a:accent4>
      <a:accent5>
        <a:srgbClr val="A09BD6"/>
      </a:accent5>
      <a:accent6>
        <a:srgbClr val="ADAEE0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447</Words>
  <Application>Microsoft Office PowerPoint</Application>
  <PresentationFormat>On-screen Show (16:9)</PresentationFormat>
  <Paragraphs>67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Vidaloka</vt:lpstr>
      <vt:lpstr>Playfair Display</vt:lpstr>
      <vt:lpstr>Arial</vt:lpstr>
      <vt:lpstr>Playfair Display SemiBold</vt:lpstr>
      <vt:lpstr>Lato</vt:lpstr>
      <vt:lpstr>Elegant Digital Lavender Business Basic Template by Slidesgo</vt:lpstr>
      <vt:lpstr>Theory Of Computation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Computation</dc:title>
  <dc:creator>Aayush Shukla</dc:creator>
  <cp:lastModifiedBy>Aayush Shukla</cp:lastModifiedBy>
  <cp:revision>26</cp:revision>
  <dcterms:modified xsi:type="dcterms:W3CDTF">2024-04-10T18:22:58Z</dcterms:modified>
</cp:coreProperties>
</file>