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7"/>
  </p:notesMasterIdLst>
  <p:sldIdLst>
    <p:sldId id="256" r:id="rId2"/>
    <p:sldId id="291" r:id="rId3"/>
    <p:sldId id="294" r:id="rId4"/>
    <p:sldId id="292" r:id="rId5"/>
    <p:sldId id="293"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Playfair Display" panose="00000500000000000000" pitchFamily="2" charset="0"/>
      <p:regular r:id="rId12"/>
      <p:bold r:id="rId13"/>
      <p:italic r:id="rId14"/>
      <p:boldItalic r:id="rId15"/>
    </p:embeddedFont>
    <p:embeddedFont>
      <p:font typeface="Playfair Display SemiBold" panose="020B0604020202020204" charset="0"/>
      <p:regular r:id="rId16"/>
      <p:bold r:id="rId17"/>
      <p:italic r:id="rId18"/>
      <p:boldItalic r:id="rId19"/>
    </p:embeddedFont>
    <p:embeddedFont>
      <p:font typeface="Vidaloka"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6A01A-8B18-4562-ABB6-2D061329FD30}">
  <a:tblStyle styleId="{1986A01A-8B18-4562-ABB6-2D061329FD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120" y="7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71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468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20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458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092600" y="1008056"/>
            <a:ext cx="6958800" cy="26436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9600">
                <a:latin typeface="Vidaloka"/>
                <a:ea typeface="Vidaloka"/>
                <a:cs typeface="Vidaloka"/>
                <a:sym typeface="Vidalo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06789" y="3714844"/>
            <a:ext cx="4528800" cy="420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1725025" y="1307100"/>
            <a:ext cx="5694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1257450" y="1330650"/>
            <a:ext cx="66291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1257450" y="3295050"/>
            <a:ext cx="6629100" cy="5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2073275" y="1288250"/>
            <a:ext cx="49974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2073275" y="3259075"/>
            <a:ext cx="4997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6"/>
        <p:cNvGrpSpPr/>
        <p:nvPr/>
      </p:nvGrpSpPr>
      <p:grpSpPr>
        <a:xfrm>
          <a:off x="0" y="0"/>
          <a:ext cx="0" cy="0"/>
          <a:chOff x="0" y="0"/>
          <a:chExt cx="0" cy="0"/>
        </a:xfrm>
      </p:grpSpPr>
      <p:pic>
        <p:nvPicPr>
          <p:cNvPr id="87" name="Google Shape;87;p19"/>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2pPr>
            <a:lvl3pPr lvl="2"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3pPr>
            <a:lvl4pPr lvl="3"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4pPr>
            <a:lvl5pPr lvl="4"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5pPr>
            <a:lvl6pPr lvl="5"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6pPr>
            <a:lvl7pPr lvl="6"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7pPr>
            <a:lvl8pPr lvl="7"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8pPr>
            <a:lvl9pPr lvl="8"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58"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a:spLocks noGrp="1"/>
          </p:cNvSpPr>
          <p:nvPr>
            <p:ph type="ctrTitle"/>
          </p:nvPr>
        </p:nvSpPr>
        <p:spPr>
          <a:xfrm>
            <a:off x="2062418" y="1119734"/>
            <a:ext cx="4407655" cy="2643600"/>
          </a:xfrm>
          <a:prstGeom prst="rect">
            <a:avLst/>
          </a:prstGeom>
        </p:spPr>
        <p:txBody>
          <a:bodyPr spcFirstLastPara="1" wrap="square" lIns="91425" tIns="91425" rIns="91425" bIns="91425" anchor="ctr" anchorCtr="0">
            <a:noAutofit/>
          </a:bodyPr>
          <a:lstStyle/>
          <a:p>
            <a:r>
              <a:rPr lang="en-IN" sz="5800" i="1" dirty="0">
                <a:latin typeface="Playfair Display"/>
                <a:ea typeface="Playfair Display"/>
                <a:cs typeface="Playfair Display"/>
                <a:sym typeface="Playfair Display"/>
              </a:rPr>
              <a:t>Theory Of Computation</a:t>
            </a:r>
            <a:endParaRPr sz="5800" i="1" dirty="0">
              <a:latin typeface="Playfair Display"/>
              <a:ea typeface="Playfair Display"/>
              <a:cs typeface="Playfair Display"/>
              <a:sym typeface="Playfair Display"/>
            </a:endParaRPr>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8926946" y="-4139155"/>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 name="Google Shape;529;p44">
            <a:extLst>
              <a:ext uri="{FF2B5EF4-FFF2-40B4-BE49-F238E27FC236}">
                <a16:creationId xmlns:a16="http://schemas.microsoft.com/office/drawing/2014/main" id="{6E3EFDD3-CE67-1DEF-A7D5-C167230B6262}"/>
              </a:ext>
            </a:extLst>
          </p:cNvPr>
          <p:cNvSpPr/>
          <p:nvPr/>
        </p:nvSpPr>
        <p:spPr>
          <a:xfrm>
            <a:off x="11318696" y="-1747405"/>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0;p28">
            <a:extLst>
              <a:ext uri="{FF2B5EF4-FFF2-40B4-BE49-F238E27FC236}">
                <a16:creationId xmlns:a16="http://schemas.microsoft.com/office/drawing/2014/main" id="{6DF138EE-ACF8-75BD-1C53-767218FC14B9}"/>
              </a:ext>
            </a:extLst>
          </p:cNvPr>
          <p:cNvSpPr/>
          <p:nvPr/>
        </p:nvSpPr>
        <p:spPr>
          <a:xfrm>
            <a:off x="-1370755" y="-5846110"/>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4"/>
          <p:cNvSpPr txBox="1">
            <a:spLocks noGrp="1"/>
          </p:cNvSpPr>
          <p:nvPr>
            <p:ph type="subTitle" idx="1"/>
          </p:nvPr>
        </p:nvSpPr>
        <p:spPr>
          <a:xfrm>
            <a:off x="2337827" y="874973"/>
            <a:ext cx="6287058" cy="1211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Anshul Shukla</a:t>
            </a:r>
          </a:p>
          <a:p>
            <a:pPr marL="0" lvl="0" indent="0" algn="l" rtl="0">
              <a:spcBef>
                <a:spcPts val="0"/>
              </a:spcBef>
              <a:spcAft>
                <a:spcPts val="0"/>
              </a:spcAft>
              <a:buNone/>
            </a:pPr>
            <a:r>
              <a:rPr lang="en" dirty="0"/>
              <a:t>Roll-Number: IC-2K20-12</a:t>
            </a:r>
            <a:br>
              <a:rPr lang="en" dirty="0"/>
            </a:br>
            <a:r>
              <a:rPr lang="en" dirty="0"/>
              <a:t>Course: MCA(5-Years)</a:t>
            </a:r>
            <a:br>
              <a:rPr lang="en" dirty="0"/>
            </a:br>
            <a:r>
              <a:rPr lang="en" dirty="0"/>
              <a:t>Semester: 8</a:t>
            </a:r>
            <a:r>
              <a:rPr lang="en" baseline="30000" dirty="0"/>
              <a:t>th</a:t>
            </a:r>
            <a:r>
              <a:rPr lang="en" dirty="0"/>
              <a:t> Semester</a:t>
            </a:r>
            <a:br>
              <a:rPr lang="en" dirty="0"/>
            </a:br>
            <a:r>
              <a:rPr lang="en-US" dirty="0"/>
              <a:t>Institute: International Institute of Professional Studies, Devi </a:t>
            </a:r>
            <a:r>
              <a:rPr lang="en-US" dirty="0" err="1"/>
              <a:t>Ahilya</a:t>
            </a:r>
            <a:r>
              <a:rPr lang="en-US" dirty="0"/>
              <a:t> University</a:t>
            </a:r>
            <a:endParaRPr dirty="0"/>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3595126" y="2487365"/>
            <a:ext cx="3772459"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Type 0,1,2,3- Grammar:</a:t>
            </a:r>
          </a:p>
        </p:txBody>
      </p:sp>
      <p:sp>
        <p:nvSpPr>
          <p:cNvPr id="11" name="Google Shape;106;p25">
            <a:extLst>
              <a:ext uri="{FF2B5EF4-FFF2-40B4-BE49-F238E27FC236}">
                <a16:creationId xmlns:a16="http://schemas.microsoft.com/office/drawing/2014/main" id="{6C029EE8-F700-6801-2E92-88B256CBB15C}"/>
              </a:ext>
            </a:extLst>
          </p:cNvPr>
          <p:cNvSpPr txBox="1">
            <a:spLocks/>
          </p:cNvSpPr>
          <p:nvPr/>
        </p:nvSpPr>
        <p:spPr>
          <a:xfrm>
            <a:off x="3755603" y="236490"/>
            <a:ext cx="3451511"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IN" sz="2800" dirty="0"/>
              <a:t>M</a:t>
            </a:r>
            <a:r>
              <a:rPr lang="en-GB" sz="2800" dirty="0" err="1"/>
              <a:t>eet</a:t>
            </a:r>
            <a:r>
              <a:rPr lang="en-GB" sz="2800" dirty="0"/>
              <a:t> Your Presenter</a:t>
            </a:r>
          </a:p>
        </p:txBody>
      </p:sp>
      <p:sp>
        <p:nvSpPr>
          <p:cNvPr id="13" name="Google Shape;140;p28">
            <a:extLst>
              <a:ext uri="{FF2B5EF4-FFF2-40B4-BE49-F238E27FC236}">
                <a16:creationId xmlns:a16="http://schemas.microsoft.com/office/drawing/2014/main" id="{D13AA8FB-BE09-FC6B-ED97-BE5B2449DC88}"/>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05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9705205">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579142" y="0"/>
            <a:ext cx="1974057"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9:</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760461" y="459850"/>
            <a:ext cx="5611418" cy="115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set A =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n = 1,2,3,... } is an example of a grammar that is</a:t>
            </a:r>
            <a:endParaRPr lang="en-US"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Regular</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Free</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 Context Free</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None of the above</a:t>
            </a:r>
          </a:p>
          <a:p>
            <a:pPr rtl="0">
              <a:spcBef>
                <a:spcPts val="0"/>
              </a:spcBef>
              <a:spcAft>
                <a:spcPts val="0"/>
              </a:spcAft>
            </a:pP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78D366E-7137-8C2E-9B22-8547CB5DD280}"/>
              </a:ext>
            </a:extLst>
          </p:cNvPr>
          <p:cNvSpPr txBox="1"/>
          <p:nvPr/>
        </p:nvSpPr>
        <p:spPr>
          <a:xfrm>
            <a:off x="2068300" y="1619250"/>
            <a:ext cx="6510729" cy="2677656"/>
          </a:xfrm>
          <a:prstGeom prst="rect">
            <a:avLst/>
          </a:prstGeom>
          <a:noFill/>
        </p:spPr>
        <p:txBody>
          <a:bodyPr wrap="square">
            <a:spAutoFit/>
          </a:bodyPr>
          <a:lstStyle/>
          <a:p>
            <a:pPr marL="342900" indent="-342900">
              <a:buFont typeface="+mj-lt"/>
              <a:buAutoNum type="alphaLcParenR"/>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Regular</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Incorrect:</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Regular grammars cannot generate languages with nested structures or patterns where the number of 'a's, 'b's, and 'c's are related and must match.</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set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n = 1,2,3,... } requires a context-free grammar (CFG) to properly capture its structure.</a:t>
            </a:r>
          </a:p>
          <a:p>
            <a:endPar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Example:</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In the language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n = 1,2,3,... }, each 'a' must be followed by 'b' and then 'c', with the same number of 'a's, 'b's, and 'c's. This nested structure cannot be described by regular expressions or finite automata.</a:t>
            </a:r>
          </a:p>
        </p:txBody>
      </p:sp>
    </p:spTree>
    <p:extLst>
      <p:ext uri="{BB962C8B-B14F-4D97-AF65-F5344CB8AC3E}">
        <p14:creationId xmlns:p14="http://schemas.microsoft.com/office/powerpoint/2010/main" val="3707108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8696164">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579142" y="0"/>
            <a:ext cx="1974057"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9:</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760461" y="459850"/>
            <a:ext cx="5611418" cy="115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set A =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n = 1,2,3,... } is an example of a grammar that is</a:t>
            </a:r>
            <a:endParaRPr lang="en-US"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Regular</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Free</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 Context Free</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None of the above</a:t>
            </a:r>
          </a:p>
          <a:p>
            <a:pPr rtl="0">
              <a:spcBef>
                <a:spcPts val="0"/>
              </a:spcBef>
              <a:spcAft>
                <a:spcPts val="0"/>
              </a:spcAft>
            </a:pP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TextBox 53">
            <a:extLst>
              <a:ext uri="{FF2B5EF4-FFF2-40B4-BE49-F238E27FC236}">
                <a16:creationId xmlns:a16="http://schemas.microsoft.com/office/drawing/2014/main" id="{6FBCCFAB-6069-FA9A-B67D-BD9CBE384C33}"/>
              </a:ext>
            </a:extLst>
          </p:cNvPr>
          <p:cNvSpPr txBox="1"/>
          <p:nvPr/>
        </p:nvSpPr>
        <p:spPr>
          <a:xfrm>
            <a:off x="2068300" y="1619250"/>
            <a:ext cx="6510729" cy="2677656"/>
          </a:xfrm>
          <a:prstGeom prst="rect">
            <a:avLst/>
          </a:prstGeom>
          <a:noFill/>
        </p:spPr>
        <p:txBody>
          <a:bodyPr wrap="square">
            <a:spAutoFit/>
          </a:bodyPr>
          <a:lstStyle/>
          <a:p>
            <a:pPr marL="342900" indent="-342900">
              <a:buFont typeface="+mj-lt"/>
              <a:buAutoNum type="alphaLcParenR" startAt="2"/>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Context Free</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Correct:</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set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n = 1,2,3,... } can be generated by a context-free grammar (CFG).</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CFGs allow for the definition of production rules that capture the nested structure of the language, where the number of 'a's, 'b's, and 'c's must match.</a:t>
            </a:r>
          </a:p>
          <a:p>
            <a:endPar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Example:</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 CFG for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n = 1,2,3,... } could have production rules like S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aSBC</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B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bBc</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ε, and C → c | ε, where 'S' represents the entire string, 'B' generates the middle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bnc</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part, and 'C' generates the ending 'c' part.</a:t>
            </a:r>
          </a:p>
        </p:txBody>
      </p:sp>
    </p:spTree>
    <p:extLst>
      <p:ext uri="{BB962C8B-B14F-4D97-AF65-F5344CB8AC3E}">
        <p14:creationId xmlns:p14="http://schemas.microsoft.com/office/powerpoint/2010/main" val="176815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755001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579142" y="0"/>
            <a:ext cx="1974057"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9:</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760461" y="459850"/>
            <a:ext cx="5611418" cy="115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set A =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n = 1,2,3,... } is an example of a grammar that is</a:t>
            </a:r>
            <a:endParaRPr lang="en-US"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Regular</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Free</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 Context Free</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None of the above</a:t>
            </a:r>
          </a:p>
          <a:p>
            <a:pPr rtl="0">
              <a:spcBef>
                <a:spcPts val="0"/>
              </a:spcBef>
              <a:spcAft>
                <a:spcPts val="0"/>
              </a:spcAft>
            </a:pP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FB65CF34-404A-026C-7B0C-CF3EF475CEFF}"/>
              </a:ext>
            </a:extLst>
          </p:cNvPr>
          <p:cNvSpPr txBox="1"/>
          <p:nvPr/>
        </p:nvSpPr>
        <p:spPr>
          <a:xfrm>
            <a:off x="2068300" y="1619250"/>
            <a:ext cx="6510729" cy="2677656"/>
          </a:xfrm>
          <a:prstGeom prst="rect">
            <a:avLst/>
          </a:prstGeom>
          <a:noFill/>
        </p:spPr>
        <p:txBody>
          <a:bodyPr wrap="square">
            <a:spAutoFit/>
          </a:bodyPr>
          <a:lstStyle/>
          <a:p>
            <a:pPr marL="342900" indent="-342900">
              <a:buFont typeface="+mj-lt"/>
              <a:buAutoNum type="alphaLcParenR" startAt="3"/>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Non Context Free</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Correct:</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set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n = 1,2,3,... } cannot be generated by a regular grammar or a context-free grammar alone.</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Non-context-free languages have dependencies between symbols that cannot be captured by CFGs.</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Example:</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In the language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a:t>
            </a:r>
            <a:r>
              <a:rPr lang="en-GB" baseline="300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n = 1,2,3,... }, the number of 'a's, 'b's, and 'c's must be equal and match each other, which creates a dependency between the symbols that cannot be expressed by CFGs.</a:t>
            </a:r>
          </a:p>
        </p:txBody>
      </p:sp>
    </p:spTree>
    <p:extLst>
      <p:ext uri="{BB962C8B-B14F-4D97-AF65-F5344CB8AC3E}">
        <p14:creationId xmlns:p14="http://schemas.microsoft.com/office/powerpoint/2010/main" val="878549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legant Digital Lavender Business Basic Template by Slidesgo">
  <a:themeElements>
    <a:clrScheme name="Simple Light">
      <a:dk1>
        <a:srgbClr val="310041"/>
      </a:dk1>
      <a:lt1>
        <a:srgbClr val="FFFFFF"/>
      </a:lt1>
      <a:dk2>
        <a:srgbClr val="7E6395"/>
      </a:dk2>
      <a:lt2>
        <a:srgbClr val="B2A6CE"/>
      </a:lt2>
      <a:accent1>
        <a:srgbClr val="C7AEE4"/>
      </a:accent1>
      <a:accent2>
        <a:srgbClr val="BB90DF"/>
      </a:accent2>
      <a:accent3>
        <a:srgbClr val="CBB0E6"/>
      </a:accent3>
      <a:accent4>
        <a:srgbClr val="E4DAF6"/>
      </a:accent4>
      <a:accent5>
        <a:srgbClr val="A09BD6"/>
      </a:accent5>
      <a:accent6>
        <a:srgbClr val="ADAEE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451</Words>
  <Application>Microsoft Office PowerPoint</Application>
  <PresentationFormat>On-screen Show (16:9)</PresentationFormat>
  <Paragraphs>47</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Vidaloka</vt:lpstr>
      <vt:lpstr>Playfair Display</vt:lpstr>
      <vt:lpstr>Arial</vt:lpstr>
      <vt:lpstr>Playfair Display SemiBold</vt:lpstr>
      <vt:lpstr>Lato</vt:lpstr>
      <vt:lpstr>Elegant Digital Lavender Business Basic Template by Slidesgo</vt:lpstr>
      <vt:lpstr>Theory Of Computation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Aayush Shukla</dc:creator>
  <cp:lastModifiedBy>Aayush Shukla</cp:lastModifiedBy>
  <cp:revision>11</cp:revision>
  <dcterms:modified xsi:type="dcterms:W3CDTF">2024-04-10T13:08:52Z</dcterms:modified>
</cp:coreProperties>
</file>