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
  </p:notesMasterIdLst>
  <p:sldIdLst>
    <p:sldId id="291" r:id="rId2"/>
    <p:sldId id="306" r:id="rId3"/>
    <p:sldId id="308" r:id="rId4"/>
  </p:sldIdLst>
  <p:sldSz cx="9144000" cy="5143500" type="screen16x9"/>
  <p:notesSz cx="6858000" cy="9144000"/>
  <p:embeddedFontLst>
    <p:embeddedFont>
      <p:font typeface="Lato" panose="020F0502020204030203" pitchFamily="34" charset="0"/>
      <p:regular r:id="rId6"/>
      <p:bold r:id="rId7"/>
      <p:italic r:id="rId8"/>
      <p:boldItalic r:id="rId9"/>
    </p:embeddedFont>
    <p:embeddedFont>
      <p:font typeface="Playfair Display SemiBold" panose="020B0604020202020204" charset="0"/>
      <p:regular r:id="rId10"/>
      <p:bold r:id="rId11"/>
      <p:italic r:id="rId12"/>
      <p:boldItalic r:id="rId13"/>
    </p:embeddedFont>
    <p:embeddedFont>
      <p:font typeface="Vidaloka"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6A01A-8B18-4562-ABB6-2D061329FD30}">
  <a:tblStyle styleId="{1986A01A-8B18-4562-ABB6-2D061329FD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120" y="7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71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0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54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4"/>
          <p:cNvSpPr txBox="1">
            <a:spLocks noGrp="1"/>
          </p:cNvSpPr>
          <p:nvPr>
            <p:ph type="subTitle" idx="1"/>
          </p:nvPr>
        </p:nvSpPr>
        <p:spPr>
          <a:xfrm>
            <a:off x="2337827" y="874973"/>
            <a:ext cx="6287058" cy="121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Anshul Shukla</a:t>
            </a:r>
          </a:p>
          <a:p>
            <a:pPr marL="0" lvl="0" indent="0" algn="l" rtl="0">
              <a:spcBef>
                <a:spcPts val="0"/>
              </a:spcBef>
              <a:spcAft>
                <a:spcPts val="0"/>
              </a:spcAft>
              <a:buNone/>
            </a:pPr>
            <a:r>
              <a:rPr lang="en" dirty="0"/>
              <a:t>Roll-Number: IC-2K20-12</a:t>
            </a:r>
            <a:br>
              <a:rPr lang="en" dirty="0"/>
            </a:br>
            <a:r>
              <a:rPr lang="en" dirty="0"/>
              <a:t>Course: MCA(5-Years)</a:t>
            </a:r>
            <a:br>
              <a:rPr lang="en" dirty="0"/>
            </a:br>
            <a:r>
              <a:rPr lang="en" dirty="0"/>
              <a:t>Semester: 8</a:t>
            </a:r>
            <a:r>
              <a:rPr lang="en" baseline="30000" dirty="0"/>
              <a:t>th</a:t>
            </a:r>
            <a:r>
              <a:rPr lang="en" dirty="0"/>
              <a:t> Semester</a:t>
            </a:r>
            <a:br>
              <a:rPr lang="en" dirty="0"/>
            </a:br>
            <a:r>
              <a:rPr lang="en-US" dirty="0"/>
              <a:t>Institute: International Institute of Professional Studies, Devi </a:t>
            </a:r>
            <a:r>
              <a:rPr lang="en-US" dirty="0" err="1"/>
              <a:t>Ahilya</a:t>
            </a:r>
            <a:r>
              <a:rPr lang="en-US" dirty="0"/>
              <a:t> University</a:t>
            </a:r>
            <a:endParaRPr dirty="0"/>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3595126" y="2487365"/>
            <a:ext cx="3772459"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Type 0,1,2,3- Grammar:</a:t>
            </a:r>
          </a:p>
        </p:txBody>
      </p:sp>
      <p:sp>
        <p:nvSpPr>
          <p:cNvPr id="11" name="Google Shape;106;p25">
            <a:extLst>
              <a:ext uri="{FF2B5EF4-FFF2-40B4-BE49-F238E27FC236}">
                <a16:creationId xmlns:a16="http://schemas.microsoft.com/office/drawing/2014/main" id="{6C029EE8-F700-6801-2E92-88B256CBB15C}"/>
              </a:ext>
            </a:extLst>
          </p:cNvPr>
          <p:cNvSpPr txBox="1">
            <a:spLocks/>
          </p:cNvSpPr>
          <p:nvPr/>
        </p:nvSpPr>
        <p:spPr>
          <a:xfrm>
            <a:off x="3755603" y="236490"/>
            <a:ext cx="3451511"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M</a:t>
            </a:r>
            <a:r>
              <a:rPr lang="en-GB" sz="2800" dirty="0" err="1"/>
              <a:t>eet</a:t>
            </a:r>
            <a:r>
              <a:rPr lang="en-GB" sz="2800" dirty="0"/>
              <a:t> Your Presenter</a:t>
            </a:r>
          </a:p>
        </p:txBody>
      </p:sp>
      <p:sp>
        <p:nvSpPr>
          <p:cNvPr id="13" name="Google Shape;140;p28">
            <a:extLst>
              <a:ext uri="{FF2B5EF4-FFF2-40B4-BE49-F238E27FC236}">
                <a16:creationId xmlns:a16="http://schemas.microsoft.com/office/drawing/2014/main" id="{D13AA8FB-BE09-FC6B-ED97-BE5B2449DC88}"/>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0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971082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13:</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0"/>
            <a:ext cx="6513407" cy="198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hich of  the following are not context-free languages:</a:t>
            </a:r>
          </a:p>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set of all strings over {a, b, c} in which the number of occurrences of a, b, c is the same. </a:t>
            </a:r>
          </a:p>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c^n</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|m&lt;=n&lt;=2m}.</a:t>
            </a:r>
          </a:p>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b^n|n</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=m^2}.</a:t>
            </a:r>
          </a:p>
          <a:p>
            <a:pPr marL="539750" indent="-400050" rtl="0">
              <a:spcBef>
                <a:spcPts val="0"/>
              </a:spcBef>
              <a:spcAft>
                <a:spcPts val="0"/>
              </a:spcAft>
              <a:buFont typeface="+mj-lt"/>
              <a:buAutoNum type="romanUcPeriod"/>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b,c</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539750" indent="-400050" rtl="0">
              <a:spcBef>
                <a:spcPts val="0"/>
              </a:spcBef>
              <a:spcAft>
                <a:spcPts val="0"/>
              </a:spcAft>
              <a:buFont typeface="+mj-lt"/>
              <a:buAutoNum type="romanUcPeriod"/>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539750" indent="-400050" rtl="0">
              <a:spcBef>
                <a:spcPts val="0"/>
              </a:spcBef>
              <a:spcAft>
                <a:spcPts val="0"/>
              </a:spcAft>
              <a:buFont typeface="+mj-lt"/>
              <a:buAutoNum type="romanUcPeriod"/>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539750" indent="-400050" rtl="0">
              <a:spcBef>
                <a:spcPts val="0"/>
              </a:spcBef>
              <a:spcAft>
                <a:spcPts val="0"/>
              </a:spcAft>
              <a:buFont typeface="+mj-lt"/>
              <a:buAutoNum type="romanUcPeriod"/>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113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8642329">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13:</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065621" y="459851"/>
            <a:ext cx="6513407" cy="96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set of all strings over {a, b, c} in which the number of occurrences of a, b, c is the same. </a:t>
            </a:r>
          </a:p>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c^n</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|m&lt;=n&lt;=2m}.</a:t>
            </a:r>
          </a:p>
          <a:p>
            <a:pPr marL="482600" indent="-342900" rtl="0">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a^m</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b^n|n</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=m^2}.</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475DC01A-C701-5BA3-8D39-0F1F67DAFA72}"/>
              </a:ext>
            </a:extLst>
          </p:cNvPr>
          <p:cNvSpPr txBox="1"/>
          <p:nvPr/>
        </p:nvSpPr>
        <p:spPr>
          <a:xfrm>
            <a:off x="2065621" y="1428751"/>
            <a:ext cx="6572250" cy="3554819"/>
          </a:xfrm>
          <a:prstGeom prst="rect">
            <a:avLst/>
          </a:prstGeom>
          <a:noFill/>
        </p:spPr>
        <p:txBody>
          <a:bodyPr wrap="square">
            <a:spAutoFit/>
          </a:bodyPr>
          <a:lstStyle/>
          <a:p>
            <a:pPr marL="342900" indent="-342900">
              <a:buFont typeface="+mj-lt"/>
              <a:buAutoNum type="alphaLcParenR"/>
            </a:pP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set of all strings over {a, b, c} in which the number of occurrences of a, b, c is the same. This language describes strings where the counts of 'a's, 'b's, and 'c's are equal. It's not a context-free language because context-free grammars cannot maintain counts of multiple symbols simultaneously.</a:t>
            </a:r>
          </a:p>
          <a:p>
            <a:pPr marL="342900" indent="-342900">
              <a:buFont typeface="+mj-lt"/>
              <a:buAutoNum type="alphaLcParenR"/>
            </a:pPr>
            <a:endPar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342900" indent="-342900">
              <a:buFont typeface="+mj-lt"/>
              <a:buAutoNum type="alphaLcParenR"/>
            </a:pP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3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3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b^m</a:t>
            </a: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3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c^n</a:t>
            </a: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m&lt;=n&lt;=2m}. This language describes strings with 'a's followed by 'b's, and then 'c's. The number of 'a's is less than or equal to the number of 'b's, and the number of 'b's is less than or equal to twice the number of 'a's. It's not a context-free language due to the requirement of matching counts.</a:t>
            </a:r>
          </a:p>
          <a:p>
            <a:pPr marL="342900" indent="-342900">
              <a:buFont typeface="+mj-lt"/>
              <a:buAutoNum type="alphaLcParenR"/>
            </a:pPr>
            <a:endPar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342900" indent="-342900">
              <a:buFont typeface="+mj-lt"/>
              <a:buAutoNum type="alphaLcParenR"/>
            </a:pP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3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a^m</a:t>
            </a: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3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b^n|n</a:t>
            </a:r>
            <a:r>
              <a:rPr lang="en-GB" sz="13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=m^2}. This language describes strings with a number of 'a's followed by a number of 'b's, where the number of 'b's is the square of the number of 'a's. It's not a context-free language due to the requirement of matching counts.</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Conclusion:</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The correct answer is option iii) because all the options describe languages that are not context-free.</a:t>
            </a:r>
          </a:p>
        </p:txBody>
      </p:sp>
    </p:spTree>
    <p:extLst>
      <p:ext uri="{BB962C8B-B14F-4D97-AF65-F5344CB8AC3E}">
        <p14:creationId xmlns:p14="http://schemas.microsoft.com/office/powerpoint/2010/main" val="3513605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401</Words>
  <Application>Microsoft Office PowerPoint</Application>
  <PresentationFormat>On-screen Show (16:9)</PresentationFormat>
  <Paragraphs>25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Lato</vt:lpstr>
      <vt:lpstr>Playfair Display SemiBold</vt:lpstr>
      <vt:lpstr>Vidaloka</vt:lpstr>
      <vt:lpstr>Elegant Digital Lavender Business Basic Template by Slidesgo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Aayush Shukla</dc:creator>
  <cp:lastModifiedBy>Aayush Shukla</cp:lastModifiedBy>
  <cp:revision>37</cp:revision>
  <dcterms:modified xsi:type="dcterms:W3CDTF">2024-04-11T11:59:32Z</dcterms:modified>
</cp:coreProperties>
</file>