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7"/>
  </p:notesMasterIdLst>
  <p:sldIdLst>
    <p:sldId id="291" r:id="rId2"/>
    <p:sldId id="306" r:id="rId3"/>
    <p:sldId id="307" r:id="rId4"/>
    <p:sldId id="308" r:id="rId5"/>
    <p:sldId id="309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Playfair Display SemiBold" panose="020B0604020202020204" charset="0"/>
      <p:regular r:id="rId12"/>
      <p:bold r:id="rId13"/>
      <p:italic r:id="rId14"/>
      <p:boldItalic r:id="rId15"/>
    </p:embeddedFont>
    <p:embeddedFont>
      <p:font typeface="Vidaloka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86A01A-8B18-4562-ABB6-2D061329FD30}">
  <a:tblStyle styleId="{1986A01A-8B18-4562-ABB6-2D061329F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75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714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505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760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746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834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92600" y="1008056"/>
            <a:ext cx="6958800" cy="26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06789" y="3714844"/>
            <a:ext cx="45288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725025" y="1307100"/>
            <a:ext cx="5694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257450" y="1330650"/>
            <a:ext cx="66291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1257450" y="3295050"/>
            <a:ext cx="66291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2073275" y="1288250"/>
            <a:ext cx="49974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073275" y="3259075"/>
            <a:ext cx="4997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8" r:id="rId5"/>
    <p:sldLayoutId id="2147483665" r:id="rId6"/>
    <p:sldLayoutId id="214748366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subTitle" idx="1"/>
          </p:nvPr>
        </p:nvSpPr>
        <p:spPr>
          <a:xfrm>
            <a:off x="2337827" y="874973"/>
            <a:ext cx="6287058" cy="1211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Name: Anshul Shukla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Roll-Number: IC-2K20-12</a:t>
            </a:r>
            <a:br>
              <a:rPr lang="en" dirty="0"/>
            </a:br>
            <a:r>
              <a:rPr lang="en" dirty="0"/>
              <a:t>Course: MCA(5-Years)</a:t>
            </a:r>
            <a:br>
              <a:rPr lang="en" dirty="0"/>
            </a:br>
            <a:r>
              <a:rPr lang="en" dirty="0"/>
              <a:t>Semester: 8</a:t>
            </a:r>
            <a:r>
              <a:rPr lang="en" baseline="30000" dirty="0"/>
              <a:t>th</a:t>
            </a:r>
            <a:r>
              <a:rPr lang="en" dirty="0"/>
              <a:t> Semester</a:t>
            </a:r>
            <a:br>
              <a:rPr lang="en" dirty="0"/>
            </a:br>
            <a:r>
              <a:rPr lang="en-US" dirty="0"/>
              <a:t>Institute: International Institute of Professional Studies, Devi </a:t>
            </a:r>
            <a:r>
              <a:rPr lang="en-US" dirty="0" err="1"/>
              <a:t>Ahilya</a:t>
            </a:r>
            <a:r>
              <a:rPr lang="en-US" dirty="0"/>
              <a:t> University</a:t>
            </a:r>
            <a:endParaRPr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3595126" y="2487365"/>
            <a:ext cx="3772459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Type 0,1,2,3- Grammar:</a:t>
            </a:r>
          </a:p>
        </p:txBody>
      </p:sp>
      <p:sp>
        <p:nvSpPr>
          <p:cNvPr id="11" name="Google Shape;106;p25">
            <a:extLst>
              <a:ext uri="{FF2B5EF4-FFF2-40B4-BE49-F238E27FC236}">
                <a16:creationId xmlns:a16="http://schemas.microsoft.com/office/drawing/2014/main" id="{6C029EE8-F700-6801-2E92-88B256CBB15C}"/>
              </a:ext>
            </a:extLst>
          </p:cNvPr>
          <p:cNvSpPr txBox="1">
            <a:spLocks/>
          </p:cNvSpPr>
          <p:nvPr/>
        </p:nvSpPr>
        <p:spPr>
          <a:xfrm>
            <a:off x="3755603" y="236490"/>
            <a:ext cx="3451511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IN" sz="2800" dirty="0"/>
              <a:t>M</a:t>
            </a:r>
            <a:r>
              <a:rPr lang="en-GB" sz="2800" dirty="0" err="1"/>
              <a:t>eet</a:t>
            </a:r>
            <a:r>
              <a:rPr lang="en-GB" sz="2800" dirty="0"/>
              <a:t> Your Presenter</a:t>
            </a:r>
          </a:p>
        </p:txBody>
      </p:sp>
      <p:sp>
        <p:nvSpPr>
          <p:cNvPr id="13" name="Google Shape;140;p28">
            <a:extLst>
              <a:ext uri="{FF2B5EF4-FFF2-40B4-BE49-F238E27FC236}">
                <a16:creationId xmlns:a16="http://schemas.microsoft.com/office/drawing/2014/main" id="{D13AA8FB-BE09-FC6B-ED97-BE5B2449DC88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0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971082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15: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1" y="459850"/>
            <a:ext cx="6513407" cy="140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of the following statement is true ?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a language is context free it can always be accepted by a deterministic pushdown automata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union of two context free language is context free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intersection of two context  free language is context free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complement of a context free languages is context free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D69D11-BD31-0C56-5D50-CF5AF4877CF6}"/>
              </a:ext>
            </a:extLst>
          </p:cNvPr>
          <p:cNvSpPr txBox="1"/>
          <p:nvPr/>
        </p:nvSpPr>
        <p:spPr>
          <a:xfrm>
            <a:off x="2065621" y="1866900"/>
            <a:ext cx="65722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a language is context free it can always be accepted by a deterministic pushdown automata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not: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While every context-free language can be accepted by a nondeterministic pushdown automaton (NPDA), not all can be accepted by a DPDA.</a:t>
            </a:r>
          </a:p>
        </p:txBody>
      </p:sp>
    </p:spTree>
    <p:extLst>
      <p:ext uri="{BB962C8B-B14F-4D97-AF65-F5344CB8AC3E}">
        <p14:creationId xmlns:p14="http://schemas.microsoft.com/office/powerpoint/2010/main" val="361511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8644596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15: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1" y="459850"/>
            <a:ext cx="6513407" cy="140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of the following statement is true ?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a language is context free it can always be accepted by a deterministic pushdown automata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union of two context free language is context free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intersection of two context  free language is context free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complement of a context free languages is context free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2F6CE1-56E5-7FA0-91C3-57F889AA468B}"/>
              </a:ext>
            </a:extLst>
          </p:cNvPr>
          <p:cNvSpPr txBox="1"/>
          <p:nvPr/>
        </p:nvSpPr>
        <p:spPr>
          <a:xfrm>
            <a:off x="2065621" y="1866900"/>
            <a:ext cx="657225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2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union of two context-free languages is context-free.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true: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union operation preserves context-free languages. If L1 and L2 are both context-free languages, then their union (L1 ∪ L2) is also context-free.</a:t>
            </a:r>
          </a:p>
        </p:txBody>
      </p:sp>
    </p:spTree>
    <p:extLst>
      <p:ext uri="{BB962C8B-B14F-4D97-AF65-F5344CB8AC3E}">
        <p14:creationId xmlns:p14="http://schemas.microsoft.com/office/powerpoint/2010/main" val="2483723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7619342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15: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1" y="459850"/>
            <a:ext cx="6513407" cy="140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of the following statement is true ?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a language is context free it can always be accepted by a deterministic pushdown automata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union of two context free language is context free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intersection of two context  free language is context free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complement of a context free languages is context free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F5F1DA-50B6-9FA4-D816-37097DDD2F77}"/>
              </a:ext>
            </a:extLst>
          </p:cNvPr>
          <p:cNvSpPr txBox="1"/>
          <p:nvPr/>
        </p:nvSpPr>
        <p:spPr>
          <a:xfrm>
            <a:off x="2065621" y="1866900"/>
            <a:ext cx="65722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3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intersection of two context-free languages is context-free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not: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Unlike the union operation, the intersection of two context-free languages is not necessarily context-free. There exist examples where the intersection of two context-free languages results in a non-context-free language.</a:t>
            </a:r>
          </a:p>
        </p:txBody>
      </p:sp>
    </p:spTree>
    <p:extLst>
      <p:ext uri="{BB962C8B-B14F-4D97-AF65-F5344CB8AC3E}">
        <p14:creationId xmlns:p14="http://schemas.microsoft.com/office/powerpoint/2010/main" val="4115930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6477288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15: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1" y="459850"/>
            <a:ext cx="6513407" cy="140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of the following statement is true ?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a language is context free it can always be accepted by a deterministic pushdown automata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union of two context free language is context free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intersection of two context  free language is context free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complement of a context free languages is context free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7089F8-DEE1-5572-353C-B9828117B0C8}"/>
              </a:ext>
            </a:extLst>
          </p:cNvPr>
          <p:cNvSpPr txBox="1"/>
          <p:nvPr/>
        </p:nvSpPr>
        <p:spPr>
          <a:xfrm>
            <a:off x="2065621" y="1866900"/>
            <a:ext cx="65722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4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complement of a context-free language is context-free.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not: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complement of a context-free language is not guaranteed to be context-free. There exist context-free languages whose complements are not context-free.</a:t>
            </a:r>
          </a:p>
        </p:txBody>
      </p:sp>
    </p:spTree>
    <p:extLst>
      <p:ext uri="{BB962C8B-B14F-4D97-AF65-F5344CB8AC3E}">
        <p14:creationId xmlns:p14="http://schemas.microsoft.com/office/powerpoint/2010/main" val="1427108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Digital Lavender Business Basic Template by Slidesgo">
  <a:themeElements>
    <a:clrScheme name="Simple Light">
      <a:dk1>
        <a:srgbClr val="310041"/>
      </a:dk1>
      <a:lt1>
        <a:srgbClr val="FFFFFF"/>
      </a:lt1>
      <a:dk2>
        <a:srgbClr val="7E6395"/>
      </a:dk2>
      <a:lt2>
        <a:srgbClr val="B2A6CE"/>
      </a:lt2>
      <a:accent1>
        <a:srgbClr val="C7AEE4"/>
      </a:accent1>
      <a:accent2>
        <a:srgbClr val="BB90DF"/>
      </a:accent2>
      <a:accent3>
        <a:srgbClr val="CBB0E6"/>
      </a:accent3>
      <a:accent4>
        <a:srgbClr val="E4DAF6"/>
      </a:accent4>
      <a:accent5>
        <a:srgbClr val="A09BD6"/>
      </a:accent5>
      <a:accent6>
        <a:srgbClr val="ADAEE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433</Words>
  <Application>Microsoft Office PowerPoint</Application>
  <PresentationFormat>On-screen Show (16:9)</PresentationFormat>
  <Paragraphs>44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Vidaloka</vt:lpstr>
      <vt:lpstr>Playfair Display SemiBold</vt:lpstr>
      <vt:lpstr>Arial</vt:lpstr>
      <vt:lpstr>Lato</vt:lpstr>
      <vt:lpstr>Elegant Digital Lavender Business Basic Template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</dc:title>
  <dc:creator>Aayush Shukla</dc:creator>
  <cp:lastModifiedBy>Aayush Shukla</cp:lastModifiedBy>
  <cp:revision>40</cp:revision>
  <dcterms:modified xsi:type="dcterms:W3CDTF">2024-04-15T11:16:12Z</dcterms:modified>
</cp:coreProperties>
</file>