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8"/>
  </p:notesMasterIdLst>
  <p:sldIdLst>
    <p:sldId id="291" r:id="rId2"/>
    <p:sldId id="306" r:id="rId3"/>
    <p:sldId id="307" r:id="rId4"/>
    <p:sldId id="308" r:id="rId5"/>
    <p:sldId id="309" r:id="rId6"/>
    <p:sldId id="310" r:id="rId7"/>
  </p:sldIdLst>
  <p:sldSz cx="9144000" cy="5143500" type="screen16x9"/>
  <p:notesSz cx="6858000" cy="9144000"/>
  <p:embeddedFontLst>
    <p:embeddedFont>
      <p:font typeface="Lato" panose="020F0502020204030203" pitchFamily="34" charset="0"/>
      <p:regular r:id="rId9"/>
      <p:bold r:id="rId10"/>
      <p:italic r:id="rId11"/>
      <p:boldItalic r:id="rId12"/>
    </p:embeddedFont>
    <p:embeddedFont>
      <p:font typeface="Playfair Display SemiBold" panose="020B0604020202020204" charset="0"/>
      <p:regular r:id="rId13"/>
      <p:bold r:id="rId14"/>
      <p:italic r:id="rId15"/>
      <p:boldItalic r:id="rId16"/>
    </p:embeddedFont>
    <p:embeddedFont>
      <p:font typeface="Vidaloka" panose="020B0604020202020204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86A01A-8B18-4562-ABB6-2D061329FD30}">
  <a:tblStyle styleId="{1986A01A-8B18-4562-ABB6-2D061329FD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592" y="7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3714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7505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379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8279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8233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9561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92600" y="1008056"/>
            <a:ext cx="6958800" cy="264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106789" y="3714844"/>
            <a:ext cx="45288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1725025" y="1307100"/>
            <a:ext cx="5694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1257450" y="1330650"/>
            <a:ext cx="66291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1257450" y="3295050"/>
            <a:ext cx="66291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2073275" y="1288250"/>
            <a:ext cx="4997400" cy="19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subTitle" idx="1"/>
          </p:nvPr>
        </p:nvSpPr>
        <p:spPr>
          <a:xfrm>
            <a:off x="2073275" y="3259075"/>
            <a:ext cx="49974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7" r:id="rId4"/>
    <p:sldLayoutId id="2147483658" r:id="rId5"/>
    <p:sldLayoutId id="2147483665" r:id="rId6"/>
    <p:sldLayoutId id="2147483666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>
            <a:spLocks noGrp="1"/>
          </p:cNvSpPr>
          <p:nvPr>
            <p:ph type="subTitle" idx="1"/>
          </p:nvPr>
        </p:nvSpPr>
        <p:spPr>
          <a:xfrm>
            <a:off x="2337827" y="874973"/>
            <a:ext cx="6287058" cy="12110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Name: Anshul Shukla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Roll-Number: IC-2K20-12</a:t>
            </a:r>
            <a:br>
              <a:rPr lang="en" dirty="0"/>
            </a:br>
            <a:r>
              <a:rPr lang="en" dirty="0"/>
              <a:t>Course: MCA(5-Years)</a:t>
            </a:r>
            <a:br>
              <a:rPr lang="en" dirty="0"/>
            </a:br>
            <a:r>
              <a:rPr lang="en" dirty="0"/>
              <a:t>Semester: 8</a:t>
            </a:r>
            <a:r>
              <a:rPr lang="en" baseline="30000" dirty="0"/>
              <a:t>th</a:t>
            </a:r>
            <a:r>
              <a:rPr lang="en" dirty="0"/>
              <a:t> Semester</a:t>
            </a:r>
            <a:br>
              <a:rPr lang="en" dirty="0"/>
            </a:br>
            <a:r>
              <a:rPr lang="en-US" dirty="0"/>
              <a:t>Institute: International Institute of Professional Studies, Devi </a:t>
            </a:r>
            <a:r>
              <a:rPr lang="en-US" dirty="0" err="1"/>
              <a:t>Ahilya</a:t>
            </a:r>
            <a:r>
              <a:rPr lang="en-US" dirty="0"/>
              <a:t> University</a:t>
            </a:r>
            <a:endParaRPr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10800000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3595126" y="2487365"/>
            <a:ext cx="3772459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Type 0,1,2,3- Grammar:</a:t>
            </a:r>
          </a:p>
        </p:txBody>
      </p:sp>
      <p:sp>
        <p:nvSpPr>
          <p:cNvPr id="11" name="Google Shape;106;p25">
            <a:extLst>
              <a:ext uri="{FF2B5EF4-FFF2-40B4-BE49-F238E27FC236}">
                <a16:creationId xmlns:a16="http://schemas.microsoft.com/office/drawing/2014/main" id="{6C029EE8-F700-6801-2E92-88B256CBB15C}"/>
              </a:ext>
            </a:extLst>
          </p:cNvPr>
          <p:cNvSpPr txBox="1">
            <a:spLocks/>
          </p:cNvSpPr>
          <p:nvPr/>
        </p:nvSpPr>
        <p:spPr>
          <a:xfrm>
            <a:off x="3755603" y="236490"/>
            <a:ext cx="3451511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IN" sz="2800" dirty="0"/>
              <a:t>M</a:t>
            </a:r>
            <a:r>
              <a:rPr lang="en-GB" sz="2800" dirty="0" err="1"/>
              <a:t>eet</a:t>
            </a:r>
            <a:r>
              <a:rPr lang="en-GB" sz="2800" dirty="0"/>
              <a:t> Your Presenter</a:t>
            </a:r>
          </a:p>
        </p:txBody>
      </p:sp>
      <p:sp>
        <p:nvSpPr>
          <p:cNvPr id="13" name="Google Shape;140;p28">
            <a:extLst>
              <a:ext uri="{FF2B5EF4-FFF2-40B4-BE49-F238E27FC236}">
                <a16:creationId xmlns:a16="http://schemas.microsoft.com/office/drawing/2014/main" id="{D13AA8FB-BE09-FC6B-ED97-BE5B2449DC88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7985EC3-9FAF-878A-5EE8-3767AA7227B4}"/>
              </a:ext>
            </a:extLst>
          </p:cNvPr>
          <p:cNvSpPr/>
          <p:nvPr/>
        </p:nvSpPr>
        <p:spPr>
          <a:xfrm>
            <a:off x="8707156" y="5956675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D88F592-2306-6245-FF90-1A2E3D14C99D}"/>
              </a:ext>
            </a:extLst>
          </p:cNvPr>
          <p:cNvSpPr/>
          <p:nvPr/>
        </p:nvSpPr>
        <p:spPr>
          <a:xfrm>
            <a:off x="8887156" y="613667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1B7BF5B-9111-EFAC-C984-758172DEA605}"/>
              </a:ext>
            </a:extLst>
          </p:cNvPr>
          <p:cNvSpPr/>
          <p:nvPr/>
        </p:nvSpPr>
        <p:spPr>
          <a:xfrm>
            <a:off x="10397294" y="5956675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BCC22AA-D519-D34B-1D2E-3A80AB199959}"/>
              </a:ext>
            </a:extLst>
          </p:cNvPr>
          <p:cNvSpPr/>
          <p:nvPr/>
        </p:nvSpPr>
        <p:spPr>
          <a:xfrm>
            <a:off x="12087432" y="5956675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139719C-D96E-E1EE-4289-ABFC7D50A3E5}"/>
              </a:ext>
            </a:extLst>
          </p:cNvPr>
          <p:cNvSpPr/>
          <p:nvPr/>
        </p:nvSpPr>
        <p:spPr>
          <a:xfrm>
            <a:off x="8707156" y="7891196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0965F2A-87DE-33B9-F9AD-F312EA54AA77}"/>
              </a:ext>
            </a:extLst>
          </p:cNvPr>
          <p:cNvSpPr/>
          <p:nvPr/>
        </p:nvSpPr>
        <p:spPr>
          <a:xfrm>
            <a:off x="10397294" y="7891196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806D434-FFD4-FD8E-D6A6-4E18D8987072}"/>
              </a:ext>
            </a:extLst>
          </p:cNvPr>
          <p:cNvSpPr/>
          <p:nvPr/>
        </p:nvSpPr>
        <p:spPr>
          <a:xfrm>
            <a:off x="12087432" y="7891196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2DFEE7-C72F-C68B-842A-8F5229E44A80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11117294" y="6316675"/>
            <a:ext cx="970138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02EA16-C197-3B72-A313-D5D711E3EEB7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>
            <a:off x="9427156" y="6316675"/>
            <a:ext cx="970138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F7DE48-86E0-4224-E6DE-0B12191CA48F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10757294" y="6676675"/>
            <a:ext cx="0" cy="121452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47573E-DFA5-3DBA-6475-6F16794915A6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9427156" y="8251196"/>
            <a:ext cx="970138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2DDCC20-028E-77DE-8916-A493A544F156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11117294" y="8251196"/>
            <a:ext cx="970138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4962C3-7B63-D00C-99A4-83D46D145578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>
            <a:off x="12447432" y="6676675"/>
            <a:ext cx="0" cy="121452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989E503-0A6B-F917-87DC-54AED6D089C2}"/>
              </a:ext>
            </a:extLst>
          </p:cNvPr>
          <p:cNvCxnSpPr>
            <a:cxnSpLocks/>
            <a:stCxn id="3" idx="4"/>
            <a:endCxn id="9" idx="0"/>
          </p:cNvCxnSpPr>
          <p:nvPr/>
        </p:nvCxnSpPr>
        <p:spPr>
          <a:xfrm>
            <a:off x="9067156" y="6676675"/>
            <a:ext cx="0" cy="121452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D78C23AA-D65C-E5D1-E05E-245B7C03808C}"/>
              </a:ext>
            </a:extLst>
          </p:cNvPr>
          <p:cNvCxnSpPr>
            <a:stCxn id="12" idx="1"/>
            <a:endCxn id="9" idx="7"/>
          </p:cNvCxnSpPr>
          <p:nvPr/>
        </p:nvCxnSpPr>
        <p:spPr>
          <a:xfrm rot="16200000" flipV="1">
            <a:off x="10757294" y="6561058"/>
            <a:ext cx="12700" cy="2871160"/>
          </a:xfrm>
          <a:prstGeom prst="curvedConnector3">
            <a:avLst>
              <a:gd name="adj1" fmla="val 4580252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DFBB9B06-93DA-A8E9-B44D-556EE1405777}"/>
              </a:ext>
            </a:extLst>
          </p:cNvPr>
          <p:cNvCxnSpPr>
            <a:cxnSpLocks/>
            <a:stCxn id="12" idx="6"/>
            <a:endCxn id="8" idx="6"/>
          </p:cNvCxnSpPr>
          <p:nvPr/>
        </p:nvCxnSpPr>
        <p:spPr>
          <a:xfrm flipV="1">
            <a:off x="12807432" y="6316675"/>
            <a:ext cx="12700" cy="1934521"/>
          </a:xfrm>
          <a:prstGeom prst="curvedConnector3">
            <a:avLst>
              <a:gd name="adj1" fmla="val 450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15ECF603-2310-BAF6-0E9A-0DF48500C967}"/>
              </a:ext>
            </a:extLst>
          </p:cNvPr>
          <p:cNvCxnSpPr>
            <a:cxnSpLocks/>
            <a:stCxn id="8" idx="0"/>
            <a:endCxn id="3" idx="0"/>
          </p:cNvCxnSpPr>
          <p:nvPr/>
        </p:nvCxnSpPr>
        <p:spPr>
          <a:xfrm rot="16200000" flipV="1">
            <a:off x="10757294" y="4266537"/>
            <a:ext cx="12700" cy="3380276"/>
          </a:xfrm>
          <a:prstGeom prst="curvedConnector3">
            <a:avLst>
              <a:gd name="adj1" fmla="val 4725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1FD468C-AAD3-D273-DC1A-27F43D1657CA}"/>
              </a:ext>
            </a:extLst>
          </p:cNvPr>
          <p:cNvCxnSpPr>
            <a:cxnSpLocks/>
            <a:stCxn id="10" idx="7"/>
            <a:endCxn id="7" idx="5"/>
          </p:cNvCxnSpPr>
          <p:nvPr/>
        </p:nvCxnSpPr>
        <p:spPr>
          <a:xfrm flipV="1">
            <a:off x="11011852" y="6571233"/>
            <a:ext cx="0" cy="142540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63DDFF43-1196-B045-B10A-9602F412E46E}"/>
              </a:ext>
            </a:extLst>
          </p:cNvPr>
          <p:cNvCxnSpPr>
            <a:cxnSpLocks/>
            <a:stCxn id="9" idx="2"/>
            <a:endCxn id="3" idx="2"/>
          </p:cNvCxnSpPr>
          <p:nvPr/>
        </p:nvCxnSpPr>
        <p:spPr>
          <a:xfrm rot="10800000">
            <a:off x="8707156" y="6316676"/>
            <a:ext cx="12700" cy="1934521"/>
          </a:xfrm>
          <a:prstGeom prst="curvedConnector3">
            <a:avLst>
              <a:gd name="adj1" fmla="val 49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79D3152-30F9-BC61-9D2E-4F62417CA332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8160393" y="5666371"/>
            <a:ext cx="652205" cy="395746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D51591D-2756-63D8-E122-4696DE8BA13A}"/>
              </a:ext>
            </a:extLst>
          </p:cNvPr>
          <p:cNvSpPr txBox="1"/>
          <p:nvPr/>
        </p:nvSpPr>
        <p:spPr>
          <a:xfrm>
            <a:off x="9677294" y="6008898"/>
            <a:ext cx="335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0D2DD1-C9C6-BA02-16C2-68A38E3212E6}"/>
              </a:ext>
            </a:extLst>
          </p:cNvPr>
          <p:cNvSpPr txBox="1"/>
          <p:nvPr/>
        </p:nvSpPr>
        <p:spPr>
          <a:xfrm>
            <a:off x="11391679" y="6018311"/>
            <a:ext cx="335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4C62AB-46CA-679B-91EC-E52AB2882B17}"/>
              </a:ext>
            </a:extLst>
          </p:cNvPr>
          <p:cNvSpPr txBox="1"/>
          <p:nvPr/>
        </p:nvSpPr>
        <p:spPr>
          <a:xfrm>
            <a:off x="9677294" y="7228190"/>
            <a:ext cx="335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B96FF5-3BC5-F7CE-5E96-23A961101BE8}"/>
              </a:ext>
            </a:extLst>
          </p:cNvPr>
          <p:cNvSpPr txBox="1"/>
          <p:nvPr/>
        </p:nvSpPr>
        <p:spPr>
          <a:xfrm>
            <a:off x="11391679" y="7943419"/>
            <a:ext cx="335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0638C5-D19F-CD97-B0DC-4BF1E81180D0}"/>
              </a:ext>
            </a:extLst>
          </p:cNvPr>
          <p:cNvSpPr txBox="1"/>
          <p:nvPr/>
        </p:nvSpPr>
        <p:spPr>
          <a:xfrm>
            <a:off x="9696942" y="7943418"/>
            <a:ext cx="335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9386B9-E934-DB74-D7FE-52640581B942}"/>
              </a:ext>
            </a:extLst>
          </p:cNvPr>
          <p:cNvSpPr txBox="1"/>
          <p:nvPr/>
        </p:nvSpPr>
        <p:spPr>
          <a:xfrm>
            <a:off x="10589760" y="4985741"/>
            <a:ext cx="335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ECC8C9-247F-0EA6-08E1-6CD3811BFA03}"/>
              </a:ext>
            </a:extLst>
          </p:cNvPr>
          <p:cNvSpPr txBox="1"/>
          <p:nvPr/>
        </p:nvSpPr>
        <p:spPr>
          <a:xfrm>
            <a:off x="8779351" y="6976158"/>
            <a:ext cx="335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4F5CD41-388A-81BB-1BAE-3540214E8CA3}"/>
              </a:ext>
            </a:extLst>
          </p:cNvPr>
          <p:cNvSpPr txBox="1"/>
          <p:nvPr/>
        </p:nvSpPr>
        <p:spPr>
          <a:xfrm>
            <a:off x="7834907" y="6976158"/>
            <a:ext cx="335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35C722-942B-92D1-E3D4-933E398D8BC0}"/>
              </a:ext>
            </a:extLst>
          </p:cNvPr>
          <p:cNvSpPr txBox="1"/>
          <p:nvPr/>
        </p:nvSpPr>
        <p:spPr>
          <a:xfrm>
            <a:off x="10437692" y="7002269"/>
            <a:ext cx="335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7FAB71-32AD-6D19-08B5-514A8F896D91}"/>
              </a:ext>
            </a:extLst>
          </p:cNvPr>
          <p:cNvSpPr txBox="1"/>
          <p:nvPr/>
        </p:nvSpPr>
        <p:spPr>
          <a:xfrm>
            <a:off x="11060406" y="7002269"/>
            <a:ext cx="335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A8619B-295E-3367-D632-D5287DDF3B74}"/>
              </a:ext>
            </a:extLst>
          </p:cNvPr>
          <p:cNvSpPr txBox="1"/>
          <p:nvPr/>
        </p:nvSpPr>
        <p:spPr>
          <a:xfrm>
            <a:off x="13341026" y="6976157"/>
            <a:ext cx="335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BE18B5-95DD-5CB9-E144-C2ECCD5F7E79}"/>
              </a:ext>
            </a:extLst>
          </p:cNvPr>
          <p:cNvSpPr txBox="1"/>
          <p:nvPr/>
        </p:nvSpPr>
        <p:spPr>
          <a:xfrm>
            <a:off x="12121534" y="7002269"/>
            <a:ext cx="335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405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>
            <a:extLst>
              <a:ext uri="{FF2B5EF4-FFF2-40B4-BE49-F238E27FC236}">
                <a16:creationId xmlns:a16="http://schemas.microsoft.com/office/drawing/2014/main" id="{97587F06-BC95-03D9-76DA-72F63DF00B6F}"/>
              </a:ext>
            </a:extLst>
          </p:cNvPr>
          <p:cNvSpPr/>
          <p:nvPr/>
        </p:nvSpPr>
        <p:spPr>
          <a:xfrm>
            <a:off x="3516031" y="2356225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9710820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479127" y="0"/>
            <a:ext cx="2174084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18: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2065621" y="459850"/>
            <a:ext cx="6513407" cy="136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39700" indent="0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following figure the finite state machine accepts all those binary </a:t>
            </a:r>
          </a:p>
          <a:p>
            <a:pPr marL="139700" indent="0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Strings in which number of 1s and 0s are respectively 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Divisible by 3 and 2 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Odd and even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Even and odd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Divisible by 2 and 3 </a:t>
            </a: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272FD2D-E797-BCBD-CAF4-B0945E1E5F8E}"/>
              </a:ext>
            </a:extLst>
          </p:cNvPr>
          <p:cNvSpPr/>
          <p:nvPr/>
        </p:nvSpPr>
        <p:spPr>
          <a:xfrm>
            <a:off x="3696031" y="253622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F5C0B18-C0AA-5B1B-691B-04A19946FF6A}"/>
              </a:ext>
            </a:extLst>
          </p:cNvPr>
          <p:cNvSpPr/>
          <p:nvPr/>
        </p:nvSpPr>
        <p:spPr>
          <a:xfrm>
            <a:off x="5206169" y="2356225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A1BFA7C-1FBF-B8B1-95E2-A17039997F2B}"/>
              </a:ext>
            </a:extLst>
          </p:cNvPr>
          <p:cNvSpPr/>
          <p:nvPr/>
        </p:nvSpPr>
        <p:spPr>
          <a:xfrm>
            <a:off x="6896307" y="2356225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0015A12-871D-3196-116F-931EC6C0414E}"/>
              </a:ext>
            </a:extLst>
          </p:cNvPr>
          <p:cNvSpPr/>
          <p:nvPr/>
        </p:nvSpPr>
        <p:spPr>
          <a:xfrm>
            <a:off x="3516031" y="4290746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042571B-5543-47D2-ACD7-4171A7DF5517}"/>
              </a:ext>
            </a:extLst>
          </p:cNvPr>
          <p:cNvSpPr/>
          <p:nvPr/>
        </p:nvSpPr>
        <p:spPr>
          <a:xfrm>
            <a:off x="5206169" y="4290746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ADC513D-B023-BB9F-2DD2-0CC534E6BF3A}"/>
              </a:ext>
            </a:extLst>
          </p:cNvPr>
          <p:cNvSpPr/>
          <p:nvPr/>
        </p:nvSpPr>
        <p:spPr>
          <a:xfrm>
            <a:off x="6896307" y="4290746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01F9EFF-B129-1F3B-943E-F0609BF0A4B1}"/>
              </a:ext>
            </a:extLst>
          </p:cNvPr>
          <p:cNvCxnSpPr>
            <a:stCxn id="28" idx="6"/>
            <a:endCxn id="30" idx="2"/>
          </p:cNvCxnSpPr>
          <p:nvPr/>
        </p:nvCxnSpPr>
        <p:spPr>
          <a:xfrm>
            <a:off x="5926169" y="2716225"/>
            <a:ext cx="970138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D8CA015-DDA7-B7AC-63D5-597C3AB1DB6B}"/>
              </a:ext>
            </a:extLst>
          </p:cNvPr>
          <p:cNvCxnSpPr>
            <a:cxnSpLocks/>
            <a:stCxn id="26" idx="6"/>
            <a:endCxn id="28" idx="2"/>
          </p:cNvCxnSpPr>
          <p:nvPr/>
        </p:nvCxnSpPr>
        <p:spPr>
          <a:xfrm>
            <a:off x="4236031" y="2716225"/>
            <a:ext cx="970138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04612D1-CA61-E02D-06BD-BBA607A40326}"/>
              </a:ext>
            </a:extLst>
          </p:cNvPr>
          <p:cNvCxnSpPr>
            <a:cxnSpLocks/>
            <a:stCxn id="28" idx="4"/>
            <a:endCxn id="32" idx="0"/>
          </p:cNvCxnSpPr>
          <p:nvPr/>
        </p:nvCxnSpPr>
        <p:spPr>
          <a:xfrm>
            <a:off x="5566169" y="3076225"/>
            <a:ext cx="0" cy="121452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F18C667-E4D7-8DED-5547-D0A9EB231DFE}"/>
              </a:ext>
            </a:extLst>
          </p:cNvPr>
          <p:cNvCxnSpPr>
            <a:cxnSpLocks/>
            <a:stCxn id="31" idx="6"/>
            <a:endCxn id="32" idx="2"/>
          </p:cNvCxnSpPr>
          <p:nvPr/>
        </p:nvCxnSpPr>
        <p:spPr>
          <a:xfrm>
            <a:off x="4236031" y="4650746"/>
            <a:ext cx="970138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C9FEDCD-4BA5-3FEE-A556-B3E21764E0F4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>
            <a:off x="5926169" y="4650746"/>
            <a:ext cx="970138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79950B2-9F1B-301F-AFC3-9EC1F5522F95}"/>
              </a:ext>
            </a:extLst>
          </p:cNvPr>
          <p:cNvCxnSpPr>
            <a:cxnSpLocks/>
            <a:stCxn id="30" idx="4"/>
            <a:endCxn id="33" idx="0"/>
          </p:cNvCxnSpPr>
          <p:nvPr/>
        </p:nvCxnSpPr>
        <p:spPr>
          <a:xfrm>
            <a:off x="7256307" y="3076225"/>
            <a:ext cx="0" cy="121452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493283F-A9A9-77D6-BFB7-B4F20B809105}"/>
              </a:ext>
            </a:extLst>
          </p:cNvPr>
          <p:cNvCxnSpPr>
            <a:cxnSpLocks/>
            <a:stCxn id="26" idx="4"/>
            <a:endCxn id="31" idx="0"/>
          </p:cNvCxnSpPr>
          <p:nvPr/>
        </p:nvCxnSpPr>
        <p:spPr>
          <a:xfrm>
            <a:off x="3876031" y="3076225"/>
            <a:ext cx="0" cy="121452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CE3D258C-18A3-F6D3-F19A-3915AAEA5299}"/>
              </a:ext>
            </a:extLst>
          </p:cNvPr>
          <p:cNvCxnSpPr>
            <a:stCxn id="33" idx="1"/>
            <a:endCxn id="31" idx="7"/>
          </p:cNvCxnSpPr>
          <p:nvPr/>
        </p:nvCxnSpPr>
        <p:spPr>
          <a:xfrm rot="16200000" flipV="1">
            <a:off x="5566169" y="2960608"/>
            <a:ext cx="12700" cy="2871160"/>
          </a:xfrm>
          <a:prstGeom prst="curvedConnector3">
            <a:avLst>
              <a:gd name="adj1" fmla="val 4580252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22C1EDF8-BA4C-E458-D868-3FA5918DF668}"/>
              </a:ext>
            </a:extLst>
          </p:cNvPr>
          <p:cNvCxnSpPr>
            <a:cxnSpLocks/>
            <a:stCxn id="33" idx="6"/>
            <a:endCxn id="30" idx="6"/>
          </p:cNvCxnSpPr>
          <p:nvPr/>
        </p:nvCxnSpPr>
        <p:spPr>
          <a:xfrm flipV="1">
            <a:off x="7616307" y="2716225"/>
            <a:ext cx="12700" cy="1934521"/>
          </a:xfrm>
          <a:prstGeom prst="curvedConnector3">
            <a:avLst>
              <a:gd name="adj1" fmla="val 450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6258B67D-1CD6-B3A5-A7AE-9ED2669A5D48}"/>
              </a:ext>
            </a:extLst>
          </p:cNvPr>
          <p:cNvCxnSpPr>
            <a:cxnSpLocks/>
            <a:stCxn id="30" idx="0"/>
            <a:endCxn id="26" idx="0"/>
          </p:cNvCxnSpPr>
          <p:nvPr/>
        </p:nvCxnSpPr>
        <p:spPr>
          <a:xfrm rot="16200000" flipV="1">
            <a:off x="5566169" y="666087"/>
            <a:ext cx="12700" cy="3380276"/>
          </a:xfrm>
          <a:prstGeom prst="curvedConnector3">
            <a:avLst>
              <a:gd name="adj1" fmla="val 4725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9E9502D-9C64-554A-DED0-66A624229678}"/>
              </a:ext>
            </a:extLst>
          </p:cNvPr>
          <p:cNvCxnSpPr>
            <a:cxnSpLocks/>
            <a:stCxn id="32" idx="7"/>
            <a:endCxn id="28" idx="5"/>
          </p:cNvCxnSpPr>
          <p:nvPr/>
        </p:nvCxnSpPr>
        <p:spPr>
          <a:xfrm flipV="1">
            <a:off x="5820727" y="2970783"/>
            <a:ext cx="0" cy="142540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Connector: Curved 88">
            <a:extLst>
              <a:ext uri="{FF2B5EF4-FFF2-40B4-BE49-F238E27FC236}">
                <a16:creationId xmlns:a16="http://schemas.microsoft.com/office/drawing/2014/main" id="{FAC1AA87-5330-B4AD-6A4A-21BCC815515C}"/>
              </a:ext>
            </a:extLst>
          </p:cNvPr>
          <p:cNvCxnSpPr>
            <a:cxnSpLocks/>
            <a:stCxn id="31" idx="2"/>
            <a:endCxn id="26" idx="2"/>
          </p:cNvCxnSpPr>
          <p:nvPr/>
        </p:nvCxnSpPr>
        <p:spPr>
          <a:xfrm rot="10800000">
            <a:off x="3516031" y="2716226"/>
            <a:ext cx="12700" cy="1934521"/>
          </a:xfrm>
          <a:prstGeom prst="curvedConnector3">
            <a:avLst>
              <a:gd name="adj1" fmla="val 49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0287F0E-5CED-A036-9708-A7E98D70063E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2969268" y="2065921"/>
            <a:ext cx="652205" cy="395746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963AA8D7-3975-7049-2DC2-7F50B9077881}"/>
              </a:ext>
            </a:extLst>
          </p:cNvPr>
          <p:cNvSpPr txBox="1"/>
          <p:nvPr/>
        </p:nvSpPr>
        <p:spPr>
          <a:xfrm>
            <a:off x="4486169" y="2408448"/>
            <a:ext cx="335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D93B5A5-15B8-72D7-60DA-87DE99E82580}"/>
              </a:ext>
            </a:extLst>
          </p:cNvPr>
          <p:cNvSpPr txBox="1"/>
          <p:nvPr/>
        </p:nvSpPr>
        <p:spPr>
          <a:xfrm>
            <a:off x="6200554" y="2417861"/>
            <a:ext cx="335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E38682E-F9F4-790F-88F7-C99F3B58D13E}"/>
              </a:ext>
            </a:extLst>
          </p:cNvPr>
          <p:cNvSpPr txBox="1"/>
          <p:nvPr/>
        </p:nvSpPr>
        <p:spPr>
          <a:xfrm>
            <a:off x="4486169" y="3627740"/>
            <a:ext cx="335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0674664-8176-0116-674D-349A34A50ABE}"/>
              </a:ext>
            </a:extLst>
          </p:cNvPr>
          <p:cNvSpPr txBox="1"/>
          <p:nvPr/>
        </p:nvSpPr>
        <p:spPr>
          <a:xfrm>
            <a:off x="6200554" y="4342969"/>
            <a:ext cx="335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6737024-16AA-BCE1-7B1A-BBF647BF3506}"/>
              </a:ext>
            </a:extLst>
          </p:cNvPr>
          <p:cNvSpPr txBox="1"/>
          <p:nvPr/>
        </p:nvSpPr>
        <p:spPr>
          <a:xfrm>
            <a:off x="4505817" y="4342968"/>
            <a:ext cx="335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5F045F1-2293-FEF6-2E60-5E75CD9A040D}"/>
              </a:ext>
            </a:extLst>
          </p:cNvPr>
          <p:cNvSpPr txBox="1"/>
          <p:nvPr/>
        </p:nvSpPr>
        <p:spPr>
          <a:xfrm>
            <a:off x="5398635" y="1385291"/>
            <a:ext cx="335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C0FB8A4-C529-8F90-1134-C7088AEB5503}"/>
              </a:ext>
            </a:extLst>
          </p:cNvPr>
          <p:cNvSpPr txBox="1"/>
          <p:nvPr/>
        </p:nvSpPr>
        <p:spPr>
          <a:xfrm>
            <a:off x="3588226" y="3375708"/>
            <a:ext cx="335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2E08EB6-267E-4504-C8DB-042CC9F27338}"/>
              </a:ext>
            </a:extLst>
          </p:cNvPr>
          <p:cNvSpPr txBox="1"/>
          <p:nvPr/>
        </p:nvSpPr>
        <p:spPr>
          <a:xfrm>
            <a:off x="2643782" y="3375708"/>
            <a:ext cx="335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FC14422-09C5-ADE3-5C0A-5EEA68627C77}"/>
              </a:ext>
            </a:extLst>
          </p:cNvPr>
          <p:cNvSpPr txBox="1"/>
          <p:nvPr/>
        </p:nvSpPr>
        <p:spPr>
          <a:xfrm>
            <a:off x="5246567" y="3401819"/>
            <a:ext cx="335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40BBF59-DE1E-CCF1-C889-F6A85E5DFDCC}"/>
              </a:ext>
            </a:extLst>
          </p:cNvPr>
          <p:cNvSpPr txBox="1"/>
          <p:nvPr/>
        </p:nvSpPr>
        <p:spPr>
          <a:xfrm>
            <a:off x="5869281" y="3401819"/>
            <a:ext cx="335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2A588D5-79B4-673C-A014-4A03EFE2236A}"/>
              </a:ext>
            </a:extLst>
          </p:cNvPr>
          <p:cNvSpPr txBox="1"/>
          <p:nvPr/>
        </p:nvSpPr>
        <p:spPr>
          <a:xfrm>
            <a:off x="8149901" y="3375707"/>
            <a:ext cx="335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7D855B5-6D07-FCC4-17A8-2B50C334C24F}"/>
              </a:ext>
            </a:extLst>
          </p:cNvPr>
          <p:cNvSpPr txBox="1"/>
          <p:nvPr/>
        </p:nvSpPr>
        <p:spPr>
          <a:xfrm>
            <a:off x="6930409" y="3401819"/>
            <a:ext cx="335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113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8661149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479127" y="0"/>
            <a:ext cx="2174084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18: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2065621" y="459850"/>
            <a:ext cx="6513407" cy="136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39700" indent="0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following figure the finite state machine accepts all those binary </a:t>
            </a:r>
          </a:p>
          <a:p>
            <a:pPr marL="139700" indent="0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Strings in which number of 1s and 0s are respectively 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Divisible by 3 and 2 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Odd and even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Even and odd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Divisible by 2 and 3 </a:t>
            </a: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300D4E-E87D-F6D8-B7BC-8358C49AC874}"/>
              </a:ext>
            </a:extLst>
          </p:cNvPr>
          <p:cNvSpPr txBox="1"/>
          <p:nvPr/>
        </p:nvSpPr>
        <p:spPr>
          <a:xfrm>
            <a:off x="2065621" y="1828800"/>
            <a:ext cx="657225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Option a suggests that the finite state machine accepts all binary strings in which the number of 1s is divisible by 3 and the number of 0s is divisible by 2.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correct: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FSM has states 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labeled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as q0, q1, q2, and q3. Each state represents the number of 1s encountered so far modulo 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transitions between states are determined by the input symbols (0 or 1). When a 1 is encountered, the state changes modulo 3 (i.e., q0 -&gt; q1, q1 -&gt; q2, q2 -&gt; q0).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Similarly, when a 0 is encountered, the state changes modulo 2 (i.e., q0 -&gt; q0, q1 -&gt; q1, q2 -&gt; q2).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accepting state is q0, indicating that the number of 1s encountered is divisible by 3 and the number of 0s encountered is divisible by 2.</a:t>
            </a:r>
          </a:p>
        </p:txBody>
      </p:sp>
    </p:spTree>
    <p:extLst>
      <p:ext uri="{BB962C8B-B14F-4D97-AF65-F5344CB8AC3E}">
        <p14:creationId xmlns:p14="http://schemas.microsoft.com/office/powerpoint/2010/main" val="3794634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7598250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479127" y="0"/>
            <a:ext cx="2174084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18: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2065621" y="459850"/>
            <a:ext cx="6513407" cy="136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39700" indent="0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following figure the finite state machine accepts all those binary </a:t>
            </a:r>
          </a:p>
          <a:p>
            <a:pPr marL="139700" indent="0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Strings in which number of 1s and 0s are respectively 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Divisible by 3 and 2 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Odd and even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Even and odd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Divisible by 2 and 3 </a:t>
            </a: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8E0289-E67F-87B5-BD5D-A0D974D92033}"/>
              </a:ext>
            </a:extLst>
          </p:cNvPr>
          <p:cNvSpPr txBox="1"/>
          <p:nvPr/>
        </p:nvSpPr>
        <p:spPr>
          <a:xfrm>
            <a:off x="2065621" y="1828800"/>
            <a:ext cx="657225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 startAt="2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Option b suggests that the finite state machine accepts all binary strings in which the number of 1s is odd and the number of 0s is even.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incorrect: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FSM transitions are based on the modulo operation, which is used to determine whether the number of 1s encountered so far is divisible by 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However, the transitions do not consider whether the number of 0s encountered is even or odd.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Therefore, the FSM described in the figure does not accept strings based on the condition of having odd or even numbers of 0s.</a:t>
            </a:r>
          </a:p>
        </p:txBody>
      </p:sp>
    </p:spTree>
    <p:extLst>
      <p:ext uri="{BB962C8B-B14F-4D97-AF65-F5344CB8AC3E}">
        <p14:creationId xmlns:p14="http://schemas.microsoft.com/office/powerpoint/2010/main" val="36764790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6501901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479127" y="0"/>
            <a:ext cx="2174084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18: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2065621" y="459850"/>
            <a:ext cx="6513407" cy="136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39700" indent="0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following figure the finite state machine accepts all those binary </a:t>
            </a:r>
          </a:p>
          <a:p>
            <a:pPr marL="139700" indent="0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Strings in which number of 1s and 0s are respectively 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Divisible by 3 and 2 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Odd and even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Even and odd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Divisible by 2 and 3 </a:t>
            </a: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60ACF2-ABA7-3CA5-8A2B-2B1147225A4B}"/>
              </a:ext>
            </a:extLst>
          </p:cNvPr>
          <p:cNvSpPr txBox="1"/>
          <p:nvPr/>
        </p:nvSpPr>
        <p:spPr>
          <a:xfrm>
            <a:off x="2065621" y="1828800"/>
            <a:ext cx="657225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 startAt="3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Option c suggests that the finite state machine accepts all binary strings in which the number of 1s is even and the number of 0s is odd.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incorrect: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transitions do not account for the parity (odd/even) of the number of 0s encountered in the input string.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Therefore, the FSM does not accept binary strings based on the condition of having even or odd numbers of 0s.</a:t>
            </a:r>
          </a:p>
        </p:txBody>
      </p:sp>
    </p:spTree>
    <p:extLst>
      <p:ext uri="{BB962C8B-B14F-4D97-AF65-F5344CB8AC3E}">
        <p14:creationId xmlns:p14="http://schemas.microsoft.com/office/powerpoint/2010/main" val="35127701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5400000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479127" y="0"/>
            <a:ext cx="2174084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18: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2065621" y="459850"/>
            <a:ext cx="6513407" cy="136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39700" indent="0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following figure the finite state machine accepts all those binary </a:t>
            </a:r>
          </a:p>
          <a:p>
            <a:pPr marL="139700" indent="0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Strings in which number of 1s and 0s are respectively 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Divisible by 3 and 2 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Odd and even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Even and odd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Divisible by 2 and 3 </a:t>
            </a: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001ABA-E71D-86F6-3D59-2AEB608460D3}"/>
              </a:ext>
            </a:extLst>
          </p:cNvPr>
          <p:cNvSpPr txBox="1"/>
          <p:nvPr/>
        </p:nvSpPr>
        <p:spPr>
          <a:xfrm>
            <a:off x="2065621" y="1828800"/>
            <a:ext cx="657225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 startAt="4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Option d suggests that the finite state machine accepts all binary strings in which the number of 1s is divisible by 2 and the number of 0s is divisible by 3.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incorrect: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FSM transitions in the given figure are designed to recognize binary strings where the number of 1s is divisible by 3 and the number of 0s is divisible by 2, not vice versa.</a:t>
            </a:r>
          </a:p>
        </p:txBody>
      </p:sp>
    </p:spTree>
    <p:extLst>
      <p:ext uri="{BB962C8B-B14F-4D97-AF65-F5344CB8AC3E}">
        <p14:creationId xmlns:p14="http://schemas.microsoft.com/office/powerpoint/2010/main" val="28480450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legant Digital Lavender Business Basic Template by Slidesgo">
  <a:themeElements>
    <a:clrScheme name="Simple Light">
      <a:dk1>
        <a:srgbClr val="310041"/>
      </a:dk1>
      <a:lt1>
        <a:srgbClr val="FFFFFF"/>
      </a:lt1>
      <a:dk2>
        <a:srgbClr val="7E6395"/>
      </a:dk2>
      <a:lt2>
        <a:srgbClr val="B2A6CE"/>
      </a:lt2>
      <a:accent1>
        <a:srgbClr val="C7AEE4"/>
      </a:accent1>
      <a:accent2>
        <a:srgbClr val="BB90DF"/>
      </a:accent2>
      <a:accent3>
        <a:srgbClr val="CBB0E6"/>
      </a:accent3>
      <a:accent4>
        <a:srgbClr val="E4DAF6"/>
      </a:accent4>
      <a:accent5>
        <a:srgbClr val="A09BD6"/>
      </a:accent5>
      <a:accent6>
        <a:srgbClr val="ADAEE0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681</Words>
  <Application>Microsoft Office PowerPoint</Application>
  <PresentationFormat>On-screen Show (16:9)</PresentationFormat>
  <Paragraphs>85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Lato</vt:lpstr>
      <vt:lpstr>Playfair Display SemiBold</vt:lpstr>
      <vt:lpstr>Vidaloka</vt:lpstr>
      <vt:lpstr>Elegant Digital Lavender Business Basic Template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Computation</dc:title>
  <dc:creator>Aayush Shukla</dc:creator>
  <cp:lastModifiedBy>Aayush Shukla</cp:lastModifiedBy>
  <cp:revision>46</cp:revision>
  <dcterms:modified xsi:type="dcterms:W3CDTF">2024-04-11T13:13:54Z</dcterms:modified>
</cp:coreProperties>
</file>