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7"/>
  </p:notesMasterIdLst>
  <p:sldIdLst>
    <p:sldId id="291" r:id="rId2"/>
    <p:sldId id="306" r:id="rId3"/>
    <p:sldId id="307" r:id="rId4"/>
    <p:sldId id="308" r:id="rId5"/>
    <p:sldId id="309"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Playfair Display SemiBold" panose="020B0604020202020204" charset="0"/>
      <p:regular r:id="rId12"/>
      <p:bold r:id="rId13"/>
      <p:italic r:id="rId14"/>
      <p:boldItalic r:id="rId15"/>
    </p:embeddedFont>
    <p:embeddedFont>
      <p:font typeface="Vidaloka"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6A01A-8B18-4562-ABB6-2D061329FD30}">
  <a:tblStyle styleId="{1986A01A-8B18-4562-ABB6-2D061329FD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904" y="7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71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0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22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1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386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4"/>
          <p:cNvSpPr txBox="1">
            <a:spLocks noGrp="1"/>
          </p:cNvSpPr>
          <p:nvPr>
            <p:ph type="subTitle" idx="1"/>
          </p:nvPr>
        </p:nvSpPr>
        <p:spPr>
          <a:xfrm>
            <a:off x="2337827" y="874973"/>
            <a:ext cx="6287058" cy="121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Anshul Shukla</a:t>
            </a:r>
          </a:p>
          <a:p>
            <a:pPr marL="0" lvl="0" indent="0" algn="l" rtl="0">
              <a:spcBef>
                <a:spcPts val="0"/>
              </a:spcBef>
              <a:spcAft>
                <a:spcPts val="0"/>
              </a:spcAft>
              <a:buNone/>
            </a:pPr>
            <a:r>
              <a:rPr lang="en" dirty="0"/>
              <a:t>Roll-Number: IC-2K20-12</a:t>
            </a:r>
            <a:br>
              <a:rPr lang="en" dirty="0"/>
            </a:br>
            <a:r>
              <a:rPr lang="en" dirty="0"/>
              <a:t>Course: MCA(5-Years)</a:t>
            </a:r>
            <a:br>
              <a:rPr lang="en" dirty="0"/>
            </a:br>
            <a:r>
              <a:rPr lang="en" dirty="0"/>
              <a:t>Semester: 8</a:t>
            </a:r>
            <a:r>
              <a:rPr lang="en" baseline="30000" dirty="0"/>
              <a:t>th</a:t>
            </a:r>
            <a:r>
              <a:rPr lang="en" dirty="0"/>
              <a:t> Semester</a:t>
            </a:r>
            <a:br>
              <a:rPr lang="en" dirty="0"/>
            </a:br>
            <a:r>
              <a:rPr lang="en-US" dirty="0"/>
              <a:t>Institute: International Institute of Professional Studies, Devi </a:t>
            </a:r>
            <a:r>
              <a:rPr lang="en-US" dirty="0" err="1"/>
              <a:t>Ahilya</a:t>
            </a:r>
            <a:r>
              <a:rPr lang="en-US" dirty="0"/>
              <a:t> University</a:t>
            </a:r>
            <a:endParaRPr dirty="0"/>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3595126" y="2487365"/>
            <a:ext cx="3772459"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Type 0,1,2,3- Grammar:</a:t>
            </a:r>
          </a:p>
        </p:txBody>
      </p:sp>
      <p:sp>
        <p:nvSpPr>
          <p:cNvPr id="11" name="Google Shape;106;p25">
            <a:extLst>
              <a:ext uri="{FF2B5EF4-FFF2-40B4-BE49-F238E27FC236}">
                <a16:creationId xmlns:a16="http://schemas.microsoft.com/office/drawing/2014/main" id="{6C029EE8-F700-6801-2E92-88B256CBB15C}"/>
              </a:ext>
            </a:extLst>
          </p:cNvPr>
          <p:cNvSpPr txBox="1">
            <a:spLocks/>
          </p:cNvSpPr>
          <p:nvPr/>
        </p:nvSpPr>
        <p:spPr>
          <a:xfrm>
            <a:off x="3755603" y="236490"/>
            <a:ext cx="3451511"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M</a:t>
            </a:r>
            <a:r>
              <a:rPr lang="en-GB" sz="2800" dirty="0" err="1"/>
              <a:t>eet</a:t>
            </a:r>
            <a:r>
              <a:rPr lang="en-GB" sz="2800" dirty="0"/>
              <a:t> Your Presenter</a:t>
            </a:r>
          </a:p>
        </p:txBody>
      </p:sp>
      <p:sp>
        <p:nvSpPr>
          <p:cNvPr id="13" name="Google Shape;140;p28">
            <a:extLst>
              <a:ext uri="{FF2B5EF4-FFF2-40B4-BE49-F238E27FC236}">
                <a16:creationId xmlns:a16="http://schemas.microsoft.com/office/drawing/2014/main" id="{D13AA8FB-BE09-FC6B-ED97-BE5B2449DC88}"/>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0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971082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0"/>
            <a:ext cx="6513407" cy="1178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139700" indent="0" rtl="0">
              <a:spcBef>
                <a:spcPts val="0"/>
              </a:spcBef>
              <a:spcAft>
                <a:spcPts val="0"/>
              </a:spcAft>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language {</a:t>
            </a:r>
            <a:r>
              <a:rPr lang="en-US" b="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m+n</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b</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m , n&gt;1 } is</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 but not regular </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sensitive but not context free</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Type 0 but not context sensitive </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47D204E6-9DEB-5F0B-F69D-459BC0A2A1EC}"/>
              </a:ext>
            </a:extLst>
          </p:cNvPr>
          <p:cNvSpPr txBox="1"/>
          <p:nvPr/>
        </p:nvSpPr>
        <p:spPr>
          <a:xfrm>
            <a:off x="2065621" y="1638300"/>
            <a:ext cx="6572250" cy="1815882"/>
          </a:xfrm>
          <a:prstGeom prst="rect">
            <a:avLst/>
          </a:prstGeom>
          <a:noFill/>
        </p:spPr>
        <p:txBody>
          <a:bodyPr wrap="square">
            <a:spAutoFit/>
          </a:bodyPr>
          <a:lstStyle/>
          <a:p>
            <a:pPr marL="342900" indent="-342900">
              <a:buFont typeface="+mj-lt"/>
              <a:buAutoNum type="alphaLcParenR"/>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language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c^m+n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m, n &gt; 1} is regular.</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given language contains two different types of symbols, 'a' and 'b', which need to be counted and matched. Regular languages cannot keep track of two different counts simultaneously.</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Regular languages are characterized by finite automata, which have limited memory and cannot maintain counts of multiple symbols.</a:t>
            </a:r>
          </a:p>
        </p:txBody>
      </p:sp>
    </p:spTree>
    <p:extLst>
      <p:ext uri="{BB962C8B-B14F-4D97-AF65-F5344CB8AC3E}">
        <p14:creationId xmlns:p14="http://schemas.microsoft.com/office/powerpoint/2010/main" val="3615113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865647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0"/>
            <a:ext cx="6513407" cy="1178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139700" indent="0" rtl="0">
              <a:spcBef>
                <a:spcPts val="0"/>
              </a:spcBef>
              <a:spcAft>
                <a:spcPts val="0"/>
              </a:spcAft>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language {</a:t>
            </a:r>
            <a:r>
              <a:rPr lang="en-US" b="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m+n</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b</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m , n&gt;1 } is</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 but not regular </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sensitive but not context free</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Type 0 but not context sensitive </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ABF5CFB6-D23F-B371-00E1-DD75CDCEDDA8}"/>
              </a:ext>
            </a:extLst>
          </p:cNvPr>
          <p:cNvSpPr txBox="1"/>
          <p:nvPr/>
        </p:nvSpPr>
        <p:spPr>
          <a:xfrm>
            <a:off x="2065621" y="1638300"/>
            <a:ext cx="6572250" cy="2246769"/>
          </a:xfrm>
          <a:prstGeom prst="rect">
            <a:avLst/>
          </a:prstGeom>
          <a:noFill/>
        </p:spPr>
        <p:txBody>
          <a:bodyPr wrap="square">
            <a:spAutoFit/>
          </a:bodyPr>
          <a:lstStyle/>
          <a:p>
            <a:pPr marL="342900" indent="-342900">
              <a:buFont typeface="+mj-lt"/>
              <a:buAutoNum type="alphaLcParenR" startAt="2"/>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language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c^m+n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m, n &gt; 1} is context-free but not regular.</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correct: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Context-free grammars can handle languages where symbols need to be matched but cannot handle multiple counts simultaneously.</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given language can be described by a context-free grammar, where 'c's, 'a's, and 'b's can be generated in a way that ensures 'a's are followed by 'b's and there are equal numbers of 'a's and 'b's.</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However, the language cannot be recognized by a finite automaton, making it not regular.</a:t>
            </a:r>
          </a:p>
        </p:txBody>
      </p:sp>
    </p:spTree>
    <p:extLst>
      <p:ext uri="{BB962C8B-B14F-4D97-AF65-F5344CB8AC3E}">
        <p14:creationId xmlns:p14="http://schemas.microsoft.com/office/powerpoint/2010/main" val="3738383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7593362">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0"/>
            <a:ext cx="6513407" cy="1178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139700" indent="0" rtl="0">
              <a:spcBef>
                <a:spcPts val="0"/>
              </a:spcBef>
              <a:spcAft>
                <a:spcPts val="0"/>
              </a:spcAft>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language {</a:t>
            </a:r>
            <a:r>
              <a:rPr lang="en-US" b="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m+n</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b</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m , n&gt;1 } is</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 but not regular </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sensitive but not context free</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Type 0 but not context sensitive </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C7ACE41-4399-EE66-0A25-412D16B05FE3}"/>
              </a:ext>
            </a:extLst>
          </p:cNvPr>
          <p:cNvSpPr txBox="1"/>
          <p:nvPr/>
        </p:nvSpPr>
        <p:spPr>
          <a:xfrm>
            <a:off x="2065621" y="1638300"/>
            <a:ext cx="6572250" cy="2246769"/>
          </a:xfrm>
          <a:prstGeom prst="rect">
            <a:avLst/>
          </a:prstGeom>
          <a:noFill/>
        </p:spPr>
        <p:txBody>
          <a:bodyPr wrap="square">
            <a:spAutoFit/>
          </a:bodyPr>
          <a:lstStyle/>
          <a:p>
            <a:pPr marL="342900" indent="-342900">
              <a:buFont typeface="+mj-lt"/>
              <a:buAutoNum type="alphaLcParenR" startAt="3"/>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language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c^m+n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m, n &gt; 1} is context-sensitive but not context-free.</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Context-sensitive languages have rules that depend on the context of the input, such as the entire string. However, the given language's rules only depend on the counts of 'a's and 'b's relative to each other, not on the entire input.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Context-sensitive grammars are more powerful than context-free grammars and are not required to describe the given language.</a:t>
            </a:r>
          </a:p>
        </p:txBody>
      </p:sp>
    </p:spTree>
    <p:extLst>
      <p:ext uri="{BB962C8B-B14F-4D97-AF65-F5344CB8AC3E}">
        <p14:creationId xmlns:p14="http://schemas.microsoft.com/office/powerpoint/2010/main" val="1669202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6498598">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19:</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0"/>
            <a:ext cx="6513407" cy="1178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139700" indent="0" rtl="0">
              <a:spcBef>
                <a:spcPts val="0"/>
              </a:spcBef>
              <a:spcAft>
                <a:spcPts val="0"/>
              </a:spcAft>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language {</a:t>
            </a:r>
            <a:r>
              <a:rPr lang="en-US" b="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a:t>
            </a:r>
            <a:r>
              <a:rPr lang="en-US" b="0" i="0"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m+n</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b</a:t>
            </a:r>
            <a:r>
              <a:rPr lang="en-US" b="0" i="0"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m , n&gt;1 } is</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regular</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free but not regular </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context sensitive but not context free</a:t>
            </a:r>
          </a:p>
          <a:p>
            <a:pPr marL="482600" indent="-342900" rtl="0">
              <a:spcBef>
                <a:spcPts val="0"/>
              </a:spcBef>
              <a:spcAft>
                <a:spcPts val="0"/>
              </a:spcAft>
              <a:buFont typeface="+mj-lt"/>
              <a:buAutoNum type="alphaLcParenR"/>
            </a:pPr>
            <a:r>
              <a:rPr lang="en-US"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Type 0 but not context sensitive </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84D76382-B32E-9656-43C9-60B79F53ABAB}"/>
              </a:ext>
            </a:extLst>
          </p:cNvPr>
          <p:cNvSpPr txBox="1"/>
          <p:nvPr/>
        </p:nvSpPr>
        <p:spPr>
          <a:xfrm>
            <a:off x="2065621" y="1638300"/>
            <a:ext cx="6572250" cy="2031325"/>
          </a:xfrm>
          <a:prstGeom prst="rect">
            <a:avLst/>
          </a:prstGeom>
          <a:noFill/>
        </p:spPr>
        <p:txBody>
          <a:bodyPr wrap="square">
            <a:spAutoFit/>
          </a:bodyPr>
          <a:lstStyle/>
          <a:p>
            <a:pPr marL="342900" indent="-342900">
              <a:buFont typeface="+mj-lt"/>
              <a:buAutoNum type="alphaLcParenR" startAt="4"/>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language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c^m+n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b="1"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a:t>
            </a: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m, n &gt; 1} is Type 0 but not context-sensitive.</a:t>
            </a:r>
          </a:p>
          <a:p>
            <a:endPar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Type 0 languages, also known as recursively enumerable languages, include languages that can be recognized by a Turing machine. These languages are more powerful than context-sensitive languages.</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given language can be described by a context-free grammar, making it context-free but not Type 0.</a:t>
            </a:r>
          </a:p>
        </p:txBody>
      </p:sp>
    </p:spTree>
    <p:extLst>
      <p:ext uri="{BB962C8B-B14F-4D97-AF65-F5344CB8AC3E}">
        <p14:creationId xmlns:p14="http://schemas.microsoft.com/office/powerpoint/2010/main" val="3008865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552</Words>
  <Application>Microsoft Office PowerPoint</Application>
  <PresentationFormat>On-screen Show (16:9)</PresentationFormat>
  <Paragraphs>49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Lato</vt:lpstr>
      <vt:lpstr>Playfair Display SemiBold</vt:lpstr>
      <vt:lpstr>Vidaloka</vt:lpstr>
      <vt:lpstr>Elegant Digital Lavender Business Basic Template by Slidesgo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Aayush Shukla</dc:creator>
  <cp:lastModifiedBy>Aayush Shukla</cp:lastModifiedBy>
  <cp:revision>42</cp:revision>
  <dcterms:modified xsi:type="dcterms:W3CDTF">2024-04-11T12:47:47Z</dcterms:modified>
</cp:coreProperties>
</file>