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8"/>
  </p:notesMasterIdLst>
  <p:sldIdLst>
    <p:sldId id="256" r:id="rId2"/>
    <p:sldId id="291" r:id="rId3"/>
    <p:sldId id="306" r:id="rId4"/>
    <p:sldId id="307" r:id="rId5"/>
    <p:sldId id="308" r:id="rId6"/>
    <p:sldId id="309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Playfair Display" panose="00000500000000000000" pitchFamily="2" charset="0"/>
      <p:regular r:id="rId13"/>
      <p:bold r:id="rId14"/>
      <p:italic r:id="rId15"/>
      <p:boldItalic r:id="rId16"/>
    </p:embeddedFont>
    <p:embeddedFont>
      <p:font typeface="Playfair Display SemiBold" panose="020B0604020202020204" charset="0"/>
      <p:regular r:id="rId17"/>
      <p:bold r:id="rId18"/>
      <p:italic r:id="rId19"/>
      <p:boldItalic r:id="rId20"/>
    </p:embeddedFont>
    <p:embeddedFont>
      <p:font typeface="Vidaloka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86A01A-8B18-4562-ABB6-2D061329FD30}">
  <a:tblStyle styleId="{1986A01A-8B18-4562-ABB6-2D061329F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752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71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505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881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809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245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2600" y="1008056"/>
            <a:ext cx="6958800" cy="2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06789" y="3714844"/>
            <a:ext cx="4528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25025" y="1307100"/>
            <a:ext cx="569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257450" y="1330650"/>
            <a:ext cx="66291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257450" y="3295050"/>
            <a:ext cx="66291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2073275" y="1288250"/>
            <a:ext cx="49974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073275" y="3259075"/>
            <a:ext cx="4997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65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ctrTitle"/>
          </p:nvPr>
        </p:nvSpPr>
        <p:spPr>
          <a:xfrm>
            <a:off x="2062418" y="1119734"/>
            <a:ext cx="4407655" cy="2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5800" i="1" dirty="0">
                <a:latin typeface="Playfair Display"/>
                <a:ea typeface="Playfair Display"/>
                <a:cs typeface="Playfair Display"/>
                <a:sym typeface="Playfair Display"/>
              </a:rPr>
              <a:t>Theory Of Computation</a:t>
            </a:r>
            <a:endParaRPr sz="5800" i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8926946" y="-4139155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Google Shape;529;p44">
            <a:extLst>
              <a:ext uri="{FF2B5EF4-FFF2-40B4-BE49-F238E27FC236}">
                <a16:creationId xmlns:a16="http://schemas.microsoft.com/office/drawing/2014/main" id="{6E3EFDD3-CE67-1DEF-A7D5-C167230B6262}"/>
              </a:ext>
            </a:extLst>
          </p:cNvPr>
          <p:cNvSpPr/>
          <p:nvPr/>
        </p:nvSpPr>
        <p:spPr>
          <a:xfrm>
            <a:off x="11318696" y="-1747405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0;p28">
            <a:extLst>
              <a:ext uri="{FF2B5EF4-FFF2-40B4-BE49-F238E27FC236}">
                <a16:creationId xmlns:a16="http://schemas.microsoft.com/office/drawing/2014/main" id="{6DF138EE-ACF8-75BD-1C53-767218FC14B9}"/>
              </a:ext>
            </a:extLst>
          </p:cNvPr>
          <p:cNvSpPr/>
          <p:nvPr/>
        </p:nvSpPr>
        <p:spPr>
          <a:xfrm>
            <a:off x="-1370755" y="-5846110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2337827" y="874973"/>
            <a:ext cx="6287058" cy="1211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Anshul Shukla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Roll-Number: IC-2K20-12</a:t>
            </a:r>
            <a:br>
              <a:rPr lang="en" dirty="0"/>
            </a:br>
            <a:r>
              <a:rPr lang="en" dirty="0"/>
              <a:t>Course: MCA(5-Years)</a:t>
            </a:r>
            <a:br>
              <a:rPr lang="en" dirty="0"/>
            </a:br>
            <a:r>
              <a:rPr lang="en" dirty="0"/>
              <a:t>Semester: 8</a:t>
            </a:r>
            <a:r>
              <a:rPr lang="en" baseline="30000" dirty="0"/>
              <a:t>th</a:t>
            </a:r>
            <a:r>
              <a:rPr lang="en" dirty="0"/>
              <a:t> Semester</a:t>
            </a:r>
            <a:br>
              <a:rPr lang="en" dirty="0"/>
            </a:br>
            <a:r>
              <a:rPr lang="en-US" dirty="0"/>
              <a:t>Institute: International Institute of Professional Studies, Devi </a:t>
            </a:r>
            <a:r>
              <a:rPr lang="en-US" dirty="0" err="1"/>
              <a:t>Ahilya</a:t>
            </a:r>
            <a:r>
              <a:rPr lang="en-US" dirty="0"/>
              <a:t> University</a:t>
            </a:r>
            <a:endParaRPr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3595126" y="2487365"/>
            <a:ext cx="3772459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Type 0,1,2,3- Grammar:</a:t>
            </a:r>
          </a:p>
        </p:txBody>
      </p:sp>
      <p:sp>
        <p:nvSpPr>
          <p:cNvPr id="11" name="Google Shape;106;p25">
            <a:extLst>
              <a:ext uri="{FF2B5EF4-FFF2-40B4-BE49-F238E27FC236}">
                <a16:creationId xmlns:a16="http://schemas.microsoft.com/office/drawing/2014/main" id="{6C029EE8-F700-6801-2E92-88B256CBB15C}"/>
              </a:ext>
            </a:extLst>
          </p:cNvPr>
          <p:cNvSpPr txBox="1">
            <a:spLocks/>
          </p:cNvSpPr>
          <p:nvPr/>
        </p:nvSpPr>
        <p:spPr>
          <a:xfrm>
            <a:off x="3755603" y="236490"/>
            <a:ext cx="3451511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IN" sz="2800" dirty="0"/>
              <a:t>M</a:t>
            </a:r>
            <a:r>
              <a:rPr lang="en-GB" sz="2800" dirty="0" err="1"/>
              <a:t>eet</a:t>
            </a:r>
            <a:r>
              <a:rPr lang="en-GB" sz="2800" dirty="0"/>
              <a:t> Your Presenter</a:t>
            </a:r>
          </a:p>
        </p:txBody>
      </p:sp>
      <p:sp>
        <p:nvSpPr>
          <p:cNvPr id="13" name="Google Shape;140;p28">
            <a:extLst>
              <a:ext uri="{FF2B5EF4-FFF2-40B4-BE49-F238E27FC236}">
                <a16:creationId xmlns:a16="http://schemas.microsoft.com/office/drawing/2014/main" id="{D13AA8FB-BE09-FC6B-ED97-BE5B2449DC88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0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971082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4: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1" y="459849"/>
            <a:ext cx="6513407" cy="225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Given:L1= {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xε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∑*|x contains even no’s of 0’s}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L2= {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xε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∑*|x contains odd no’s of 1’s}     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of final states in Language L1 U L2?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endParaRPr lang="en-US" b="0" i="0" u="none" strike="noStrike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CD3DE-0C8D-3068-F079-B4C0A3DA1E90}"/>
              </a:ext>
            </a:extLst>
          </p:cNvPr>
          <p:cNvSpPr txBox="1"/>
          <p:nvPr/>
        </p:nvSpPr>
        <p:spPr>
          <a:xfrm>
            <a:off x="2065621" y="2714624"/>
            <a:ext cx="651340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 final state</a:t>
            </a:r>
          </a:p>
          <a:p>
            <a:pPr marL="342900" indent="-342900">
              <a:buFont typeface="+mj-lt"/>
              <a:buAutoNum type="alphaLcParenR"/>
            </a:pPr>
            <a:endParaRPr lang="en-GB" b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accept strings from both L1 and L2, the automaton needs to transition to final states representing both even numbers of 0's and odd numbers of 1's.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Consider the string "00" which belongs to L1. For this string, the automaton should transition to a final state representing even numbers of 0's.</a:t>
            </a:r>
          </a:p>
        </p:txBody>
      </p:sp>
    </p:spTree>
    <p:extLst>
      <p:ext uri="{BB962C8B-B14F-4D97-AF65-F5344CB8AC3E}">
        <p14:creationId xmlns:p14="http://schemas.microsoft.com/office/powerpoint/2010/main" val="361511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8654587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4: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1" y="459849"/>
            <a:ext cx="6513407" cy="225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Given:L1= {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xε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∑*|x contains even no’s of 0’s}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L2= {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xε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∑*|x contains odd no’s of 1’s}     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of final states in Language L1 U L2?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endParaRPr lang="en-US" b="0" i="0" u="none" strike="noStrike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66FAEB-2189-CCB7-0617-74E63065BAB0}"/>
              </a:ext>
            </a:extLst>
          </p:cNvPr>
          <p:cNvSpPr txBox="1"/>
          <p:nvPr/>
        </p:nvSpPr>
        <p:spPr>
          <a:xfrm>
            <a:off x="2065621" y="2714624"/>
            <a:ext cx="65722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2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 final states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automaton needs to transition to final states representing both even numbers of 0's and odd numbers of 1's to accept strings from both L1 and L2.</a:t>
            </a:r>
          </a:p>
        </p:txBody>
      </p:sp>
    </p:spTree>
    <p:extLst>
      <p:ext uri="{BB962C8B-B14F-4D97-AF65-F5344CB8AC3E}">
        <p14:creationId xmlns:p14="http://schemas.microsoft.com/office/powerpoint/2010/main" val="3624457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7586956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4: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1" y="459849"/>
            <a:ext cx="6513407" cy="225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Given:L1= {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xε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∑*|x contains even no’s of 0’s}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L2= {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xε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∑*|x contains odd no’s of 1’s}     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of final states in Language L1 U L2?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endParaRPr lang="en-US" b="0" i="0" u="none" strike="noStrike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9E713F-7BDC-FF04-7D4D-CA663E3B5834}"/>
              </a:ext>
            </a:extLst>
          </p:cNvPr>
          <p:cNvSpPr txBox="1"/>
          <p:nvPr/>
        </p:nvSpPr>
        <p:spPr>
          <a:xfrm>
            <a:off x="2065621" y="2714624"/>
            <a:ext cx="6572250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3"/>
            </a:pPr>
            <a:r>
              <a:rPr lang="en-US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 final states</a:t>
            </a:r>
          </a:p>
          <a:p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Correct: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Because three final states allow the automaton to represent both even numbers of 0's and odd numbers of 1's simultaneously, fulfilling the requirements of L1 </a:t>
            </a:r>
            <a:r>
              <a:rPr lang="en-GB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∪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L2.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997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6509566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4: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1" y="459849"/>
            <a:ext cx="6513407" cy="225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Given:L1= {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xε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∑*|x contains even no’s of 0’s}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L2= {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xε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∑*|x contains odd no’s of 1’s}     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of final states in Language L1 U L2?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endParaRPr lang="en-US" b="0" i="0" u="none" strike="noStrike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8C0EB-6DFA-F614-CD67-96C4FA497EBF}"/>
              </a:ext>
            </a:extLst>
          </p:cNvPr>
          <p:cNvSpPr txBox="1"/>
          <p:nvPr/>
        </p:nvSpPr>
        <p:spPr>
          <a:xfrm>
            <a:off x="2065621" y="2714624"/>
            <a:ext cx="65722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4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 final states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Having four final states is unnecessary as three final states are sufficient to represent both even numbers of 0's and odd numbers of 1's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2004463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Digital Lavender Business Basic Template by Slidesgo">
  <a:themeElements>
    <a:clrScheme name="Simple Light">
      <a:dk1>
        <a:srgbClr val="310041"/>
      </a:dk1>
      <a:lt1>
        <a:srgbClr val="FFFFFF"/>
      </a:lt1>
      <a:dk2>
        <a:srgbClr val="7E6395"/>
      </a:dk2>
      <a:lt2>
        <a:srgbClr val="B2A6CE"/>
      </a:lt2>
      <a:accent1>
        <a:srgbClr val="C7AEE4"/>
      </a:accent1>
      <a:accent2>
        <a:srgbClr val="BB90DF"/>
      </a:accent2>
      <a:accent3>
        <a:srgbClr val="CBB0E6"/>
      </a:accent3>
      <a:accent4>
        <a:srgbClr val="E4DAF6"/>
      </a:accent4>
      <a:accent5>
        <a:srgbClr val="A09BD6"/>
      </a:accent5>
      <a:accent6>
        <a:srgbClr val="ADAE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393</Words>
  <Application>Microsoft Office PowerPoint</Application>
  <PresentationFormat>On-screen Show (16:9)</PresentationFormat>
  <Paragraphs>56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Playfair Display</vt:lpstr>
      <vt:lpstr>Vidaloka</vt:lpstr>
      <vt:lpstr>Playfair Display SemiBold</vt:lpstr>
      <vt:lpstr>Arial</vt:lpstr>
      <vt:lpstr>Lato</vt:lpstr>
      <vt:lpstr>Elegant Digital Lavender Business Basic Template by Slidesgo</vt:lpstr>
      <vt:lpstr>Theory Of Computation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Aayush Shukla</dc:creator>
  <cp:lastModifiedBy>Aayush Shukla</cp:lastModifiedBy>
  <cp:revision>31</cp:revision>
  <dcterms:modified xsi:type="dcterms:W3CDTF">2024-04-15T10:38:25Z</dcterms:modified>
</cp:coreProperties>
</file>