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5"/>
  </p:notesMasterIdLst>
  <p:sldIdLst>
    <p:sldId id="256" r:id="rId2"/>
    <p:sldId id="257" r:id="rId3"/>
    <p:sldId id="293"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267" r:id="rId24"/>
  </p:sldIdLst>
  <p:sldSz cx="9144000" cy="5143500" type="screen16x9"/>
  <p:notesSz cx="6858000" cy="9144000"/>
  <p:embeddedFontLst>
    <p:embeddedFont>
      <p:font typeface="Dancing Script" panose="020B0604020202020204" charset="0"/>
      <p:regular r:id="rId26"/>
      <p:bold r:id="rId27"/>
    </p:embeddedFont>
    <p:embeddedFont>
      <p:font typeface="Delius Swash Caps" panose="020B0604020202020204" charset="0"/>
      <p:regular r:id="rId28"/>
    </p:embeddedFont>
    <p:embeddedFont>
      <p:font typeface="Gilda Display" panose="02000000000000000000" pitchFamily="2" charset="0"/>
      <p:regular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8B24EB-2F6A-4112-AB51-5A2A6961BD68}">
  <a:tblStyle styleId="{6F8B24EB-2F6A-4112-AB51-5A2A6961BD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7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70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14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98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11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307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33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30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87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641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30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864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647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718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3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08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07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38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9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99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225850"/>
            <a:ext cx="7361400" cy="3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100" name="Google Shape;100;p4"/>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grpSp>
        <p:nvGrpSpPr>
          <p:cNvPr id="101" name="Google Shape;101;p4"/>
          <p:cNvGrpSpPr/>
          <p:nvPr/>
        </p:nvGrpSpPr>
        <p:grpSpPr>
          <a:xfrm>
            <a:off x="95" y="25"/>
            <a:ext cx="9143969" cy="5143446"/>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4"/>
          <p:cNvGrpSpPr/>
          <p:nvPr/>
        </p:nvGrpSpPr>
        <p:grpSpPr>
          <a:xfrm>
            <a:off x="8118813" y="911138"/>
            <a:ext cx="311900" cy="3147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4"/>
          <p:cNvGrpSpPr/>
          <p:nvPr/>
        </p:nvGrpSpPr>
        <p:grpSpPr>
          <a:xfrm>
            <a:off x="8165825" y="4533300"/>
            <a:ext cx="529900" cy="149350"/>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3651682">
            <a:off x="153345" y="1192019"/>
            <a:ext cx="340408"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8"/>
        <p:cNvGrpSpPr/>
        <p:nvPr/>
      </p:nvGrpSpPr>
      <p:grpSpPr>
        <a:xfrm>
          <a:off x="0" y="0"/>
          <a:ext cx="0" cy="0"/>
          <a:chOff x="0" y="0"/>
          <a:chExt cx="0" cy="0"/>
        </a:xfrm>
      </p:grpSpPr>
      <p:grpSp>
        <p:nvGrpSpPr>
          <p:cNvPr id="189" name="Google Shape;189;p6"/>
          <p:cNvGrpSpPr/>
          <p:nvPr/>
        </p:nvGrpSpPr>
        <p:grpSpPr>
          <a:xfrm>
            <a:off x="95" y="25"/>
            <a:ext cx="9143969" cy="5143446"/>
            <a:chOff x="95" y="25"/>
            <a:chExt cx="9143969" cy="5143446"/>
          </a:xfrm>
        </p:grpSpPr>
        <p:sp>
          <p:nvSpPr>
            <p:cNvPr id="190" name="Google Shape;190;p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6"/>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16" name="Google Shape;216;p6"/>
          <p:cNvSpPr/>
          <p:nvPr/>
        </p:nvSpPr>
        <p:spPr>
          <a:xfrm>
            <a:off x="4387775" y="48953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60150" y="8326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368488" y="374013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347050" y="728738"/>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6328375" y="4045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25825" y="233755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6"/>
          <p:cNvGrpSpPr/>
          <p:nvPr/>
        </p:nvGrpSpPr>
        <p:grpSpPr>
          <a:xfrm>
            <a:off x="8632975" y="3425438"/>
            <a:ext cx="311900" cy="314700"/>
            <a:chOff x="8571050" y="1873050"/>
            <a:chExt cx="311900" cy="314700"/>
          </a:xfrm>
        </p:grpSpPr>
        <p:sp>
          <p:nvSpPr>
            <p:cNvPr id="223" name="Google Shape;223;p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grpSp>
        <p:nvGrpSpPr>
          <p:cNvPr id="228" name="Google Shape;228;p7"/>
          <p:cNvGrpSpPr/>
          <p:nvPr/>
        </p:nvGrpSpPr>
        <p:grpSpPr>
          <a:xfrm>
            <a:off x="95" y="25"/>
            <a:ext cx="9143969" cy="5143446"/>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txBox="1">
            <a:spLocks noGrp="1"/>
          </p:cNvSpPr>
          <p:nvPr>
            <p:ph type="body" idx="1"/>
          </p:nvPr>
        </p:nvSpPr>
        <p:spPr>
          <a:xfrm>
            <a:off x="1106875" y="1780450"/>
            <a:ext cx="4550700" cy="2256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255" name="Google Shape;255;p7"/>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56" name="Google Shape;256;p7"/>
          <p:cNvSpPr/>
          <p:nvPr/>
        </p:nvSpPr>
        <p:spPr>
          <a:xfrm>
            <a:off x="32607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443300" y="48209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040500" y="632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5350" y="16383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924575" y="46079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8493875" y="41072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7"/>
          <p:cNvGrpSpPr/>
          <p:nvPr/>
        </p:nvGrpSpPr>
        <p:grpSpPr>
          <a:xfrm>
            <a:off x="224750" y="2606563"/>
            <a:ext cx="311900" cy="3147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7"/>
          <p:cNvGrpSpPr/>
          <p:nvPr/>
        </p:nvGrpSpPr>
        <p:grpSpPr>
          <a:xfrm rot="8927671" flipH="1">
            <a:off x="8064758" y="1508001"/>
            <a:ext cx="288970" cy="174347"/>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7"/>
          <p:cNvGrpSpPr/>
          <p:nvPr/>
        </p:nvGrpSpPr>
        <p:grpSpPr>
          <a:xfrm>
            <a:off x="5510725" y="4212900"/>
            <a:ext cx="581325" cy="169475"/>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81"/>
        <p:cNvGrpSpPr/>
        <p:nvPr/>
      </p:nvGrpSpPr>
      <p:grpSpPr>
        <a:xfrm>
          <a:off x="0" y="0"/>
          <a:ext cx="0" cy="0"/>
          <a:chOff x="0" y="0"/>
          <a:chExt cx="0" cy="0"/>
        </a:xfrm>
      </p:grpSpPr>
      <p:grpSp>
        <p:nvGrpSpPr>
          <p:cNvPr id="1682" name="Google Shape;1682;p39"/>
          <p:cNvGrpSpPr/>
          <p:nvPr/>
        </p:nvGrpSpPr>
        <p:grpSpPr>
          <a:xfrm>
            <a:off x="95" y="25"/>
            <a:ext cx="9143969" cy="5143446"/>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5" name="Google Shape;1715;p39"/>
          <p:cNvGrpSpPr/>
          <p:nvPr/>
        </p:nvGrpSpPr>
        <p:grpSpPr>
          <a:xfrm>
            <a:off x="3569448" y="1303738"/>
            <a:ext cx="529900" cy="149350"/>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9"/>
          <p:cNvGrpSpPr/>
          <p:nvPr/>
        </p:nvGrpSpPr>
        <p:grpSpPr>
          <a:xfrm flipH="1">
            <a:off x="2809210" y="4718175"/>
            <a:ext cx="581325" cy="169475"/>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21"/>
        <p:cNvGrpSpPr/>
        <p:nvPr/>
      </p:nvGrpSpPr>
      <p:grpSpPr>
        <a:xfrm>
          <a:off x="0" y="0"/>
          <a:ext cx="0" cy="0"/>
          <a:chOff x="0" y="0"/>
          <a:chExt cx="0" cy="0"/>
        </a:xfrm>
      </p:grpSpPr>
      <p:grpSp>
        <p:nvGrpSpPr>
          <p:cNvPr id="1722" name="Google Shape;1722;p40"/>
          <p:cNvGrpSpPr/>
          <p:nvPr/>
        </p:nvGrpSpPr>
        <p:grpSpPr>
          <a:xfrm>
            <a:off x="95" y="25"/>
            <a:ext cx="9143969" cy="5143446"/>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0"/>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378088" y="2730938"/>
            <a:ext cx="730975" cy="238525"/>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40"/>
          <p:cNvGrpSpPr/>
          <p:nvPr/>
        </p:nvGrpSpPr>
        <p:grpSpPr>
          <a:xfrm>
            <a:off x="8064488" y="2661000"/>
            <a:ext cx="529900" cy="149350"/>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85" r:id="rId6"/>
    <p:sldLayoutId id="2147483686" r:id="rId7"/>
    <p:sldLayoutId id="2147483687" r:id="rId8"/>
    <p:sldLayoutId id="214748368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9"/>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en" sz="4000" dirty="0">
                <a:solidFill>
                  <a:schemeClr val="dk1"/>
                </a:solidFill>
              </a:rPr>
              <a:t>Theory Of Computation/ </a:t>
            </a:r>
            <a:r>
              <a:rPr lang="en" sz="4000" dirty="0">
                <a:solidFill>
                  <a:schemeClr val="dk1"/>
                </a:solidFill>
                <a:highlight>
                  <a:schemeClr val="dk2"/>
                </a:highlight>
              </a:rPr>
              <a:t>Theory of Formal Languages</a:t>
            </a:r>
            <a:endParaRPr sz="4000" dirty="0">
              <a:solidFill>
                <a:schemeClr val="dk1"/>
              </a:solidFill>
              <a:highlight>
                <a:schemeClr val="dk2"/>
              </a:highlight>
            </a:endParaRPr>
          </a:p>
        </p:txBody>
      </p:sp>
      <p:sp>
        <p:nvSpPr>
          <p:cNvPr id="1870" name="Google Shape;1870;p49"/>
          <p:cNvSpPr txBox="1">
            <a:spLocks noGrp="1"/>
          </p:cNvSpPr>
          <p:nvPr>
            <p:ph type="subTitle" idx="1"/>
          </p:nvPr>
        </p:nvSpPr>
        <p:spPr>
          <a:xfrm>
            <a:off x="3666200" y="3517936"/>
            <a:ext cx="4252200" cy="48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End Semester Question Paper Review</a:t>
            </a:r>
            <a:endParaRPr dirty="0"/>
          </a:p>
        </p:txBody>
      </p:sp>
      <p:grpSp>
        <p:nvGrpSpPr>
          <p:cNvPr id="1871" name="Google Shape;1871;p49"/>
          <p:cNvGrpSpPr/>
          <p:nvPr/>
        </p:nvGrpSpPr>
        <p:grpSpPr>
          <a:xfrm>
            <a:off x="907246" y="1419546"/>
            <a:ext cx="1894791" cy="2110469"/>
            <a:chOff x="820950" y="1441799"/>
            <a:chExt cx="1953192" cy="2175517"/>
          </a:xfrm>
        </p:grpSpPr>
        <p:sp>
          <p:nvSpPr>
            <p:cNvPr id="1872" name="Google Shape;1872;p49"/>
            <p:cNvSpPr/>
            <p:nvPr/>
          </p:nvSpPr>
          <p:spPr>
            <a:xfrm>
              <a:off x="820950" y="144179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1005936" y="153856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rgbClr val="677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947755" y="1875999"/>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9"/>
          <p:cNvGrpSpPr/>
          <p:nvPr/>
        </p:nvGrpSpPr>
        <p:grpSpPr>
          <a:xfrm>
            <a:off x="7583913" y="-156039"/>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6114419" y="4713624"/>
            <a:ext cx="1653875" cy="539976"/>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708;p60">
            <a:extLst>
              <a:ext uri="{FF2B5EF4-FFF2-40B4-BE49-F238E27FC236}">
                <a16:creationId xmlns:a16="http://schemas.microsoft.com/office/drawing/2014/main" id="{576E7339-ECDA-0D19-CCCE-FB2771B000AB}"/>
              </a:ext>
            </a:extLst>
          </p:cNvPr>
          <p:cNvGrpSpPr/>
          <p:nvPr/>
        </p:nvGrpSpPr>
        <p:grpSpPr>
          <a:xfrm rot="335180">
            <a:off x="8133172" y="360501"/>
            <a:ext cx="2167949" cy="1198360"/>
            <a:chOff x="5721275" y="1941825"/>
            <a:chExt cx="2654592" cy="1467179"/>
          </a:xfrm>
        </p:grpSpPr>
        <p:sp>
          <p:nvSpPr>
            <p:cNvPr id="3" name="Google Shape;2709;p60">
              <a:extLst>
                <a:ext uri="{FF2B5EF4-FFF2-40B4-BE49-F238E27FC236}">
                  <a16:creationId xmlns:a16="http://schemas.microsoft.com/office/drawing/2014/main" id="{300A1C59-5AD1-3505-9923-A3D74026FE87}"/>
                </a:ext>
              </a:extLst>
            </p:cNvPr>
            <p:cNvSpPr/>
            <p:nvPr/>
          </p:nvSpPr>
          <p:spPr>
            <a:xfrm>
              <a:off x="5721275" y="1941825"/>
              <a:ext cx="2654592" cy="1467179"/>
            </a:xfrm>
            <a:custGeom>
              <a:avLst/>
              <a:gdLst/>
              <a:ahLst/>
              <a:cxnLst/>
              <a:rect l="l" t="t" r="r" b="b"/>
              <a:pathLst>
                <a:path w="67849" h="37495" extrusionOk="0">
                  <a:moveTo>
                    <a:pt x="24918" y="1"/>
                  </a:moveTo>
                  <a:cubicBezTo>
                    <a:pt x="24518" y="1"/>
                    <a:pt x="24151" y="68"/>
                    <a:pt x="23784" y="168"/>
                  </a:cubicBezTo>
                  <a:lnTo>
                    <a:pt x="23717" y="168"/>
                  </a:lnTo>
                  <a:cubicBezTo>
                    <a:pt x="22917" y="434"/>
                    <a:pt x="22116" y="735"/>
                    <a:pt x="21349" y="1102"/>
                  </a:cubicBezTo>
                  <a:cubicBezTo>
                    <a:pt x="20548" y="1502"/>
                    <a:pt x="19881" y="1835"/>
                    <a:pt x="19281" y="2169"/>
                  </a:cubicBezTo>
                  <a:cubicBezTo>
                    <a:pt x="18113" y="2836"/>
                    <a:pt x="16779" y="3637"/>
                    <a:pt x="15178" y="4671"/>
                  </a:cubicBezTo>
                  <a:cubicBezTo>
                    <a:pt x="14644" y="5038"/>
                    <a:pt x="14110" y="5405"/>
                    <a:pt x="13577" y="5772"/>
                  </a:cubicBezTo>
                  <a:lnTo>
                    <a:pt x="13210" y="6005"/>
                  </a:lnTo>
                  <a:cubicBezTo>
                    <a:pt x="12609" y="6439"/>
                    <a:pt x="12042" y="6806"/>
                    <a:pt x="11509" y="7206"/>
                  </a:cubicBezTo>
                  <a:lnTo>
                    <a:pt x="11308" y="7339"/>
                  </a:lnTo>
                  <a:cubicBezTo>
                    <a:pt x="10741" y="7740"/>
                    <a:pt x="10174" y="8140"/>
                    <a:pt x="9541" y="8640"/>
                  </a:cubicBezTo>
                  <a:cubicBezTo>
                    <a:pt x="9040" y="9007"/>
                    <a:pt x="8506" y="9408"/>
                    <a:pt x="8006" y="9808"/>
                  </a:cubicBezTo>
                  <a:cubicBezTo>
                    <a:pt x="7506" y="10208"/>
                    <a:pt x="7005" y="10608"/>
                    <a:pt x="6505" y="11009"/>
                  </a:cubicBezTo>
                  <a:cubicBezTo>
                    <a:pt x="6105" y="11142"/>
                    <a:pt x="5738" y="11309"/>
                    <a:pt x="5338" y="11476"/>
                  </a:cubicBezTo>
                  <a:cubicBezTo>
                    <a:pt x="1568" y="13344"/>
                    <a:pt x="0" y="17914"/>
                    <a:pt x="1268" y="23351"/>
                  </a:cubicBezTo>
                  <a:cubicBezTo>
                    <a:pt x="2069" y="26753"/>
                    <a:pt x="3670" y="29889"/>
                    <a:pt x="5938" y="32557"/>
                  </a:cubicBezTo>
                  <a:cubicBezTo>
                    <a:pt x="8773" y="35793"/>
                    <a:pt x="12142" y="37494"/>
                    <a:pt x="15678" y="37494"/>
                  </a:cubicBezTo>
                  <a:lnTo>
                    <a:pt x="15745" y="37494"/>
                  </a:lnTo>
                  <a:cubicBezTo>
                    <a:pt x="19081" y="37461"/>
                    <a:pt x="22316" y="35893"/>
                    <a:pt x="25018" y="32958"/>
                  </a:cubicBezTo>
                  <a:cubicBezTo>
                    <a:pt x="27353" y="30389"/>
                    <a:pt x="29021" y="27287"/>
                    <a:pt x="29922" y="23951"/>
                  </a:cubicBezTo>
                  <a:cubicBezTo>
                    <a:pt x="29955" y="23851"/>
                    <a:pt x="29988" y="23718"/>
                    <a:pt x="30022" y="23618"/>
                  </a:cubicBezTo>
                  <a:cubicBezTo>
                    <a:pt x="30856" y="26920"/>
                    <a:pt x="32457" y="29989"/>
                    <a:pt x="34725" y="32557"/>
                  </a:cubicBezTo>
                  <a:cubicBezTo>
                    <a:pt x="37561" y="35793"/>
                    <a:pt x="40896" y="37494"/>
                    <a:pt x="44432" y="37494"/>
                  </a:cubicBezTo>
                  <a:lnTo>
                    <a:pt x="44532" y="37494"/>
                  </a:lnTo>
                  <a:cubicBezTo>
                    <a:pt x="47868" y="37461"/>
                    <a:pt x="51070" y="35893"/>
                    <a:pt x="53805" y="32958"/>
                  </a:cubicBezTo>
                  <a:cubicBezTo>
                    <a:pt x="56107" y="30389"/>
                    <a:pt x="57775" y="27287"/>
                    <a:pt x="58709" y="23951"/>
                  </a:cubicBezTo>
                  <a:cubicBezTo>
                    <a:pt x="59776" y="19982"/>
                    <a:pt x="59543" y="16513"/>
                    <a:pt x="58008" y="14044"/>
                  </a:cubicBezTo>
                  <a:cubicBezTo>
                    <a:pt x="58042" y="14011"/>
                    <a:pt x="58475" y="13611"/>
                    <a:pt x="58475" y="13611"/>
                  </a:cubicBezTo>
                  <a:cubicBezTo>
                    <a:pt x="58776" y="13310"/>
                    <a:pt x="59043" y="13043"/>
                    <a:pt x="59309" y="12777"/>
                  </a:cubicBezTo>
                  <a:lnTo>
                    <a:pt x="60510" y="11576"/>
                  </a:lnTo>
                  <a:cubicBezTo>
                    <a:pt x="61011" y="11042"/>
                    <a:pt x="61544" y="10542"/>
                    <a:pt x="62011" y="10041"/>
                  </a:cubicBezTo>
                  <a:cubicBezTo>
                    <a:pt x="62578" y="10408"/>
                    <a:pt x="63279" y="10642"/>
                    <a:pt x="63979" y="10642"/>
                  </a:cubicBezTo>
                  <a:cubicBezTo>
                    <a:pt x="64346" y="10642"/>
                    <a:pt x="64713" y="10575"/>
                    <a:pt x="65080" y="10442"/>
                  </a:cubicBezTo>
                  <a:cubicBezTo>
                    <a:pt x="66881" y="9808"/>
                    <a:pt x="67849" y="7873"/>
                    <a:pt x="67248" y="6038"/>
                  </a:cubicBezTo>
                  <a:lnTo>
                    <a:pt x="67115" y="5738"/>
                  </a:lnTo>
                  <a:cubicBezTo>
                    <a:pt x="67082" y="5571"/>
                    <a:pt x="66982" y="5338"/>
                    <a:pt x="66848" y="5071"/>
                  </a:cubicBezTo>
                  <a:cubicBezTo>
                    <a:pt x="66715" y="4671"/>
                    <a:pt x="66515" y="4304"/>
                    <a:pt x="66314" y="3970"/>
                  </a:cubicBezTo>
                  <a:cubicBezTo>
                    <a:pt x="65981" y="3337"/>
                    <a:pt x="65581" y="2769"/>
                    <a:pt x="65080" y="2236"/>
                  </a:cubicBezTo>
                  <a:cubicBezTo>
                    <a:pt x="65013" y="2169"/>
                    <a:pt x="64947" y="2136"/>
                    <a:pt x="64880" y="2069"/>
                  </a:cubicBezTo>
                  <a:lnTo>
                    <a:pt x="64813" y="2002"/>
                  </a:lnTo>
                  <a:lnTo>
                    <a:pt x="64680" y="1902"/>
                  </a:lnTo>
                  <a:cubicBezTo>
                    <a:pt x="64546" y="1769"/>
                    <a:pt x="64380" y="1669"/>
                    <a:pt x="64180" y="1569"/>
                  </a:cubicBezTo>
                  <a:cubicBezTo>
                    <a:pt x="63813" y="1368"/>
                    <a:pt x="63412" y="1235"/>
                    <a:pt x="63012" y="1168"/>
                  </a:cubicBezTo>
                  <a:cubicBezTo>
                    <a:pt x="62779" y="1102"/>
                    <a:pt x="62578" y="1102"/>
                    <a:pt x="62345" y="1102"/>
                  </a:cubicBezTo>
                  <a:lnTo>
                    <a:pt x="61778" y="1102"/>
                  </a:lnTo>
                  <a:cubicBezTo>
                    <a:pt x="61644" y="1135"/>
                    <a:pt x="61511" y="1168"/>
                    <a:pt x="61378" y="1202"/>
                  </a:cubicBezTo>
                  <a:cubicBezTo>
                    <a:pt x="61344" y="1202"/>
                    <a:pt x="61177" y="1235"/>
                    <a:pt x="61177" y="1235"/>
                  </a:cubicBezTo>
                  <a:cubicBezTo>
                    <a:pt x="61011" y="1268"/>
                    <a:pt x="60844" y="1335"/>
                    <a:pt x="60710" y="1402"/>
                  </a:cubicBezTo>
                  <a:cubicBezTo>
                    <a:pt x="60444" y="1502"/>
                    <a:pt x="60210" y="1602"/>
                    <a:pt x="59977" y="1735"/>
                  </a:cubicBezTo>
                  <a:lnTo>
                    <a:pt x="59943" y="1769"/>
                  </a:lnTo>
                  <a:cubicBezTo>
                    <a:pt x="59576" y="1969"/>
                    <a:pt x="59276" y="2169"/>
                    <a:pt x="58942" y="2403"/>
                  </a:cubicBezTo>
                  <a:cubicBezTo>
                    <a:pt x="58375" y="2836"/>
                    <a:pt x="57942" y="3170"/>
                    <a:pt x="57508" y="3537"/>
                  </a:cubicBezTo>
                  <a:cubicBezTo>
                    <a:pt x="56541" y="4371"/>
                    <a:pt x="55607" y="5271"/>
                    <a:pt x="54906" y="5972"/>
                  </a:cubicBezTo>
                  <a:cubicBezTo>
                    <a:pt x="54573" y="6305"/>
                    <a:pt x="54272" y="6639"/>
                    <a:pt x="53939" y="6972"/>
                  </a:cubicBezTo>
                  <a:lnTo>
                    <a:pt x="53672" y="7273"/>
                  </a:lnTo>
                  <a:cubicBezTo>
                    <a:pt x="53305" y="7640"/>
                    <a:pt x="52972" y="8007"/>
                    <a:pt x="52638" y="8373"/>
                  </a:cubicBezTo>
                  <a:lnTo>
                    <a:pt x="52505" y="8540"/>
                  </a:lnTo>
                  <a:cubicBezTo>
                    <a:pt x="52171" y="8907"/>
                    <a:pt x="51804" y="9307"/>
                    <a:pt x="51437" y="9774"/>
                  </a:cubicBezTo>
                  <a:cubicBezTo>
                    <a:pt x="51304" y="9908"/>
                    <a:pt x="51170" y="10075"/>
                    <a:pt x="51037" y="10208"/>
                  </a:cubicBezTo>
                  <a:lnTo>
                    <a:pt x="50837" y="10208"/>
                  </a:lnTo>
                  <a:cubicBezTo>
                    <a:pt x="48568" y="10208"/>
                    <a:pt x="46400" y="11175"/>
                    <a:pt x="44532" y="12943"/>
                  </a:cubicBezTo>
                  <a:cubicBezTo>
                    <a:pt x="42864" y="11376"/>
                    <a:pt x="40663" y="10475"/>
                    <a:pt x="38361" y="10442"/>
                  </a:cubicBezTo>
                  <a:cubicBezTo>
                    <a:pt x="36860" y="10475"/>
                    <a:pt x="35392" y="10842"/>
                    <a:pt x="34058" y="11509"/>
                  </a:cubicBezTo>
                  <a:cubicBezTo>
                    <a:pt x="32624" y="12210"/>
                    <a:pt x="31456" y="13310"/>
                    <a:pt x="30689" y="14711"/>
                  </a:cubicBezTo>
                  <a:lnTo>
                    <a:pt x="29655" y="14711"/>
                  </a:lnTo>
                  <a:cubicBezTo>
                    <a:pt x="29021" y="13410"/>
                    <a:pt x="28054" y="12343"/>
                    <a:pt x="26820" y="11576"/>
                  </a:cubicBezTo>
                  <a:cubicBezTo>
                    <a:pt x="25419" y="10708"/>
                    <a:pt x="23784" y="10208"/>
                    <a:pt x="22116" y="10208"/>
                  </a:cubicBezTo>
                  <a:cubicBezTo>
                    <a:pt x="22018" y="10198"/>
                    <a:pt x="21921" y="10194"/>
                    <a:pt x="21823" y="10194"/>
                  </a:cubicBezTo>
                  <a:cubicBezTo>
                    <a:pt x="21587" y="10194"/>
                    <a:pt x="21351" y="10218"/>
                    <a:pt x="21115" y="10241"/>
                  </a:cubicBezTo>
                  <a:cubicBezTo>
                    <a:pt x="21849" y="9774"/>
                    <a:pt x="22550" y="9341"/>
                    <a:pt x="23217" y="8907"/>
                  </a:cubicBezTo>
                  <a:lnTo>
                    <a:pt x="24018" y="8407"/>
                  </a:lnTo>
                  <a:cubicBezTo>
                    <a:pt x="24685" y="9341"/>
                    <a:pt x="25752" y="9908"/>
                    <a:pt x="26886" y="9908"/>
                  </a:cubicBezTo>
                  <a:cubicBezTo>
                    <a:pt x="27053" y="9908"/>
                    <a:pt x="27220" y="9908"/>
                    <a:pt x="27353" y="9875"/>
                  </a:cubicBezTo>
                  <a:cubicBezTo>
                    <a:pt x="29221" y="9608"/>
                    <a:pt x="30556" y="7906"/>
                    <a:pt x="30322" y="6038"/>
                  </a:cubicBezTo>
                  <a:lnTo>
                    <a:pt x="30289" y="5772"/>
                  </a:lnTo>
                  <a:lnTo>
                    <a:pt x="30289" y="5638"/>
                  </a:lnTo>
                  <a:cubicBezTo>
                    <a:pt x="30255" y="5238"/>
                    <a:pt x="30189" y="4838"/>
                    <a:pt x="30055" y="4437"/>
                  </a:cubicBezTo>
                  <a:lnTo>
                    <a:pt x="30055" y="4371"/>
                  </a:lnTo>
                  <a:cubicBezTo>
                    <a:pt x="29855" y="3637"/>
                    <a:pt x="29555" y="2936"/>
                    <a:pt x="29155" y="2302"/>
                  </a:cubicBezTo>
                  <a:cubicBezTo>
                    <a:pt x="28988" y="2036"/>
                    <a:pt x="28788" y="1802"/>
                    <a:pt x="28587" y="1569"/>
                  </a:cubicBezTo>
                  <a:cubicBezTo>
                    <a:pt x="28421" y="1368"/>
                    <a:pt x="28221" y="1202"/>
                    <a:pt x="28020" y="1035"/>
                  </a:cubicBezTo>
                  <a:lnTo>
                    <a:pt x="27820" y="868"/>
                  </a:lnTo>
                  <a:cubicBezTo>
                    <a:pt x="27754" y="835"/>
                    <a:pt x="27687" y="768"/>
                    <a:pt x="27620" y="735"/>
                  </a:cubicBezTo>
                  <a:lnTo>
                    <a:pt x="27453" y="601"/>
                  </a:lnTo>
                  <a:cubicBezTo>
                    <a:pt x="27353" y="568"/>
                    <a:pt x="27253" y="501"/>
                    <a:pt x="27153" y="434"/>
                  </a:cubicBezTo>
                  <a:lnTo>
                    <a:pt x="27086" y="401"/>
                  </a:lnTo>
                  <a:lnTo>
                    <a:pt x="26886" y="301"/>
                  </a:lnTo>
                  <a:lnTo>
                    <a:pt x="26786" y="268"/>
                  </a:lnTo>
                  <a:cubicBezTo>
                    <a:pt x="26653" y="234"/>
                    <a:pt x="26486" y="168"/>
                    <a:pt x="26353" y="134"/>
                  </a:cubicBezTo>
                  <a:lnTo>
                    <a:pt x="26252" y="134"/>
                  </a:lnTo>
                  <a:cubicBezTo>
                    <a:pt x="25919" y="34"/>
                    <a:pt x="25585" y="1"/>
                    <a:pt x="25218" y="1"/>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10;p60">
              <a:extLst>
                <a:ext uri="{FF2B5EF4-FFF2-40B4-BE49-F238E27FC236}">
                  <a16:creationId xmlns:a16="http://schemas.microsoft.com/office/drawing/2014/main" id="{94D52A26-2E67-BE9A-F145-7C6870E97717}"/>
                </a:ext>
              </a:extLst>
            </p:cNvPr>
            <p:cNvSpPr/>
            <p:nvPr/>
          </p:nvSpPr>
          <p:spPr>
            <a:xfrm>
              <a:off x="5969499" y="2054083"/>
              <a:ext cx="825929" cy="497381"/>
            </a:xfrm>
            <a:custGeom>
              <a:avLst/>
              <a:gdLst/>
              <a:ahLst/>
              <a:cxnLst/>
              <a:rect l="l" t="t" r="r" b="b"/>
              <a:pathLst>
                <a:path w="21110" h="12711" extrusionOk="0">
                  <a:moveTo>
                    <a:pt x="18708" y="1502"/>
                  </a:moveTo>
                  <a:lnTo>
                    <a:pt x="18808" y="1535"/>
                  </a:lnTo>
                  <a:lnTo>
                    <a:pt x="18841" y="1568"/>
                  </a:lnTo>
                  <a:lnTo>
                    <a:pt x="18841" y="1568"/>
                  </a:lnTo>
                  <a:lnTo>
                    <a:pt x="18774" y="1535"/>
                  </a:lnTo>
                  <a:lnTo>
                    <a:pt x="18708" y="1502"/>
                  </a:lnTo>
                  <a:close/>
                  <a:moveTo>
                    <a:pt x="18708" y="1"/>
                  </a:moveTo>
                  <a:cubicBezTo>
                    <a:pt x="18507" y="34"/>
                    <a:pt x="18307" y="67"/>
                    <a:pt x="18141" y="101"/>
                  </a:cubicBezTo>
                  <a:cubicBezTo>
                    <a:pt x="17473" y="301"/>
                    <a:pt x="16840" y="568"/>
                    <a:pt x="16239" y="868"/>
                  </a:cubicBezTo>
                  <a:cubicBezTo>
                    <a:pt x="15605" y="1168"/>
                    <a:pt x="14972" y="1502"/>
                    <a:pt x="14338" y="1869"/>
                  </a:cubicBezTo>
                  <a:cubicBezTo>
                    <a:pt x="13037" y="2569"/>
                    <a:pt x="11703" y="3403"/>
                    <a:pt x="10402" y="4237"/>
                  </a:cubicBezTo>
                  <a:cubicBezTo>
                    <a:pt x="9735" y="4671"/>
                    <a:pt x="9101" y="5104"/>
                    <a:pt x="8467" y="5538"/>
                  </a:cubicBezTo>
                  <a:cubicBezTo>
                    <a:pt x="7800" y="5971"/>
                    <a:pt x="7199" y="6405"/>
                    <a:pt x="6599" y="6839"/>
                  </a:cubicBezTo>
                  <a:cubicBezTo>
                    <a:pt x="5999" y="7239"/>
                    <a:pt x="5431" y="7673"/>
                    <a:pt x="4898" y="8073"/>
                  </a:cubicBezTo>
                  <a:cubicBezTo>
                    <a:pt x="4364" y="8473"/>
                    <a:pt x="3864" y="8874"/>
                    <a:pt x="3397" y="9240"/>
                  </a:cubicBezTo>
                  <a:cubicBezTo>
                    <a:pt x="1562" y="10675"/>
                    <a:pt x="395" y="11742"/>
                    <a:pt x="395" y="11742"/>
                  </a:cubicBezTo>
                  <a:cubicBezTo>
                    <a:pt x="1" y="12108"/>
                    <a:pt x="319" y="12711"/>
                    <a:pt x="768" y="12711"/>
                  </a:cubicBezTo>
                  <a:cubicBezTo>
                    <a:pt x="851" y="12711"/>
                    <a:pt x="939" y="12690"/>
                    <a:pt x="1028" y="12643"/>
                  </a:cubicBezTo>
                  <a:cubicBezTo>
                    <a:pt x="1028" y="12643"/>
                    <a:pt x="2396" y="11876"/>
                    <a:pt x="4364" y="10641"/>
                  </a:cubicBezTo>
                  <a:cubicBezTo>
                    <a:pt x="4864" y="10341"/>
                    <a:pt x="5398" y="10008"/>
                    <a:pt x="5965" y="9641"/>
                  </a:cubicBezTo>
                  <a:cubicBezTo>
                    <a:pt x="6532" y="9274"/>
                    <a:pt x="7099" y="8907"/>
                    <a:pt x="7733" y="8507"/>
                  </a:cubicBezTo>
                  <a:lnTo>
                    <a:pt x="11536" y="5938"/>
                  </a:lnTo>
                  <a:cubicBezTo>
                    <a:pt x="12837" y="5104"/>
                    <a:pt x="14138" y="4270"/>
                    <a:pt x="15339" y="3503"/>
                  </a:cubicBezTo>
                  <a:cubicBezTo>
                    <a:pt x="15972" y="3136"/>
                    <a:pt x="16539" y="2769"/>
                    <a:pt x="17106" y="2436"/>
                  </a:cubicBezTo>
                  <a:cubicBezTo>
                    <a:pt x="17607" y="2135"/>
                    <a:pt x="18107" y="1902"/>
                    <a:pt x="18641" y="1668"/>
                  </a:cubicBezTo>
                  <a:cubicBezTo>
                    <a:pt x="18700" y="1639"/>
                    <a:pt x="18787" y="1609"/>
                    <a:pt x="18852" y="1579"/>
                  </a:cubicBezTo>
                  <a:lnTo>
                    <a:pt x="18852" y="1579"/>
                  </a:lnTo>
                  <a:lnTo>
                    <a:pt x="18874" y="1602"/>
                  </a:lnTo>
                  <a:cubicBezTo>
                    <a:pt x="18891" y="1618"/>
                    <a:pt x="18899" y="1618"/>
                    <a:pt x="18908" y="1618"/>
                  </a:cubicBezTo>
                  <a:cubicBezTo>
                    <a:pt x="18916" y="1618"/>
                    <a:pt x="18924" y="1618"/>
                    <a:pt x="18941" y="1635"/>
                  </a:cubicBezTo>
                  <a:cubicBezTo>
                    <a:pt x="19008" y="1668"/>
                    <a:pt x="19075" y="1735"/>
                    <a:pt x="19108" y="1802"/>
                  </a:cubicBezTo>
                  <a:cubicBezTo>
                    <a:pt x="19341" y="2069"/>
                    <a:pt x="19508" y="2369"/>
                    <a:pt x="19642" y="2669"/>
                  </a:cubicBezTo>
                  <a:cubicBezTo>
                    <a:pt x="19775" y="2969"/>
                    <a:pt x="19875" y="3270"/>
                    <a:pt x="19975" y="3570"/>
                  </a:cubicBezTo>
                  <a:cubicBezTo>
                    <a:pt x="20005" y="3835"/>
                    <a:pt x="20216" y="4048"/>
                    <a:pt x="20472" y="4048"/>
                  </a:cubicBezTo>
                  <a:cubicBezTo>
                    <a:pt x="20506" y="4048"/>
                    <a:pt x="20541" y="4045"/>
                    <a:pt x="20576" y="4037"/>
                  </a:cubicBezTo>
                  <a:cubicBezTo>
                    <a:pt x="20876" y="4003"/>
                    <a:pt x="21109" y="3737"/>
                    <a:pt x="21043" y="3403"/>
                  </a:cubicBezTo>
                  <a:cubicBezTo>
                    <a:pt x="21043" y="3403"/>
                    <a:pt x="21009" y="3303"/>
                    <a:pt x="21009" y="3103"/>
                  </a:cubicBezTo>
                  <a:cubicBezTo>
                    <a:pt x="20976" y="2836"/>
                    <a:pt x="20943" y="2536"/>
                    <a:pt x="20876" y="2269"/>
                  </a:cubicBezTo>
                  <a:cubicBezTo>
                    <a:pt x="20742" y="1802"/>
                    <a:pt x="20576" y="1368"/>
                    <a:pt x="20309" y="935"/>
                  </a:cubicBezTo>
                  <a:cubicBezTo>
                    <a:pt x="20209" y="801"/>
                    <a:pt x="20109" y="668"/>
                    <a:pt x="20009" y="568"/>
                  </a:cubicBezTo>
                  <a:cubicBezTo>
                    <a:pt x="19942" y="501"/>
                    <a:pt x="19842" y="401"/>
                    <a:pt x="19775" y="334"/>
                  </a:cubicBezTo>
                  <a:lnTo>
                    <a:pt x="19642" y="234"/>
                  </a:lnTo>
                  <a:lnTo>
                    <a:pt x="19542" y="201"/>
                  </a:lnTo>
                  <a:lnTo>
                    <a:pt x="19475" y="134"/>
                  </a:lnTo>
                  <a:lnTo>
                    <a:pt x="19441" y="134"/>
                  </a:lnTo>
                  <a:lnTo>
                    <a:pt x="19375" y="101"/>
                  </a:lnTo>
                  <a:lnTo>
                    <a:pt x="19341" y="101"/>
                  </a:lnTo>
                  <a:lnTo>
                    <a:pt x="19175" y="34"/>
                  </a:lnTo>
                  <a:cubicBezTo>
                    <a:pt x="19041" y="1"/>
                    <a:pt x="18874" y="1"/>
                    <a:pt x="18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11;p60">
              <a:extLst>
                <a:ext uri="{FF2B5EF4-FFF2-40B4-BE49-F238E27FC236}">
                  <a16:creationId xmlns:a16="http://schemas.microsoft.com/office/drawing/2014/main" id="{9ADA3E7C-15C1-D497-0E65-DDFD789F73A0}"/>
                </a:ext>
              </a:extLst>
            </p:cNvPr>
            <p:cNvSpPr/>
            <p:nvPr/>
          </p:nvSpPr>
          <p:spPr>
            <a:xfrm>
              <a:off x="7707188" y="2098454"/>
              <a:ext cx="541373" cy="465138"/>
            </a:xfrm>
            <a:custGeom>
              <a:avLst/>
              <a:gdLst/>
              <a:ahLst/>
              <a:cxnLst/>
              <a:rect l="l" t="t" r="r" b="b"/>
              <a:pathLst>
                <a:path w="13837" h="11887" extrusionOk="0">
                  <a:moveTo>
                    <a:pt x="11090" y="1468"/>
                  </a:moveTo>
                  <a:lnTo>
                    <a:pt x="11090" y="1468"/>
                  </a:lnTo>
                  <a:cubicBezTo>
                    <a:pt x="11150" y="1513"/>
                    <a:pt x="11209" y="1565"/>
                    <a:pt x="11269" y="1620"/>
                  </a:cubicBezTo>
                  <a:lnTo>
                    <a:pt x="11269" y="1620"/>
                  </a:lnTo>
                  <a:cubicBezTo>
                    <a:pt x="11254" y="1616"/>
                    <a:pt x="11238" y="1610"/>
                    <a:pt x="11223" y="1602"/>
                  </a:cubicBezTo>
                  <a:cubicBezTo>
                    <a:pt x="11190" y="1568"/>
                    <a:pt x="11156" y="1535"/>
                    <a:pt x="11123" y="1502"/>
                  </a:cubicBezTo>
                  <a:lnTo>
                    <a:pt x="11090" y="1468"/>
                  </a:lnTo>
                  <a:close/>
                  <a:moveTo>
                    <a:pt x="11390" y="1"/>
                  </a:moveTo>
                  <a:lnTo>
                    <a:pt x="11256" y="34"/>
                  </a:lnTo>
                  <a:lnTo>
                    <a:pt x="11190" y="34"/>
                  </a:lnTo>
                  <a:lnTo>
                    <a:pt x="11023" y="101"/>
                  </a:lnTo>
                  <a:cubicBezTo>
                    <a:pt x="10856" y="167"/>
                    <a:pt x="10723" y="234"/>
                    <a:pt x="10589" y="301"/>
                  </a:cubicBezTo>
                  <a:cubicBezTo>
                    <a:pt x="10356" y="434"/>
                    <a:pt x="10122" y="601"/>
                    <a:pt x="9922" y="735"/>
                  </a:cubicBezTo>
                  <a:cubicBezTo>
                    <a:pt x="9522" y="1068"/>
                    <a:pt x="9088" y="1368"/>
                    <a:pt x="8688" y="1735"/>
                  </a:cubicBezTo>
                  <a:cubicBezTo>
                    <a:pt x="7854" y="2436"/>
                    <a:pt x="7020" y="3236"/>
                    <a:pt x="6219" y="4037"/>
                  </a:cubicBezTo>
                  <a:cubicBezTo>
                    <a:pt x="5786" y="4437"/>
                    <a:pt x="5419" y="4871"/>
                    <a:pt x="5019" y="5271"/>
                  </a:cubicBezTo>
                  <a:cubicBezTo>
                    <a:pt x="4618" y="5671"/>
                    <a:pt x="4251" y="6105"/>
                    <a:pt x="3918" y="6505"/>
                  </a:cubicBezTo>
                  <a:cubicBezTo>
                    <a:pt x="3551" y="6906"/>
                    <a:pt x="3217" y="7273"/>
                    <a:pt x="2884" y="7639"/>
                  </a:cubicBezTo>
                  <a:cubicBezTo>
                    <a:pt x="2583" y="8040"/>
                    <a:pt x="2283" y="8373"/>
                    <a:pt x="2016" y="8707"/>
                  </a:cubicBezTo>
                  <a:cubicBezTo>
                    <a:pt x="916" y="10041"/>
                    <a:pt x="282" y="11009"/>
                    <a:pt x="282" y="11009"/>
                  </a:cubicBezTo>
                  <a:cubicBezTo>
                    <a:pt x="0" y="11418"/>
                    <a:pt x="328" y="11886"/>
                    <a:pt x="721" y="11886"/>
                  </a:cubicBezTo>
                  <a:cubicBezTo>
                    <a:pt x="840" y="11886"/>
                    <a:pt x="966" y="11843"/>
                    <a:pt x="1082" y="11742"/>
                  </a:cubicBezTo>
                  <a:cubicBezTo>
                    <a:pt x="1082" y="11742"/>
                    <a:pt x="1983" y="11042"/>
                    <a:pt x="3217" y="9874"/>
                  </a:cubicBezTo>
                  <a:cubicBezTo>
                    <a:pt x="3517" y="9574"/>
                    <a:pt x="3884" y="9274"/>
                    <a:pt x="4218" y="8940"/>
                  </a:cubicBezTo>
                  <a:cubicBezTo>
                    <a:pt x="4585" y="8607"/>
                    <a:pt x="4952" y="8240"/>
                    <a:pt x="5319" y="7873"/>
                  </a:cubicBezTo>
                  <a:cubicBezTo>
                    <a:pt x="5686" y="7506"/>
                    <a:pt x="6086" y="7106"/>
                    <a:pt x="6486" y="6739"/>
                  </a:cubicBezTo>
                  <a:lnTo>
                    <a:pt x="7654" y="5538"/>
                  </a:lnTo>
                  <a:cubicBezTo>
                    <a:pt x="8454" y="4737"/>
                    <a:pt x="9255" y="3937"/>
                    <a:pt x="9989" y="3203"/>
                  </a:cubicBezTo>
                  <a:cubicBezTo>
                    <a:pt x="10356" y="2836"/>
                    <a:pt x="10689" y="2502"/>
                    <a:pt x="11056" y="2202"/>
                  </a:cubicBezTo>
                  <a:cubicBezTo>
                    <a:pt x="11202" y="2056"/>
                    <a:pt x="11349" y="1935"/>
                    <a:pt x="11472" y="1818"/>
                  </a:cubicBezTo>
                  <a:lnTo>
                    <a:pt x="11472" y="1818"/>
                  </a:lnTo>
                  <a:cubicBezTo>
                    <a:pt x="11478" y="1824"/>
                    <a:pt x="11484" y="1830"/>
                    <a:pt x="11490" y="1835"/>
                  </a:cubicBezTo>
                  <a:cubicBezTo>
                    <a:pt x="11557" y="1869"/>
                    <a:pt x="11590" y="1935"/>
                    <a:pt x="11657" y="1969"/>
                  </a:cubicBezTo>
                  <a:lnTo>
                    <a:pt x="11790" y="2169"/>
                  </a:lnTo>
                  <a:cubicBezTo>
                    <a:pt x="11990" y="2402"/>
                    <a:pt x="12190" y="2636"/>
                    <a:pt x="12324" y="2836"/>
                  </a:cubicBezTo>
                  <a:lnTo>
                    <a:pt x="12591" y="3270"/>
                  </a:lnTo>
                  <a:lnTo>
                    <a:pt x="12691" y="3436"/>
                  </a:lnTo>
                  <a:lnTo>
                    <a:pt x="12724" y="3470"/>
                  </a:lnTo>
                  <a:cubicBezTo>
                    <a:pt x="12844" y="3645"/>
                    <a:pt x="13011" y="3719"/>
                    <a:pt x="13176" y="3719"/>
                  </a:cubicBezTo>
                  <a:cubicBezTo>
                    <a:pt x="13512" y="3719"/>
                    <a:pt x="13837" y="3406"/>
                    <a:pt x="13725" y="3003"/>
                  </a:cubicBezTo>
                  <a:lnTo>
                    <a:pt x="13625" y="2769"/>
                  </a:lnTo>
                  <a:cubicBezTo>
                    <a:pt x="13558" y="2603"/>
                    <a:pt x="13491" y="2402"/>
                    <a:pt x="13425" y="2202"/>
                  </a:cubicBezTo>
                  <a:cubicBezTo>
                    <a:pt x="13291" y="1902"/>
                    <a:pt x="13158" y="1635"/>
                    <a:pt x="12991" y="1335"/>
                  </a:cubicBezTo>
                  <a:cubicBezTo>
                    <a:pt x="12791" y="968"/>
                    <a:pt x="12524" y="601"/>
                    <a:pt x="12224" y="268"/>
                  </a:cubicBezTo>
                  <a:lnTo>
                    <a:pt x="12157" y="201"/>
                  </a:lnTo>
                  <a:lnTo>
                    <a:pt x="12024" y="134"/>
                  </a:lnTo>
                  <a:cubicBezTo>
                    <a:pt x="11923" y="67"/>
                    <a:pt x="11857" y="34"/>
                    <a:pt x="11757" y="34"/>
                  </a:cubicBezTo>
                  <a:cubicBezTo>
                    <a:pt x="11690" y="34"/>
                    <a:pt x="11623" y="1"/>
                    <a:pt x="11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12;p60">
              <a:extLst>
                <a:ext uri="{FF2B5EF4-FFF2-40B4-BE49-F238E27FC236}">
                  <a16:creationId xmlns:a16="http://schemas.microsoft.com/office/drawing/2014/main" id="{72D45F02-AECF-D532-FA0C-34080154CC93}"/>
                </a:ext>
              </a:extLst>
            </p:cNvPr>
            <p:cNvSpPr/>
            <p:nvPr/>
          </p:nvSpPr>
          <p:spPr>
            <a:xfrm>
              <a:off x="6751070" y="2631767"/>
              <a:ext cx="302827" cy="111364"/>
            </a:xfrm>
            <a:custGeom>
              <a:avLst/>
              <a:gdLst/>
              <a:ahLst/>
              <a:cxnLst/>
              <a:rect l="l" t="t" r="r" b="b"/>
              <a:pathLst>
                <a:path w="7740" h="2846" extrusionOk="0">
                  <a:moveTo>
                    <a:pt x="4084" y="1"/>
                  </a:moveTo>
                  <a:cubicBezTo>
                    <a:pt x="4013" y="1"/>
                    <a:pt x="3941" y="5"/>
                    <a:pt x="3870" y="14"/>
                  </a:cubicBezTo>
                  <a:cubicBezTo>
                    <a:pt x="3799" y="9"/>
                    <a:pt x="3729" y="7"/>
                    <a:pt x="3659" y="7"/>
                  </a:cubicBezTo>
                  <a:cubicBezTo>
                    <a:pt x="3196" y="7"/>
                    <a:pt x="2736" y="98"/>
                    <a:pt x="2302" y="214"/>
                  </a:cubicBezTo>
                  <a:cubicBezTo>
                    <a:pt x="2102" y="281"/>
                    <a:pt x="1868" y="381"/>
                    <a:pt x="1668" y="481"/>
                  </a:cubicBezTo>
                  <a:cubicBezTo>
                    <a:pt x="1468" y="547"/>
                    <a:pt x="1301" y="648"/>
                    <a:pt x="1134" y="781"/>
                  </a:cubicBezTo>
                  <a:cubicBezTo>
                    <a:pt x="867" y="914"/>
                    <a:pt x="601" y="1115"/>
                    <a:pt x="400" y="1348"/>
                  </a:cubicBezTo>
                  <a:cubicBezTo>
                    <a:pt x="300" y="1415"/>
                    <a:pt x="234" y="1481"/>
                    <a:pt x="200" y="1515"/>
                  </a:cubicBezTo>
                  <a:cubicBezTo>
                    <a:pt x="167" y="1548"/>
                    <a:pt x="167" y="1582"/>
                    <a:pt x="134" y="1582"/>
                  </a:cubicBezTo>
                  <a:lnTo>
                    <a:pt x="100" y="1682"/>
                  </a:lnTo>
                  <a:cubicBezTo>
                    <a:pt x="34" y="1815"/>
                    <a:pt x="0" y="1948"/>
                    <a:pt x="67" y="2082"/>
                  </a:cubicBezTo>
                  <a:cubicBezTo>
                    <a:pt x="124" y="2367"/>
                    <a:pt x="351" y="2530"/>
                    <a:pt x="624" y="2530"/>
                  </a:cubicBezTo>
                  <a:cubicBezTo>
                    <a:pt x="671" y="2530"/>
                    <a:pt x="719" y="2525"/>
                    <a:pt x="767" y="2516"/>
                  </a:cubicBezTo>
                  <a:lnTo>
                    <a:pt x="834" y="2516"/>
                  </a:lnTo>
                  <a:lnTo>
                    <a:pt x="1034" y="2482"/>
                  </a:lnTo>
                  <a:lnTo>
                    <a:pt x="1768" y="2315"/>
                  </a:lnTo>
                  <a:cubicBezTo>
                    <a:pt x="1935" y="2315"/>
                    <a:pt x="2102" y="2282"/>
                    <a:pt x="2268" y="2249"/>
                  </a:cubicBezTo>
                  <a:cubicBezTo>
                    <a:pt x="2435" y="2215"/>
                    <a:pt x="2602" y="2182"/>
                    <a:pt x="2769" y="2149"/>
                  </a:cubicBezTo>
                  <a:cubicBezTo>
                    <a:pt x="2910" y="2125"/>
                    <a:pt x="3035" y="2101"/>
                    <a:pt x="3167" y="2101"/>
                  </a:cubicBezTo>
                  <a:cubicBezTo>
                    <a:pt x="3222" y="2101"/>
                    <a:pt x="3277" y="2106"/>
                    <a:pt x="3336" y="2115"/>
                  </a:cubicBezTo>
                  <a:lnTo>
                    <a:pt x="3870" y="2115"/>
                  </a:lnTo>
                  <a:cubicBezTo>
                    <a:pt x="3925" y="2104"/>
                    <a:pt x="3981" y="2100"/>
                    <a:pt x="4038" y="2100"/>
                  </a:cubicBezTo>
                  <a:cubicBezTo>
                    <a:pt x="4151" y="2100"/>
                    <a:pt x="4270" y="2115"/>
                    <a:pt x="4403" y="2115"/>
                  </a:cubicBezTo>
                  <a:lnTo>
                    <a:pt x="4670" y="2115"/>
                  </a:lnTo>
                  <a:cubicBezTo>
                    <a:pt x="4737" y="2149"/>
                    <a:pt x="4804" y="2149"/>
                    <a:pt x="4904" y="2182"/>
                  </a:cubicBezTo>
                  <a:cubicBezTo>
                    <a:pt x="5070" y="2182"/>
                    <a:pt x="5204" y="2215"/>
                    <a:pt x="5371" y="2282"/>
                  </a:cubicBezTo>
                  <a:cubicBezTo>
                    <a:pt x="5437" y="2282"/>
                    <a:pt x="5504" y="2315"/>
                    <a:pt x="5604" y="2315"/>
                  </a:cubicBezTo>
                  <a:lnTo>
                    <a:pt x="5804" y="2415"/>
                  </a:lnTo>
                  <a:cubicBezTo>
                    <a:pt x="5938" y="2449"/>
                    <a:pt x="6071" y="2482"/>
                    <a:pt x="6171" y="2549"/>
                  </a:cubicBezTo>
                  <a:cubicBezTo>
                    <a:pt x="6271" y="2582"/>
                    <a:pt x="6371" y="2649"/>
                    <a:pt x="6471" y="2682"/>
                  </a:cubicBezTo>
                  <a:lnTo>
                    <a:pt x="6738" y="2782"/>
                  </a:lnTo>
                  <a:lnTo>
                    <a:pt x="6838" y="2816"/>
                  </a:lnTo>
                  <a:cubicBezTo>
                    <a:pt x="6900" y="2836"/>
                    <a:pt x="6960" y="2846"/>
                    <a:pt x="7018" y="2846"/>
                  </a:cubicBezTo>
                  <a:cubicBezTo>
                    <a:pt x="7434" y="2846"/>
                    <a:pt x="7740" y="2362"/>
                    <a:pt x="7506" y="1982"/>
                  </a:cubicBezTo>
                  <a:cubicBezTo>
                    <a:pt x="7506" y="1982"/>
                    <a:pt x="7439" y="1848"/>
                    <a:pt x="7305" y="1682"/>
                  </a:cubicBezTo>
                  <a:cubicBezTo>
                    <a:pt x="7239" y="1582"/>
                    <a:pt x="7139" y="1481"/>
                    <a:pt x="7039" y="1348"/>
                  </a:cubicBezTo>
                  <a:cubicBezTo>
                    <a:pt x="6938" y="1215"/>
                    <a:pt x="6772" y="1081"/>
                    <a:pt x="6638" y="981"/>
                  </a:cubicBezTo>
                  <a:lnTo>
                    <a:pt x="6405" y="781"/>
                  </a:lnTo>
                  <a:cubicBezTo>
                    <a:pt x="6305" y="714"/>
                    <a:pt x="6205" y="681"/>
                    <a:pt x="6105" y="614"/>
                  </a:cubicBezTo>
                  <a:cubicBezTo>
                    <a:pt x="5904" y="481"/>
                    <a:pt x="5671" y="347"/>
                    <a:pt x="5437" y="281"/>
                  </a:cubicBezTo>
                  <a:cubicBezTo>
                    <a:pt x="5304" y="247"/>
                    <a:pt x="5204" y="181"/>
                    <a:pt x="5070" y="147"/>
                  </a:cubicBezTo>
                  <a:cubicBezTo>
                    <a:pt x="4937" y="114"/>
                    <a:pt x="4804" y="114"/>
                    <a:pt x="4670" y="80"/>
                  </a:cubicBezTo>
                  <a:cubicBezTo>
                    <a:pt x="4475" y="32"/>
                    <a:pt x="4279" y="1"/>
                    <a:pt x="4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13;p60">
              <a:extLst>
                <a:ext uri="{FF2B5EF4-FFF2-40B4-BE49-F238E27FC236}">
                  <a16:creationId xmlns:a16="http://schemas.microsoft.com/office/drawing/2014/main" id="{CE144278-0EAA-2A85-DD77-8161F92D0C6C}"/>
                </a:ext>
              </a:extLst>
            </p:cNvPr>
            <p:cNvSpPr/>
            <p:nvPr/>
          </p:nvSpPr>
          <p:spPr>
            <a:xfrm>
              <a:off x="5766389" y="2495954"/>
              <a:ext cx="1121675" cy="757713"/>
            </a:xfrm>
            <a:custGeom>
              <a:avLst/>
              <a:gdLst/>
              <a:ahLst/>
              <a:cxnLst/>
              <a:rect l="l" t="t" r="r" b="b"/>
              <a:pathLst>
                <a:path w="28669" h="19364" extrusionOk="0">
                  <a:moveTo>
                    <a:pt x="20943" y="0"/>
                  </a:moveTo>
                  <a:cubicBezTo>
                    <a:pt x="16929" y="0"/>
                    <a:pt x="14559" y="5753"/>
                    <a:pt x="14559" y="5753"/>
                  </a:cubicBezTo>
                  <a:cubicBezTo>
                    <a:pt x="14559"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2"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14;p60">
              <a:extLst>
                <a:ext uri="{FF2B5EF4-FFF2-40B4-BE49-F238E27FC236}">
                  <a16:creationId xmlns:a16="http://schemas.microsoft.com/office/drawing/2014/main" id="{8B57ABA3-0B9B-4817-2211-695DD43E0070}"/>
                </a:ext>
              </a:extLst>
            </p:cNvPr>
            <p:cNvSpPr/>
            <p:nvPr/>
          </p:nvSpPr>
          <p:spPr>
            <a:xfrm>
              <a:off x="5842648" y="2454792"/>
              <a:ext cx="986693" cy="839299"/>
            </a:xfrm>
            <a:custGeom>
              <a:avLst/>
              <a:gdLst/>
              <a:ahLst/>
              <a:cxnLst/>
              <a:rect l="l" t="t" r="r" b="b"/>
              <a:pathLst>
                <a:path w="25219" h="21449" extrusionOk="0">
                  <a:moveTo>
                    <a:pt x="19014" y="2102"/>
                  </a:moveTo>
                  <a:cubicBezTo>
                    <a:pt x="19748" y="2135"/>
                    <a:pt x="20482" y="2369"/>
                    <a:pt x="21116" y="2769"/>
                  </a:cubicBezTo>
                  <a:cubicBezTo>
                    <a:pt x="22550" y="3636"/>
                    <a:pt x="22917" y="6305"/>
                    <a:pt x="22016" y="9540"/>
                  </a:cubicBezTo>
                  <a:cubicBezTo>
                    <a:pt x="20715" y="14277"/>
                    <a:pt x="16979" y="19347"/>
                    <a:pt x="12643" y="19381"/>
                  </a:cubicBezTo>
                  <a:lnTo>
                    <a:pt x="12576" y="19381"/>
                  </a:lnTo>
                  <a:cubicBezTo>
                    <a:pt x="9107" y="19381"/>
                    <a:pt x="4470" y="15445"/>
                    <a:pt x="3003" y="9107"/>
                  </a:cubicBezTo>
                  <a:cubicBezTo>
                    <a:pt x="2736" y="7939"/>
                    <a:pt x="2035" y="4036"/>
                    <a:pt x="4404" y="2869"/>
                  </a:cubicBezTo>
                  <a:cubicBezTo>
                    <a:pt x="5071" y="2535"/>
                    <a:pt x="5771" y="2335"/>
                    <a:pt x="6539" y="2335"/>
                  </a:cubicBezTo>
                  <a:cubicBezTo>
                    <a:pt x="9874" y="2335"/>
                    <a:pt x="11609" y="7105"/>
                    <a:pt x="11642" y="7172"/>
                  </a:cubicBezTo>
                  <a:cubicBezTo>
                    <a:pt x="11776" y="7572"/>
                    <a:pt x="12176" y="7839"/>
                    <a:pt x="12610" y="7839"/>
                  </a:cubicBezTo>
                  <a:cubicBezTo>
                    <a:pt x="13043" y="7839"/>
                    <a:pt x="13410" y="7606"/>
                    <a:pt x="13577" y="7205"/>
                  </a:cubicBezTo>
                  <a:cubicBezTo>
                    <a:pt x="13610" y="7139"/>
                    <a:pt x="15779" y="2102"/>
                    <a:pt x="19014" y="2102"/>
                  </a:cubicBezTo>
                  <a:close/>
                  <a:moveTo>
                    <a:pt x="19014" y="0"/>
                  </a:moveTo>
                  <a:cubicBezTo>
                    <a:pt x="15979" y="0"/>
                    <a:pt x="13844" y="2602"/>
                    <a:pt x="12676" y="4503"/>
                  </a:cubicBezTo>
                  <a:cubicBezTo>
                    <a:pt x="11609" y="2669"/>
                    <a:pt x="9607" y="234"/>
                    <a:pt x="6539" y="234"/>
                  </a:cubicBezTo>
                  <a:cubicBezTo>
                    <a:pt x="5471" y="267"/>
                    <a:pt x="4437" y="534"/>
                    <a:pt x="3503" y="1001"/>
                  </a:cubicBezTo>
                  <a:cubicBezTo>
                    <a:pt x="968" y="2268"/>
                    <a:pt x="1" y="5471"/>
                    <a:pt x="968" y="9574"/>
                  </a:cubicBezTo>
                  <a:cubicBezTo>
                    <a:pt x="1668" y="12509"/>
                    <a:pt x="3069" y="15244"/>
                    <a:pt x="5071" y="17513"/>
                  </a:cubicBezTo>
                  <a:cubicBezTo>
                    <a:pt x="7306" y="20115"/>
                    <a:pt x="9908" y="21449"/>
                    <a:pt x="12576" y="21449"/>
                  </a:cubicBezTo>
                  <a:lnTo>
                    <a:pt x="12643" y="21449"/>
                  </a:lnTo>
                  <a:cubicBezTo>
                    <a:pt x="18080" y="21416"/>
                    <a:pt x="22517" y="15678"/>
                    <a:pt x="24051" y="10074"/>
                  </a:cubicBezTo>
                  <a:cubicBezTo>
                    <a:pt x="25219" y="5804"/>
                    <a:pt x="24551" y="2402"/>
                    <a:pt x="22216" y="1001"/>
                  </a:cubicBezTo>
                  <a:cubicBezTo>
                    <a:pt x="21249" y="367"/>
                    <a:pt x="20148" y="34"/>
                    <a:pt x="1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15;p60">
              <a:extLst>
                <a:ext uri="{FF2B5EF4-FFF2-40B4-BE49-F238E27FC236}">
                  <a16:creationId xmlns:a16="http://schemas.microsoft.com/office/drawing/2014/main" id="{37971699-3F31-D7D9-040A-ED46143D01AA}"/>
                </a:ext>
              </a:extLst>
            </p:cNvPr>
            <p:cNvSpPr/>
            <p:nvPr/>
          </p:nvSpPr>
          <p:spPr>
            <a:xfrm>
              <a:off x="6891459" y="2495954"/>
              <a:ext cx="1121675" cy="757713"/>
            </a:xfrm>
            <a:custGeom>
              <a:avLst/>
              <a:gdLst/>
              <a:ahLst/>
              <a:cxnLst/>
              <a:rect l="l" t="t" r="r" b="b"/>
              <a:pathLst>
                <a:path w="28669" h="19364" extrusionOk="0">
                  <a:moveTo>
                    <a:pt x="20943" y="0"/>
                  </a:moveTo>
                  <a:cubicBezTo>
                    <a:pt x="16929" y="0"/>
                    <a:pt x="14558" y="5753"/>
                    <a:pt x="14558" y="5753"/>
                  </a:cubicBezTo>
                  <a:cubicBezTo>
                    <a:pt x="14558"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1"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16;p60">
              <a:extLst>
                <a:ext uri="{FF2B5EF4-FFF2-40B4-BE49-F238E27FC236}">
                  <a16:creationId xmlns:a16="http://schemas.microsoft.com/office/drawing/2014/main" id="{C46A8BE4-7A95-E143-D212-D03C399021A5}"/>
                </a:ext>
              </a:extLst>
            </p:cNvPr>
            <p:cNvSpPr/>
            <p:nvPr/>
          </p:nvSpPr>
          <p:spPr>
            <a:xfrm>
              <a:off x="6969010" y="2454792"/>
              <a:ext cx="985402" cy="839299"/>
            </a:xfrm>
            <a:custGeom>
              <a:avLst/>
              <a:gdLst/>
              <a:ahLst/>
              <a:cxnLst/>
              <a:rect l="l" t="t" r="r" b="b"/>
              <a:pathLst>
                <a:path w="25186" h="21449" extrusionOk="0">
                  <a:moveTo>
                    <a:pt x="18981" y="2102"/>
                  </a:moveTo>
                  <a:cubicBezTo>
                    <a:pt x="19715" y="2135"/>
                    <a:pt x="20449" y="2369"/>
                    <a:pt x="21083" y="2769"/>
                  </a:cubicBezTo>
                  <a:cubicBezTo>
                    <a:pt x="22517" y="3636"/>
                    <a:pt x="22884" y="6305"/>
                    <a:pt x="21983" y="9540"/>
                  </a:cubicBezTo>
                  <a:cubicBezTo>
                    <a:pt x="20682" y="14277"/>
                    <a:pt x="16946" y="19347"/>
                    <a:pt x="12610" y="19381"/>
                  </a:cubicBezTo>
                  <a:lnTo>
                    <a:pt x="12543" y="19381"/>
                  </a:lnTo>
                  <a:cubicBezTo>
                    <a:pt x="9074" y="19381"/>
                    <a:pt x="4437" y="15445"/>
                    <a:pt x="2970" y="9107"/>
                  </a:cubicBezTo>
                  <a:cubicBezTo>
                    <a:pt x="2703" y="7939"/>
                    <a:pt x="2002" y="4036"/>
                    <a:pt x="4371" y="2869"/>
                  </a:cubicBezTo>
                  <a:cubicBezTo>
                    <a:pt x="5038" y="2535"/>
                    <a:pt x="5738" y="2335"/>
                    <a:pt x="6505" y="2335"/>
                  </a:cubicBezTo>
                  <a:cubicBezTo>
                    <a:pt x="9841" y="2335"/>
                    <a:pt x="11576" y="7105"/>
                    <a:pt x="11609" y="7172"/>
                  </a:cubicBezTo>
                  <a:cubicBezTo>
                    <a:pt x="11762" y="7631"/>
                    <a:pt x="12166" y="7864"/>
                    <a:pt x="12574" y="7864"/>
                  </a:cubicBezTo>
                  <a:cubicBezTo>
                    <a:pt x="12967" y="7864"/>
                    <a:pt x="13364" y="7647"/>
                    <a:pt x="13544" y="7205"/>
                  </a:cubicBezTo>
                  <a:cubicBezTo>
                    <a:pt x="13577" y="7139"/>
                    <a:pt x="15745" y="2102"/>
                    <a:pt x="18981" y="2102"/>
                  </a:cubicBezTo>
                  <a:close/>
                  <a:moveTo>
                    <a:pt x="18981" y="0"/>
                  </a:moveTo>
                  <a:cubicBezTo>
                    <a:pt x="15946" y="0"/>
                    <a:pt x="13811" y="2602"/>
                    <a:pt x="12643" y="4503"/>
                  </a:cubicBezTo>
                  <a:cubicBezTo>
                    <a:pt x="11576" y="2669"/>
                    <a:pt x="9574" y="234"/>
                    <a:pt x="6505" y="234"/>
                  </a:cubicBezTo>
                  <a:cubicBezTo>
                    <a:pt x="5438" y="267"/>
                    <a:pt x="4404" y="534"/>
                    <a:pt x="3470" y="1001"/>
                  </a:cubicBezTo>
                  <a:cubicBezTo>
                    <a:pt x="935" y="2268"/>
                    <a:pt x="1" y="5471"/>
                    <a:pt x="935" y="9574"/>
                  </a:cubicBezTo>
                  <a:cubicBezTo>
                    <a:pt x="1635" y="12509"/>
                    <a:pt x="3036" y="15244"/>
                    <a:pt x="5038" y="17513"/>
                  </a:cubicBezTo>
                  <a:cubicBezTo>
                    <a:pt x="7273" y="20115"/>
                    <a:pt x="9875" y="21449"/>
                    <a:pt x="12543" y="21449"/>
                  </a:cubicBezTo>
                  <a:lnTo>
                    <a:pt x="12643" y="21449"/>
                  </a:lnTo>
                  <a:cubicBezTo>
                    <a:pt x="18047" y="21416"/>
                    <a:pt x="22484" y="15678"/>
                    <a:pt x="24018" y="10074"/>
                  </a:cubicBezTo>
                  <a:cubicBezTo>
                    <a:pt x="25185" y="5804"/>
                    <a:pt x="24518" y="2402"/>
                    <a:pt x="22183" y="1001"/>
                  </a:cubicBezTo>
                  <a:cubicBezTo>
                    <a:pt x="21216" y="367"/>
                    <a:pt x="20115" y="34"/>
                    <a:pt x="18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17;p60">
              <a:extLst>
                <a:ext uri="{FF2B5EF4-FFF2-40B4-BE49-F238E27FC236}">
                  <a16:creationId xmlns:a16="http://schemas.microsoft.com/office/drawing/2014/main" id="{49EE2079-64E3-4069-18AE-76202CBC1DB9}"/>
                </a:ext>
              </a:extLst>
            </p:cNvPr>
            <p:cNvSpPr/>
            <p:nvPr/>
          </p:nvSpPr>
          <p:spPr>
            <a:xfrm>
              <a:off x="6115445" y="2777636"/>
              <a:ext cx="74416" cy="75795"/>
            </a:xfrm>
            <a:custGeom>
              <a:avLst/>
              <a:gdLst/>
              <a:ahLst/>
              <a:cxnLst/>
              <a:rect l="l" t="t" r="r" b="b"/>
              <a:pathLst>
                <a:path w="1902" h="1937" extrusionOk="0">
                  <a:moveTo>
                    <a:pt x="1324" y="1"/>
                  </a:moveTo>
                  <a:cubicBezTo>
                    <a:pt x="1273" y="1"/>
                    <a:pt x="1220" y="7"/>
                    <a:pt x="1168" y="22"/>
                  </a:cubicBezTo>
                  <a:cubicBezTo>
                    <a:pt x="734" y="189"/>
                    <a:pt x="567" y="555"/>
                    <a:pt x="367" y="922"/>
                  </a:cubicBezTo>
                  <a:cubicBezTo>
                    <a:pt x="234" y="1123"/>
                    <a:pt x="134" y="1356"/>
                    <a:pt x="67" y="1590"/>
                  </a:cubicBezTo>
                  <a:cubicBezTo>
                    <a:pt x="0" y="1623"/>
                    <a:pt x="0" y="1723"/>
                    <a:pt x="67" y="1756"/>
                  </a:cubicBezTo>
                  <a:cubicBezTo>
                    <a:pt x="100" y="1790"/>
                    <a:pt x="134" y="1856"/>
                    <a:pt x="200" y="1890"/>
                  </a:cubicBezTo>
                  <a:cubicBezTo>
                    <a:pt x="248" y="1913"/>
                    <a:pt x="311" y="1937"/>
                    <a:pt x="380" y="1937"/>
                  </a:cubicBezTo>
                  <a:cubicBezTo>
                    <a:pt x="409" y="1937"/>
                    <a:pt x="438" y="1933"/>
                    <a:pt x="467" y="1923"/>
                  </a:cubicBezTo>
                  <a:cubicBezTo>
                    <a:pt x="634" y="1890"/>
                    <a:pt x="801" y="1823"/>
                    <a:pt x="968" y="1723"/>
                  </a:cubicBezTo>
                  <a:cubicBezTo>
                    <a:pt x="1134" y="1590"/>
                    <a:pt x="1301" y="1456"/>
                    <a:pt x="1468" y="1289"/>
                  </a:cubicBezTo>
                  <a:cubicBezTo>
                    <a:pt x="1701" y="1123"/>
                    <a:pt x="1868" y="856"/>
                    <a:pt x="1902" y="589"/>
                  </a:cubicBezTo>
                  <a:cubicBezTo>
                    <a:pt x="1902" y="246"/>
                    <a:pt x="1632" y="1"/>
                    <a:pt x="1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18;p60">
              <a:extLst>
                <a:ext uri="{FF2B5EF4-FFF2-40B4-BE49-F238E27FC236}">
                  <a16:creationId xmlns:a16="http://schemas.microsoft.com/office/drawing/2014/main" id="{96159780-FC93-A226-0A17-472B8B4B9698}"/>
                </a:ext>
              </a:extLst>
            </p:cNvPr>
            <p:cNvSpPr/>
            <p:nvPr/>
          </p:nvSpPr>
          <p:spPr>
            <a:xfrm>
              <a:off x="6158524" y="2796339"/>
              <a:ext cx="133573" cy="120520"/>
            </a:xfrm>
            <a:custGeom>
              <a:avLst/>
              <a:gdLst/>
              <a:ahLst/>
              <a:cxnLst/>
              <a:rect l="l" t="t" r="r" b="b"/>
              <a:pathLst>
                <a:path w="3414" h="3080" extrusionOk="0">
                  <a:moveTo>
                    <a:pt x="2321" y="1"/>
                  </a:moveTo>
                  <a:cubicBezTo>
                    <a:pt x="2140" y="1"/>
                    <a:pt x="1957" y="64"/>
                    <a:pt x="1801" y="211"/>
                  </a:cubicBezTo>
                  <a:cubicBezTo>
                    <a:pt x="1434" y="611"/>
                    <a:pt x="1067" y="1045"/>
                    <a:pt x="734" y="1445"/>
                  </a:cubicBezTo>
                  <a:cubicBezTo>
                    <a:pt x="367" y="1845"/>
                    <a:pt x="0" y="2246"/>
                    <a:pt x="33" y="2746"/>
                  </a:cubicBezTo>
                  <a:cubicBezTo>
                    <a:pt x="33" y="2946"/>
                    <a:pt x="167" y="3080"/>
                    <a:pt x="367" y="3080"/>
                  </a:cubicBezTo>
                  <a:cubicBezTo>
                    <a:pt x="834" y="2980"/>
                    <a:pt x="1301" y="2746"/>
                    <a:pt x="1668" y="2446"/>
                  </a:cubicBezTo>
                  <a:cubicBezTo>
                    <a:pt x="2202" y="2112"/>
                    <a:pt x="2669" y="1679"/>
                    <a:pt x="3036" y="1178"/>
                  </a:cubicBezTo>
                  <a:cubicBezTo>
                    <a:pt x="3413" y="599"/>
                    <a:pt x="2878" y="1"/>
                    <a:pt x="2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19;p60">
              <a:extLst>
                <a:ext uri="{FF2B5EF4-FFF2-40B4-BE49-F238E27FC236}">
                  <a16:creationId xmlns:a16="http://schemas.microsoft.com/office/drawing/2014/main" id="{AE6B2932-E1AD-6425-C166-D684CF7367FD}"/>
                </a:ext>
              </a:extLst>
            </p:cNvPr>
            <p:cNvSpPr/>
            <p:nvPr/>
          </p:nvSpPr>
          <p:spPr>
            <a:xfrm>
              <a:off x="7181785" y="2678016"/>
              <a:ext cx="114167" cy="91369"/>
            </a:xfrm>
            <a:custGeom>
              <a:avLst/>
              <a:gdLst/>
              <a:ahLst/>
              <a:cxnLst/>
              <a:rect l="l" t="t" r="r" b="b"/>
              <a:pathLst>
                <a:path w="2918" h="2335" extrusionOk="0">
                  <a:moveTo>
                    <a:pt x="2089" y="0"/>
                  </a:moveTo>
                  <a:cubicBezTo>
                    <a:pt x="2018" y="0"/>
                    <a:pt x="1943" y="10"/>
                    <a:pt x="1868" y="33"/>
                  </a:cubicBezTo>
                  <a:cubicBezTo>
                    <a:pt x="1534" y="199"/>
                    <a:pt x="1201" y="466"/>
                    <a:pt x="967" y="766"/>
                  </a:cubicBezTo>
                  <a:cubicBezTo>
                    <a:pt x="767" y="1000"/>
                    <a:pt x="534" y="1233"/>
                    <a:pt x="334" y="1434"/>
                  </a:cubicBezTo>
                  <a:cubicBezTo>
                    <a:pt x="0" y="1767"/>
                    <a:pt x="234" y="2334"/>
                    <a:pt x="701" y="2334"/>
                  </a:cubicBezTo>
                  <a:cubicBezTo>
                    <a:pt x="1067" y="2301"/>
                    <a:pt x="1468" y="2201"/>
                    <a:pt x="1768" y="1967"/>
                  </a:cubicBezTo>
                  <a:cubicBezTo>
                    <a:pt x="2202" y="1734"/>
                    <a:pt x="2569" y="1367"/>
                    <a:pt x="2802" y="933"/>
                  </a:cubicBezTo>
                  <a:cubicBezTo>
                    <a:pt x="2918" y="442"/>
                    <a:pt x="2557"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20;p60">
              <a:extLst>
                <a:ext uri="{FF2B5EF4-FFF2-40B4-BE49-F238E27FC236}">
                  <a16:creationId xmlns:a16="http://schemas.microsoft.com/office/drawing/2014/main" id="{9A0B28F2-4148-9383-64C9-137BBDDF786C}"/>
                </a:ext>
              </a:extLst>
            </p:cNvPr>
            <p:cNvSpPr/>
            <p:nvPr/>
          </p:nvSpPr>
          <p:spPr>
            <a:xfrm>
              <a:off x="7243097" y="2725674"/>
              <a:ext cx="150240" cy="122673"/>
            </a:xfrm>
            <a:custGeom>
              <a:avLst/>
              <a:gdLst/>
              <a:ahLst/>
              <a:cxnLst/>
              <a:rect l="l" t="t" r="r" b="b"/>
              <a:pathLst>
                <a:path w="3840" h="3135" extrusionOk="0">
                  <a:moveTo>
                    <a:pt x="2819" y="0"/>
                  </a:moveTo>
                  <a:cubicBezTo>
                    <a:pt x="2630" y="0"/>
                    <a:pt x="2435" y="75"/>
                    <a:pt x="2269" y="249"/>
                  </a:cubicBezTo>
                  <a:cubicBezTo>
                    <a:pt x="1835" y="649"/>
                    <a:pt x="1435" y="1050"/>
                    <a:pt x="935" y="1450"/>
                  </a:cubicBezTo>
                  <a:cubicBezTo>
                    <a:pt x="468" y="1850"/>
                    <a:pt x="1" y="2184"/>
                    <a:pt x="134" y="2784"/>
                  </a:cubicBezTo>
                  <a:cubicBezTo>
                    <a:pt x="190" y="3005"/>
                    <a:pt x="382" y="3135"/>
                    <a:pt x="579" y="3135"/>
                  </a:cubicBezTo>
                  <a:cubicBezTo>
                    <a:pt x="620" y="3135"/>
                    <a:pt x="661" y="3129"/>
                    <a:pt x="701" y="3118"/>
                  </a:cubicBezTo>
                  <a:cubicBezTo>
                    <a:pt x="1168" y="2951"/>
                    <a:pt x="1602" y="2717"/>
                    <a:pt x="2002" y="2451"/>
                  </a:cubicBezTo>
                  <a:cubicBezTo>
                    <a:pt x="2603" y="2150"/>
                    <a:pt x="3103" y="1717"/>
                    <a:pt x="3470" y="1183"/>
                  </a:cubicBezTo>
                  <a:cubicBezTo>
                    <a:pt x="3840" y="592"/>
                    <a:pt x="3354"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34845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Q2.b) Complete the table with correct regular expressions.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4237DFEE-14AB-3A99-7EC9-F1FABFC5CE41}"/>
              </a:ext>
            </a:extLst>
          </p:cNvPr>
          <p:cNvGraphicFramePr>
            <a:graphicFrameLocks noGrp="1"/>
          </p:cNvGraphicFramePr>
          <p:nvPr>
            <p:extLst>
              <p:ext uri="{D42A27DB-BD31-4B8C-83A1-F6EECF244321}">
                <p14:modId xmlns:p14="http://schemas.microsoft.com/office/powerpoint/2010/main" val="3698875657"/>
              </p:ext>
            </p:extLst>
          </p:nvPr>
        </p:nvGraphicFramePr>
        <p:xfrm>
          <a:off x="728243" y="883800"/>
          <a:ext cx="7856028" cy="2700646"/>
        </p:xfrm>
        <a:graphic>
          <a:graphicData uri="http://schemas.openxmlformats.org/drawingml/2006/table">
            <a:tbl>
              <a:tblPr firstRow="1" firstCol="1" bandRow="1">
                <a:tableStyleId>{6F8B24EB-2F6A-4112-AB51-5A2A6961BD68}</a:tableStyleId>
              </a:tblPr>
              <a:tblGrid>
                <a:gridCol w="3928014">
                  <a:extLst>
                    <a:ext uri="{9D8B030D-6E8A-4147-A177-3AD203B41FA5}">
                      <a16:colId xmlns:a16="http://schemas.microsoft.com/office/drawing/2014/main" val="4176850820"/>
                    </a:ext>
                  </a:extLst>
                </a:gridCol>
                <a:gridCol w="3928014">
                  <a:extLst>
                    <a:ext uri="{9D8B030D-6E8A-4147-A177-3AD203B41FA5}">
                      <a16:colId xmlns:a16="http://schemas.microsoft.com/office/drawing/2014/main" val="1687254338"/>
                    </a:ext>
                  </a:extLst>
                </a:gridCol>
              </a:tblGrid>
              <a:tr h="335642">
                <a:tc>
                  <a:txBody>
                    <a:bodyPr/>
                    <a:lstStyle/>
                    <a:p>
                      <a:pPr>
                        <a:lnSpc>
                          <a:spcPct val="107000"/>
                        </a:lnSpc>
                        <a:spcAft>
                          <a:spcPts val="800"/>
                        </a:spcAft>
                      </a:pPr>
                      <a:r>
                        <a:rPr lang="en-GB" sz="1400" b="1" kern="100" dirty="0">
                          <a:effectLst/>
                          <a:highlight>
                            <a:srgbClr val="C7D0FF"/>
                          </a:highlight>
                          <a:latin typeface="Delius Swash Caps" panose="020B0604020202020204" charset="0"/>
                        </a:rPr>
                        <a:t>Regular Language</a:t>
                      </a:r>
                      <a:endParaRPr lang="en-GB" sz="14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b="1" kern="100" dirty="0">
                          <a:effectLst/>
                          <a:highlight>
                            <a:srgbClr val="C7D0FF"/>
                          </a:highlight>
                          <a:latin typeface="Delius Swash Caps" panose="020B0604020202020204" charset="0"/>
                        </a:rPr>
                        <a:t>Regular Expressions</a:t>
                      </a:r>
                      <a:endParaRPr lang="en-GB" sz="14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280707"/>
                  </a:ext>
                </a:extLst>
              </a:tr>
              <a:tr h="335642">
                <a:tc>
                  <a:txBody>
                    <a:bodyPr/>
                    <a:lstStyle/>
                    <a:p>
                      <a:pPr>
                        <a:lnSpc>
                          <a:spcPct val="107000"/>
                        </a:lnSpc>
                        <a:spcAft>
                          <a:spcPts val="800"/>
                        </a:spcAft>
                      </a:pPr>
                      <a:r>
                        <a:rPr lang="en-GB" sz="1400" kern="100" dirty="0">
                          <a:effectLst/>
                          <a:latin typeface="Delius Swash Caps" panose="020B0604020202020204" charset="0"/>
                        </a:rPr>
                        <a:t>L= {01,11}</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6292879"/>
                  </a:ext>
                </a:extLst>
              </a:tr>
              <a:tr h="335642">
                <a:tc>
                  <a:txBody>
                    <a:bodyPr/>
                    <a:lstStyle/>
                    <a:p>
                      <a:pPr>
                        <a:lnSpc>
                          <a:spcPct val="107000"/>
                        </a:lnSpc>
                        <a:spcAft>
                          <a:spcPts val="800"/>
                        </a:spcAft>
                      </a:pPr>
                      <a:r>
                        <a:rPr lang="en-GB" sz="1400" kern="100" dirty="0">
                          <a:effectLst/>
                          <a:latin typeface="Delius Swash Caps" panose="020B0604020202020204" charset="0"/>
                        </a:rPr>
                        <a:t>L= {</a:t>
                      </a:r>
                      <a:r>
                        <a:rPr lang="en-GB" sz="1400" kern="100" dirty="0">
                          <a:effectLst/>
                          <a:highlight>
                            <a:srgbClr val="FFFFFF"/>
                          </a:highlight>
                          <a:latin typeface="Delius Swash Caps" panose="020B0604020202020204" charset="0"/>
                        </a:rPr>
                        <a:t>ε</a:t>
                      </a:r>
                      <a:r>
                        <a:rPr lang="en-GB" sz="1400" kern="100" dirty="0">
                          <a:effectLst/>
                          <a:latin typeface="Delius Swash Caps" panose="020B0604020202020204" charset="0"/>
                        </a:rPr>
                        <a:t>, 0, 00, 000, … }</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6289907"/>
                  </a:ext>
                </a:extLst>
              </a:tr>
              <a:tr h="686794">
                <a:tc>
                  <a:txBody>
                    <a:bodyPr/>
                    <a:lstStyle/>
                    <a:p>
                      <a:pPr>
                        <a:lnSpc>
                          <a:spcPct val="107000"/>
                        </a:lnSpc>
                        <a:spcAft>
                          <a:spcPts val="800"/>
                        </a:spcAft>
                      </a:pPr>
                      <a:r>
                        <a:rPr lang="en-GB" sz="1400" kern="100" dirty="0">
                          <a:effectLst/>
                          <a:latin typeface="Delius Swash Caps" panose="020B0604020202020204" charset="0"/>
                        </a:rPr>
                        <a:t>Set of all strings from {</a:t>
                      </a:r>
                      <a:r>
                        <a:rPr lang="en-GB" sz="1400" kern="100" dirty="0" err="1">
                          <a:effectLst/>
                          <a:latin typeface="Delius Swash Caps" panose="020B0604020202020204" charset="0"/>
                        </a:rPr>
                        <a:t>a,b</a:t>
                      </a:r>
                      <a:r>
                        <a:rPr lang="en-GB" sz="1400" kern="100" dirty="0">
                          <a:effectLst/>
                          <a:latin typeface="Delius Swash Caps" panose="020B0604020202020204" charset="0"/>
                        </a:rPr>
                        <a:t>} of length 3 or less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17839"/>
                  </a:ext>
                </a:extLst>
              </a:tr>
              <a:tr h="335642">
                <a:tc>
                  <a:txBody>
                    <a:bodyPr/>
                    <a:lstStyle/>
                    <a:p>
                      <a:pPr>
                        <a:lnSpc>
                          <a:spcPct val="107000"/>
                        </a:lnSpc>
                        <a:spcAft>
                          <a:spcPts val="800"/>
                        </a:spcAft>
                      </a:pPr>
                      <a:r>
                        <a:rPr lang="en-GB" sz="1400" kern="100" dirty="0">
                          <a:effectLst/>
                          <a:latin typeface="Delius Swash Caps" panose="020B0604020202020204" charset="0"/>
                        </a:rPr>
                        <a:t>L= {0</a:t>
                      </a:r>
                      <a:r>
                        <a:rPr lang="en-GB" sz="1400" kern="100" baseline="30000" dirty="0">
                          <a:effectLst/>
                          <a:latin typeface="Delius Swash Caps" panose="020B0604020202020204" charset="0"/>
                        </a:rPr>
                        <a:t>2n</a:t>
                      </a:r>
                      <a:r>
                        <a:rPr lang="en-GB" sz="1400" kern="100" dirty="0">
                          <a:effectLst/>
                          <a:latin typeface="Delius Swash Caps" panose="020B0604020202020204" charset="0"/>
                        </a:rPr>
                        <a:t>| n&gt;=0}</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6663881"/>
                  </a:ext>
                </a:extLst>
              </a:tr>
              <a:tr h="335642">
                <a:tc>
                  <a:txBody>
                    <a:bodyPr/>
                    <a:lstStyle/>
                    <a:p>
                      <a:pPr>
                        <a:lnSpc>
                          <a:spcPct val="107000"/>
                        </a:lnSpc>
                        <a:spcAft>
                          <a:spcPts val="800"/>
                        </a:spcAft>
                      </a:pPr>
                      <a:r>
                        <a:rPr lang="en-GB" sz="1400" kern="100">
                          <a:effectLst/>
                          <a:latin typeface="Delius Swash Caps" panose="020B0604020202020204" charset="0"/>
                        </a:rPr>
                        <a:t>L= {0</a:t>
                      </a:r>
                      <a:r>
                        <a:rPr lang="en-GB" sz="1400" kern="100" baseline="30000">
                          <a:effectLst/>
                          <a:latin typeface="Delius Swash Caps" panose="020B0604020202020204" charset="0"/>
                        </a:rPr>
                        <a:t>2n+1 </a:t>
                      </a:r>
                      <a:r>
                        <a:rPr lang="en-GB" sz="1400" kern="100">
                          <a:effectLst/>
                          <a:latin typeface="Delius Swash Caps" panose="020B0604020202020204" charset="0"/>
                        </a:rPr>
                        <a:t>|n&gt;=0}</a:t>
                      </a:r>
                      <a:endParaRPr lang="en-GB" sz="1400" kern="10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3830533"/>
                  </a:ext>
                </a:extLst>
              </a:tr>
              <a:tr h="335642">
                <a:tc>
                  <a:txBody>
                    <a:bodyPr/>
                    <a:lstStyle/>
                    <a:p>
                      <a:pPr>
                        <a:lnSpc>
                          <a:spcPct val="107000"/>
                        </a:lnSpc>
                        <a:spcAft>
                          <a:spcPts val="800"/>
                        </a:spcAft>
                      </a:pPr>
                      <a:r>
                        <a:rPr lang="en-GB" sz="1400" kern="100">
                          <a:effectLst/>
                          <a:latin typeface="Delius Swash Caps" panose="020B0604020202020204" charset="0"/>
                        </a:rPr>
                        <a:t>Even Palindrome</a:t>
                      </a:r>
                      <a:endParaRPr lang="en-GB" sz="1400" kern="10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4871862"/>
                  </a:ext>
                </a:extLst>
              </a:tr>
            </a:tbl>
          </a:graphicData>
        </a:graphic>
      </p:graphicFrame>
      <p:sp>
        <p:nvSpPr>
          <p:cNvPr id="5" name="TextBox 4">
            <a:extLst>
              <a:ext uri="{FF2B5EF4-FFF2-40B4-BE49-F238E27FC236}">
                <a16:creationId xmlns:a16="http://schemas.microsoft.com/office/drawing/2014/main" id="{DCC5CCCE-6BFE-30D8-7472-3674AFEE585A}"/>
              </a:ext>
            </a:extLst>
          </p:cNvPr>
          <p:cNvSpPr txBox="1"/>
          <p:nvPr/>
        </p:nvSpPr>
        <p:spPr>
          <a:xfrm>
            <a:off x="4656257" y="1239743"/>
            <a:ext cx="707300" cy="307777"/>
          </a:xfrm>
          <a:prstGeom prst="rect">
            <a:avLst/>
          </a:prstGeom>
          <a:noFill/>
        </p:spPr>
        <p:txBody>
          <a:bodyPr wrap="square">
            <a:spAutoFit/>
          </a:bodyPr>
          <a:lstStyle/>
          <a:p>
            <a:r>
              <a:rPr lang="en-GB"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01 | 11 </a:t>
            </a:r>
            <a:endParaRPr lang="en-GB" dirty="0">
              <a:latin typeface="Delius Swash Caps" panose="020B0604020202020204" charset="0"/>
            </a:endParaRPr>
          </a:p>
        </p:txBody>
      </p:sp>
      <p:sp>
        <p:nvSpPr>
          <p:cNvPr id="7" name="TextBox 6">
            <a:extLst>
              <a:ext uri="{FF2B5EF4-FFF2-40B4-BE49-F238E27FC236}">
                <a16:creationId xmlns:a16="http://schemas.microsoft.com/office/drawing/2014/main" id="{F56B3381-2DB6-A315-71DF-DF644BFB5E3A}"/>
              </a:ext>
            </a:extLst>
          </p:cNvPr>
          <p:cNvSpPr txBox="1"/>
          <p:nvPr/>
        </p:nvSpPr>
        <p:spPr>
          <a:xfrm>
            <a:off x="4656257" y="1579366"/>
            <a:ext cx="396240" cy="307777"/>
          </a:xfrm>
          <a:prstGeom prst="rect">
            <a:avLst/>
          </a:prstGeom>
          <a:noFill/>
        </p:spPr>
        <p:txBody>
          <a:bodyPr wrap="square">
            <a:spAutoFit/>
          </a:bodyPr>
          <a:lstStyle/>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0* </a:t>
            </a:r>
            <a:endParaRPr lang="en-GB" dirty="0">
              <a:latin typeface="Delius Swash Caps" panose="020B0604020202020204" charset="0"/>
            </a:endParaRPr>
          </a:p>
        </p:txBody>
      </p:sp>
      <p:sp>
        <p:nvSpPr>
          <p:cNvPr id="9" name="TextBox 8">
            <a:extLst>
              <a:ext uri="{FF2B5EF4-FFF2-40B4-BE49-F238E27FC236}">
                <a16:creationId xmlns:a16="http://schemas.microsoft.com/office/drawing/2014/main" id="{E3538643-1B23-BA3A-D9B3-D8EE1C7665A0}"/>
              </a:ext>
            </a:extLst>
          </p:cNvPr>
          <p:cNvSpPr txBox="1"/>
          <p:nvPr/>
        </p:nvSpPr>
        <p:spPr>
          <a:xfrm>
            <a:off x="4661972" y="1950110"/>
            <a:ext cx="3896747" cy="523220"/>
          </a:xfrm>
          <a:prstGeom prst="rect">
            <a:avLst/>
          </a:prstGeom>
          <a:noFill/>
        </p:spPr>
        <p:txBody>
          <a:bodyPr wrap="square">
            <a:spAutoFit/>
          </a:bodyPr>
          <a:lstStyle/>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p>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 b | </a:t>
            </a:r>
            <a:r>
              <a:rPr lang="en-GB" sz="1400" b="1"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endParaRPr lang="en-GB" dirty="0">
              <a:latin typeface="Delius Swash Caps" panose="020B0604020202020204" charset="0"/>
            </a:endParaRPr>
          </a:p>
        </p:txBody>
      </p:sp>
      <p:sp>
        <p:nvSpPr>
          <p:cNvPr id="11" name="TextBox 10">
            <a:extLst>
              <a:ext uri="{FF2B5EF4-FFF2-40B4-BE49-F238E27FC236}">
                <a16:creationId xmlns:a16="http://schemas.microsoft.com/office/drawing/2014/main" id="{4FDAD0E4-F843-CEC6-5DA6-2308A725541C}"/>
              </a:ext>
            </a:extLst>
          </p:cNvPr>
          <p:cNvSpPr txBox="1"/>
          <p:nvPr/>
        </p:nvSpPr>
        <p:spPr>
          <a:xfrm>
            <a:off x="4656257" y="2590907"/>
            <a:ext cx="701040" cy="307777"/>
          </a:xfrm>
          <a:prstGeom prst="rect">
            <a:avLst/>
          </a:prstGeom>
          <a:noFill/>
        </p:spPr>
        <p:txBody>
          <a:bodyPr wrap="square">
            <a:spAutoFit/>
          </a:bodyPr>
          <a:lstStyle/>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n&gt;=0}</a:t>
            </a:r>
            <a:endParaRPr lang="en-GB" dirty="0">
              <a:latin typeface="Delius Swash Caps" panose="020B0604020202020204" charset="0"/>
            </a:endParaRPr>
          </a:p>
        </p:txBody>
      </p:sp>
      <p:sp>
        <p:nvSpPr>
          <p:cNvPr id="12" name="TextBox 11">
            <a:extLst>
              <a:ext uri="{FF2B5EF4-FFF2-40B4-BE49-F238E27FC236}">
                <a16:creationId xmlns:a16="http://schemas.microsoft.com/office/drawing/2014/main" id="{0AA25703-7603-AA3A-E728-A89EE999219C}"/>
              </a:ext>
            </a:extLst>
          </p:cNvPr>
          <p:cNvSpPr txBox="1"/>
          <p:nvPr/>
        </p:nvSpPr>
        <p:spPr>
          <a:xfrm>
            <a:off x="4656257" y="2933787"/>
            <a:ext cx="701040" cy="307777"/>
          </a:xfrm>
          <a:prstGeom prst="rect">
            <a:avLst/>
          </a:prstGeom>
          <a:noFill/>
        </p:spPr>
        <p:txBody>
          <a:bodyPr wrap="square">
            <a:spAutoFit/>
          </a:bodyPr>
          <a:lstStyle/>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n&gt;=0}</a:t>
            </a:r>
            <a:endParaRPr lang="en-GB" dirty="0">
              <a:latin typeface="Delius Swash Caps" panose="020B0604020202020204" charset="0"/>
            </a:endParaRPr>
          </a:p>
        </p:txBody>
      </p:sp>
      <p:graphicFrame>
        <p:nvGraphicFramePr>
          <p:cNvPr id="13" name="Table 12">
            <a:extLst>
              <a:ext uri="{FF2B5EF4-FFF2-40B4-BE49-F238E27FC236}">
                <a16:creationId xmlns:a16="http://schemas.microsoft.com/office/drawing/2014/main" id="{963785E6-1B24-AEC9-3EF6-CFBDB4B5C7D5}"/>
              </a:ext>
            </a:extLst>
          </p:cNvPr>
          <p:cNvGraphicFramePr>
            <a:graphicFrameLocks noGrp="1"/>
          </p:cNvGraphicFramePr>
          <p:nvPr>
            <p:extLst>
              <p:ext uri="{D42A27DB-BD31-4B8C-83A1-F6EECF244321}">
                <p14:modId xmlns:p14="http://schemas.microsoft.com/office/powerpoint/2010/main" val="3783224567"/>
              </p:ext>
            </p:extLst>
          </p:nvPr>
        </p:nvGraphicFramePr>
        <p:xfrm>
          <a:off x="4697842" y="3305023"/>
          <a:ext cx="2756479" cy="215964"/>
        </p:xfrm>
        <a:graphic>
          <a:graphicData uri="http://schemas.openxmlformats.org/drawingml/2006/table">
            <a:tbl>
              <a:tblPr firstRow="1" firstCol="1" bandRow="1">
                <a:tableStyleId>{6F8B24EB-2F6A-4112-AB51-5A2A6961BD68}</a:tableStyleId>
              </a:tblPr>
              <a:tblGrid>
                <a:gridCol w="2756479">
                  <a:extLst>
                    <a:ext uri="{9D8B030D-6E8A-4147-A177-3AD203B41FA5}">
                      <a16:colId xmlns:a16="http://schemas.microsoft.com/office/drawing/2014/main" val="1758191343"/>
                    </a:ext>
                  </a:extLst>
                </a:gridCol>
              </a:tblGrid>
              <a:tr h="0">
                <a:tc>
                  <a:txBody>
                    <a:bodyPr/>
                    <a:lstStyle/>
                    <a:p>
                      <a:pPr>
                        <a:lnSpc>
                          <a:spcPct val="107000"/>
                        </a:lnSpc>
                        <a:spcAft>
                          <a:spcPts val="800"/>
                        </a:spcAft>
                      </a:pPr>
                      <a:r>
                        <a:rPr lang="en-GB" sz="1400" b="1" kern="100" dirty="0">
                          <a:effectLst/>
                          <a:latin typeface="Delius Swash Caps" panose="020B0604020202020204" charset="0"/>
                        </a:rPr>
                        <a:t>(ε | a | b)((a | b)(ε | a | b))*(ε | a | b)</a:t>
                      </a:r>
                      <a:endParaRPr lang="en-GB" sz="1100" b="1" kern="100" dirty="0">
                        <a:effectLst/>
                        <a:latin typeface="Delius Swash Caps"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0218650"/>
                  </a:ext>
                </a:extLst>
              </a:tr>
            </a:tbl>
          </a:graphicData>
        </a:graphic>
      </p:graphicFrame>
    </p:spTree>
    <p:extLst>
      <p:ext uri="{BB962C8B-B14F-4D97-AF65-F5344CB8AC3E}">
        <p14:creationId xmlns:p14="http://schemas.microsoft.com/office/powerpoint/2010/main" val="524534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34845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Q2.c) Explain Arden’s Theorem</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1B256A6-2E7F-E62C-04F1-8C23F1AD2E17}"/>
              </a:ext>
            </a:extLst>
          </p:cNvPr>
          <p:cNvSpPr txBox="1"/>
          <p:nvPr/>
        </p:nvSpPr>
        <p:spPr>
          <a:xfrm>
            <a:off x="728243" y="836272"/>
            <a:ext cx="7260109" cy="2579360"/>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Arden's Theorem states that for any regular expression R and string S, the solution to the equation X = RX + S, where X is a string variable, can be expressed uniquely in terms of R and S. </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Let's consider an equation: </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X = </a:t>
            </a:r>
            <a:r>
              <a:rPr lang="en-GB" sz="1200" kern="100" dirty="0" err="1">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aX</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 b.</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According to Arden's Theorem, the solution to this equation can be found as follows: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1. Rearrange the equation: X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aX</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2. Apply Arden's Lemma: X = a*X + b, where X = a*X + 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3. Substitute the expression for X back into itself: X = (a*)b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So, the solution to the equation X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aX</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b is X = (a*)b.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8459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348450"/>
          </a:xfrm>
          <a:prstGeom prst="rect">
            <a:avLst/>
          </a:prstGeom>
        </p:spPr>
        <p:txBody>
          <a:bodyPr spcFirstLastPara="1" wrap="square" lIns="91425" tIns="91425" rIns="91425" bIns="91425" anchor="ctr" anchorCtr="0">
            <a:noAutofit/>
          </a:bodyPr>
          <a:lstStyle/>
          <a:p>
            <a:r>
              <a:rPr lang="en-GB" sz="14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Q3) Define the grammar for formal languages. Complete following table:</a:t>
            </a:r>
            <a:endParaRPr lang="en-GB" sz="800" dirty="0">
              <a:latin typeface="Delius Swash Caps" panose="020B0604020202020204"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0" name="Table 19">
            <a:extLst>
              <a:ext uri="{FF2B5EF4-FFF2-40B4-BE49-F238E27FC236}">
                <a16:creationId xmlns:a16="http://schemas.microsoft.com/office/drawing/2014/main" id="{49BD2922-66C1-A0CF-6096-AB44A55F79FB}"/>
              </a:ext>
            </a:extLst>
          </p:cNvPr>
          <p:cNvGraphicFramePr>
            <a:graphicFrameLocks noGrp="1"/>
          </p:cNvGraphicFramePr>
          <p:nvPr>
            <p:extLst>
              <p:ext uri="{D42A27DB-BD31-4B8C-83A1-F6EECF244321}">
                <p14:modId xmlns:p14="http://schemas.microsoft.com/office/powerpoint/2010/main" val="3125496001"/>
              </p:ext>
            </p:extLst>
          </p:nvPr>
        </p:nvGraphicFramePr>
        <p:xfrm>
          <a:off x="708634" y="901017"/>
          <a:ext cx="7756719" cy="4094251"/>
        </p:xfrm>
        <a:graphic>
          <a:graphicData uri="http://schemas.openxmlformats.org/drawingml/2006/table">
            <a:tbl>
              <a:tblPr firstRow="1" firstCol="1" bandRow="1">
                <a:tableStyleId>{6F8B24EB-2F6A-4112-AB51-5A2A6961BD68}</a:tableStyleId>
              </a:tblPr>
              <a:tblGrid>
                <a:gridCol w="837541">
                  <a:extLst>
                    <a:ext uri="{9D8B030D-6E8A-4147-A177-3AD203B41FA5}">
                      <a16:colId xmlns:a16="http://schemas.microsoft.com/office/drawing/2014/main" val="2289280274"/>
                    </a:ext>
                  </a:extLst>
                </a:gridCol>
                <a:gridCol w="1201788">
                  <a:extLst>
                    <a:ext uri="{9D8B030D-6E8A-4147-A177-3AD203B41FA5}">
                      <a16:colId xmlns:a16="http://schemas.microsoft.com/office/drawing/2014/main" val="2354773784"/>
                    </a:ext>
                  </a:extLst>
                </a:gridCol>
                <a:gridCol w="1458466">
                  <a:extLst>
                    <a:ext uri="{9D8B030D-6E8A-4147-A177-3AD203B41FA5}">
                      <a16:colId xmlns:a16="http://schemas.microsoft.com/office/drawing/2014/main" val="2129544751"/>
                    </a:ext>
                  </a:extLst>
                </a:gridCol>
                <a:gridCol w="1298227">
                  <a:extLst>
                    <a:ext uri="{9D8B030D-6E8A-4147-A177-3AD203B41FA5}">
                      <a16:colId xmlns:a16="http://schemas.microsoft.com/office/drawing/2014/main" val="3133067745"/>
                    </a:ext>
                  </a:extLst>
                </a:gridCol>
                <a:gridCol w="1525972">
                  <a:extLst>
                    <a:ext uri="{9D8B030D-6E8A-4147-A177-3AD203B41FA5}">
                      <a16:colId xmlns:a16="http://schemas.microsoft.com/office/drawing/2014/main" val="1406899185"/>
                    </a:ext>
                  </a:extLst>
                </a:gridCol>
                <a:gridCol w="1434725">
                  <a:extLst>
                    <a:ext uri="{9D8B030D-6E8A-4147-A177-3AD203B41FA5}">
                      <a16:colId xmlns:a16="http://schemas.microsoft.com/office/drawing/2014/main" val="1170978357"/>
                    </a:ext>
                  </a:extLst>
                </a:gridCol>
              </a:tblGrid>
              <a:tr h="603200">
                <a:tc>
                  <a:txBody>
                    <a:bodyPr/>
                    <a:lstStyle/>
                    <a:p>
                      <a:pPr>
                        <a:lnSpc>
                          <a:spcPct val="107000"/>
                        </a:lnSpc>
                        <a:spcAft>
                          <a:spcPts val="800"/>
                        </a:spcAft>
                      </a:pPr>
                      <a:r>
                        <a:rPr lang="en-GB" sz="1200" b="1" kern="100" dirty="0">
                          <a:effectLst/>
                          <a:highlight>
                            <a:srgbClr val="C7D0FF"/>
                          </a:highlight>
                          <a:latin typeface="Delius Swash Caps" panose="020B0604020202020204" charset="0"/>
                        </a:rPr>
                        <a:t>Type</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b="1" kern="100" dirty="0">
                          <a:effectLst/>
                          <a:highlight>
                            <a:srgbClr val="C7D0FF"/>
                          </a:highlight>
                          <a:latin typeface="Delius Swash Caps" panose="020B0604020202020204" charset="0"/>
                        </a:rPr>
                        <a:t>Popular Name of Grammar</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b="1" kern="100" dirty="0">
                          <a:effectLst/>
                          <a:highlight>
                            <a:srgbClr val="C7D0FF"/>
                          </a:highlight>
                          <a:latin typeface="Delius Swash Caps" panose="020B0604020202020204" charset="0"/>
                        </a:rPr>
                        <a:t>Condition/ Format of production rule</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b="1" kern="100" dirty="0">
                          <a:effectLst/>
                          <a:highlight>
                            <a:srgbClr val="C7D0FF"/>
                          </a:highlight>
                          <a:latin typeface="Delius Swash Caps" panose="020B0604020202020204" charset="0"/>
                        </a:rPr>
                        <a:t>Name of the language</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b="1" kern="100" dirty="0">
                          <a:effectLst/>
                          <a:highlight>
                            <a:srgbClr val="C7D0FF"/>
                          </a:highlight>
                          <a:latin typeface="Delius Swash Caps" panose="020B0604020202020204" charset="0"/>
                        </a:rPr>
                        <a:t>Name of recognising automata</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b="1" kern="100" dirty="0">
                          <a:effectLst/>
                          <a:highlight>
                            <a:srgbClr val="C7D0FF"/>
                          </a:highlight>
                          <a:latin typeface="Delius Swash Caps" panose="020B0604020202020204" charset="0"/>
                        </a:rPr>
                        <a:t>Popular Example</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extLst>
                  <a:ext uri="{0D108BD9-81ED-4DB2-BD59-A6C34878D82A}">
                    <a16:rowId xmlns:a16="http://schemas.microsoft.com/office/drawing/2014/main" val="312920708"/>
                  </a:ext>
                </a:extLst>
              </a:tr>
              <a:tr h="660603">
                <a:tc>
                  <a:txBody>
                    <a:bodyPr/>
                    <a:lstStyle/>
                    <a:p>
                      <a:pPr>
                        <a:lnSpc>
                          <a:spcPct val="107000"/>
                        </a:lnSpc>
                        <a:spcAft>
                          <a:spcPts val="800"/>
                        </a:spcAft>
                      </a:pPr>
                      <a:r>
                        <a:rPr lang="en-GB" sz="1200" b="1" kern="100" dirty="0">
                          <a:effectLst/>
                          <a:highlight>
                            <a:srgbClr val="C7D0FF"/>
                          </a:highlight>
                          <a:latin typeface="Delius Swash Caps" panose="020B0604020202020204" charset="0"/>
                        </a:rPr>
                        <a:t>Type-0</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Unrestricted Grammar</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No restrictions on production rules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Recursively Enumerable Language</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Turing Machine</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Context-sensitive languages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extLst>
                  <a:ext uri="{0D108BD9-81ED-4DB2-BD59-A6C34878D82A}">
                    <a16:rowId xmlns:a16="http://schemas.microsoft.com/office/drawing/2014/main" val="906461998"/>
                  </a:ext>
                </a:extLst>
              </a:tr>
              <a:tr h="845094">
                <a:tc>
                  <a:txBody>
                    <a:bodyPr/>
                    <a:lstStyle/>
                    <a:p>
                      <a:pPr>
                        <a:lnSpc>
                          <a:spcPct val="107000"/>
                        </a:lnSpc>
                        <a:spcAft>
                          <a:spcPts val="800"/>
                        </a:spcAft>
                      </a:pPr>
                      <a:r>
                        <a:rPr lang="en-GB" sz="1200" b="1" kern="100" dirty="0">
                          <a:effectLst/>
                          <a:highlight>
                            <a:srgbClr val="C7D0FF"/>
                          </a:highlight>
                          <a:latin typeface="Delius Swash Caps" panose="020B0604020202020204" charset="0"/>
                        </a:rPr>
                        <a:t>Type-1</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Context-Sensitive Grammar</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αAβ → αγβ, where A is a non-terminal and α, β, γ are strings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Context-Sensitive Language</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Linear Bounded Automaton</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Natural languages, some programming languages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extLst>
                  <a:ext uri="{0D108BD9-81ED-4DB2-BD59-A6C34878D82A}">
                    <a16:rowId xmlns:a16="http://schemas.microsoft.com/office/drawing/2014/main" val="3478512644"/>
                  </a:ext>
                </a:extLst>
              </a:tr>
              <a:tr h="1058987">
                <a:tc>
                  <a:txBody>
                    <a:bodyPr/>
                    <a:lstStyle/>
                    <a:p>
                      <a:pPr>
                        <a:lnSpc>
                          <a:spcPct val="107000"/>
                        </a:lnSpc>
                        <a:spcAft>
                          <a:spcPts val="800"/>
                        </a:spcAft>
                      </a:pPr>
                      <a:r>
                        <a:rPr lang="en-GB" sz="1200" b="1" kern="100" dirty="0">
                          <a:effectLst/>
                          <a:highlight>
                            <a:srgbClr val="C7D0FF"/>
                          </a:highlight>
                          <a:latin typeface="Delius Swash Caps" panose="020B0604020202020204" charset="0"/>
                        </a:rPr>
                        <a:t>Type-2</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Context-Free Grammar</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A → β, where A is a non-terminal and β is a string of terminals and/or non-terminals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Context-Free Language</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Pushdown Automaton</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Programming languages syntax, markup languages</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extLst>
                  <a:ext uri="{0D108BD9-81ED-4DB2-BD59-A6C34878D82A}">
                    <a16:rowId xmlns:a16="http://schemas.microsoft.com/office/drawing/2014/main" val="658761819"/>
                  </a:ext>
                </a:extLst>
              </a:tr>
              <a:tr h="926367">
                <a:tc>
                  <a:txBody>
                    <a:bodyPr/>
                    <a:lstStyle/>
                    <a:p>
                      <a:pPr>
                        <a:lnSpc>
                          <a:spcPct val="107000"/>
                        </a:lnSpc>
                        <a:spcAft>
                          <a:spcPts val="800"/>
                        </a:spcAft>
                      </a:pPr>
                      <a:r>
                        <a:rPr lang="en-GB" sz="1200" b="1" kern="100" dirty="0">
                          <a:effectLst/>
                          <a:highlight>
                            <a:srgbClr val="C7D0FF"/>
                          </a:highlight>
                          <a:latin typeface="Delius Swash Caps" panose="020B0604020202020204" charset="0"/>
                        </a:rPr>
                        <a:t>Type-3</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Regular Grammar</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A → aB or A → a, where A and B are non-terminals and 'a' is a terminal</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Regular Language</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a:effectLst/>
                          <a:latin typeface="Delius Swash Caps" panose="020B0604020202020204" charset="0"/>
                        </a:rPr>
                        <a:t>Finite Automaton</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tc>
                  <a:txBody>
                    <a:bodyPr/>
                    <a:lstStyle/>
                    <a:p>
                      <a:pPr>
                        <a:lnSpc>
                          <a:spcPct val="107000"/>
                        </a:lnSpc>
                        <a:spcAft>
                          <a:spcPts val="800"/>
                        </a:spcAft>
                      </a:pPr>
                      <a:r>
                        <a:rPr lang="en-GB" sz="1200" kern="100" dirty="0">
                          <a:effectLst/>
                          <a:latin typeface="Delius Swash Caps" panose="020B0604020202020204" charset="0"/>
                        </a:rPr>
                        <a:t>Regular Expressions, Lexical Analysis rules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txBody>
                  <a:tcPr marL="36526" marR="36526" marT="0" marB="0"/>
                </a:tc>
                <a:extLst>
                  <a:ext uri="{0D108BD9-81ED-4DB2-BD59-A6C34878D82A}">
                    <a16:rowId xmlns:a16="http://schemas.microsoft.com/office/drawing/2014/main" val="4144178554"/>
                  </a:ext>
                </a:extLst>
              </a:tr>
            </a:tbl>
          </a:graphicData>
        </a:graphic>
      </p:graphicFrame>
    </p:spTree>
    <p:extLst>
      <p:ext uri="{BB962C8B-B14F-4D97-AF65-F5344CB8AC3E}">
        <p14:creationId xmlns:p14="http://schemas.microsoft.com/office/powerpoint/2010/main" val="3443022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538161"/>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Q4) Define Context Free Language (CFL). Complete the table with appropriate Grammar (Production Rule)</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86B20515-03ED-DE66-DF4C-D7A93960F202}"/>
              </a:ext>
            </a:extLst>
          </p:cNvPr>
          <p:cNvGraphicFramePr>
            <a:graphicFrameLocks noGrp="1"/>
          </p:cNvGraphicFramePr>
          <p:nvPr>
            <p:extLst>
              <p:ext uri="{D42A27DB-BD31-4B8C-83A1-F6EECF244321}">
                <p14:modId xmlns:p14="http://schemas.microsoft.com/office/powerpoint/2010/main" val="2843929127"/>
              </p:ext>
            </p:extLst>
          </p:nvPr>
        </p:nvGraphicFramePr>
        <p:xfrm>
          <a:off x="728244" y="1905903"/>
          <a:ext cx="7829224" cy="3151767"/>
        </p:xfrm>
        <a:graphic>
          <a:graphicData uri="http://schemas.openxmlformats.org/drawingml/2006/table">
            <a:tbl>
              <a:tblPr firstRow="1" firstCol="1" bandRow="1">
                <a:tableStyleId>{6F8B24EB-2F6A-4112-AB51-5A2A6961BD68}</a:tableStyleId>
              </a:tblPr>
              <a:tblGrid>
                <a:gridCol w="3914612">
                  <a:extLst>
                    <a:ext uri="{9D8B030D-6E8A-4147-A177-3AD203B41FA5}">
                      <a16:colId xmlns:a16="http://schemas.microsoft.com/office/drawing/2014/main" val="3245267357"/>
                    </a:ext>
                  </a:extLst>
                </a:gridCol>
                <a:gridCol w="3914612">
                  <a:extLst>
                    <a:ext uri="{9D8B030D-6E8A-4147-A177-3AD203B41FA5}">
                      <a16:colId xmlns:a16="http://schemas.microsoft.com/office/drawing/2014/main" val="3697012568"/>
                    </a:ext>
                  </a:extLst>
                </a:gridCol>
              </a:tblGrid>
              <a:tr h="486513">
                <a:tc>
                  <a:txBody>
                    <a:bodyPr/>
                    <a:lstStyle/>
                    <a:p>
                      <a:pPr>
                        <a:lnSpc>
                          <a:spcPct val="107000"/>
                        </a:lnSpc>
                        <a:spcAft>
                          <a:spcPts val="800"/>
                        </a:spcAft>
                      </a:pPr>
                      <a:r>
                        <a:rPr lang="en-GB" sz="1400" b="1" kern="100" dirty="0">
                          <a:effectLst/>
                          <a:highlight>
                            <a:srgbClr val="C7D0FF"/>
                          </a:highlight>
                          <a:latin typeface="Delius Swash Caps" panose="020B0604020202020204" charset="0"/>
                        </a:rPr>
                        <a:t>Language</a:t>
                      </a:r>
                      <a:endParaRPr lang="en-GB" sz="14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tc>
                  <a:txBody>
                    <a:bodyPr/>
                    <a:lstStyle/>
                    <a:p>
                      <a:pPr>
                        <a:lnSpc>
                          <a:spcPct val="107000"/>
                        </a:lnSpc>
                        <a:spcAft>
                          <a:spcPts val="800"/>
                        </a:spcAft>
                      </a:pPr>
                      <a:r>
                        <a:rPr lang="en-GB" sz="1400" b="1" kern="100" dirty="0">
                          <a:effectLst/>
                          <a:highlight>
                            <a:srgbClr val="C7D0FF"/>
                          </a:highlight>
                          <a:latin typeface="Delius Swash Caps" panose="020B0604020202020204" charset="0"/>
                        </a:rPr>
                        <a:t>Grammar (Production Rule)</a:t>
                      </a:r>
                      <a:endParaRPr lang="en-GB" sz="14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extLst>
                  <a:ext uri="{0D108BD9-81ED-4DB2-BD59-A6C34878D82A}">
                    <a16:rowId xmlns:a16="http://schemas.microsoft.com/office/drawing/2014/main" val="1905818826"/>
                  </a:ext>
                </a:extLst>
              </a:tr>
              <a:tr h="762287">
                <a:tc>
                  <a:txBody>
                    <a:bodyPr/>
                    <a:lstStyle/>
                    <a:p>
                      <a:pPr>
                        <a:lnSpc>
                          <a:spcPct val="107000"/>
                        </a:lnSpc>
                        <a:spcAft>
                          <a:spcPts val="800"/>
                        </a:spcAft>
                      </a:pPr>
                      <a:r>
                        <a:rPr lang="en-GB" sz="1200" b="1" kern="100" dirty="0">
                          <a:effectLst/>
                          <a:highlight>
                            <a:srgbClr val="C7D0FF"/>
                          </a:highlight>
                          <a:latin typeface="Delius Swash Caps" panose="020B0604020202020204" charset="0"/>
                        </a:rPr>
                        <a:t>L(G)=(0</a:t>
                      </a:r>
                      <a:r>
                        <a:rPr lang="en-GB" sz="1200" b="1" kern="100" baseline="30000" dirty="0">
                          <a:effectLst/>
                          <a:highlight>
                            <a:srgbClr val="C7D0FF"/>
                          </a:highlight>
                          <a:latin typeface="Delius Swash Caps" panose="020B0604020202020204" charset="0"/>
                        </a:rPr>
                        <a:t>n</a:t>
                      </a:r>
                      <a:r>
                        <a:rPr lang="en-GB" sz="1200" b="1" kern="100" dirty="0">
                          <a:effectLst/>
                          <a:highlight>
                            <a:srgbClr val="C7D0FF"/>
                          </a:highlight>
                          <a:latin typeface="Delius Swash Caps" panose="020B0604020202020204" charset="0"/>
                        </a:rPr>
                        <a:t>1</a:t>
                      </a:r>
                      <a:r>
                        <a:rPr lang="en-GB" sz="1200" b="1" kern="100" baseline="30000" dirty="0">
                          <a:effectLst/>
                          <a:highlight>
                            <a:srgbClr val="C7D0FF"/>
                          </a:highlight>
                          <a:latin typeface="Delius Swash Caps" panose="020B0604020202020204" charset="0"/>
                        </a:rPr>
                        <a:t>n</a:t>
                      </a:r>
                      <a:r>
                        <a:rPr lang="en-GB" sz="1200" b="1" kern="100" dirty="0">
                          <a:effectLst/>
                          <a:highlight>
                            <a:srgbClr val="C7D0FF"/>
                          </a:highlight>
                          <a:latin typeface="Delius Swash Caps" panose="020B0604020202020204" charset="0"/>
                        </a:rPr>
                        <a:t>| n &gt;=1} = { w | every string contains equal number of 0s followed by equal number of 1s }</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tc>
                  <a:txBody>
                    <a:bodyPr/>
                    <a:lstStyle/>
                    <a:p>
                      <a:pPr>
                        <a:lnSpc>
                          <a:spcPct val="107000"/>
                        </a:lnSpc>
                        <a:spcAft>
                          <a:spcPts val="800"/>
                        </a:spcAft>
                      </a:pPr>
                      <a:r>
                        <a:rPr lang="en-GB" sz="1200" kern="100">
                          <a:effectLst/>
                          <a:latin typeface="Delius Swash Caps" panose="020B0604020202020204" charset="0"/>
                        </a:rPr>
                        <a:t>n &gt;= 1}</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extLst>
                  <a:ext uri="{0D108BD9-81ED-4DB2-BD59-A6C34878D82A}">
                    <a16:rowId xmlns:a16="http://schemas.microsoft.com/office/drawing/2014/main" val="3491504673"/>
                  </a:ext>
                </a:extLst>
              </a:tr>
              <a:tr h="570340">
                <a:tc>
                  <a:txBody>
                    <a:bodyPr/>
                    <a:lstStyle/>
                    <a:p>
                      <a:pPr>
                        <a:lnSpc>
                          <a:spcPct val="107000"/>
                        </a:lnSpc>
                        <a:spcAft>
                          <a:spcPts val="800"/>
                        </a:spcAft>
                      </a:pPr>
                      <a:r>
                        <a:rPr lang="en-GB" sz="1200" b="1" kern="100" dirty="0">
                          <a:effectLst/>
                          <a:highlight>
                            <a:srgbClr val="C7D0FF"/>
                          </a:highlight>
                          <a:latin typeface="Delius Swash Caps" panose="020B0604020202020204" charset="0"/>
                        </a:rPr>
                        <a:t>L(G) = (WW</a:t>
                      </a:r>
                      <a:r>
                        <a:rPr lang="en-GB" sz="1200" b="1" kern="100" baseline="30000" dirty="0">
                          <a:effectLst/>
                          <a:highlight>
                            <a:srgbClr val="C7D0FF"/>
                          </a:highlight>
                          <a:latin typeface="Delius Swash Caps" panose="020B0604020202020204" charset="0"/>
                        </a:rPr>
                        <a:t>R</a:t>
                      </a:r>
                      <a:r>
                        <a:rPr lang="en-GB" sz="1200" b="1" kern="100" dirty="0">
                          <a:effectLst/>
                          <a:highlight>
                            <a:srgbClr val="C7D0FF"/>
                          </a:highlight>
                          <a:latin typeface="Delius Swash Caps" panose="020B0604020202020204" charset="0"/>
                        </a:rPr>
                        <a:t> | w ∈ (0,1}*, W</a:t>
                      </a:r>
                      <a:r>
                        <a:rPr lang="en-GB" sz="1200" b="1" kern="100" baseline="30000" dirty="0">
                          <a:effectLst/>
                          <a:highlight>
                            <a:srgbClr val="C7D0FF"/>
                          </a:highlight>
                          <a:latin typeface="Delius Swash Caps" panose="020B0604020202020204" charset="0"/>
                        </a:rPr>
                        <a:t>R </a:t>
                      </a:r>
                      <a:r>
                        <a:rPr lang="en-GB" sz="1200" b="1" kern="100" dirty="0">
                          <a:effectLst/>
                          <a:highlight>
                            <a:srgbClr val="C7D0FF"/>
                          </a:highlight>
                          <a:latin typeface="Delius Swash Caps" panose="020B0604020202020204" charset="0"/>
                        </a:rPr>
                        <a:t>is reverse of W} = { w| every string is even palindrome }</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tc>
                  <a:txBody>
                    <a:bodyPr/>
                    <a:lstStyle/>
                    <a:p>
                      <a:pPr>
                        <a:lnSpc>
                          <a:spcPct val="107000"/>
                        </a:lnSpc>
                        <a:spcAft>
                          <a:spcPts val="800"/>
                        </a:spcAft>
                      </a:pPr>
                      <a:r>
                        <a:rPr lang="en-GB" sz="1200" kern="100">
                          <a:effectLst/>
                          <a:latin typeface="Delius Swash Caps" panose="020B0604020202020204" charset="0"/>
                        </a:rPr>
                        <a:t>w ∈ (0,1}*, W</a:t>
                      </a:r>
                      <a:r>
                        <a:rPr lang="en-GB" sz="1200" kern="100" baseline="30000">
                          <a:effectLst/>
                          <a:latin typeface="Delius Swash Caps" panose="020B0604020202020204" charset="0"/>
                        </a:rPr>
                        <a:t>R</a:t>
                      </a:r>
                      <a:r>
                        <a:rPr lang="en-GB" sz="1200" kern="100">
                          <a:effectLst/>
                          <a:latin typeface="Delius Swash Caps" panose="020B0604020202020204" charset="0"/>
                        </a:rPr>
                        <a:t> is reverse of W}</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extLst>
                  <a:ext uri="{0D108BD9-81ED-4DB2-BD59-A6C34878D82A}">
                    <a16:rowId xmlns:a16="http://schemas.microsoft.com/office/drawing/2014/main" val="1574108088"/>
                  </a:ext>
                </a:extLst>
              </a:tr>
              <a:tr h="762287">
                <a:tc>
                  <a:txBody>
                    <a:bodyPr/>
                    <a:lstStyle/>
                    <a:p>
                      <a:pPr>
                        <a:lnSpc>
                          <a:spcPct val="107000"/>
                        </a:lnSpc>
                        <a:spcAft>
                          <a:spcPts val="800"/>
                        </a:spcAft>
                      </a:pPr>
                      <a:r>
                        <a:rPr lang="en-GB" sz="1200" b="1" kern="100" dirty="0">
                          <a:effectLst/>
                          <a:highlight>
                            <a:srgbClr val="C7D0FF"/>
                          </a:highlight>
                          <a:latin typeface="Delius Swash Caps" panose="020B0604020202020204" charset="0"/>
                        </a:rPr>
                        <a:t>L(G) = (WXW</a:t>
                      </a:r>
                      <a:r>
                        <a:rPr lang="en-GB" sz="1200" b="1" kern="100" baseline="30000" dirty="0">
                          <a:effectLst/>
                          <a:highlight>
                            <a:srgbClr val="C7D0FF"/>
                          </a:highlight>
                          <a:latin typeface="Delius Swash Caps" panose="020B0604020202020204" charset="0"/>
                        </a:rPr>
                        <a:t>R</a:t>
                      </a:r>
                      <a:r>
                        <a:rPr lang="en-GB" sz="1200" b="1" kern="100" dirty="0">
                          <a:effectLst/>
                          <a:highlight>
                            <a:srgbClr val="C7D0FF"/>
                          </a:highlight>
                          <a:latin typeface="Delius Swash Caps" panose="020B0604020202020204" charset="0"/>
                        </a:rPr>
                        <a:t> | w ∈ {0,1)*, W</a:t>
                      </a:r>
                      <a:r>
                        <a:rPr lang="en-GB" sz="1200" b="1" kern="100" baseline="30000" dirty="0">
                          <a:effectLst/>
                          <a:highlight>
                            <a:srgbClr val="C7D0FF"/>
                          </a:highlight>
                          <a:latin typeface="Delius Swash Caps" panose="020B0604020202020204" charset="0"/>
                        </a:rPr>
                        <a:t>R</a:t>
                      </a:r>
                      <a:r>
                        <a:rPr lang="en-GB" sz="1200" b="1" kern="100" dirty="0">
                          <a:effectLst/>
                          <a:highlight>
                            <a:srgbClr val="C7D0FF"/>
                          </a:highlight>
                          <a:latin typeface="Delius Swash Caps" panose="020B0604020202020204" charset="0"/>
                        </a:rPr>
                        <a:t> is reverse of W} = { w | every string is odd palindrome with X as middle character of string }</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tc>
                  <a:txBody>
                    <a:bodyPr/>
                    <a:lstStyle/>
                    <a:p>
                      <a:pPr>
                        <a:lnSpc>
                          <a:spcPct val="107000"/>
                        </a:lnSpc>
                        <a:spcAft>
                          <a:spcPts val="800"/>
                        </a:spcAft>
                      </a:pPr>
                      <a:r>
                        <a:rPr lang="en-GB" sz="1200" kern="100">
                          <a:effectLst/>
                          <a:latin typeface="Delius Swash Caps" panose="020B0604020202020204" charset="0"/>
                        </a:rPr>
                        <a:t>w ∈ (0,1}*, W</a:t>
                      </a:r>
                      <a:r>
                        <a:rPr lang="en-GB" sz="1200" kern="100" baseline="30000">
                          <a:effectLst/>
                          <a:latin typeface="Delius Swash Caps" panose="020B0604020202020204" charset="0"/>
                        </a:rPr>
                        <a:t>R</a:t>
                      </a:r>
                      <a:r>
                        <a:rPr lang="en-GB" sz="1200" kern="100">
                          <a:effectLst/>
                          <a:latin typeface="Delius Swash Caps" panose="020B0604020202020204" charset="0"/>
                        </a:rPr>
                        <a:t> is reverse of W}</a:t>
                      </a:r>
                      <a:endParaRPr lang="en-GB" sz="1200" kern="100">
                        <a:effectLs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extLst>
                  <a:ext uri="{0D108BD9-81ED-4DB2-BD59-A6C34878D82A}">
                    <a16:rowId xmlns:a16="http://schemas.microsoft.com/office/drawing/2014/main" val="1658744508"/>
                  </a:ext>
                </a:extLst>
              </a:tr>
              <a:tr h="570340">
                <a:tc>
                  <a:txBody>
                    <a:bodyPr/>
                    <a:lstStyle/>
                    <a:p>
                      <a:pPr>
                        <a:lnSpc>
                          <a:spcPct val="107000"/>
                        </a:lnSpc>
                        <a:spcAft>
                          <a:spcPts val="800"/>
                        </a:spcAft>
                      </a:pPr>
                      <a:r>
                        <a:rPr lang="en-GB" sz="1200" b="1" kern="100" dirty="0">
                          <a:effectLst/>
                          <a:highlight>
                            <a:srgbClr val="C7D0FF"/>
                          </a:highlight>
                          <a:latin typeface="Delius Swash Caps" panose="020B0604020202020204" charset="0"/>
                        </a:rPr>
                        <a:t>L(G) = (W | w ∈ {0,1}*, W contains equal number of 0s and 1s } = (01, 10, 1100, 0011, 1001, 0110, ..... }</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tc>
                  <a:txBody>
                    <a:bodyPr/>
                    <a:lstStyle/>
                    <a:p>
                      <a:pPr>
                        <a:lnSpc>
                          <a:spcPct val="107000"/>
                        </a:lnSpc>
                        <a:spcAft>
                          <a:spcPts val="800"/>
                        </a:spcAft>
                      </a:pPr>
                      <a:r>
                        <a:rPr lang="en-GB" sz="1200" kern="100" dirty="0">
                          <a:effectLst/>
                          <a:latin typeface="Delius Swash Caps" panose="020B0604020202020204" charset="0"/>
                        </a:rPr>
                        <a:t>w ∈ {0,1}*, W contains equal number of 0s and 1s}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txBody>
                  <a:tcPr marL="63230" marR="63230" marT="0" marB="0"/>
                </a:tc>
                <a:extLst>
                  <a:ext uri="{0D108BD9-81ED-4DB2-BD59-A6C34878D82A}">
                    <a16:rowId xmlns:a16="http://schemas.microsoft.com/office/drawing/2014/main" val="3401871476"/>
                  </a:ext>
                </a:extLst>
              </a:tr>
            </a:tbl>
          </a:graphicData>
        </a:graphic>
      </p:graphicFrame>
      <p:sp>
        <p:nvSpPr>
          <p:cNvPr id="4" name="TextBox 3">
            <a:extLst>
              <a:ext uri="{FF2B5EF4-FFF2-40B4-BE49-F238E27FC236}">
                <a16:creationId xmlns:a16="http://schemas.microsoft.com/office/drawing/2014/main" id="{E421745D-A6B8-0B1D-80A1-F034ED1CA210}"/>
              </a:ext>
            </a:extLst>
          </p:cNvPr>
          <p:cNvSpPr txBox="1"/>
          <p:nvPr/>
        </p:nvSpPr>
        <p:spPr>
          <a:xfrm>
            <a:off x="755424" y="891124"/>
            <a:ext cx="7529469" cy="975716"/>
          </a:xfrm>
          <a:prstGeom prst="rect">
            <a:avLst/>
          </a:prstGeom>
          <a:noFill/>
        </p:spPr>
        <p:txBody>
          <a:bodyPr wrap="square">
            <a:spAutoFit/>
          </a:bodyPr>
          <a:lstStyle/>
          <a:p>
            <a:pPr marL="171450" indent="-171450">
              <a:lnSpc>
                <a:spcPct val="107000"/>
              </a:lnSpc>
              <a:spcAft>
                <a:spcPts val="800"/>
              </a:spcAft>
              <a:buFont typeface="Symbol" panose="05050102010706020507" pitchFamily="18" charset="2"/>
              <a:buChar char="Þ"/>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Context-Free Language (CFL):</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context-free language is a language generated by a context-free grammar, which is a grammar where each production rule consists of a single non-terminal symbol on the left-hand side and a string of terminals and/or non-terminals on the right-hand side.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0550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Q5.a) Take suitable example to demonstrate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Left Most Derivation</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Right Most Derivation</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Ambiguous Grammar</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0468C962-BCAF-7E2A-ED6A-0A0FA9ACC9EB}"/>
              </a:ext>
            </a:extLst>
          </p:cNvPr>
          <p:cNvSpPr txBox="1"/>
          <p:nvPr/>
        </p:nvSpPr>
        <p:spPr>
          <a:xfrm>
            <a:off x="729137" y="1436257"/>
            <a:ext cx="4964528" cy="2476768"/>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Left Most Derivation:</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-&gt; ABA</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-&gt;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-&gt;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with the string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ABA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Right Most Derivation:</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with the string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ABA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ABAb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ABAbb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ABAbbb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aABAbbb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8559ADE-BDD6-43C2-82D2-0C51E4423BDD}"/>
              </a:ext>
            </a:extLst>
          </p:cNvPr>
          <p:cNvSpPr txBox="1"/>
          <p:nvPr/>
        </p:nvSpPr>
        <p:spPr>
          <a:xfrm>
            <a:off x="5780745" y="1438824"/>
            <a:ext cx="2577918" cy="2084545"/>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Ambiguous Grammar:</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with the string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aabbb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ABA</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ABA</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aab</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0063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Q5.b) With Reference to Turing Machine define with suitable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NTM</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DTM</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LBA</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CE7B928-27C7-2EF8-7028-FF4F048CFAEB}"/>
              </a:ext>
            </a:extLst>
          </p:cNvPr>
          <p:cNvSpPr txBox="1"/>
          <p:nvPr/>
        </p:nvSpPr>
        <p:spPr>
          <a:xfrm>
            <a:off x="656762" y="1436257"/>
            <a:ext cx="7860463" cy="3552319"/>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NTM (Non-deterministic Turing Machine):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non-deterministic Turing machine is a theoretical model of computation that extends the capabilities of a deterministic Turing machine by allowing multiple possible transitions from a given state on a given input symbol. </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In an NTM, at any given step, the machine may have multiple possible transitions to different states or actions, and it can proceed on all possible transitions simultaneously.</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An NTM might have a transition function that maps a state and input symbol to multiple possible next states, allowing the machine to explore different computation paths concurrently.</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DTM (Deterministic Turing Machine):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deterministic Turing machine is a theoretical model of computation where the machine's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behavior</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is completely determined by its current state and the input symbol being read, with only one possible transition for each combination of state and input symbol.</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In a DTM, there is no ambiguity in the machine's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behavior</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for any given input, the machine follows a unique computation path, making it deterministic.</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DTM might have a transition function that maps a state and input symbol to exactly one next state, ensuring that the machine follows a single computation path.</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0711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Q5.b) With Reference to Turing Machine define with suitable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NTM</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DTM</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LBA</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ECBFF0D-FDAF-FE69-178B-5C0816F55947}"/>
              </a:ext>
            </a:extLst>
          </p:cNvPr>
          <p:cNvSpPr txBox="1"/>
          <p:nvPr/>
        </p:nvSpPr>
        <p:spPr>
          <a:xfrm>
            <a:off x="755419" y="1421666"/>
            <a:ext cx="7622453" cy="1568571"/>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LBA (Linear Bounded Automaton):</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linear bounded automaton is a restricted form of Turing machine where the tape is bounded by the input size, allowing only linearly many cells beyond the input.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LBAs are Turing machines with a tape head that cannot move beyond the boundary of the input string. They are often used to model computations that involve bounded resources.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An LBA might be used to simulate certain types of parsing or language recognition tasks where the input size is known to be limited.</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981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44880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Q6) Give 2 examples of each of the following:</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Decision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Optimisation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Undecidability</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 and NP</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NP and NPC</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Recursive language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15021DD-6154-156E-7389-1B2401B8A324}"/>
              </a:ext>
            </a:extLst>
          </p:cNvPr>
          <p:cNvSpPr txBox="1"/>
          <p:nvPr/>
        </p:nvSpPr>
        <p:spPr>
          <a:xfrm>
            <a:off x="722471" y="1990415"/>
            <a:ext cx="7883382" cy="2761846"/>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Decision Problem:</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1:</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"Halting Problem": Given a program P and an input x, does P halt (terminate) when executed on input x?</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2:</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"Traveling Salesman Problem": Given a list of cities and the distances between them, is there a route that visits each city exactly once and returns to the original city with the total distance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traveled</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minimized?</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Optimization Problem:</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1:</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"Knapsack Problem": Given a set of items, each with a weight and a value, determine the maximum value that can be obtained by selecting a subset of the items such that the total weight does not exceed a given limit.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2</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The "Minimum Spanning Tree Problem": Given a connected, undirected graph with weighted edges, find a spanning tree with the smallest possible sum of edge weights.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849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44880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Q6) Give 2 examples of each of the following:</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Decision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Optimisation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Undecidability</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 and NP</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NP and NPC</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Recursive language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4275D6D-805C-CD1E-A7AA-6E24A9152BC7}"/>
              </a:ext>
            </a:extLst>
          </p:cNvPr>
          <p:cNvSpPr txBox="1"/>
          <p:nvPr/>
        </p:nvSpPr>
        <p:spPr>
          <a:xfrm>
            <a:off x="728244" y="2049843"/>
            <a:ext cx="7910478" cy="2168992"/>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Undecidability:</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1:</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The "Post Correspondence Problem": Given a set of dominoes with strings written on each end, is there a way to arrange the dominoes in a sequence such that the strings on the top and bottom match when read horizontally?</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2:</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The "Tiling Problem": Given a set of tiles of various shapes and sizes, is it possible to tile a given area without leaving any gaps or overlaps?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latin typeface="Delius Swash Caps" panose="020B0604020202020204" charset="0"/>
                <a:ea typeface="Calibri" panose="020F0502020204030204" pitchFamily="34" charset="0"/>
                <a:cs typeface="Times New Roman" panose="02020603050405020304" pitchFamily="18" charset="0"/>
              </a:rPr>
              <a:t>D.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D. P and NP:</a:t>
            </a:r>
            <a:endParaRPr lang="en-GB" sz="1200" b="1"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1:</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"Primality Testing" (P): Given an integer n, is n a prime number?</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2:</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"Integer Factorization" (NP): Given an integer n, find its prime factors.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8593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44880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Q6) Give 2 examples of each of the following:</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Decision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Optimisation Problem.</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Undecidability</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 and NP</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NP and NPC</a:t>
            </a:r>
            <a:br>
              <a:rPr lang="en-GB" sz="1200" kern="100" dirty="0">
                <a:effectLst/>
                <a:latin typeface="Delius Swash Caps" panose="020B0604020202020204" charset="0"/>
                <a:ea typeface="Calibri" panose="020F0502020204030204" pitchFamily="34" charset="0"/>
                <a:cs typeface="Times New Roman" panose="02020603050405020304" pitchFamily="18" charset="0"/>
              </a:rPr>
            </a:b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Recursive language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E040E4A9-387E-314E-4871-387E238B768B}"/>
              </a:ext>
            </a:extLst>
          </p:cNvPr>
          <p:cNvSpPr txBox="1"/>
          <p:nvPr/>
        </p:nvSpPr>
        <p:spPr>
          <a:xfrm>
            <a:off x="781384" y="2004215"/>
            <a:ext cx="7776083" cy="2070695"/>
          </a:xfrm>
          <a:prstGeom prst="rect">
            <a:avLst/>
          </a:prstGeom>
          <a:noFill/>
        </p:spPr>
        <p:txBody>
          <a:bodyPr wrap="square">
            <a:spAutoFit/>
          </a:bodyPr>
          <a:lstStyle/>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NP and NPC:</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1:</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"Subset Sum" (NP): Given a set of integers and a target sum, is there a subset of the integers that adds up to the target sum?</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2:</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"Traveling Salesman Problem" (NPC): Given a list of cities and the distances between them, find the shortest possible route that visits each city exactly once and returns to the original city.</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Recursive Language: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1: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set of "Even-length Palindromes" over the alphabet {0, 1}.</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171450" indent="-171450">
              <a:buFont typeface="Courier New" panose="02070309020205020404" pitchFamily="49" charset="0"/>
              <a:buChar char="o"/>
            </a:pPr>
            <a:r>
              <a:rPr lang="en-GB" sz="1200" b="1"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 2:</a:t>
            </a:r>
            <a:r>
              <a:rPr lang="en-GB" sz="12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set of "Strings with an Equal Number of 0s and 1s" over the alphabet {0, 1}.</a:t>
            </a:r>
            <a:endParaRPr lang="en-GB" sz="1200" dirty="0">
              <a:latin typeface="Delius Swash Caps" panose="020B0604020202020204" charset="0"/>
            </a:endParaRPr>
          </a:p>
        </p:txBody>
      </p:sp>
    </p:spTree>
    <p:extLst>
      <p:ext uri="{BB962C8B-B14F-4D97-AF65-F5344CB8AC3E}">
        <p14:creationId xmlns:p14="http://schemas.microsoft.com/office/powerpoint/2010/main" val="3166304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50"/>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Meet Your Presenter</a:t>
            </a:r>
            <a:endParaRPr dirty="0"/>
          </a:p>
        </p:txBody>
      </p:sp>
      <p:sp>
        <p:nvSpPr>
          <p:cNvPr id="1936" name="Google Shape;1936;p50"/>
          <p:cNvSpPr txBox="1">
            <a:spLocks noGrp="1"/>
          </p:cNvSpPr>
          <p:nvPr>
            <p:ph type="body" idx="1"/>
          </p:nvPr>
        </p:nvSpPr>
        <p:spPr>
          <a:xfrm>
            <a:off x="725603" y="1225850"/>
            <a:ext cx="7223911" cy="3346800"/>
          </a:xfrm>
          <a:prstGeom prst="rect">
            <a:avLst/>
          </a:prstGeom>
        </p:spPr>
        <p:txBody>
          <a:bodyPr spcFirstLastPara="1" wrap="square" lIns="91425" tIns="91425" rIns="91425" bIns="91425" anchor="t" anchorCtr="0">
            <a:noAutofit/>
          </a:bodyPr>
          <a:lstStyle/>
          <a:p>
            <a:pPr marL="901700" lvl="0" indent="-285750" algn="l" rtl="0">
              <a:spcBef>
                <a:spcPts val="0"/>
              </a:spcBef>
              <a:spcAft>
                <a:spcPts val="0"/>
              </a:spcAft>
              <a:buClr>
                <a:schemeClr val="accent3"/>
              </a:buClr>
              <a:buSzPts val="1100"/>
              <a:buFont typeface="Courier New" panose="02070309020205020404" pitchFamily="49" charset="0"/>
              <a:buChar char="o"/>
            </a:pPr>
            <a:r>
              <a:rPr lang="en-US" sz="1800" dirty="0">
                <a:latin typeface="Delius Swash Caps" panose="020B0604020202020204" charset="0"/>
              </a:rPr>
              <a:t>Name: </a:t>
            </a:r>
            <a:r>
              <a:rPr lang="en-US" sz="1800" b="1" dirty="0">
                <a:solidFill>
                  <a:schemeClr val="tx1"/>
                </a:solidFill>
                <a:highlight>
                  <a:srgbClr val="C7D0FF"/>
                </a:highlight>
                <a:latin typeface="Delius Swash Caps" panose="020B0604020202020204" charset="0"/>
              </a:rPr>
              <a:t>Anshul Shukla</a:t>
            </a:r>
          </a:p>
          <a:p>
            <a:pPr marL="901700" lvl="0" indent="-285750" algn="l" rtl="0">
              <a:spcBef>
                <a:spcPts val="0"/>
              </a:spcBef>
              <a:spcAft>
                <a:spcPts val="0"/>
              </a:spcAft>
              <a:buClr>
                <a:schemeClr val="accent3"/>
              </a:buClr>
              <a:buSzPts val="1100"/>
              <a:buFont typeface="Courier New" panose="02070309020205020404" pitchFamily="49" charset="0"/>
              <a:buChar char="o"/>
            </a:pPr>
            <a:endParaRPr lang="en-US" sz="1800" b="1" dirty="0">
              <a:solidFill>
                <a:schemeClr val="tx1"/>
              </a:solidFill>
              <a:highlight>
                <a:srgbClr val="C7D0FF"/>
              </a:highlight>
              <a:latin typeface="Delius Swash Caps" panose="020B0604020202020204" charset="0"/>
            </a:endParaRPr>
          </a:p>
          <a:p>
            <a:pPr marL="901700" lvl="0" indent="-285750" algn="l" rtl="0">
              <a:spcBef>
                <a:spcPts val="0"/>
              </a:spcBef>
              <a:spcAft>
                <a:spcPts val="0"/>
              </a:spcAft>
              <a:buClr>
                <a:schemeClr val="accent3"/>
              </a:buClr>
              <a:buSzPts val="1100"/>
              <a:buFont typeface="Courier New" panose="02070309020205020404" pitchFamily="49" charset="0"/>
              <a:buChar char="o"/>
            </a:pPr>
            <a:r>
              <a:rPr lang="en-US" sz="1800" dirty="0">
                <a:latin typeface="Delius Swash Caps" panose="020B0604020202020204" charset="0"/>
              </a:rPr>
              <a:t>Roll-Number: </a:t>
            </a:r>
            <a:r>
              <a:rPr lang="en-US" sz="1800" b="1" dirty="0">
                <a:highlight>
                  <a:srgbClr val="C7D0FF"/>
                </a:highlight>
                <a:latin typeface="Delius Swash Caps" panose="020B0604020202020204" charset="0"/>
              </a:rPr>
              <a:t>IC-2K20-12</a:t>
            </a:r>
          </a:p>
          <a:p>
            <a:pPr marL="901700" lvl="0" indent="-285750" algn="l" rtl="0">
              <a:spcBef>
                <a:spcPts val="0"/>
              </a:spcBef>
              <a:spcAft>
                <a:spcPts val="0"/>
              </a:spcAft>
              <a:buClr>
                <a:schemeClr val="accent3"/>
              </a:buClr>
              <a:buSzPts val="1100"/>
              <a:buFont typeface="Courier New" panose="02070309020205020404" pitchFamily="49" charset="0"/>
              <a:buChar char="o"/>
            </a:pPr>
            <a:endParaRPr lang="en-US" sz="1800" b="1" dirty="0">
              <a:highlight>
                <a:srgbClr val="C7D0FF"/>
              </a:highlight>
              <a:latin typeface="Delius Swash Caps" panose="020B0604020202020204" charset="0"/>
            </a:endParaRPr>
          </a:p>
          <a:p>
            <a:pPr marL="901700" lvl="0" indent="-285750" algn="l" rtl="0">
              <a:spcBef>
                <a:spcPts val="0"/>
              </a:spcBef>
              <a:spcAft>
                <a:spcPts val="0"/>
              </a:spcAft>
              <a:buClr>
                <a:schemeClr val="accent3"/>
              </a:buClr>
              <a:buSzPts val="1100"/>
              <a:buFont typeface="Courier New" panose="02070309020205020404" pitchFamily="49" charset="0"/>
              <a:buChar char="o"/>
            </a:pPr>
            <a:r>
              <a:rPr lang="en-US" sz="1800" dirty="0">
                <a:latin typeface="Delius Swash Caps" panose="020B0604020202020204" charset="0"/>
              </a:rPr>
              <a:t>Course: </a:t>
            </a:r>
            <a:r>
              <a:rPr lang="en-US" sz="1800" b="1" dirty="0">
                <a:highlight>
                  <a:srgbClr val="C7D0FF"/>
                </a:highlight>
                <a:latin typeface="Delius Swash Caps" panose="020B0604020202020204" charset="0"/>
              </a:rPr>
              <a:t>MCA(5years)</a:t>
            </a:r>
          </a:p>
          <a:p>
            <a:pPr marL="901700" lvl="0" indent="-285750" algn="l" rtl="0">
              <a:spcBef>
                <a:spcPts val="0"/>
              </a:spcBef>
              <a:spcAft>
                <a:spcPts val="0"/>
              </a:spcAft>
              <a:buClr>
                <a:schemeClr val="accent3"/>
              </a:buClr>
              <a:buSzPts val="1100"/>
              <a:buFont typeface="Courier New" panose="02070309020205020404" pitchFamily="49" charset="0"/>
              <a:buChar char="o"/>
            </a:pPr>
            <a:endParaRPr lang="en-US" sz="1800" b="1" dirty="0">
              <a:highlight>
                <a:srgbClr val="C7D0FF"/>
              </a:highlight>
              <a:latin typeface="Delius Swash Caps" panose="020B0604020202020204" charset="0"/>
            </a:endParaRPr>
          </a:p>
          <a:p>
            <a:pPr marL="901700" lvl="0" indent="-285750" algn="l" rtl="0">
              <a:spcBef>
                <a:spcPts val="0"/>
              </a:spcBef>
              <a:spcAft>
                <a:spcPts val="0"/>
              </a:spcAft>
              <a:buClr>
                <a:schemeClr val="accent3"/>
              </a:buClr>
              <a:buSzPts val="1100"/>
              <a:buFont typeface="Courier New" panose="02070309020205020404" pitchFamily="49" charset="0"/>
              <a:buChar char="o"/>
            </a:pPr>
            <a:r>
              <a:rPr lang="en-US" sz="1800" dirty="0">
                <a:latin typeface="Delius Swash Caps" panose="020B0604020202020204" charset="0"/>
              </a:rPr>
              <a:t>Semester: </a:t>
            </a:r>
            <a:r>
              <a:rPr lang="en-US" sz="1800" b="1" dirty="0">
                <a:highlight>
                  <a:srgbClr val="C7D0FF"/>
                </a:highlight>
                <a:latin typeface="Delius Swash Caps" panose="020B0604020202020204" charset="0"/>
              </a:rPr>
              <a:t>8</a:t>
            </a:r>
            <a:r>
              <a:rPr lang="en-US" sz="1800" b="1" baseline="30000" dirty="0">
                <a:highlight>
                  <a:srgbClr val="C7D0FF"/>
                </a:highlight>
                <a:latin typeface="Delius Swash Caps" panose="020B0604020202020204" charset="0"/>
              </a:rPr>
              <a:t>th</a:t>
            </a:r>
            <a:r>
              <a:rPr lang="en-US" sz="1800" dirty="0">
                <a:highlight>
                  <a:srgbClr val="C7D0FF"/>
                </a:highlight>
                <a:latin typeface="Delius Swash Caps" panose="020B0604020202020204" charset="0"/>
              </a:rPr>
              <a:t> </a:t>
            </a:r>
          </a:p>
          <a:p>
            <a:pPr marL="901700" lvl="0" indent="-285750" algn="l" rtl="0">
              <a:spcBef>
                <a:spcPts val="0"/>
              </a:spcBef>
              <a:spcAft>
                <a:spcPts val="0"/>
              </a:spcAft>
              <a:buClr>
                <a:schemeClr val="accent3"/>
              </a:buClr>
              <a:buSzPts val="1100"/>
              <a:buFont typeface="Courier New" panose="02070309020205020404" pitchFamily="49" charset="0"/>
              <a:buChar char="o"/>
            </a:pPr>
            <a:endParaRPr lang="en-US" sz="1800" dirty="0">
              <a:highlight>
                <a:srgbClr val="C7D0FF"/>
              </a:highlight>
              <a:latin typeface="Delius Swash Caps" panose="020B0604020202020204" charset="0"/>
            </a:endParaRPr>
          </a:p>
          <a:p>
            <a:pPr marL="901700" lvl="0" indent="-285750" algn="l" rtl="0">
              <a:spcBef>
                <a:spcPts val="0"/>
              </a:spcBef>
              <a:spcAft>
                <a:spcPts val="0"/>
              </a:spcAft>
              <a:buClr>
                <a:schemeClr val="accent3"/>
              </a:buClr>
              <a:buSzPts val="1100"/>
              <a:buFont typeface="Courier New" panose="02070309020205020404" pitchFamily="49" charset="0"/>
              <a:buChar char="o"/>
            </a:pPr>
            <a:r>
              <a:rPr lang="en-US" sz="1800" dirty="0">
                <a:latin typeface="Delius Swash Caps" panose="020B0604020202020204" charset="0"/>
              </a:rPr>
              <a:t>Institute: </a:t>
            </a:r>
            <a:r>
              <a:rPr lang="en-US" sz="1800" b="1" dirty="0">
                <a:highlight>
                  <a:srgbClr val="C7D0FF"/>
                </a:highlight>
                <a:latin typeface="Delius Swash Caps" panose="020B0604020202020204" charset="0"/>
              </a:rPr>
              <a:t>International Institute of Professional Studies, Devi </a:t>
            </a:r>
            <a:r>
              <a:rPr lang="en-US" sz="1800" b="1" dirty="0" err="1">
                <a:highlight>
                  <a:srgbClr val="C7D0FF"/>
                </a:highlight>
                <a:latin typeface="Delius Swash Caps" panose="020B0604020202020204" charset="0"/>
              </a:rPr>
              <a:t>Ahilya</a:t>
            </a:r>
            <a:r>
              <a:rPr lang="en-US" sz="1800" b="1" dirty="0">
                <a:highlight>
                  <a:srgbClr val="C7D0FF"/>
                </a:highlight>
                <a:latin typeface="Delius Swash Caps" panose="020B0604020202020204" charset="0"/>
              </a:rPr>
              <a:t> University</a:t>
            </a:r>
          </a:p>
        </p:txBody>
      </p:sp>
      <p:grpSp>
        <p:nvGrpSpPr>
          <p:cNvPr id="1937" name="Google Shape;1937;p50"/>
          <p:cNvGrpSpPr/>
          <p:nvPr/>
        </p:nvGrpSpPr>
        <p:grpSpPr>
          <a:xfrm>
            <a:off x="7811863" y="2231236"/>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02981" y="3411759"/>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871;p49">
            <a:extLst>
              <a:ext uri="{FF2B5EF4-FFF2-40B4-BE49-F238E27FC236}">
                <a16:creationId xmlns:a16="http://schemas.microsoft.com/office/drawing/2014/main" id="{F6F4547C-03DD-5A1F-129D-4E7FCB0F224F}"/>
              </a:ext>
            </a:extLst>
          </p:cNvPr>
          <p:cNvGrpSpPr/>
          <p:nvPr/>
        </p:nvGrpSpPr>
        <p:grpSpPr>
          <a:xfrm>
            <a:off x="6567540" y="256349"/>
            <a:ext cx="893132" cy="901263"/>
            <a:chOff x="820950" y="1441799"/>
            <a:chExt cx="1953192" cy="2175517"/>
          </a:xfrm>
        </p:grpSpPr>
        <p:sp>
          <p:nvSpPr>
            <p:cNvPr id="3" name="Google Shape;1872;p49">
              <a:extLst>
                <a:ext uri="{FF2B5EF4-FFF2-40B4-BE49-F238E27FC236}">
                  <a16:creationId xmlns:a16="http://schemas.microsoft.com/office/drawing/2014/main" id="{94167B18-3D20-0484-81CB-E766E8A0205E}"/>
                </a:ext>
              </a:extLst>
            </p:cNvPr>
            <p:cNvSpPr/>
            <p:nvPr/>
          </p:nvSpPr>
          <p:spPr>
            <a:xfrm>
              <a:off x="820950" y="144179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73;p49">
              <a:extLst>
                <a:ext uri="{FF2B5EF4-FFF2-40B4-BE49-F238E27FC236}">
                  <a16:creationId xmlns:a16="http://schemas.microsoft.com/office/drawing/2014/main" id="{48EC96E2-5B35-22BF-016B-37171AABB2DB}"/>
                </a:ext>
              </a:extLst>
            </p:cNvPr>
            <p:cNvSpPr/>
            <p:nvPr/>
          </p:nvSpPr>
          <p:spPr>
            <a:xfrm>
              <a:off x="1005936" y="153856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rgbClr val="677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74;p49">
              <a:extLst>
                <a:ext uri="{FF2B5EF4-FFF2-40B4-BE49-F238E27FC236}">
                  <a16:creationId xmlns:a16="http://schemas.microsoft.com/office/drawing/2014/main" id="{27F38C22-5E76-F8FC-DFB7-E160B76042D7}"/>
                </a:ext>
              </a:extLst>
            </p:cNvPr>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75;p49">
              <a:extLst>
                <a:ext uri="{FF2B5EF4-FFF2-40B4-BE49-F238E27FC236}">
                  <a16:creationId xmlns:a16="http://schemas.microsoft.com/office/drawing/2014/main" id="{5ABC2AA7-28D8-FF4F-F19A-98DA30E42E73}"/>
                </a:ext>
              </a:extLst>
            </p:cNvPr>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76;p49">
              <a:extLst>
                <a:ext uri="{FF2B5EF4-FFF2-40B4-BE49-F238E27FC236}">
                  <a16:creationId xmlns:a16="http://schemas.microsoft.com/office/drawing/2014/main" id="{CF47A112-0ABC-65AD-1371-8466E23C2296}"/>
                </a:ext>
              </a:extLst>
            </p:cNvPr>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77;p49">
              <a:extLst>
                <a:ext uri="{FF2B5EF4-FFF2-40B4-BE49-F238E27FC236}">
                  <a16:creationId xmlns:a16="http://schemas.microsoft.com/office/drawing/2014/main" id="{0531AE9E-D64A-E5EB-B371-A33E72BD5D2C}"/>
                </a:ext>
              </a:extLst>
            </p:cNvPr>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8;p49">
              <a:extLst>
                <a:ext uri="{FF2B5EF4-FFF2-40B4-BE49-F238E27FC236}">
                  <a16:creationId xmlns:a16="http://schemas.microsoft.com/office/drawing/2014/main" id="{CB8BB828-2BB9-F1A7-A6CB-D783B865F339}"/>
                </a:ext>
              </a:extLst>
            </p:cNvPr>
            <p:cNvSpPr/>
            <p:nvPr/>
          </p:nvSpPr>
          <p:spPr>
            <a:xfrm>
              <a:off x="947755" y="1875999"/>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08;p60">
            <a:extLst>
              <a:ext uri="{FF2B5EF4-FFF2-40B4-BE49-F238E27FC236}">
                <a16:creationId xmlns:a16="http://schemas.microsoft.com/office/drawing/2014/main" id="{74FBDDCD-DFDF-82BB-E42C-0EB8E89D32F7}"/>
              </a:ext>
            </a:extLst>
          </p:cNvPr>
          <p:cNvGrpSpPr/>
          <p:nvPr/>
        </p:nvGrpSpPr>
        <p:grpSpPr>
          <a:xfrm rot="335180">
            <a:off x="1568205" y="4402668"/>
            <a:ext cx="1505351" cy="669151"/>
            <a:chOff x="5721275" y="1941825"/>
            <a:chExt cx="2654592" cy="1467179"/>
          </a:xfrm>
        </p:grpSpPr>
        <p:sp>
          <p:nvSpPr>
            <p:cNvPr id="11" name="Google Shape;2709;p60">
              <a:extLst>
                <a:ext uri="{FF2B5EF4-FFF2-40B4-BE49-F238E27FC236}">
                  <a16:creationId xmlns:a16="http://schemas.microsoft.com/office/drawing/2014/main" id="{F0644EB1-771B-6B9A-4FF4-F24CBB3C0799}"/>
                </a:ext>
              </a:extLst>
            </p:cNvPr>
            <p:cNvSpPr/>
            <p:nvPr/>
          </p:nvSpPr>
          <p:spPr>
            <a:xfrm>
              <a:off x="5721275" y="1941825"/>
              <a:ext cx="2654592" cy="1467179"/>
            </a:xfrm>
            <a:custGeom>
              <a:avLst/>
              <a:gdLst/>
              <a:ahLst/>
              <a:cxnLst/>
              <a:rect l="l" t="t" r="r" b="b"/>
              <a:pathLst>
                <a:path w="67849" h="37495" extrusionOk="0">
                  <a:moveTo>
                    <a:pt x="24918" y="1"/>
                  </a:moveTo>
                  <a:cubicBezTo>
                    <a:pt x="24518" y="1"/>
                    <a:pt x="24151" y="68"/>
                    <a:pt x="23784" y="168"/>
                  </a:cubicBezTo>
                  <a:lnTo>
                    <a:pt x="23717" y="168"/>
                  </a:lnTo>
                  <a:cubicBezTo>
                    <a:pt x="22917" y="434"/>
                    <a:pt x="22116" y="735"/>
                    <a:pt x="21349" y="1102"/>
                  </a:cubicBezTo>
                  <a:cubicBezTo>
                    <a:pt x="20548" y="1502"/>
                    <a:pt x="19881" y="1835"/>
                    <a:pt x="19281" y="2169"/>
                  </a:cubicBezTo>
                  <a:cubicBezTo>
                    <a:pt x="18113" y="2836"/>
                    <a:pt x="16779" y="3637"/>
                    <a:pt x="15178" y="4671"/>
                  </a:cubicBezTo>
                  <a:cubicBezTo>
                    <a:pt x="14644" y="5038"/>
                    <a:pt x="14110" y="5405"/>
                    <a:pt x="13577" y="5772"/>
                  </a:cubicBezTo>
                  <a:lnTo>
                    <a:pt x="13210" y="6005"/>
                  </a:lnTo>
                  <a:cubicBezTo>
                    <a:pt x="12609" y="6439"/>
                    <a:pt x="12042" y="6806"/>
                    <a:pt x="11509" y="7206"/>
                  </a:cubicBezTo>
                  <a:lnTo>
                    <a:pt x="11308" y="7339"/>
                  </a:lnTo>
                  <a:cubicBezTo>
                    <a:pt x="10741" y="7740"/>
                    <a:pt x="10174" y="8140"/>
                    <a:pt x="9541" y="8640"/>
                  </a:cubicBezTo>
                  <a:cubicBezTo>
                    <a:pt x="9040" y="9007"/>
                    <a:pt x="8506" y="9408"/>
                    <a:pt x="8006" y="9808"/>
                  </a:cubicBezTo>
                  <a:cubicBezTo>
                    <a:pt x="7506" y="10208"/>
                    <a:pt x="7005" y="10608"/>
                    <a:pt x="6505" y="11009"/>
                  </a:cubicBezTo>
                  <a:cubicBezTo>
                    <a:pt x="6105" y="11142"/>
                    <a:pt x="5738" y="11309"/>
                    <a:pt x="5338" y="11476"/>
                  </a:cubicBezTo>
                  <a:cubicBezTo>
                    <a:pt x="1568" y="13344"/>
                    <a:pt x="0" y="17914"/>
                    <a:pt x="1268" y="23351"/>
                  </a:cubicBezTo>
                  <a:cubicBezTo>
                    <a:pt x="2069" y="26753"/>
                    <a:pt x="3670" y="29889"/>
                    <a:pt x="5938" y="32557"/>
                  </a:cubicBezTo>
                  <a:cubicBezTo>
                    <a:pt x="8773" y="35793"/>
                    <a:pt x="12142" y="37494"/>
                    <a:pt x="15678" y="37494"/>
                  </a:cubicBezTo>
                  <a:lnTo>
                    <a:pt x="15745" y="37494"/>
                  </a:lnTo>
                  <a:cubicBezTo>
                    <a:pt x="19081" y="37461"/>
                    <a:pt x="22316" y="35893"/>
                    <a:pt x="25018" y="32958"/>
                  </a:cubicBezTo>
                  <a:cubicBezTo>
                    <a:pt x="27353" y="30389"/>
                    <a:pt x="29021" y="27287"/>
                    <a:pt x="29922" y="23951"/>
                  </a:cubicBezTo>
                  <a:cubicBezTo>
                    <a:pt x="29955" y="23851"/>
                    <a:pt x="29988" y="23718"/>
                    <a:pt x="30022" y="23618"/>
                  </a:cubicBezTo>
                  <a:cubicBezTo>
                    <a:pt x="30856" y="26920"/>
                    <a:pt x="32457" y="29989"/>
                    <a:pt x="34725" y="32557"/>
                  </a:cubicBezTo>
                  <a:cubicBezTo>
                    <a:pt x="37561" y="35793"/>
                    <a:pt x="40896" y="37494"/>
                    <a:pt x="44432" y="37494"/>
                  </a:cubicBezTo>
                  <a:lnTo>
                    <a:pt x="44532" y="37494"/>
                  </a:lnTo>
                  <a:cubicBezTo>
                    <a:pt x="47868" y="37461"/>
                    <a:pt x="51070" y="35893"/>
                    <a:pt x="53805" y="32958"/>
                  </a:cubicBezTo>
                  <a:cubicBezTo>
                    <a:pt x="56107" y="30389"/>
                    <a:pt x="57775" y="27287"/>
                    <a:pt x="58709" y="23951"/>
                  </a:cubicBezTo>
                  <a:cubicBezTo>
                    <a:pt x="59776" y="19982"/>
                    <a:pt x="59543" y="16513"/>
                    <a:pt x="58008" y="14044"/>
                  </a:cubicBezTo>
                  <a:cubicBezTo>
                    <a:pt x="58042" y="14011"/>
                    <a:pt x="58475" y="13611"/>
                    <a:pt x="58475" y="13611"/>
                  </a:cubicBezTo>
                  <a:cubicBezTo>
                    <a:pt x="58776" y="13310"/>
                    <a:pt x="59043" y="13043"/>
                    <a:pt x="59309" y="12777"/>
                  </a:cubicBezTo>
                  <a:lnTo>
                    <a:pt x="60510" y="11576"/>
                  </a:lnTo>
                  <a:cubicBezTo>
                    <a:pt x="61011" y="11042"/>
                    <a:pt x="61544" y="10542"/>
                    <a:pt x="62011" y="10041"/>
                  </a:cubicBezTo>
                  <a:cubicBezTo>
                    <a:pt x="62578" y="10408"/>
                    <a:pt x="63279" y="10642"/>
                    <a:pt x="63979" y="10642"/>
                  </a:cubicBezTo>
                  <a:cubicBezTo>
                    <a:pt x="64346" y="10642"/>
                    <a:pt x="64713" y="10575"/>
                    <a:pt x="65080" y="10442"/>
                  </a:cubicBezTo>
                  <a:cubicBezTo>
                    <a:pt x="66881" y="9808"/>
                    <a:pt x="67849" y="7873"/>
                    <a:pt x="67248" y="6038"/>
                  </a:cubicBezTo>
                  <a:lnTo>
                    <a:pt x="67115" y="5738"/>
                  </a:lnTo>
                  <a:cubicBezTo>
                    <a:pt x="67082" y="5571"/>
                    <a:pt x="66982" y="5338"/>
                    <a:pt x="66848" y="5071"/>
                  </a:cubicBezTo>
                  <a:cubicBezTo>
                    <a:pt x="66715" y="4671"/>
                    <a:pt x="66515" y="4304"/>
                    <a:pt x="66314" y="3970"/>
                  </a:cubicBezTo>
                  <a:cubicBezTo>
                    <a:pt x="65981" y="3337"/>
                    <a:pt x="65581" y="2769"/>
                    <a:pt x="65080" y="2236"/>
                  </a:cubicBezTo>
                  <a:cubicBezTo>
                    <a:pt x="65013" y="2169"/>
                    <a:pt x="64947" y="2136"/>
                    <a:pt x="64880" y="2069"/>
                  </a:cubicBezTo>
                  <a:lnTo>
                    <a:pt x="64813" y="2002"/>
                  </a:lnTo>
                  <a:lnTo>
                    <a:pt x="64680" y="1902"/>
                  </a:lnTo>
                  <a:cubicBezTo>
                    <a:pt x="64546" y="1769"/>
                    <a:pt x="64380" y="1669"/>
                    <a:pt x="64180" y="1569"/>
                  </a:cubicBezTo>
                  <a:cubicBezTo>
                    <a:pt x="63813" y="1368"/>
                    <a:pt x="63412" y="1235"/>
                    <a:pt x="63012" y="1168"/>
                  </a:cubicBezTo>
                  <a:cubicBezTo>
                    <a:pt x="62779" y="1102"/>
                    <a:pt x="62578" y="1102"/>
                    <a:pt x="62345" y="1102"/>
                  </a:cubicBezTo>
                  <a:lnTo>
                    <a:pt x="61778" y="1102"/>
                  </a:lnTo>
                  <a:cubicBezTo>
                    <a:pt x="61644" y="1135"/>
                    <a:pt x="61511" y="1168"/>
                    <a:pt x="61378" y="1202"/>
                  </a:cubicBezTo>
                  <a:cubicBezTo>
                    <a:pt x="61344" y="1202"/>
                    <a:pt x="61177" y="1235"/>
                    <a:pt x="61177" y="1235"/>
                  </a:cubicBezTo>
                  <a:cubicBezTo>
                    <a:pt x="61011" y="1268"/>
                    <a:pt x="60844" y="1335"/>
                    <a:pt x="60710" y="1402"/>
                  </a:cubicBezTo>
                  <a:cubicBezTo>
                    <a:pt x="60444" y="1502"/>
                    <a:pt x="60210" y="1602"/>
                    <a:pt x="59977" y="1735"/>
                  </a:cubicBezTo>
                  <a:lnTo>
                    <a:pt x="59943" y="1769"/>
                  </a:lnTo>
                  <a:cubicBezTo>
                    <a:pt x="59576" y="1969"/>
                    <a:pt x="59276" y="2169"/>
                    <a:pt x="58942" y="2403"/>
                  </a:cubicBezTo>
                  <a:cubicBezTo>
                    <a:pt x="58375" y="2836"/>
                    <a:pt x="57942" y="3170"/>
                    <a:pt x="57508" y="3537"/>
                  </a:cubicBezTo>
                  <a:cubicBezTo>
                    <a:pt x="56541" y="4371"/>
                    <a:pt x="55607" y="5271"/>
                    <a:pt x="54906" y="5972"/>
                  </a:cubicBezTo>
                  <a:cubicBezTo>
                    <a:pt x="54573" y="6305"/>
                    <a:pt x="54272" y="6639"/>
                    <a:pt x="53939" y="6972"/>
                  </a:cubicBezTo>
                  <a:lnTo>
                    <a:pt x="53672" y="7273"/>
                  </a:lnTo>
                  <a:cubicBezTo>
                    <a:pt x="53305" y="7640"/>
                    <a:pt x="52972" y="8007"/>
                    <a:pt x="52638" y="8373"/>
                  </a:cubicBezTo>
                  <a:lnTo>
                    <a:pt x="52505" y="8540"/>
                  </a:lnTo>
                  <a:cubicBezTo>
                    <a:pt x="52171" y="8907"/>
                    <a:pt x="51804" y="9307"/>
                    <a:pt x="51437" y="9774"/>
                  </a:cubicBezTo>
                  <a:cubicBezTo>
                    <a:pt x="51304" y="9908"/>
                    <a:pt x="51170" y="10075"/>
                    <a:pt x="51037" y="10208"/>
                  </a:cubicBezTo>
                  <a:lnTo>
                    <a:pt x="50837" y="10208"/>
                  </a:lnTo>
                  <a:cubicBezTo>
                    <a:pt x="48568" y="10208"/>
                    <a:pt x="46400" y="11175"/>
                    <a:pt x="44532" y="12943"/>
                  </a:cubicBezTo>
                  <a:cubicBezTo>
                    <a:pt x="42864" y="11376"/>
                    <a:pt x="40663" y="10475"/>
                    <a:pt x="38361" y="10442"/>
                  </a:cubicBezTo>
                  <a:cubicBezTo>
                    <a:pt x="36860" y="10475"/>
                    <a:pt x="35392" y="10842"/>
                    <a:pt x="34058" y="11509"/>
                  </a:cubicBezTo>
                  <a:cubicBezTo>
                    <a:pt x="32624" y="12210"/>
                    <a:pt x="31456" y="13310"/>
                    <a:pt x="30689" y="14711"/>
                  </a:cubicBezTo>
                  <a:lnTo>
                    <a:pt x="29655" y="14711"/>
                  </a:lnTo>
                  <a:cubicBezTo>
                    <a:pt x="29021" y="13410"/>
                    <a:pt x="28054" y="12343"/>
                    <a:pt x="26820" y="11576"/>
                  </a:cubicBezTo>
                  <a:cubicBezTo>
                    <a:pt x="25419" y="10708"/>
                    <a:pt x="23784" y="10208"/>
                    <a:pt x="22116" y="10208"/>
                  </a:cubicBezTo>
                  <a:cubicBezTo>
                    <a:pt x="22018" y="10198"/>
                    <a:pt x="21921" y="10194"/>
                    <a:pt x="21823" y="10194"/>
                  </a:cubicBezTo>
                  <a:cubicBezTo>
                    <a:pt x="21587" y="10194"/>
                    <a:pt x="21351" y="10218"/>
                    <a:pt x="21115" y="10241"/>
                  </a:cubicBezTo>
                  <a:cubicBezTo>
                    <a:pt x="21849" y="9774"/>
                    <a:pt x="22550" y="9341"/>
                    <a:pt x="23217" y="8907"/>
                  </a:cubicBezTo>
                  <a:lnTo>
                    <a:pt x="24018" y="8407"/>
                  </a:lnTo>
                  <a:cubicBezTo>
                    <a:pt x="24685" y="9341"/>
                    <a:pt x="25752" y="9908"/>
                    <a:pt x="26886" y="9908"/>
                  </a:cubicBezTo>
                  <a:cubicBezTo>
                    <a:pt x="27053" y="9908"/>
                    <a:pt x="27220" y="9908"/>
                    <a:pt x="27353" y="9875"/>
                  </a:cubicBezTo>
                  <a:cubicBezTo>
                    <a:pt x="29221" y="9608"/>
                    <a:pt x="30556" y="7906"/>
                    <a:pt x="30322" y="6038"/>
                  </a:cubicBezTo>
                  <a:lnTo>
                    <a:pt x="30289" y="5772"/>
                  </a:lnTo>
                  <a:lnTo>
                    <a:pt x="30289" y="5638"/>
                  </a:lnTo>
                  <a:cubicBezTo>
                    <a:pt x="30255" y="5238"/>
                    <a:pt x="30189" y="4838"/>
                    <a:pt x="30055" y="4437"/>
                  </a:cubicBezTo>
                  <a:lnTo>
                    <a:pt x="30055" y="4371"/>
                  </a:lnTo>
                  <a:cubicBezTo>
                    <a:pt x="29855" y="3637"/>
                    <a:pt x="29555" y="2936"/>
                    <a:pt x="29155" y="2302"/>
                  </a:cubicBezTo>
                  <a:cubicBezTo>
                    <a:pt x="28988" y="2036"/>
                    <a:pt x="28788" y="1802"/>
                    <a:pt x="28587" y="1569"/>
                  </a:cubicBezTo>
                  <a:cubicBezTo>
                    <a:pt x="28421" y="1368"/>
                    <a:pt x="28221" y="1202"/>
                    <a:pt x="28020" y="1035"/>
                  </a:cubicBezTo>
                  <a:lnTo>
                    <a:pt x="27820" y="868"/>
                  </a:lnTo>
                  <a:cubicBezTo>
                    <a:pt x="27754" y="835"/>
                    <a:pt x="27687" y="768"/>
                    <a:pt x="27620" y="735"/>
                  </a:cubicBezTo>
                  <a:lnTo>
                    <a:pt x="27453" y="601"/>
                  </a:lnTo>
                  <a:cubicBezTo>
                    <a:pt x="27353" y="568"/>
                    <a:pt x="27253" y="501"/>
                    <a:pt x="27153" y="434"/>
                  </a:cubicBezTo>
                  <a:lnTo>
                    <a:pt x="27086" y="401"/>
                  </a:lnTo>
                  <a:lnTo>
                    <a:pt x="26886" y="301"/>
                  </a:lnTo>
                  <a:lnTo>
                    <a:pt x="26786" y="268"/>
                  </a:lnTo>
                  <a:cubicBezTo>
                    <a:pt x="26653" y="234"/>
                    <a:pt x="26486" y="168"/>
                    <a:pt x="26353" y="134"/>
                  </a:cubicBezTo>
                  <a:lnTo>
                    <a:pt x="26252" y="134"/>
                  </a:lnTo>
                  <a:cubicBezTo>
                    <a:pt x="25919" y="34"/>
                    <a:pt x="25585" y="1"/>
                    <a:pt x="25218" y="1"/>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10;p60">
              <a:extLst>
                <a:ext uri="{FF2B5EF4-FFF2-40B4-BE49-F238E27FC236}">
                  <a16:creationId xmlns:a16="http://schemas.microsoft.com/office/drawing/2014/main" id="{96370BEA-C35A-2B02-DD20-E73C31DD534B}"/>
                </a:ext>
              </a:extLst>
            </p:cNvPr>
            <p:cNvSpPr/>
            <p:nvPr/>
          </p:nvSpPr>
          <p:spPr>
            <a:xfrm>
              <a:off x="5969499" y="2054083"/>
              <a:ext cx="825929" cy="497381"/>
            </a:xfrm>
            <a:custGeom>
              <a:avLst/>
              <a:gdLst/>
              <a:ahLst/>
              <a:cxnLst/>
              <a:rect l="l" t="t" r="r" b="b"/>
              <a:pathLst>
                <a:path w="21110" h="12711" extrusionOk="0">
                  <a:moveTo>
                    <a:pt x="18708" y="1502"/>
                  </a:moveTo>
                  <a:lnTo>
                    <a:pt x="18808" y="1535"/>
                  </a:lnTo>
                  <a:lnTo>
                    <a:pt x="18841" y="1568"/>
                  </a:lnTo>
                  <a:lnTo>
                    <a:pt x="18841" y="1568"/>
                  </a:lnTo>
                  <a:lnTo>
                    <a:pt x="18774" y="1535"/>
                  </a:lnTo>
                  <a:lnTo>
                    <a:pt x="18708" y="1502"/>
                  </a:lnTo>
                  <a:close/>
                  <a:moveTo>
                    <a:pt x="18708" y="1"/>
                  </a:moveTo>
                  <a:cubicBezTo>
                    <a:pt x="18507" y="34"/>
                    <a:pt x="18307" y="67"/>
                    <a:pt x="18141" y="101"/>
                  </a:cubicBezTo>
                  <a:cubicBezTo>
                    <a:pt x="17473" y="301"/>
                    <a:pt x="16840" y="568"/>
                    <a:pt x="16239" y="868"/>
                  </a:cubicBezTo>
                  <a:cubicBezTo>
                    <a:pt x="15605" y="1168"/>
                    <a:pt x="14972" y="1502"/>
                    <a:pt x="14338" y="1869"/>
                  </a:cubicBezTo>
                  <a:cubicBezTo>
                    <a:pt x="13037" y="2569"/>
                    <a:pt x="11703" y="3403"/>
                    <a:pt x="10402" y="4237"/>
                  </a:cubicBezTo>
                  <a:cubicBezTo>
                    <a:pt x="9735" y="4671"/>
                    <a:pt x="9101" y="5104"/>
                    <a:pt x="8467" y="5538"/>
                  </a:cubicBezTo>
                  <a:cubicBezTo>
                    <a:pt x="7800" y="5971"/>
                    <a:pt x="7199" y="6405"/>
                    <a:pt x="6599" y="6839"/>
                  </a:cubicBezTo>
                  <a:cubicBezTo>
                    <a:pt x="5999" y="7239"/>
                    <a:pt x="5431" y="7673"/>
                    <a:pt x="4898" y="8073"/>
                  </a:cubicBezTo>
                  <a:cubicBezTo>
                    <a:pt x="4364" y="8473"/>
                    <a:pt x="3864" y="8874"/>
                    <a:pt x="3397" y="9240"/>
                  </a:cubicBezTo>
                  <a:cubicBezTo>
                    <a:pt x="1562" y="10675"/>
                    <a:pt x="395" y="11742"/>
                    <a:pt x="395" y="11742"/>
                  </a:cubicBezTo>
                  <a:cubicBezTo>
                    <a:pt x="1" y="12108"/>
                    <a:pt x="319" y="12711"/>
                    <a:pt x="768" y="12711"/>
                  </a:cubicBezTo>
                  <a:cubicBezTo>
                    <a:pt x="851" y="12711"/>
                    <a:pt x="939" y="12690"/>
                    <a:pt x="1028" y="12643"/>
                  </a:cubicBezTo>
                  <a:cubicBezTo>
                    <a:pt x="1028" y="12643"/>
                    <a:pt x="2396" y="11876"/>
                    <a:pt x="4364" y="10641"/>
                  </a:cubicBezTo>
                  <a:cubicBezTo>
                    <a:pt x="4864" y="10341"/>
                    <a:pt x="5398" y="10008"/>
                    <a:pt x="5965" y="9641"/>
                  </a:cubicBezTo>
                  <a:cubicBezTo>
                    <a:pt x="6532" y="9274"/>
                    <a:pt x="7099" y="8907"/>
                    <a:pt x="7733" y="8507"/>
                  </a:cubicBezTo>
                  <a:lnTo>
                    <a:pt x="11536" y="5938"/>
                  </a:lnTo>
                  <a:cubicBezTo>
                    <a:pt x="12837" y="5104"/>
                    <a:pt x="14138" y="4270"/>
                    <a:pt x="15339" y="3503"/>
                  </a:cubicBezTo>
                  <a:cubicBezTo>
                    <a:pt x="15972" y="3136"/>
                    <a:pt x="16539" y="2769"/>
                    <a:pt x="17106" y="2436"/>
                  </a:cubicBezTo>
                  <a:cubicBezTo>
                    <a:pt x="17607" y="2135"/>
                    <a:pt x="18107" y="1902"/>
                    <a:pt x="18641" y="1668"/>
                  </a:cubicBezTo>
                  <a:cubicBezTo>
                    <a:pt x="18700" y="1639"/>
                    <a:pt x="18787" y="1609"/>
                    <a:pt x="18852" y="1579"/>
                  </a:cubicBezTo>
                  <a:lnTo>
                    <a:pt x="18852" y="1579"/>
                  </a:lnTo>
                  <a:lnTo>
                    <a:pt x="18874" y="1602"/>
                  </a:lnTo>
                  <a:cubicBezTo>
                    <a:pt x="18891" y="1618"/>
                    <a:pt x="18899" y="1618"/>
                    <a:pt x="18908" y="1618"/>
                  </a:cubicBezTo>
                  <a:cubicBezTo>
                    <a:pt x="18916" y="1618"/>
                    <a:pt x="18924" y="1618"/>
                    <a:pt x="18941" y="1635"/>
                  </a:cubicBezTo>
                  <a:cubicBezTo>
                    <a:pt x="19008" y="1668"/>
                    <a:pt x="19075" y="1735"/>
                    <a:pt x="19108" y="1802"/>
                  </a:cubicBezTo>
                  <a:cubicBezTo>
                    <a:pt x="19341" y="2069"/>
                    <a:pt x="19508" y="2369"/>
                    <a:pt x="19642" y="2669"/>
                  </a:cubicBezTo>
                  <a:cubicBezTo>
                    <a:pt x="19775" y="2969"/>
                    <a:pt x="19875" y="3270"/>
                    <a:pt x="19975" y="3570"/>
                  </a:cubicBezTo>
                  <a:cubicBezTo>
                    <a:pt x="20005" y="3835"/>
                    <a:pt x="20216" y="4048"/>
                    <a:pt x="20472" y="4048"/>
                  </a:cubicBezTo>
                  <a:cubicBezTo>
                    <a:pt x="20506" y="4048"/>
                    <a:pt x="20541" y="4045"/>
                    <a:pt x="20576" y="4037"/>
                  </a:cubicBezTo>
                  <a:cubicBezTo>
                    <a:pt x="20876" y="4003"/>
                    <a:pt x="21109" y="3737"/>
                    <a:pt x="21043" y="3403"/>
                  </a:cubicBezTo>
                  <a:cubicBezTo>
                    <a:pt x="21043" y="3403"/>
                    <a:pt x="21009" y="3303"/>
                    <a:pt x="21009" y="3103"/>
                  </a:cubicBezTo>
                  <a:cubicBezTo>
                    <a:pt x="20976" y="2836"/>
                    <a:pt x="20943" y="2536"/>
                    <a:pt x="20876" y="2269"/>
                  </a:cubicBezTo>
                  <a:cubicBezTo>
                    <a:pt x="20742" y="1802"/>
                    <a:pt x="20576" y="1368"/>
                    <a:pt x="20309" y="935"/>
                  </a:cubicBezTo>
                  <a:cubicBezTo>
                    <a:pt x="20209" y="801"/>
                    <a:pt x="20109" y="668"/>
                    <a:pt x="20009" y="568"/>
                  </a:cubicBezTo>
                  <a:cubicBezTo>
                    <a:pt x="19942" y="501"/>
                    <a:pt x="19842" y="401"/>
                    <a:pt x="19775" y="334"/>
                  </a:cubicBezTo>
                  <a:lnTo>
                    <a:pt x="19642" y="234"/>
                  </a:lnTo>
                  <a:lnTo>
                    <a:pt x="19542" y="201"/>
                  </a:lnTo>
                  <a:lnTo>
                    <a:pt x="19475" y="134"/>
                  </a:lnTo>
                  <a:lnTo>
                    <a:pt x="19441" y="134"/>
                  </a:lnTo>
                  <a:lnTo>
                    <a:pt x="19375" y="101"/>
                  </a:lnTo>
                  <a:lnTo>
                    <a:pt x="19341" y="101"/>
                  </a:lnTo>
                  <a:lnTo>
                    <a:pt x="19175" y="34"/>
                  </a:lnTo>
                  <a:cubicBezTo>
                    <a:pt x="19041" y="1"/>
                    <a:pt x="18874" y="1"/>
                    <a:pt x="18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11;p60">
              <a:extLst>
                <a:ext uri="{FF2B5EF4-FFF2-40B4-BE49-F238E27FC236}">
                  <a16:creationId xmlns:a16="http://schemas.microsoft.com/office/drawing/2014/main" id="{B133B509-29FA-9F32-E7C9-0A9E24961BCA}"/>
                </a:ext>
              </a:extLst>
            </p:cNvPr>
            <p:cNvSpPr/>
            <p:nvPr/>
          </p:nvSpPr>
          <p:spPr>
            <a:xfrm>
              <a:off x="7707188" y="2098454"/>
              <a:ext cx="541373" cy="465138"/>
            </a:xfrm>
            <a:custGeom>
              <a:avLst/>
              <a:gdLst/>
              <a:ahLst/>
              <a:cxnLst/>
              <a:rect l="l" t="t" r="r" b="b"/>
              <a:pathLst>
                <a:path w="13837" h="11887" extrusionOk="0">
                  <a:moveTo>
                    <a:pt x="11090" y="1468"/>
                  </a:moveTo>
                  <a:lnTo>
                    <a:pt x="11090" y="1468"/>
                  </a:lnTo>
                  <a:cubicBezTo>
                    <a:pt x="11150" y="1513"/>
                    <a:pt x="11209" y="1565"/>
                    <a:pt x="11269" y="1620"/>
                  </a:cubicBezTo>
                  <a:lnTo>
                    <a:pt x="11269" y="1620"/>
                  </a:lnTo>
                  <a:cubicBezTo>
                    <a:pt x="11254" y="1616"/>
                    <a:pt x="11238" y="1610"/>
                    <a:pt x="11223" y="1602"/>
                  </a:cubicBezTo>
                  <a:cubicBezTo>
                    <a:pt x="11190" y="1568"/>
                    <a:pt x="11156" y="1535"/>
                    <a:pt x="11123" y="1502"/>
                  </a:cubicBezTo>
                  <a:lnTo>
                    <a:pt x="11090" y="1468"/>
                  </a:lnTo>
                  <a:close/>
                  <a:moveTo>
                    <a:pt x="11390" y="1"/>
                  </a:moveTo>
                  <a:lnTo>
                    <a:pt x="11256" y="34"/>
                  </a:lnTo>
                  <a:lnTo>
                    <a:pt x="11190" y="34"/>
                  </a:lnTo>
                  <a:lnTo>
                    <a:pt x="11023" y="101"/>
                  </a:lnTo>
                  <a:cubicBezTo>
                    <a:pt x="10856" y="167"/>
                    <a:pt x="10723" y="234"/>
                    <a:pt x="10589" y="301"/>
                  </a:cubicBezTo>
                  <a:cubicBezTo>
                    <a:pt x="10356" y="434"/>
                    <a:pt x="10122" y="601"/>
                    <a:pt x="9922" y="735"/>
                  </a:cubicBezTo>
                  <a:cubicBezTo>
                    <a:pt x="9522" y="1068"/>
                    <a:pt x="9088" y="1368"/>
                    <a:pt x="8688" y="1735"/>
                  </a:cubicBezTo>
                  <a:cubicBezTo>
                    <a:pt x="7854" y="2436"/>
                    <a:pt x="7020" y="3236"/>
                    <a:pt x="6219" y="4037"/>
                  </a:cubicBezTo>
                  <a:cubicBezTo>
                    <a:pt x="5786" y="4437"/>
                    <a:pt x="5419" y="4871"/>
                    <a:pt x="5019" y="5271"/>
                  </a:cubicBezTo>
                  <a:cubicBezTo>
                    <a:pt x="4618" y="5671"/>
                    <a:pt x="4251" y="6105"/>
                    <a:pt x="3918" y="6505"/>
                  </a:cubicBezTo>
                  <a:cubicBezTo>
                    <a:pt x="3551" y="6906"/>
                    <a:pt x="3217" y="7273"/>
                    <a:pt x="2884" y="7639"/>
                  </a:cubicBezTo>
                  <a:cubicBezTo>
                    <a:pt x="2583" y="8040"/>
                    <a:pt x="2283" y="8373"/>
                    <a:pt x="2016" y="8707"/>
                  </a:cubicBezTo>
                  <a:cubicBezTo>
                    <a:pt x="916" y="10041"/>
                    <a:pt x="282" y="11009"/>
                    <a:pt x="282" y="11009"/>
                  </a:cubicBezTo>
                  <a:cubicBezTo>
                    <a:pt x="0" y="11418"/>
                    <a:pt x="328" y="11886"/>
                    <a:pt x="721" y="11886"/>
                  </a:cubicBezTo>
                  <a:cubicBezTo>
                    <a:pt x="840" y="11886"/>
                    <a:pt x="966" y="11843"/>
                    <a:pt x="1082" y="11742"/>
                  </a:cubicBezTo>
                  <a:cubicBezTo>
                    <a:pt x="1082" y="11742"/>
                    <a:pt x="1983" y="11042"/>
                    <a:pt x="3217" y="9874"/>
                  </a:cubicBezTo>
                  <a:cubicBezTo>
                    <a:pt x="3517" y="9574"/>
                    <a:pt x="3884" y="9274"/>
                    <a:pt x="4218" y="8940"/>
                  </a:cubicBezTo>
                  <a:cubicBezTo>
                    <a:pt x="4585" y="8607"/>
                    <a:pt x="4952" y="8240"/>
                    <a:pt x="5319" y="7873"/>
                  </a:cubicBezTo>
                  <a:cubicBezTo>
                    <a:pt x="5686" y="7506"/>
                    <a:pt x="6086" y="7106"/>
                    <a:pt x="6486" y="6739"/>
                  </a:cubicBezTo>
                  <a:lnTo>
                    <a:pt x="7654" y="5538"/>
                  </a:lnTo>
                  <a:cubicBezTo>
                    <a:pt x="8454" y="4737"/>
                    <a:pt x="9255" y="3937"/>
                    <a:pt x="9989" y="3203"/>
                  </a:cubicBezTo>
                  <a:cubicBezTo>
                    <a:pt x="10356" y="2836"/>
                    <a:pt x="10689" y="2502"/>
                    <a:pt x="11056" y="2202"/>
                  </a:cubicBezTo>
                  <a:cubicBezTo>
                    <a:pt x="11202" y="2056"/>
                    <a:pt x="11349" y="1935"/>
                    <a:pt x="11472" y="1818"/>
                  </a:cubicBezTo>
                  <a:lnTo>
                    <a:pt x="11472" y="1818"/>
                  </a:lnTo>
                  <a:cubicBezTo>
                    <a:pt x="11478" y="1824"/>
                    <a:pt x="11484" y="1830"/>
                    <a:pt x="11490" y="1835"/>
                  </a:cubicBezTo>
                  <a:cubicBezTo>
                    <a:pt x="11557" y="1869"/>
                    <a:pt x="11590" y="1935"/>
                    <a:pt x="11657" y="1969"/>
                  </a:cubicBezTo>
                  <a:lnTo>
                    <a:pt x="11790" y="2169"/>
                  </a:lnTo>
                  <a:cubicBezTo>
                    <a:pt x="11990" y="2402"/>
                    <a:pt x="12190" y="2636"/>
                    <a:pt x="12324" y="2836"/>
                  </a:cubicBezTo>
                  <a:lnTo>
                    <a:pt x="12591" y="3270"/>
                  </a:lnTo>
                  <a:lnTo>
                    <a:pt x="12691" y="3436"/>
                  </a:lnTo>
                  <a:lnTo>
                    <a:pt x="12724" y="3470"/>
                  </a:lnTo>
                  <a:cubicBezTo>
                    <a:pt x="12844" y="3645"/>
                    <a:pt x="13011" y="3719"/>
                    <a:pt x="13176" y="3719"/>
                  </a:cubicBezTo>
                  <a:cubicBezTo>
                    <a:pt x="13512" y="3719"/>
                    <a:pt x="13837" y="3406"/>
                    <a:pt x="13725" y="3003"/>
                  </a:cubicBezTo>
                  <a:lnTo>
                    <a:pt x="13625" y="2769"/>
                  </a:lnTo>
                  <a:cubicBezTo>
                    <a:pt x="13558" y="2603"/>
                    <a:pt x="13491" y="2402"/>
                    <a:pt x="13425" y="2202"/>
                  </a:cubicBezTo>
                  <a:cubicBezTo>
                    <a:pt x="13291" y="1902"/>
                    <a:pt x="13158" y="1635"/>
                    <a:pt x="12991" y="1335"/>
                  </a:cubicBezTo>
                  <a:cubicBezTo>
                    <a:pt x="12791" y="968"/>
                    <a:pt x="12524" y="601"/>
                    <a:pt x="12224" y="268"/>
                  </a:cubicBezTo>
                  <a:lnTo>
                    <a:pt x="12157" y="201"/>
                  </a:lnTo>
                  <a:lnTo>
                    <a:pt x="12024" y="134"/>
                  </a:lnTo>
                  <a:cubicBezTo>
                    <a:pt x="11923" y="67"/>
                    <a:pt x="11857" y="34"/>
                    <a:pt x="11757" y="34"/>
                  </a:cubicBezTo>
                  <a:cubicBezTo>
                    <a:pt x="11690" y="34"/>
                    <a:pt x="11623" y="1"/>
                    <a:pt x="11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12;p60">
              <a:extLst>
                <a:ext uri="{FF2B5EF4-FFF2-40B4-BE49-F238E27FC236}">
                  <a16:creationId xmlns:a16="http://schemas.microsoft.com/office/drawing/2014/main" id="{2D847AA7-D1FD-06F2-4AAD-DF504B384DD5}"/>
                </a:ext>
              </a:extLst>
            </p:cNvPr>
            <p:cNvSpPr/>
            <p:nvPr/>
          </p:nvSpPr>
          <p:spPr>
            <a:xfrm>
              <a:off x="6751070" y="2631767"/>
              <a:ext cx="302827" cy="111364"/>
            </a:xfrm>
            <a:custGeom>
              <a:avLst/>
              <a:gdLst/>
              <a:ahLst/>
              <a:cxnLst/>
              <a:rect l="l" t="t" r="r" b="b"/>
              <a:pathLst>
                <a:path w="7740" h="2846" extrusionOk="0">
                  <a:moveTo>
                    <a:pt x="4084" y="1"/>
                  </a:moveTo>
                  <a:cubicBezTo>
                    <a:pt x="4013" y="1"/>
                    <a:pt x="3941" y="5"/>
                    <a:pt x="3870" y="14"/>
                  </a:cubicBezTo>
                  <a:cubicBezTo>
                    <a:pt x="3799" y="9"/>
                    <a:pt x="3729" y="7"/>
                    <a:pt x="3659" y="7"/>
                  </a:cubicBezTo>
                  <a:cubicBezTo>
                    <a:pt x="3196" y="7"/>
                    <a:pt x="2736" y="98"/>
                    <a:pt x="2302" y="214"/>
                  </a:cubicBezTo>
                  <a:cubicBezTo>
                    <a:pt x="2102" y="281"/>
                    <a:pt x="1868" y="381"/>
                    <a:pt x="1668" y="481"/>
                  </a:cubicBezTo>
                  <a:cubicBezTo>
                    <a:pt x="1468" y="547"/>
                    <a:pt x="1301" y="648"/>
                    <a:pt x="1134" y="781"/>
                  </a:cubicBezTo>
                  <a:cubicBezTo>
                    <a:pt x="867" y="914"/>
                    <a:pt x="601" y="1115"/>
                    <a:pt x="400" y="1348"/>
                  </a:cubicBezTo>
                  <a:cubicBezTo>
                    <a:pt x="300" y="1415"/>
                    <a:pt x="234" y="1481"/>
                    <a:pt x="200" y="1515"/>
                  </a:cubicBezTo>
                  <a:cubicBezTo>
                    <a:pt x="167" y="1548"/>
                    <a:pt x="167" y="1582"/>
                    <a:pt x="134" y="1582"/>
                  </a:cubicBezTo>
                  <a:lnTo>
                    <a:pt x="100" y="1682"/>
                  </a:lnTo>
                  <a:cubicBezTo>
                    <a:pt x="34" y="1815"/>
                    <a:pt x="0" y="1948"/>
                    <a:pt x="67" y="2082"/>
                  </a:cubicBezTo>
                  <a:cubicBezTo>
                    <a:pt x="124" y="2367"/>
                    <a:pt x="351" y="2530"/>
                    <a:pt x="624" y="2530"/>
                  </a:cubicBezTo>
                  <a:cubicBezTo>
                    <a:pt x="671" y="2530"/>
                    <a:pt x="719" y="2525"/>
                    <a:pt x="767" y="2516"/>
                  </a:cubicBezTo>
                  <a:lnTo>
                    <a:pt x="834" y="2516"/>
                  </a:lnTo>
                  <a:lnTo>
                    <a:pt x="1034" y="2482"/>
                  </a:lnTo>
                  <a:lnTo>
                    <a:pt x="1768" y="2315"/>
                  </a:lnTo>
                  <a:cubicBezTo>
                    <a:pt x="1935" y="2315"/>
                    <a:pt x="2102" y="2282"/>
                    <a:pt x="2268" y="2249"/>
                  </a:cubicBezTo>
                  <a:cubicBezTo>
                    <a:pt x="2435" y="2215"/>
                    <a:pt x="2602" y="2182"/>
                    <a:pt x="2769" y="2149"/>
                  </a:cubicBezTo>
                  <a:cubicBezTo>
                    <a:pt x="2910" y="2125"/>
                    <a:pt x="3035" y="2101"/>
                    <a:pt x="3167" y="2101"/>
                  </a:cubicBezTo>
                  <a:cubicBezTo>
                    <a:pt x="3222" y="2101"/>
                    <a:pt x="3277" y="2106"/>
                    <a:pt x="3336" y="2115"/>
                  </a:cubicBezTo>
                  <a:lnTo>
                    <a:pt x="3870" y="2115"/>
                  </a:lnTo>
                  <a:cubicBezTo>
                    <a:pt x="3925" y="2104"/>
                    <a:pt x="3981" y="2100"/>
                    <a:pt x="4038" y="2100"/>
                  </a:cubicBezTo>
                  <a:cubicBezTo>
                    <a:pt x="4151" y="2100"/>
                    <a:pt x="4270" y="2115"/>
                    <a:pt x="4403" y="2115"/>
                  </a:cubicBezTo>
                  <a:lnTo>
                    <a:pt x="4670" y="2115"/>
                  </a:lnTo>
                  <a:cubicBezTo>
                    <a:pt x="4737" y="2149"/>
                    <a:pt x="4804" y="2149"/>
                    <a:pt x="4904" y="2182"/>
                  </a:cubicBezTo>
                  <a:cubicBezTo>
                    <a:pt x="5070" y="2182"/>
                    <a:pt x="5204" y="2215"/>
                    <a:pt x="5371" y="2282"/>
                  </a:cubicBezTo>
                  <a:cubicBezTo>
                    <a:pt x="5437" y="2282"/>
                    <a:pt x="5504" y="2315"/>
                    <a:pt x="5604" y="2315"/>
                  </a:cubicBezTo>
                  <a:lnTo>
                    <a:pt x="5804" y="2415"/>
                  </a:lnTo>
                  <a:cubicBezTo>
                    <a:pt x="5938" y="2449"/>
                    <a:pt x="6071" y="2482"/>
                    <a:pt x="6171" y="2549"/>
                  </a:cubicBezTo>
                  <a:cubicBezTo>
                    <a:pt x="6271" y="2582"/>
                    <a:pt x="6371" y="2649"/>
                    <a:pt x="6471" y="2682"/>
                  </a:cubicBezTo>
                  <a:lnTo>
                    <a:pt x="6738" y="2782"/>
                  </a:lnTo>
                  <a:lnTo>
                    <a:pt x="6838" y="2816"/>
                  </a:lnTo>
                  <a:cubicBezTo>
                    <a:pt x="6900" y="2836"/>
                    <a:pt x="6960" y="2846"/>
                    <a:pt x="7018" y="2846"/>
                  </a:cubicBezTo>
                  <a:cubicBezTo>
                    <a:pt x="7434" y="2846"/>
                    <a:pt x="7740" y="2362"/>
                    <a:pt x="7506" y="1982"/>
                  </a:cubicBezTo>
                  <a:cubicBezTo>
                    <a:pt x="7506" y="1982"/>
                    <a:pt x="7439" y="1848"/>
                    <a:pt x="7305" y="1682"/>
                  </a:cubicBezTo>
                  <a:cubicBezTo>
                    <a:pt x="7239" y="1582"/>
                    <a:pt x="7139" y="1481"/>
                    <a:pt x="7039" y="1348"/>
                  </a:cubicBezTo>
                  <a:cubicBezTo>
                    <a:pt x="6938" y="1215"/>
                    <a:pt x="6772" y="1081"/>
                    <a:pt x="6638" y="981"/>
                  </a:cubicBezTo>
                  <a:lnTo>
                    <a:pt x="6405" y="781"/>
                  </a:lnTo>
                  <a:cubicBezTo>
                    <a:pt x="6305" y="714"/>
                    <a:pt x="6205" y="681"/>
                    <a:pt x="6105" y="614"/>
                  </a:cubicBezTo>
                  <a:cubicBezTo>
                    <a:pt x="5904" y="481"/>
                    <a:pt x="5671" y="347"/>
                    <a:pt x="5437" y="281"/>
                  </a:cubicBezTo>
                  <a:cubicBezTo>
                    <a:pt x="5304" y="247"/>
                    <a:pt x="5204" y="181"/>
                    <a:pt x="5070" y="147"/>
                  </a:cubicBezTo>
                  <a:cubicBezTo>
                    <a:pt x="4937" y="114"/>
                    <a:pt x="4804" y="114"/>
                    <a:pt x="4670" y="80"/>
                  </a:cubicBezTo>
                  <a:cubicBezTo>
                    <a:pt x="4475" y="32"/>
                    <a:pt x="4279" y="1"/>
                    <a:pt x="4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13;p60">
              <a:extLst>
                <a:ext uri="{FF2B5EF4-FFF2-40B4-BE49-F238E27FC236}">
                  <a16:creationId xmlns:a16="http://schemas.microsoft.com/office/drawing/2014/main" id="{6E7484E6-68EC-1946-6623-49A22003BE9A}"/>
                </a:ext>
              </a:extLst>
            </p:cNvPr>
            <p:cNvSpPr/>
            <p:nvPr/>
          </p:nvSpPr>
          <p:spPr>
            <a:xfrm>
              <a:off x="5766389" y="2495954"/>
              <a:ext cx="1121675" cy="757713"/>
            </a:xfrm>
            <a:custGeom>
              <a:avLst/>
              <a:gdLst/>
              <a:ahLst/>
              <a:cxnLst/>
              <a:rect l="l" t="t" r="r" b="b"/>
              <a:pathLst>
                <a:path w="28669" h="19364" extrusionOk="0">
                  <a:moveTo>
                    <a:pt x="20943" y="0"/>
                  </a:moveTo>
                  <a:cubicBezTo>
                    <a:pt x="16929" y="0"/>
                    <a:pt x="14559" y="5753"/>
                    <a:pt x="14559" y="5753"/>
                  </a:cubicBezTo>
                  <a:cubicBezTo>
                    <a:pt x="14559"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2"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14;p60">
              <a:extLst>
                <a:ext uri="{FF2B5EF4-FFF2-40B4-BE49-F238E27FC236}">
                  <a16:creationId xmlns:a16="http://schemas.microsoft.com/office/drawing/2014/main" id="{36A0EE95-DA10-1971-B9DB-A8E125E636C1}"/>
                </a:ext>
              </a:extLst>
            </p:cNvPr>
            <p:cNvSpPr/>
            <p:nvPr/>
          </p:nvSpPr>
          <p:spPr>
            <a:xfrm>
              <a:off x="5842648" y="2454792"/>
              <a:ext cx="986693" cy="839299"/>
            </a:xfrm>
            <a:custGeom>
              <a:avLst/>
              <a:gdLst/>
              <a:ahLst/>
              <a:cxnLst/>
              <a:rect l="l" t="t" r="r" b="b"/>
              <a:pathLst>
                <a:path w="25219" h="21449" extrusionOk="0">
                  <a:moveTo>
                    <a:pt x="19014" y="2102"/>
                  </a:moveTo>
                  <a:cubicBezTo>
                    <a:pt x="19748" y="2135"/>
                    <a:pt x="20482" y="2369"/>
                    <a:pt x="21116" y="2769"/>
                  </a:cubicBezTo>
                  <a:cubicBezTo>
                    <a:pt x="22550" y="3636"/>
                    <a:pt x="22917" y="6305"/>
                    <a:pt x="22016" y="9540"/>
                  </a:cubicBezTo>
                  <a:cubicBezTo>
                    <a:pt x="20715" y="14277"/>
                    <a:pt x="16979" y="19347"/>
                    <a:pt x="12643" y="19381"/>
                  </a:cubicBezTo>
                  <a:lnTo>
                    <a:pt x="12576" y="19381"/>
                  </a:lnTo>
                  <a:cubicBezTo>
                    <a:pt x="9107" y="19381"/>
                    <a:pt x="4470" y="15445"/>
                    <a:pt x="3003" y="9107"/>
                  </a:cubicBezTo>
                  <a:cubicBezTo>
                    <a:pt x="2736" y="7939"/>
                    <a:pt x="2035" y="4036"/>
                    <a:pt x="4404" y="2869"/>
                  </a:cubicBezTo>
                  <a:cubicBezTo>
                    <a:pt x="5071" y="2535"/>
                    <a:pt x="5771" y="2335"/>
                    <a:pt x="6539" y="2335"/>
                  </a:cubicBezTo>
                  <a:cubicBezTo>
                    <a:pt x="9874" y="2335"/>
                    <a:pt x="11609" y="7105"/>
                    <a:pt x="11642" y="7172"/>
                  </a:cubicBezTo>
                  <a:cubicBezTo>
                    <a:pt x="11776" y="7572"/>
                    <a:pt x="12176" y="7839"/>
                    <a:pt x="12610" y="7839"/>
                  </a:cubicBezTo>
                  <a:cubicBezTo>
                    <a:pt x="13043" y="7839"/>
                    <a:pt x="13410" y="7606"/>
                    <a:pt x="13577" y="7205"/>
                  </a:cubicBezTo>
                  <a:cubicBezTo>
                    <a:pt x="13610" y="7139"/>
                    <a:pt x="15779" y="2102"/>
                    <a:pt x="19014" y="2102"/>
                  </a:cubicBezTo>
                  <a:close/>
                  <a:moveTo>
                    <a:pt x="19014" y="0"/>
                  </a:moveTo>
                  <a:cubicBezTo>
                    <a:pt x="15979" y="0"/>
                    <a:pt x="13844" y="2602"/>
                    <a:pt x="12676" y="4503"/>
                  </a:cubicBezTo>
                  <a:cubicBezTo>
                    <a:pt x="11609" y="2669"/>
                    <a:pt x="9607" y="234"/>
                    <a:pt x="6539" y="234"/>
                  </a:cubicBezTo>
                  <a:cubicBezTo>
                    <a:pt x="5471" y="267"/>
                    <a:pt x="4437" y="534"/>
                    <a:pt x="3503" y="1001"/>
                  </a:cubicBezTo>
                  <a:cubicBezTo>
                    <a:pt x="968" y="2268"/>
                    <a:pt x="1" y="5471"/>
                    <a:pt x="968" y="9574"/>
                  </a:cubicBezTo>
                  <a:cubicBezTo>
                    <a:pt x="1668" y="12509"/>
                    <a:pt x="3069" y="15244"/>
                    <a:pt x="5071" y="17513"/>
                  </a:cubicBezTo>
                  <a:cubicBezTo>
                    <a:pt x="7306" y="20115"/>
                    <a:pt x="9908" y="21449"/>
                    <a:pt x="12576" y="21449"/>
                  </a:cubicBezTo>
                  <a:lnTo>
                    <a:pt x="12643" y="21449"/>
                  </a:lnTo>
                  <a:cubicBezTo>
                    <a:pt x="18080" y="21416"/>
                    <a:pt x="22517" y="15678"/>
                    <a:pt x="24051" y="10074"/>
                  </a:cubicBezTo>
                  <a:cubicBezTo>
                    <a:pt x="25219" y="5804"/>
                    <a:pt x="24551" y="2402"/>
                    <a:pt x="22216" y="1001"/>
                  </a:cubicBezTo>
                  <a:cubicBezTo>
                    <a:pt x="21249" y="367"/>
                    <a:pt x="20148" y="34"/>
                    <a:pt x="1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5;p60">
              <a:extLst>
                <a:ext uri="{FF2B5EF4-FFF2-40B4-BE49-F238E27FC236}">
                  <a16:creationId xmlns:a16="http://schemas.microsoft.com/office/drawing/2014/main" id="{32731BA8-F253-5BDD-ECAD-63E7FE202294}"/>
                </a:ext>
              </a:extLst>
            </p:cNvPr>
            <p:cNvSpPr/>
            <p:nvPr/>
          </p:nvSpPr>
          <p:spPr>
            <a:xfrm>
              <a:off x="6891459" y="2495954"/>
              <a:ext cx="1121675" cy="757713"/>
            </a:xfrm>
            <a:custGeom>
              <a:avLst/>
              <a:gdLst/>
              <a:ahLst/>
              <a:cxnLst/>
              <a:rect l="l" t="t" r="r" b="b"/>
              <a:pathLst>
                <a:path w="28669" h="19364" extrusionOk="0">
                  <a:moveTo>
                    <a:pt x="20943" y="0"/>
                  </a:moveTo>
                  <a:cubicBezTo>
                    <a:pt x="16929" y="0"/>
                    <a:pt x="14558" y="5753"/>
                    <a:pt x="14558" y="5753"/>
                  </a:cubicBezTo>
                  <a:cubicBezTo>
                    <a:pt x="14558"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1"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16;p60">
              <a:extLst>
                <a:ext uri="{FF2B5EF4-FFF2-40B4-BE49-F238E27FC236}">
                  <a16:creationId xmlns:a16="http://schemas.microsoft.com/office/drawing/2014/main" id="{DC894D81-D0AB-9D2D-EE10-AEA5A671FAA5}"/>
                </a:ext>
              </a:extLst>
            </p:cNvPr>
            <p:cNvSpPr/>
            <p:nvPr/>
          </p:nvSpPr>
          <p:spPr>
            <a:xfrm>
              <a:off x="6969010" y="2454792"/>
              <a:ext cx="985402" cy="839299"/>
            </a:xfrm>
            <a:custGeom>
              <a:avLst/>
              <a:gdLst/>
              <a:ahLst/>
              <a:cxnLst/>
              <a:rect l="l" t="t" r="r" b="b"/>
              <a:pathLst>
                <a:path w="25186" h="21449" extrusionOk="0">
                  <a:moveTo>
                    <a:pt x="18981" y="2102"/>
                  </a:moveTo>
                  <a:cubicBezTo>
                    <a:pt x="19715" y="2135"/>
                    <a:pt x="20449" y="2369"/>
                    <a:pt x="21083" y="2769"/>
                  </a:cubicBezTo>
                  <a:cubicBezTo>
                    <a:pt x="22517" y="3636"/>
                    <a:pt x="22884" y="6305"/>
                    <a:pt x="21983" y="9540"/>
                  </a:cubicBezTo>
                  <a:cubicBezTo>
                    <a:pt x="20682" y="14277"/>
                    <a:pt x="16946" y="19347"/>
                    <a:pt x="12610" y="19381"/>
                  </a:cubicBezTo>
                  <a:lnTo>
                    <a:pt x="12543" y="19381"/>
                  </a:lnTo>
                  <a:cubicBezTo>
                    <a:pt x="9074" y="19381"/>
                    <a:pt x="4437" y="15445"/>
                    <a:pt x="2970" y="9107"/>
                  </a:cubicBezTo>
                  <a:cubicBezTo>
                    <a:pt x="2703" y="7939"/>
                    <a:pt x="2002" y="4036"/>
                    <a:pt x="4371" y="2869"/>
                  </a:cubicBezTo>
                  <a:cubicBezTo>
                    <a:pt x="5038" y="2535"/>
                    <a:pt x="5738" y="2335"/>
                    <a:pt x="6505" y="2335"/>
                  </a:cubicBezTo>
                  <a:cubicBezTo>
                    <a:pt x="9841" y="2335"/>
                    <a:pt x="11576" y="7105"/>
                    <a:pt x="11609" y="7172"/>
                  </a:cubicBezTo>
                  <a:cubicBezTo>
                    <a:pt x="11762" y="7631"/>
                    <a:pt x="12166" y="7864"/>
                    <a:pt x="12574" y="7864"/>
                  </a:cubicBezTo>
                  <a:cubicBezTo>
                    <a:pt x="12967" y="7864"/>
                    <a:pt x="13364" y="7647"/>
                    <a:pt x="13544" y="7205"/>
                  </a:cubicBezTo>
                  <a:cubicBezTo>
                    <a:pt x="13577" y="7139"/>
                    <a:pt x="15745" y="2102"/>
                    <a:pt x="18981" y="2102"/>
                  </a:cubicBezTo>
                  <a:close/>
                  <a:moveTo>
                    <a:pt x="18981" y="0"/>
                  </a:moveTo>
                  <a:cubicBezTo>
                    <a:pt x="15946" y="0"/>
                    <a:pt x="13811" y="2602"/>
                    <a:pt x="12643" y="4503"/>
                  </a:cubicBezTo>
                  <a:cubicBezTo>
                    <a:pt x="11576" y="2669"/>
                    <a:pt x="9574" y="234"/>
                    <a:pt x="6505" y="234"/>
                  </a:cubicBezTo>
                  <a:cubicBezTo>
                    <a:pt x="5438" y="267"/>
                    <a:pt x="4404" y="534"/>
                    <a:pt x="3470" y="1001"/>
                  </a:cubicBezTo>
                  <a:cubicBezTo>
                    <a:pt x="935" y="2268"/>
                    <a:pt x="1" y="5471"/>
                    <a:pt x="935" y="9574"/>
                  </a:cubicBezTo>
                  <a:cubicBezTo>
                    <a:pt x="1635" y="12509"/>
                    <a:pt x="3036" y="15244"/>
                    <a:pt x="5038" y="17513"/>
                  </a:cubicBezTo>
                  <a:cubicBezTo>
                    <a:pt x="7273" y="20115"/>
                    <a:pt x="9875" y="21449"/>
                    <a:pt x="12543" y="21449"/>
                  </a:cubicBezTo>
                  <a:lnTo>
                    <a:pt x="12643" y="21449"/>
                  </a:lnTo>
                  <a:cubicBezTo>
                    <a:pt x="18047" y="21416"/>
                    <a:pt x="22484" y="15678"/>
                    <a:pt x="24018" y="10074"/>
                  </a:cubicBezTo>
                  <a:cubicBezTo>
                    <a:pt x="25185" y="5804"/>
                    <a:pt x="24518" y="2402"/>
                    <a:pt x="22183" y="1001"/>
                  </a:cubicBezTo>
                  <a:cubicBezTo>
                    <a:pt x="21216" y="367"/>
                    <a:pt x="20115" y="34"/>
                    <a:pt x="18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17;p60">
              <a:extLst>
                <a:ext uri="{FF2B5EF4-FFF2-40B4-BE49-F238E27FC236}">
                  <a16:creationId xmlns:a16="http://schemas.microsoft.com/office/drawing/2014/main" id="{CFAC2226-209B-747B-EB72-DCC1D3507A25}"/>
                </a:ext>
              </a:extLst>
            </p:cNvPr>
            <p:cNvSpPr/>
            <p:nvPr/>
          </p:nvSpPr>
          <p:spPr>
            <a:xfrm>
              <a:off x="6115445" y="2777636"/>
              <a:ext cx="74416" cy="75795"/>
            </a:xfrm>
            <a:custGeom>
              <a:avLst/>
              <a:gdLst/>
              <a:ahLst/>
              <a:cxnLst/>
              <a:rect l="l" t="t" r="r" b="b"/>
              <a:pathLst>
                <a:path w="1902" h="1937" extrusionOk="0">
                  <a:moveTo>
                    <a:pt x="1324" y="1"/>
                  </a:moveTo>
                  <a:cubicBezTo>
                    <a:pt x="1273" y="1"/>
                    <a:pt x="1220" y="7"/>
                    <a:pt x="1168" y="22"/>
                  </a:cubicBezTo>
                  <a:cubicBezTo>
                    <a:pt x="734" y="189"/>
                    <a:pt x="567" y="555"/>
                    <a:pt x="367" y="922"/>
                  </a:cubicBezTo>
                  <a:cubicBezTo>
                    <a:pt x="234" y="1123"/>
                    <a:pt x="134" y="1356"/>
                    <a:pt x="67" y="1590"/>
                  </a:cubicBezTo>
                  <a:cubicBezTo>
                    <a:pt x="0" y="1623"/>
                    <a:pt x="0" y="1723"/>
                    <a:pt x="67" y="1756"/>
                  </a:cubicBezTo>
                  <a:cubicBezTo>
                    <a:pt x="100" y="1790"/>
                    <a:pt x="134" y="1856"/>
                    <a:pt x="200" y="1890"/>
                  </a:cubicBezTo>
                  <a:cubicBezTo>
                    <a:pt x="248" y="1913"/>
                    <a:pt x="311" y="1937"/>
                    <a:pt x="380" y="1937"/>
                  </a:cubicBezTo>
                  <a:cubicBezTo>
                    <a:pt x="409" y="1937"/>
                    <a:pt x="438" y="1933"/>
                    <a:pt x="467" y="1923"/>
                  </a:cubicBezTo>
                  <a:cubicBezTo>
                    <a:pt x="634" y="1890"/>
                    <a:pt x="801" y="1823"/>
                    <a:pt x="968" y="1723"/>
                  </a:cubicBezTo>
                  <a:cubicBezTo>
                    <a:pt x="1134" y="1590"/>
                    <a:pt x="1301" y="1456"/>
                    <a:pt x="1468" y="1289"/>
                  </a:cubicBezTo>
                  <a:cubicBezTo>
                    <a:pt x="1701" y="1123"/>
                    <a:pt x="1868" y="856"/>
                    <a:pt x="1902" y="589"/>
                  </a:cubicBezTo>
                  <a:cubicBezTo>
                    <a:pt x="1902" y="246"/>
                    <a:pt x="1632" y="1"/>
                    <a:pt x="1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18;p60">
              <a:extLst>
                <a:ext uri="{FF2B5EF4-FFF2-40B4-BE49-F238E27FC236}">
                  <a16:creationId xmlns:a16="http://schemas.microsoft.com/office/drawing/2014/main" id="{25CD448D-302C-E215-271E-0A44C31D5D80}"/>
                </a:ext>
              </a:extLst>
            </p:cNvPr>
            <p:cNvSpPr/>
            <p:nvPr/>
          </p:nvSpPr>
          <p:spPr>
            <a:xfrm>
              <a:off x="6158524" y="2796339"/>
              <a:ext cx="133573" cy="120520"/>
            </a:xfrm>
            <a:custGeom>
              <a:avLst/>
              <a:gdLst/>
              <a:ahLst/>
              <a:cxnLst/>
              <a:rect l="l" t="t" r="r" b="b"/>
              <a:pathLst>
                <a:path w="3414" h="3080" extrusionOk="0">
                  <a:moveTo>
                    <a:pt x="2321" y="1"/>
                  </a:moveTo>
                  <a:cubicBezTo>
                    <a:pt x="2140" y="1"/>
                    <a:pt x="1957" y="64"/>
                    <a:pt x="1801" y="211"/>
                  </a:cubicBezTo>
                  <a:cubicBezTo>
                    <a:pt x="1434" y="611"/>
                    <a:pt x="1067" y="1045"/>
                    <a:pt x="734" y="1445"/>
                  </a:cubicBezTo>
                  <a:cubicBezTo>
                    <a:pt x="367" y="1845"/>
                    <a:pt x="0" y="2246"/>
                    <a:pt x="33" y="2746"/>
                  </a:cubicBezTo>
                  <a:cubicBezTo>
                    <a:pt x="33" y="2946"/>
                    <a:pt x="167" y="3080"/>
                    <a:pt x="367" y="3080"/>
                  </a:cubicBezTo>
                  <a:cubicBezTo>
                    <a:pt x="834" y="2980"/>
                    <a:pt x="1301" y="2746"/>
                    <a:pt x="1668" y="2446"/>
                  </a:cubicBezTo>
                  <a:cubicBezTo>
                    <a:pt x="2202" y="2112"/>
                    <a:pt x="2669" y="1679"/>
                    <a:pt x="3036" y="1178"/>
                  </a:cubicBezTo>
                  <a:cubicBezTo>
                    <a:pt x="3413" y="599"/>
                    <a:pt x="2878" y="1"/>
                    <a:pt x="2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19;p60">
              <a:extLst>
                <a:ext uri="{FF2B5EF4-FFF2-40B4-BE49-F238E27FC236}">
                  <a16:creationId xmlns:a16="http://schemas.microsoft.com/office/drawing/2014/main" id="{9191092A-2CCD-3ABD-3E13-662E5020E78D}"/>
                </a:ext>
              </a:extLst>
            </p:cNvPr>
            <p:cNvSpPr/>
            <p:nvPr/>
          </p:nvSpPr>
          <p:spPr>
            <a:xfrm>
              <a:off x="7181785" y="2678016"/>
              <a:ext cx="114167" cy="91369"/>
            </a:xfrm>
            <a:custGeom>
              <a:avLst/>
              <a:gdLst/>
              <a:ahLst/>
              <a:cxnLst/>
              <a:rect l="l" t="t" r="r" b="b"/>
              <a:pathLst>
                <a:path w="2918" h="2335" extrusionOk="0">
                  <a:moveTo>
                    <a:pt x="2089" y="0"/>
                  </a:moveTo>
                  <a:cubicBezTo>
                    <a:pt x="2018" y="0"/>
                    <a:pt x="1943" y="10"/>
                    <a:pt x="1868" y="33"/>
                  </a:cubicBezTo>
                  <a:cubicBezTo>
                    <a:pt x="1534" y="199"/>
                    <a:pt x="1201" y="466"/>
                    <a:pt x="967" y="766"/>
                  </a:cubicBezTo>
                  <a:cubicBezTo>
                    <a:pt x="767" y="1000"/>
                    <a:pt x="534" y="1233"/>
                    <a:pt x="334" y="1434"/>
                  </a:cubicBezTo>
                  <a:cubicBezTo>
                    <a:pt x="0" y="1767"/>
                    <a:pt x="234" y="2334"/>
                    <a:pt x="701" y="2334"/>
                  </a:cubicBezTo>
                  <a:cubicBezTo>
                    <a:pt x="1067" y="2301"/>
                    <a:pt x="1468" y="2201"/>
                    <a:pt x="1768" y="1967"/>
                  </a:cubicBezTo>
                  <a:cubicBezTo>
                    <a:pt x="2202" y="1734"/>
                    <a:pt x="2569" y="1367"/>
                    <a:pt x="2802" y="933"/>
                  </a:cubicBezTo>
                  <a:cubicBezTo>
                    <a:pt x="2918" y="442"/>
                    <a:pt x="2557"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0;p60">
              <a:extLst>
                <a:ext uri="{FF2B5EF4-FFF2-40B4-BE49-F238E27FC236}">
                  <a16:creationId xmlns:a16="http://schemas.microsoft.com/office/drawing/2014/main" id="{75A18C5E-C0F6-06CE-87E5-65BF3C8E8F70}"/>
                </a:ext>
              </a:extLst>
            </p:cNvPr>
            <p:cNvSpPr/>
            <p:nvPr/>
          </p:nvSpPr>
          <p:spPr>
            <a:xfrm>
              <a:off x="7243097" y="2725674"/>
              <a:ext cx="150240" cy="122673"/>
            </a:xfrm>
            <a:custGeom>
              <a:avLst/>
              <a:gdLst/>
              <a:ahLst/>
              <a:cxnLst/>
              <a:rect l="l" t="t" r="r" b="b"/>
              <a:pathLst>
                <a:path w="3840" h="3135" extrusionOk="0">
                  <a:moveTo>
                    <a:pt x="2819" y="0"/>
                  </a:moveTo>
                  <a:cubicBezTo>
                    <a:pt x="2630" y="0"/>
                    <a:pt x="2435" y="75"/>
                    <a:pt x="2269" y="249"/>
                  </a:cubicBezTo>
                  <a:cubicBezTo>
                    <a:pt x="1835" y="649"/>
                    <a:pt x="1435" y="1050"/>
                    <a:pt x="935" y="1450"/>
                  </a:cubicBezTo>
                  <a:cubicBezTo>
                    <a:pt x="468" y="1850"/>
                    <a:pt x="1" y="2184"/>
                    <a:pt x="134" y="2784"/>
                  </a:cubicBezTo>
                  <a:cubicBezTo>
                    <a:pt x="190" y="3005"/>
                    <a:pt x="382" y="3135"/>
                    <a:pt x="579" y="3135"/>
                  </a:cubicBezTo>
                  <a:cubicBezTo>
                    <a:pt x="620" y="3135"/>
                    <a:pt x="661" y="3129"/>
                    <a:pt x="701" y="3118"/>
                  </a:cubicBezTo>
                  <a:cubicBezTo>
                    <a:pt x="1168" y="2951"/>
                    <a:pt x="1602" y="2717"/>
                    <a:pt x="2002" y="2451"/>
                  </a:cubicBezTo>
                  <a:cubicBezTo>
                    <a:pt x="2603" y="2150"/>
                    <a:pt x="3103" y="1717"/>
                    <a:pt x="3470" y="1183"/>
                  </a:cubicBezTo>
                  <a:cubicBezTo>
                    <a:pt x="3840" y="592"/>
                    <a:pt x="3354"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Q7) Explain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Chomsky Hierarchy</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PDA, 2 PDA and n-PDA</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Recursive Enumerable Languages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2835BE5-0CB1-BD6A-E1AE-346E04EED947}"/>
              </a:ext>
            </a:extLst>
          </p:cNvPr>
          <p:cNvSpPr txBox="1"/>
          <p:nvPr/>
        </p:nvSpPr>
        <p:spPr>
          <a:xfrm>
            <a:off x="705695" y="1436257"/>
            <a:ext cx="7853024" cy="3252109"/>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Chomsky Hierarchy:</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 Chomsky Hierarchy is a classification of formal grammars, languages, and the corresponding automata based on their expressive power. It was proposed by Noam Chomsky in the 1950s. The hierarchy consists of four levels: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Type 0 - Unrestricted Grammars:</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These grammars have no restrictions on the production rules. They generate recursively enumerable languages and are equivalent in power to Turing machines.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Type 1 - Context-Sensitive Grammars:</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These grammars have production rules of the form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α</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β</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αγβ</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where A is a non-terminal symbol and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α</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β</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γ</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are strings of terminals and/or non-terminals. They generate context-sensitive languages.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Type 2 - Context-Free Grammars:</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These grammars have production rules of the form A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β</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where A is a non-terminal symbol and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β</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is a string of terminals and/or non-terminals. They generate context-free languages and are recognized by pushdown automata.</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Type 3 - Regular Grammars:</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These grammars have production rules of the form A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or A → a, where A and B are non-terminal symbols and 'a' is a terminal symbol. They generate regular languages and are recognized by finite automata.</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5793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Q7) Explain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Chomsky Hierarchy</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PDA, 2 PDA and n-PDA</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Recursive Enumerable Languages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6CAF04A-F15F-18AB-A0A0-A5BA469EB495}"/>
              </a:ext>
            </a:extLst>
          </p:cNvPr>
          <p:cNvSpPr txBox="1"/>
          <p:nvPr/>
        </p:nvSpPr>
        <p:spPr>
          <a:xfrm>
            <a:off x="770817" y="1555956"/>
            <a:ext cx="7787902" cy="3415487"/>
          </a:xfrm>
          <a:prstGeom prst="rect">
            <a:avLst/>
          </a:prstGeom>
          <a:noFill/>
        </p:spPr>
        <p:txBody>
          <a:bodyPr wrap="square">
            <a:spAutoFit/>
          </a:bodyPr>
          <a:lstStyle/>
          <a:p>
            <a:pPr>
              <a:lnSpc>
                <a:spcPct val="107000"/>
              </a:lnSpc>
              <a:spcAft>
                <a:spcPts val="800"/>
              </a:spcAft>
            </a:pPr>
            <a:r>
              <a:rPr lang="en-GB" sz="1400" b="1"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B. </a:t>
            </a:r>
            <a:r>
              <a:rPr lang="en-GB" sz="1400" b="1"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PDA, 2PDA, and n-PDA:</a:t>
            </a:r>
            <a:endParaRPr lang="en-GB" sz="1100" kern="100" dirty="0">
              <a:effectLst/>
              <a:highlight>
                <a:srgbClr val="C7D0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400" b="1"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PDA (Pushdown Automaton):</a:t>
            </a:r>
            <a:r>
              <a:rPr lang="en-GB" sz="1400"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 </a:t>
            </a:r>
            <a:r>
              <a:rPr lang="en-GB" sz="1400"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A pushdown automaton is a finite automaton augmented with a stack (or pushdown store) which allows it to recognize context-free languages. It can read symbols from the input tape, push symbols onto the stack, pop symbols from the stack, and transition between states based on the current input symbol and the top symbol of the stack.</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400" b="1"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2PDA (Two-Way Pushdown Automaton):</a:t>
            </a:r>
            <a:r>
              <a:rPr lang="en-GB" sz="1400"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 </a:t>
            </a:r>
            <a:r>
              <a:rPr lang="en-GB" sz="1400"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A 2PDA is a variation of a PDA where the stack can be accessed from both ends. This allows for more flexibility in stack manipulation, leading to a more expressive class of languages, including some non-context-free languages.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400" b="1"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n-PDA (nondeterministic Pushdown Automaton):</a:t>
            </a:r>
            <a:r>
              <a:rPr lang="en-GB" sz="1400"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 </a:t>
            </a:r>
            <a:r>
              <a:rPr lang="en-GB" sz="1400"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An n-PDA is a pushdown automaton that can have multiple possible transitions from a given state on the same input symbol and stack symbol. This allows for non-deterministic choices during computation, which can recognize a broader class of languages than deterministic PDAs.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654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007939"/>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Q7) Explain Following:</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Chomsky Hierarchy</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PDA, 2 PDA and n-PDA</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Recursive Enumerable Languages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AEBF73F-417A-A56D-BF93-AA4B3A060A42}"/>
              </a:ext>
            </a:extLst>
          </p:cNvPr>
          <p:cNvSpPr txBox="1"/>
          <p:nvPr/>
        </p:nvSpPr>
        <p:spPr>
          <a:xfrm>
            <a:off x="728244" y="1623324"/>
            <a:ext cx="7830475" cy="2032416"/>
          </a:xfrm>
          <a:prstGeom prst="rect">
            <a:avLst/>
          </a:prstGeom>
          <a:noFill/>
        </p:spPr>
        <p:txBody>
          <a:bodyPr wrap="square">
            <a:spAutoFit/>
          </a:bodyPr>
          <a:lstStyle/>
          <a:p>
            <a:pPr>
              <a:lnSpc>
                <a:spcPct val="107000"/>
              </a:lnSpc>
              <a:spcAft>
                <a:spcPts val="800"/>
              </a:spcAft>
            </a:pPr>
            <a:r>
              <a:rPr lang="en-GB" sz="1400" b="1"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C. </a:t>
            </a:r>
            <a:r>
              <a:rPr lang="en-GB" sz="1400" b="1"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Recursive Enumerable Languages:</a:t>
            </a:r>
            <a:endParaRPr lang="en-GB" sz="1100" kern="100" dirty="0">
              <a:effectLst/>
              <a:highlight>
                <a:srgbClr val="C7D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Recursive Enumerable Languages, also known as </a:t>
            </a:r>
            <a:r>
              <a:rPr lang="en-GB" sz="1400" kern="100" dirty="0">
                <a:solidFill>
                  <a:srgbClr val="000000"/>
                </a:solidFill>
                <a:effectLst/>
                <a:highlight>
                  <a:srgbClr val="C7D0FF"/>
                </a:highlight>
                <a:latin typeface="Gilda display" panose="02000000000000000000" pitchFamily="2" charset="0"/>
                <a:ea typeface="Calibri" panose="020F0502020204030204" pitchFamily="34" charset="0"/>
                <a:cs typeface="Times New Roman" panose="02020603050405020304" pitchFamily="18" charset="0"/>
              </a:rPr>
              <a:t>recursively enumerable sets</a:t>
            </a:r>
            <a:r>
              <a:rPr lang="en-GB" sz="1400" kern="100" dirty="0">
                <a:solidFill>
                  <a:srgbClr val="000000"/>
                </a:solidFill>
                <a:effectLst/>
                <a:latin typeface="Gilda display" panose="02000000000000000000" pitchFamily="2" charset="0"/>
                <a:ea typeface="Calibri" panose="020F0502020204030204" pitchFamily="34" charset="0"/>
                <a:cs typeface="Times New Roman" panose="02020603050405020304" pitchFamily="18" charset="0"/>
              </a:rPr>
              <a:t>, are the languages that can be recognized by a Turing machine. A language L is recursively enumerable if there exists a Turing machine that halts and accepts every string in L and either halts and rejects or loops indefinitely on strings not in L. In other words, a language is recursively enumerable if there is an algorithmic procedure to list all the strings in the language. These languages correspond to Type 0 grammars in the Chomsky Hierarchy and are the most general class of languages.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2316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06" name="Google Shape;2706;p60"/>
          <p:cNvSpPr txBox="1">
            <a:spLocks noGrp="1"/>
          </p:cNvSpPr>
          <p:nvPr>
            <p:ph type="body" idx="1"/>
          </p:nvPr>
        </p:nvSpPr>
        <p:spPr>
          <a:xfrm>
            <a:off x="817504" y="1244847"/>
            <a:ext cx="7218221" cy="3189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Thank you for joining us in this journey through the Theory of Computation. From formal languages to advanced computational models, we've explored key concepts that shape modern computing.</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As we wrap up, remember that these principles not only inform theoretical understanding but also guide practical problem-solving in computer science. By mastering these fundamentals, we equip ourselves to navigate the complexities of computation and drive innovation in the digital age.</a:t>
            </a:r>
          </a:p>
          <a:p>
            <a:pPr marL="0" lvl="0" indent="0" algn="l" rtl="0">
              <a:spcBef>
                <a:spcPts val="0"/>
              </a:spcBef>
              <a:spcAft>
                <a:spcPts val="0"/>
              </a:spcAft>
              <a:buClr>
                <a:schemeClr val="dk1"/>
              </a:buClr>
              <a:buSzPts val="1100"/>
              <a:buFont typeface="Arial"/>
              <a:buNone/>
            </a:pPr>
            <a:endParaRPr lang="en-US" dirty="0"/>
          </a:p>
          <a:p>
            <a:pPr marL="285750" lvl="0" indent="-285750" algn="l" rtl="0">
              <a:spcBef>
                <a:spcPts val="0"/>
              </a:spcBef>
              <a:spcAft>
                <a:spcPts val="0"/>
              </a:spcAft>
              <a:buClr>
                <a:schemeClr val="accent1">
                  <a:lumMod val="50000"/>
                </a:schemeClr>
              </a:buClr>
              <a:buSzPts val="1100"/>
              <a:buFont typeface="Courier New" panose="02070309020205020404" pitchFamily="49" charset="0"/>
              <a:buChar char="o"/>
            </a:pPr>
            <a:r>
              <a:rPr lang="en-US" dirty="0"/>
              <a:t>Keep exploring, </a:t>
            </a:r>
          </a:p>
          <a:p>
            <a:pPr marL="285750" lvl="0" indent="-285750" algn="l" rtl="0">
              <a:spcBef>
                <a:spcPts val="0"/>
              </a:spcBef>
              <a:spcAft>
                <a:spcPts val="0"/>
              </a:spcAft>
              <a:buClr>
                <a:schemeClr val="accent1">
                  <a:lumMod val="50000"/>
                </a:schemeClr>
              </a:buClr>
              <a:buSzPts val="1100"/>
              <a:buFont typeface="Courier New" panose="02070309020205020404" pitchFamily="49" charset="0"/>
              <a:buChar char="o"/>
            </a:pPr>
            <a:r>
              <a:rPr lang="en-US" dirty="0"/>
              <a:t>keep learning, </a:t>
            </a:r>
          </a:p>
          <a:p>
            <a:pPr marL="285750" lvl="0" indent="-285750" algn="l" rtl="0">
              <a:spcBef>
                <a:spcPts val="0"/>
              </a:spcBef>
              <a:spcAft>
                <a:spcPts val="0"/>
              </a:spcAft>
              <a:buClr>
                <a:schemeClr val="accent1">
                  <a:lumMod val="50000"/>
                </a:schemeClr>
              </a:buClr>
              <a:buSzPts val="1100"/>
              <a:buFont typeface="Courier New" panose="02070309020205020404" pitchFamily="49" charset="0"/>
              <a:buChar char="o"/>
            </a:pPr>
            <a:r>
              <a:rPr lang="en-US" dirty="0"/>
              <a:t>keep pushing </a:t>
            </a:r>
          </a:p>
          <a:p>
            <a:pPr marL="0" lvl="0" indent="0" algn="l" rtl="0">
              <a:spcBef>
                <a:spcPts val="0"/>
              </a:spcBef>
              <a:spcAft>
                <a:spcPts val="0"/>
              </a:spcAft>
              <a:buClr>
                <a:schemeClr val="accent1">
                  <a:lumMod val="50000"/>
                </a:schemeClr>
              </a:buClr>
              <a:buSzPts val="1100"/>
              <a:buNone/>
            </a:pPr>
            <a:endParaRPr lang="en-US" dirty="0"/>
          </a:p>
          <a:p>
            <a:pPr marL="0" lvl="0" indent="0" algn="l" rtl="0">
              <a:spcBef>
                <a:spcPts val="0"/>
              </a:spcBef>
              <a:spcAft>
                <a:spcPts val="0"/>
              </a:spcAft>
              <a:buClr>
                <a:schemeClr val="dk1"/>
              </a:buClr>
              <a:buSzPts val="1100"/>
              <a:buFont typeface="Arial"/>
              <a:buNone/>
            </a:pPr>
            <a:r>
              <a:rPr lang="en-US" dirty="0"/>
              <a:t>the boundaries of what's possible in computation.</a:t>
            </a:r>
            <a:endParaRPr lang="en-US" dirty="0">
              <a:highlight>
                <a:schemeClr val="dk2"/>
              </a:highlight>
            </a:endParaRPr>
          </a:p>
        </p:txBody>
      </p:sp>
      <p:sp>
        <p:nvSpPr>
          <p:cNvPr id="2707" name="Google Shape;2707;p60"/>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2708" name="Google Shape;2708;p60"/>
          <p:cNvGrpSpPr/>
          <p:nvPr/>
        </p:nvGrpSpPr>
        <p:grpSpPr>
          <a:xfrm rot="335180">
            <a:off x="8371913" y="2309420"/>
            <a:ext cx="2167949" cy="1198360"/>
            <a:chOff x="5721275" y="1941825"/>
            <a:chExt cx="2654592" cy="1467179"/>
          </a:xfrm>
        </p:grpSpPr>
        <p:sp>
          <p:nvSpPr>
            <p:cNvPr id="2709" name="Google Shape;2709;p60"/>
            <p:cNvSpPr/>
            <p:nvPr/>
          </p:nvSpPr>
          <p:spPr>
            <a:xfrm>
              <a:off x="5721275" y="1941825"/>
              <a:ext cx="2654592" cy="1467179"/>
            </a:xfrm>
            <a:custGeom>
              <a:avLst/>
              <a:gdLst/>
              <a:ahLst/>
              <a:cxnLst/>
              <a:rect l="l" t="t" r="r" b="b"/>
              <a:pathLst>
                <a:path w="67849" h="37495" extrusionOk="0">
                  <a:moveTo>
                    <a:pt x="24918" y="1"/>
                  </a:moveTo>
                  <a:cubicBezTo>
                    <a:pt x="24518" y="1"/>
                    <a:pt x="24151" y="68"/>
                    <a:pt x="23784" y="168"/>
                  </a:cubicBezTo>
                  <a:lnTo>
                    <a:pt x="23717" y="168"/>
                  </a:lnTo>
                  <a:cubicBezTo>
                    <a:pt x="22917" y="434"/>
                    <a:pt x="22116" y="735"/>
                    <a:pt x="21349" y="1102"/>
                  </a:cubicBezTo>
                  <a:cubicBezTo>
                    <a:pt x="20548" y="1502"/>
                    <a:pt x="19881" y="1835"/>
                    <a:pt x="19281" y="2169"/>
                  </a:cubicBezTo>
                  <a:cubicBezTo>
                    <a:pt x="18113" y="2836"/>
                    <a:pt x="16779" y="3637"/>
                    <a:pt x="15178" y="4671"/>
                  </a:cubicBezTo>
                  <a:cubicBezTo>
                    <a:pt x="14644" y="5038"/>
                    <a:pt x="14110" y="5405"/>
                    <a:pt x="13577" y="5772"/>
                  </a:cubicBezTo>
                  <a:lnTo>
                    <a:pt x="13210" y="6005"/>
                  </a:lnTo>
                  <a:cubicBezTo>
                    <a:pt x="12609" y="6439"/>
                    <a:pt x="12042" y="6806"/>
                    <a:pt x="11509" y="7206"/>
                  </a:cubicBezTo>
                  <a:lnTo>
                    <a:pt x="11308" y="7339"/>
                  </a:lnTo>
                  <a:cubicBezTo>
                    <a:pt x="10741" y="7740"/>
                    <a:pt x="10174" y="8140"/>
                    <a:pt x="9541" y="8640"/>
                  </a:cubicBezTo>
                  <a:cubicBezTo>
                    <a:pt x="9040" y="9007"/>
                    <a:pt x="8506" y="9408"/>
                    <a:pt x="8006" y="9808"/>
                  </a:cubicBezTo>
                  <a:cubicBezTo>
                    <a:pt x="7506" y="10208"/>
                    <a:pt x="7005" y="10608"/>
                    <a:pt x="6505" y="11009"/>
                  </a:cubicBezTo>
                  <a:cubicBezTo>
                    <a:pt x="6105" y="11142"/>
                    <a:pt x="5738" y="11309"/>
                    <a:pt x="5338" y="11476"/>
                  </a:cubicBezTo>
                  <a:cubicBezTo>
                    <a:pt x="1568" y="13344"/>
                    <a:pt x="0" y="17914"/>
                    <a:pt x="1268" y="23351"/>
                  </a:cubicBezTo>
                  <a:cubicBezTo>
                    <a:pt x="2069" y="26753"/>
                    <a:pt x="3670" y="29889"/>
                    <a:pt x="5938" y="32557"/>
                  </a:cubicBezTo>
                  <a:cubicBezTo>
                    <a:pt x="8773" y="35793"/>
                    <a:pt x="12142" y="37494"/>
                    <a:pt x="15678" y="37494"/>
                  </a:cubicBezTo>
                  <a:lnTo>
                    <a:pt x="15745" y="37494"/>
                  </a:lnTo>
                  <a:cubicBezTo>
                    <a:pt x="19081" y="37461"/>
                    <a:pt x="22316" y="35893"/>
                    <a:pt x="25018" y="32958"/>
                  </a:cubicBezTo>
                  <a:cubicBezTo>
                    <a:pt x="27353" y="30389"/>
                    <a:pt x="29021" y="27287"/>
                    <a:pt x="29922" y="23951"/>
                  </a:cubicBezTo>
                  <a:cubicBezTo>
                    <a:pt x="29955" y="23851"/>
                    <a:pt x="29988" y="23718"/>
                    <a:pt x="30022" y="23618"/>
                  </a:cubicBezTo>
                  <a:cubicBezTo>
                    <a:pt x="30856" y="26920"/>
                    <a:pt x="32457" y="29989"/>
                    <a:pt x="34725" y="32557"/>
                  </a:cubicBezTo>
                  <a:cubicBezTo>
                    <a:pt x="37561" y="35793"/>
                    <a:pt x="40896" y="37494"/>
                    <a:pt x="44432" y="37494"/>
                  </a:cubicBezTo>
                  <a:lnTo>
                    <a:pt x="44532" y="37494"/>
                  </a:lnTo>
                  <a:cubicBezTo>
                    <a:pt x="47868" y="37461"/>
                    <a:pt x="51070" y="35893"/>
                    <a:pt x="53805" y="32958"/>
                  </a:cubicBezTo>
                  <a:cubicBezTo>
                    <a:pt x="56107" y="30389"/>
                    <a:pt x="57775" y="27287"/>
                    <a:pt x="58709" y="23951"/>
                  </a:cubicBezTo>
                  <a:cubicBezTo>
                    <a:pt x="59776" y="19982"/>
                    <a:pt x="59543" y="16513"/>
                    <a:pt x="58008" y="14044"/>
                  </a:cubicBezTo>
                  <a:cubicBezTo>
                    <a:pt x="58042" y="14011"/>
                    <a:pt x="58475" y="13611"/>
                    <a:pt x="58475" y="13611"/>
                  </a:cubicBezTo>
                  <a:cubicBezTo>
                    <a:pt x="58776" y="13310"/>
                    <a:pt x="59043" y="13043"/>
                    <a:pt x="59309" y="12777"/>
                  </a:cubicBezTo>
                  <a:lnTo>
                    <a:pt x="60510" y="11576"/>
                  </a:lnTo>
                  <a:cubicBezTo>
                    <a:pt x="61011" y="11042"/>
                    <a:pt x="61544" y="10542"/>
                    <a:pt x="62011" y="10041"/>
                  </a:cubicBezTo>
                  <a:cubicBezTo>
                    <a:pt x="62578" y="10408"/>
                    <a:pt x="63279" y="10642"/>
                    <a:pt x="63979" y="10642"/>
                  </a:cubicBezTo>
                  <a:cubicBezTo>
                    <a:pt x="64346" y="10642"/>
                    <a:pt x="64713" y="10575"/>
                    <a:pt x="65080" y="10442"/>
                  </a:cubicBezTo>
                  <a:cubicBezTo>
                    <a:pt x="66881" y="9808"/>
                    <a:pt x="67849" y="7873"/>
                    <a:pt x="67248" y="6038"/>
                  </a:cubicBezTo>
                  <a:lnTo>
                    <a:pt x="67115" y="5738"/>
                  </a:lnTo>
                  <a:cubicBezTo>
                    <a:pt x="67082" y="5571"/>
                    <a:pt x="66982" y="5338"/>
                    <a:pt x="66848" y="5071"/>
                  </a:cubicBezTo>
                  <a:cubicBezTo>
                    <a:pt x="66715" y="4671"/>
                    <a:pt x="66515" y="4304"/>
                    <a:pt x="66314" y="3970"/>
                  </a:cubicBezTo>
                  <a:cubicBezTo>
                    <a:pt x="65981" y="3337"/>
                    <a:pt x="65581" y="2769"/>
                    <a:pt x="65080" y="2236"/>
                  </a:cubicBezTo>
                  <a:cubicBezTo>
                    <a:pt x="65013" y="2169"/>
                    <a:pt x="64947" y="2136"/>
                    <a:pt x="64880" y="2069"/>
                  </a:cubicBezTo>
                  <a:lnTo>
                    <a:pt x="64813" y="2002"/>
                  </a:lnTo>
                  <a:lnTo>
                    <a:pt x="64680" y="1902"/>
                  </a:lnTo>
                  <a:cubicBezTo>
                    <a:pt x="64546" y="1769"/>
                    <a:pt x="64380" y="1669"/>
                    <a:pt x="64180" y="1569"/>
                  </a:cubicBezTo>
                  <a:cubicBezTo>
                    <a:pt x="63813" y="1368"/>
                    <a:pt x="63412" y="1235"/>
                    <a:pt x="63012" y="1168"/>
                  </a:cubicBezTo>
                  <a:cubicBezTo>
                    <a:pt x="62779" y="1102"/>
                    <a:pt x="62578" y="1102"/>
                    <a:pt x="62345" y="1102"/>
                  </a:cubicBezTo>
                  <a:lnTo>
                    <a:pt x="61778" y="1102"/>
                  </a:lnTo>
                  <a:cubicBezTo>
                    <a:pt x="61644" y="1135"/>
                    <a:pt x="61511" y="1168"/>
                    <a:pt x="61378" y="1202"/>
                  </a:cubicBezTo>
                  <a:cubicBezTo>
                    <a:pt x="61344" y="1202"/>
                    <a:pt x="61177" y="1235"/>
                    <a:pt x="61177" y="1235"/>
                  </a:cubicBezTo>
                  <a:cubicBezTo>
                    <a:pt x="61011" y="1268"/>
                    <a:pt x="60844" y="1335"/>
                    <a:pt x="60710" y="1402"/>
                  </a:cubicBezTo>
                  <a:cubicBezTo>
                    <a:pt x="60444" y="1502"/>
                    <a:pt x="60210" y="1602"/>
                    <a:pt x="59977" y="1735"/>
                  </a:cubicBezTo>
                  <a:lnTo>
                    <a:pt x="59943" y="1769"/>
                  </a:lnTo>
                  <a:cubicBezTo>
                    <a:pt x="59576" y="1969"/>
                    <a:pt x="59276" y="2169"/>
                    <a:pt x="58942" y="2403"/>
                  </a:cubicBezTo>
                  <a:cubicBezTo>
                    <a:pt x="58375" y="2836"/>
                    <a:pt x="57942" y="3170"/>
                    <a:pt x="57508" y="3537"/>
                  </a:cubicBezTo>
                  <a:cubicBezTo>
                    <a:pt x="56541" y="4371"/>
                    <a:pt x="55607" y="5271"/>
                    <a:pt x="54906" y="5972"/>
                  </a:cubicBezTo>
                  <a:cubicBezTo>
                    <a:pt x="54573" y="6305"/>
                    <a:pt x="54272" y="6639"/>
                    <a:pt x="53939" y="6972"/>
                  </a:cubicBezTo>
                  <a:lnTo>
                    <a:pt x="53672" y="7273"/>
                  </a:lnTo>
                  <a:cubicBezTo>
                    <a:pt x="53305" y="7640"/>
                    <a:pt x="52972" y="8007"/>
                    <a:pt x="52638" y="8373"/>
                  </a:cubicBezTo>
                  <a:lnTo>
                    <a:pt x="52505" y="8540"/>
                  </a:lnTo>
                  <a:cubicBezTo>
                    <a:pt x="52171" y="8907"/>
                    <a:pt x="51804" y="9307"/>
                    <a:pt x="51437" y="9774"/>
                  </a:cubicBezTo>
                  <a:cubicBezTo>
                    <a:pt x="51304" y="9908"/>
                    <a:pt x="51170" y="10075"/>
                    <a:pt x="51037" y="10208"/>
                  </a:cubicBezTo>
                  <a:lnTo>
                    <a:pt x="50837" y="10208"/>
                  </a:lnTo>
                  <a:cubicBezTo>
                    <a:pt x="48568" y="10208"/>
                    <a:pt x="46400" y="11175"/>
                    <a:pt x="44532" y="12943"/>
                  </a:cubicBezTo>
                  <a:cubicBezTo>
                    <a:pt x="42864" y="11376"/>
                    <a:pt x="40663" y="10475"/>
                    <a:pt x="38361" y="10442"/>
                  </a:cubicBezTo>
                  <a:cubicBezTo>
                    <a:pt x="36860" y="10475"/>
                    <a:pt x="35392" y="10842"/>
                    <a:pt x="34058" y="11509"/>
                  </a:cubicBezTo>
                  <a:cubicBezTo>
                    <a:pt x="32624" y="12210"/>
                    <a:pt x="31456" y="13310"/>
                    <a:pt x="30689" y="14711"/>
                  </a:cubicBezTo>
                  <a:lnTo>
                    <a:pt x="29655" y="14711"/>
                  </a:lnTo>
                  <a:cubicBezTo>
                    <a:pt x="29021" y="13410"/>
                    <a:pt x="28054" y="12343"/>
                    <a:pt x="26820" y="11576"/>
                  </a:cubicBezTo>
                  <a:cubicBezTo>
                    <a:pt x="25419" y="10708"/>
                    <a:pt x="23784" y="10208"/>
                    <a:pt x="22116" y="10208"/>
                  </a:cubicBezTo>
                  <a:cubicBezTo>
                    <a:pt x="22018" y="10198"/>
                    <a:pt x="21921" y="10194"/>
                    <a:pt x="21823" y="10194"/>
                  </a:cubicBezTo>
                  <a:cubicBezTo>
                    <a:pt x="21587" y="10194"/>
                    <a:pt x="21351" y="10218"/>
                    <a:pt x="21115" y="10241"/>
                  </a:cubicBezTo>
                  <a:cubicBezTo>
                    <a:pt x="21849" y="9774"/>
                    <a:pt x="22550" y="9341"/>
                    <a:pt x="23217" y="8907"/>
                  </a:cubicBezTo>
                  <a:lnTo>
                    <a:pt x="24018" y="8407"/>
                  </a:lnTo>
                  <a:cubicBezTo>
                    <a:pt x="24685" y="9341"/>
                    <a:pt x="25752" y="9908"/>
                    <a:pt x="26886" y="9908"/>
                  </a:cubicBezTo>
                  <a:cubicBezTo>
                    <a:pt x="27053" y="9908"/>
                    <a:pt x="27220" y="9908"/>
                    <a:pt x="27353" y="9875"/>
                  </a:cubicBezTo>
                  <a:cubicBezTo>
                    <a:pt x="29221" y="9608"/>
                    <a:pt x="30556" y="7906"/>
                    <a:pt x="30322" y="6038"/>
                  </a:cubicBezTo>
                  <a:lnTo>
                    <a:pt x="30289" y="5772"/>
                  </a:lnTo>
                  <a:lnTo>
                    <a:pt x="30289" y="5638"/>
                  </a:lnTo>
                  <a:cubicBezTo>
                    <a:pt x="30255" y="5238"/>
                    <a:pt x="30189" y="4838"/>
                    <a:pt x="30055" y="4437"/>
                  </a:cubicBezTo>
                  <a:lnTo>
                    <a:pt x="30055" y="4371"/>
                  </a:lnTo>
                  <a:cubicBezTo>
                    <a:pt x="29855" y="3637"/>
                    <a:pt x="29555" y="2936"/>
                    <a:pt x="29155" y="2302"/>
                  </a:cubicBezTo>
                  <a:cubicBezTo>
                    <a:pt x="28988" y="2036"/>
                    <a:pt x="28788" y="1802"/>
                    <a:pt x="28587" y="1569"/>
                  </a:cubicBezTo>
                  <a:cubicBezTo>
                    <a:pt x="28421" y="1368"/>
                    <a:pt x="28221" y="1202"/>
                    <a:pt x="28020" y="1035"/>
                  </a:cubicBezTo>
                  <a:lnTo>
                    <a:pt x="27820" y="868"/>
                  </a:lnTo>
                  <a:cubicBezTo>
                    <a:pt x="27754" y="835"/>
                    <a:pt x="27687" y="768"/>
                    <a:pt x="27620" y="735"/>
                  </a:cubicBezTo>
                  <a:lnTo>
                    <a:pt x="27453" y="601"/>
                  </a:lnTo>
                  <a:cubicBezTo>
                    <a:pt x="27353" y="568"/>
                    <a:pt x="27253" y="501"/>
                    <a:pt x="27153" y="434"/>
                  </a:cubicBezTo>
                  <a:lnTo>
                    <a:pt x="27086" y="401"/>
                  </a:lnTo>
                  <a:lnTo>
                    <a:pt x="26886" y="301"/>
                  </a:lnTo>
                  <a:lnTo>
                    <a:pt x="26786" y="268"/>
                  </a:lnTo>
                  <a:cubicBezTo>
                    <a:pt x="26653" y="234"/>
                    <a:pt x="26486" y="168"/>
                    <a:pt x="26353" y="134"/>
                  </a:cubicBezTo>
                  <a:lnTo>
                    <a:pt x="26252" y="134"/>
                  </a:lnTo>
                  <a:cubicBezTo>
                    <a:pt x="25919" y="34"/>
                    <a:pt x="25585" y="1"/>
                    <a:pt x="25218" y="1"/>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0"/>
            <p:cNvSpPr/>
            <p:nvPr/>
          </p:nvSpPr>
          <p:spPr>
            <a:xfrm>
              <a:off x="5969499" y="2054083"/>
              <a:ext cx="825929" cy="497381"/>
            </a:xfrm>
            <a:custGeom>
              <a:avLst/>
              <a:gdLst/>
              <a:ahLst/>
              <a:cxnLst/>
              <a:rect l="l" t="t" r="r" b="b"/>
              <a:pathLst>
                <a:path w="21110" h="12711" extrusionOk="0">
                  <a:moveTo>
                    <a:pt x="18708" y="1502"/>
                  </a:moveTo>
                  <a:lnTo>
                    <a:pt x="18808" y="1535"/>
                  </a:lnTo>
                  <a:lnTo>
                    <a:pt x="18841" y="1568"/>
                  </a:lnTo>
                  <a:lnTo>
                    <a:pt x="18841" y="1568"/>
                  </a:lnTo>
                  <a:lnTo>
                    <a:pt x="18774" y="1535"/>
                  </a:lnTo>
                  <a:lnTo>
                    <a:pt x="18708" y="1502"/>
                  </a:lnTo>
                  <a:close/>
                  <a:moveTo>
                    <a:pt x="18708" y="1"/>
                  </a:moveTo>
                  <a:cubicBezTo>
                    <a:pt x="18507" y="34"/>
                    <a:pt x="18307" y="67"/>
                    <a:pt x="18141" y="101"/>
                  </a:cubicBezTo>
                  <a:cubicBezTo>
                    <a:pt x="17473" y="301"/>
                    <a:pt x="16840" y="568"/>
                    <a:pt x="16239" y="868"/>
                  </a:cubicBezTo>
                  <a:cubicBezTo>
                    <a:pt x="15605" y="1168"/>
                    <a:pt x="14972" y="1502"/>
                    <a:pt x="14338" y="1869"/>
                  </a:cubicBezTo>
                  <a:cubicBezTo>
                    <a:pt x="13037" y="2569"/>
                    <a:pt x="11703" y="3403"/>
                    <a:pt x="10402" y="4237"/>
                  </a:cubicBezTo>
                  <a:cubicBezTo>
                    <a:pt x="9735" y="4671"/>
                    <a:pt x="9101" y="5104"/>
                    <a:pt x="8467" y="5538"/>
                  </a:cubicBezTo>
                  <a:cubicBezTo>
                    <a:pt x="7800" y="5971"/>
                    <a:pt x="7199" y="6405"/>
                    <a:pt x="6599" y="6839"/>
                  </a:cubicBezTo>
                  <a:cubicBezTo>
                    <a:pt x="5999" y="7239"/>
                    <a:pt x="5431" y="7673"/>
                    <a:pt x="4898" y="8073"/>
                  </a:cubicBezTo>
                  <a:cubicBezTo>
                    <a:pt x="4364" y="8473"/>
                    <a:pt x="3864" y="8874"/>
                    <a:pt x="3397" y="9240"/>
                  </a:cubicBezTo>
                  <a:cubicBezTo>
                    <a:pt x="1562" y="10675"/>
                    <a:pt x="395" y="11742"/>
                    <a:pt x="395" y="11742"/>
                  </a:cubicBezTo>
                  <a:cubicBezTo>
                    <a:pt x="1" y="12108"/>
                    <a:pt x="319" y="12711"/>
                    <a:pt x="768" y="12711"/>
                  </a:cubicBezTo>
                  <a:cubicBezTo>
                    <a:pt x="851" y="12711"/>
                    <a:pt x="939" y="12690"/>
                    <a:pt x="1028" y="12643"/>
                  </a:cubicBezTo>
                  <a:cubicBezTo>
                    <a:pt x="1028" y="12643"/>
                    <a:pt x="2396" y="11876"/>
                    <a:pt x="4364" y="10641"/>
                  </a:cubicBezTo>
                  <a:cubicBezTo>
                    <a:pt x="4864" y="10341"/>
                    <a:pt x="5398" y="10008"/>
                    <a:pt x="5965" y="9641"/>
                  </a:cubicBezTo>
                  <a:cubicBezTo>
                    <a:pt x="6532" y="9274"/>
                    <a:pt x="7099" y="8907"/>
                    <a:pt x="7733" y="8507"/>
                  </a:cubicBezTo>
                  <a:lnTo>
                    <a:pt x="11536" y="5938"/>
                  </a:lnTo>
                  <a:cubicBezTo>
                    <a:pt x="12837" y="5104"/>
                    <a:pt x="14138" y="4270"/>
                    <a:pt x="15339" y="3503"/>
                  </a:cubicBezTo>
                  <a:cubicBezTo>
                    <a:pt x="15972" y="3136"/>
                    <a:pt x="16539" y="2769"/>
                    <a:pt x="17106" y="2436"/>
                  </a:cubicBezTo>
                  <a:cubicBezTo>
                    <a:pt x="17607" y="2135"/>
                    <a:pt x="18107" y="1902"/>
                    <a:pt x="18641" y="1668"/>
                  </a:cubicBezTo>
                  <a:cubicBezTo>
                    <a:pt x="18700" y="1639"/>
                    <a:pt x="18787" y="1609"/>
                    <a:pt x="18852" y="1579"/>
                  </a:cubicBezTo>
                  <a:lnTo>
                    <a:pt x="18852" y="1579"/>
                  </a:lnTo>
                  <a:lnTo>
                    <a:pt x="18874" y="1602"/>
                  </a:lnTo>
                  <a:cubicBezTo>
                    <a:pt x="18891" y="1618"/>
                    <a:pt x="18899" y="1618"/>
                    <a:pt x="18908" y="1618"/>
                  </a:cubicBezTo>
                  <a:cubicBezTo>
                    <a:pt x="18916" y="1618"/>
                    <a:pt x="18924" y="1618"/>
                    <a:pt x="18941" y="1635"/>
                  </a:cubicBezTo>
                  <a:cubicBezTo>
                    <a:pt x="19008" y="1668"/>
                    <a:pt x="19075" y="1735"/>
                    <a:pt x="19108" y="1802"/>
                  </a:cubicBezTo>
                  <a:cubicBezTo>
                    <a:pt x="19341" y="2069"/>
                    <a:pt x="19508" y="2369"/>
                    <a:pt x="19642" y="2669"/>
                  </a:cubicBezTo>
                  <a:cubicBezTo>
                    <a:pt x="19775" y="2969"/>
                    <a:pt x="19875" y="3270"/>
                    <a:pt x="19975" y="3570"/>
                  </a:cubicBezTo>
                  <a:cubicBezTo>
                    <a:pt x="20005" y="3835"/>
                    <a:pt x="20216" y="4048"/>
                    <a:pt x="20472" y="4048"/>
                  </a:cubicBezTo>
                  <a:cubicBezTo>
                    <a:pt x="20506" y="4048"/>
                    <a:pt x="20541" y="4045"/>
                    <a:pt x="20576" y="4037"/>
                  </a:cubicBezTo>
                  <a:cubicBezTo>
                    <a:pt x="20876" y="4003"/>
                    <a:pt x="21109" y="3737"/>
                    <a:pt x="21043" y="3403"/>
                  </a:cubicBezTo>
                  <a:cubicBezTo>
                    <a:pt x="21043" y="3403"/>
                    <a:pt x="21009" y="3303"/>
                    <a:pt x="21009" y="3103"/>
                  </a:cubicBezTo>
                  <a:cubicBezTo>
                    <a:pt x="20976" y="2836"/>
                    <a:pt x="20943" y="2536"/>
                    <a:pt x="20876" y="2269"/>
                  </a:cubicBezTo>
                  <a:cubicBezTo>
                    <a:pt x="20742" y="1802"/>
                    <a:pt x="20576" y="1368"/>
                    <a:pt x="20309" y="935"/>
                  </a:cubicBezTo>
                  <a:cubicBezTo>
                    <a:pt x="20209" y="801"/>
                    <a:pt x="20109" y="668"/>
                    <a:pt x="20009" y="568"/>
                  </a:cubicBezTo>
                  <a:cubicBezTo>
                    <a:pt x="19942" y="501"/>
                    <a:pt x="19842" y="401"/>
                    <a:pt x="19775" y="334"/>
                  </a:cubicBezTo>
                  <a:lnTo>
                    <a:pt x="19642" y="234"/>
                  </a:lnTo>
                  <a:lnTo>
                    <a:pt x="19542" y="201"/>
                  </a:lnTo>
                  <a:lnTo>
                    <a:pt x="19475" y="134"/>
                  </a:lnTo>
                  <a:lnTo>
                    <a:pt x="19441" y="134"/>
                  </a:lnTo>
                  <a:lnTo>
                    <a:pt x="19375" y="101"/>
                  </a:lnTo>
                  <a:lnTo>
                    <a:pt x="19341" y="101"/>
                  </a:lnTo>
                  <a:lnTo>
                    <a:pt x="19175" y="34"/>
                  </a:lnTo>
                  <a:cubicBezTo>
                    <a:pt x="19041" y="1"/>
                    <a:pt x="18874" y="1"/>
                    <a:pt x="18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0"/>
            <p:cNvSpPr/>
            <p:nvPr/>
          </p:nvSpPr>
          <p:spPr>
            <a:xfrm>
              <a:off x="7707188" y="2098454"/>
              <a:ext cx="541373" cy="465138"/>
            </a:xfrm>
            <a:custGeom>
              <a:avLst/>
              <a:gdLst/>
              <a:ahLst/>
              <a:cxnLst/>
              <a:rect l="l" t="t" r="r" b="b"/>
              <a:pathLst>
                <a:path w="13837" h="11887" extrusionOk="0">
                  <a:moveTo>
                    <a:pt x="11090" y="1468"/>
                  </a:moveTo>
                  <a:lnTo>
                    <a:pt x="11090" y="1468"/>
                  </a:lnTo>
                  <a:cubicBezTo>
                    <a:pt x="11150" y="1513"/>
                    <a:pt x="11209" y="1565"/>
                    <a:pt x="11269" y="1620"/>
                  </a:cubicBezTo>
                  <a:lnTo>
                    <a:pt x="11269" y="1620"/>
                  </a:lnTo>
                  <a:cubicBezTo>
                    <a:pt x="11254" y="1616"/>
                    <a:pt x="11238" y="1610"/>
                    <a:pt x="11223" y="1602"/>
                  </a:cubicBezTo>
                  <a:cubicBezTo>
                    <a:pt x="11190" y="1568"/>
                    <a:pt x="11156" y="1535"/>
                    <a:pt x="11123" y="1502"/>
                  </a:cubicBezTo>
                  <a:lnTo>
                    <a:pt x="11090" y="1468"/>
                  </a:lnTo>
                  <a:close/>
                  <a:moveTo>
                    <a:pt x="11390" y="1"/>
                  </a:moveTo>
                  <a:lnTo>
                    <a:pt x="11256" y="34"/>
                  </a:lnTo>
                  <a:lnTo>
                    <a:pt x="11190" y="34"/>
                  </a:lnTo>
                  <a:lnTo>
                    <a:pt x="11023" y="101"/>
                  </a:lnTo>
                  <a:cubicBezTo>
                    <a:pt x="10856" y="167"/>
                    <a:pt x="10723" y="234"/>
                    <a:pt x="10589" y="301"/>
                  </a:cubicBezTo>
                  <a:cubicBezTo>
                    <a:pt x="10356" y="434"/>
                    <a:pt x="10122" y="601"/>
                    <a:pt x="9922" y="735"/>
                  </a:cubicBezTo>
                  <a:cubicBezTo>
                    <a:pt x="9522" y="1068"/>
                    <a:pt x="9088" y="1368"/>
                    <a:pt x="8688" y="1735"/>
                  </a:cubicBezTo>
                  <a:cubicBezTo>
                    <a:pt x="7854" y="2436"/>
                    <a:pt x="7020" y="3236"/>
                    <a:pt x="6219" y="4037"/>
                  </a:cubicBezTo>
                  <a:cubicBezTo>
                    <a:pt x="5786" y="4437"/>
                    <a:pt x="5419" y="4871"/>
                    <a:pt x="5019" y="5271"/>
                  </a:cubicBezTo>
                  <a:cubicBezTo>
                    <a:pt x="4618" y="5671"/>
                    <a:pt x="4251" y="6105"/>
                    <a:pt x="3918" y="6505"/>
                  </a:cubicBezTo>
                  <a:cubicBezTo>
                    <a:pt x="3551" y="6906"/>
                    <a:pt x="3217" y="7273"/>
                    <a:pt x="2884" y="7639"/>
                  </a:cubicBezTo>
                  <a:cubicBezTo>
                    <a:pt x="2583" y="8040"/>
                    <a:pt x="2283" y="8373"/>
                    <a:pt x="2016" y="8707"/>
                  </a:cubicBezTo>
                  <a:cubicBezTo>
                    <a:pt x="916" y="10041"/>
                    <a:pt x="282" y="11009"/>
                    <a:pt x="282" y="11009"/>
                  </a:cubicBezTo>
                  <a:cubicBezTo>
                    <a:pt x="0" y="11418"/>
                    <a:pt x="328" y="11886"/>
                    <a:pt x="721" y="11886"/>
                  </a:cubicBezTo>
                  <a:cubicBezTo>
                    <a:pt x="840" y="11886"/>
                    <a:pt x="966" y="11843"/>
                    <a:pt x="1082" y="11742"/>
                  </a:cubicBezTo>
                  <a:cubicBezTo>
                    <a:pt x="1082" y="11742"/>
                    <a:pt x="1983" y="11042"/>
                    <a:pt x="3217" y="9874"/>
                  </a:cubicBezTo>
                  <a:cubicBezTo>
                    <a:pt x="3517" y="9574"/>
                    <a:pt x="3884" y="9274"/>
                    <a:pt x="4218" y="8940"/>
                  </a:cubicBezTo>
                  <a:cubicBezTo>
                    <a:pt x="4585" y="8607"/>
                    <a:pt x="4952" y="8240"/>
                    <a:pt x="5319" y="7873"/>
                  </a:cubicBezTo>
                  <a:cubicBezTo>
                    <a:pt x="5686" y="7506"/>
                    <a:pt x="6086" y="7106"/>
                    <a:pt x="6486" y="6739"/>
                  </a:cubicBezTo>
                  <a:lnTo>
                    <a:pt x="7654" y="5538"/>
                  </a:lnTo>
                  <a:cubicBezTo>
                    <a:pt x="8454" y="4737"/>
                    <a:pt x="9255" y="3937"/>
                    <a:pt x="9989" y="3203"/>
                  </a:cubicBezTo>
                  <a:cubicBezTo>
                    <a:pt x="10356" y="2836"/>
                    <a:pt x="10689" y="2502"/>
                    <a:pt x="11056" y="2202"/>
                  </a:cubicBezTo>
                  <a:cubicBezTo>
                    <a:pt x="11202" y="2056"/>
                    <a:pt x="11349" y="1935"/>
                    <a:pt x="11472" y="1818"/>
                  </a:cubicBezTo>
                  <a:lnTo>
                    <a:pt x="11472" y="1818"/>
                  </a:lnTo>
                  <a:cubicBezTo>
                    <a:pt x="11478" y="1824"/>
                    <a:pt x="11484" y="1830"/>
                    <a:pt x="11490" y="1835"/>
                  </a:cubicBezTo>
                  <a:cubicBezTo>
                    <a:pt x="11557" y="1869"/>
                    <a:pt x="11590" y="1935"/>
                    <a:pt x="11657" y="1969"/>
                  </a:cubicBezTo>
                  <a:lnTo>
                    <a:pt x="11790" y="2169"/>
                  </a:lnTo>
                  <a:cubicBezTo>
                    <a:pt x="11990" y="2402"/>
                    <a:pt x="12190" y="2636"/>
                    <a:pt x="12324" y="2836"/>
                  </a:cubicBezTo>
                  <a:lnTo>
                    <a:pt x="12591" y="3270"/>
                  </a:lnTo>
                  <a:lnTo>
                    <a:pt x="12691" y="3436"/>
                  </a:lnTo>
                  <a:lnTo>
                    <a:pt x="12724" y="3470"/>
                  </a:lnTo>
                  <a:cubicBezTo>
                    <a:pt x="12844" y="3645"/>
                    <a:pt x="13011" y="3719"/>
                    <a:pt x="13176" y="3719"/>
                  </a:cubicBezTo>
                  <a:cubicBezTo>
                    <a:pt x="13512" y="3719"/>
                    <a:pt x="13837" y="3406"/>
                    <a:pt x="13725" y="3003"/>
                  </a:cubicBezTo>
                  <a:lnTo>
                    <a:pt x="13625" y="2769"/>
                  </a:lnTo>
                  <a:cubicBezTo>
                    <a:pt x="13558" y="2603"/>
                    <a:pt x="13491" y="2402"/>
                    <a:pt x="13425" y="2202"/>
                  </a:cubicBezTo>
                  <a:cubicBezTo>
                    <a:pt x="13291" y="1902"/>
                    <a:pt x="13158" y="1635"/>
                    <a:pt x="12991" y="1335"/>
                  </a:cubicBezTo>
                  <a:cubicBezTo>
                    <a:pt x="12791" y="968"/>
                    <a:pt x="12524" y="601"/>
                    <a:pt x="12224" y="268"/>
                  </a:cubicBezTo>
                  <a:lnTo>
                    <a:pt x="12157" y="201"/>
                  </a:lnTo>
                  <a:lnTo>
                    <a:pt x="12024" y="134"/>
                  </a:lnTo>
                  <a:cubicBezTo>
                    <a:pt x="11923" y="67"/>
                    <a:pt x="11857" y="34"/>
                    <a:pt x="11757" y="34"/>
                  </a:cubicBezTo>
                  <a:cubicBezTo>
                    <a:pt x="11690" y="34"/>
                    <a:pt x="11623" y="1"/>
                    <a:pt x="11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0"/>
            <p:cNvSpPr/>
            <p:nvPr/>
          </p:nvSpPr>
          <p:spPr>
            <a:xfrm>
              <a:off x="6751070" y="2631767"/>
              <a:ext cx="302827" cy="111364"/>
            </a:xfrm>
            <a:custGeom>
              <a:avLst/>
              <a:gdLst/>
              <a:ahLst/>
              <a:cxnLst/>
              <a:rect l="l" t="t" r="r" b="b"/>
              <a:pathLst>
                <a:path w="7740" h="2846" extrusionOk="0">
                  <a:moveTo>
                    <a:pt x="4084" y="1"/>
                  </a:moveTo>
                  <a:cubicBezTo>
                    <a:pt x="4013" y="1"/>
                    <a:pt x="3941" y="5"/>
                    <a:pt x="3870" y="14"/>
                  </a:cubicBezTo>
                  <a:cubicBezTo>
                    <a:pt x="3799" y="9"/>
                    <a:pt x="3729" y="7"/>
                    <a:pt x="3659" y="7"/>
                  </a:cubicBezTo>
                  <a:cubicBezTo>
                    <a:pt x="3196" y="7"/>
                    <a:pt x="2736" y="98"/>
                    <a:pt x="2302" y="214"/>
                  </a:cubicBezTo>
                  <a:cubicBezTo>
                    <a:pt x="2102" y="281"/>
                    <a:pt x="1868" y="381"/>
                    <a:pt x="1668" y="481"/>
                  </a:cubicBezTo>
                  <a:cubicBezTo>
                    <a:pt x="1468" y="547"/>
                    <a:pt x="1301" y="648"/>
                    <a:pt x="1134" y="781"/>
                  </a:cubicBezTo>
                  <a:cubicBezTo>
                    <a:pt x="867" y="914"/>
                    <a:pt x="601" y="1115"/>
                    <a:pt x="400" y="1348"/>
                  </a:cubicBezTo>
                  <a:cubicBezTo>
                    <a:pt x="300" y="1415"/>
                    <a:pt x="234" y="1481"/>
                    <a:pt x="200" y="1515"/>
                  </a:cubicBezTo>
                  <a:cubicBezTo>
                    <a:pt x="167" y="1548"/>
                    <a:pt x="167" y="1582"/>
                    <a:pt x="134" y="1582"/>
                  </a:cubicBezTo>
                  <a:lnTo>
                    <a:pt x="100" y="1682"/>
                  </a:lnTo>
                  <a:cubicBezTo>
                    <a:pt x="34" y="1815"/>
                    <a:pt x="0" y="1948"/>
                    <a:pt x="67" y="2082"/>
                  </a:cubicBezTo>
                  <a:cubicBezTo>
                    <a:pt x="124" y="2367"/>
                    <a:pt x="351" y="2530"/>
                    <a:pt x="624" y="2530"/>
                  </a:cubicBezTo>
                  <a:cubicBezTo>
                    <a:pt x="671" y="2530"/>
                    <a:pt x="719" y="2525"/>
                    <a:pt x="767" y="2516"/>
                  </a:cubicBezTo>
                  <a:lnTo>
                    <a:pt x="834" y="2516"/>
                  </a:lnTo>
                  <a:lnTo>
                    <a:pt x="1034" y="2482"/>
                  </a:lnTo>
                  <a:lnTo>
                    <a:pt x="1768" y="2315"/>
                  </a:lnTo>
                  <a:cubicBezTo>
                    <a:pt x="1935" y="2315"/>
                    <a:pt x="2102" y="2282"/>
                    <a:pt x="2268" y="2249"/>
                  </a:cubicBezTo>
                  <a:cubicBezTo>
                    <a:pt x="2435" y="2215"/>
                    <a:pt x="2602" y="2182"/>
                    <a:pt x="2769" y="2149"/>
                  </a:cubicBezTo>
                  <a:cubicBezTo>
                    <a:pt x="2910" y="2125"/>
                    <a:pt x="3035" y="2101"/>
                    <a:pt x="3167" y="2101"/>
                  </a:cubicBezTo>
                  <a:cubicBezTo>
                    <a:pt x="3222" y="2101"/>
                    <a:pt x="3277" y="2106"/>
                    <a:pt x="3336" y="2115"/>
                  </a:cubicBezTo>
                  <a:lnTo>
                    <a:pt x="3870" y="2115"/>
                  </a:lnTo>
                  <a:cubicBezTo>
                    <a:pt x="3925" y="2104"/>
                    <a:pt x="3981" y="2100"/>
                    <a:pt x="4038" y="2100"/>
                  </a:cubicBezTo>
                  <a:cubicBezTo>
                    <a:pt x="4151" y="2100"/>
                    <a:pt x="4270" y="2115"/>
                    <a:pt x="4403" y="2115"/>
                  </a:cubicBezTo>
                  <a:lnTo>
                    <a:pt x="4670" y="2115"/>
                  </a:lnTo>
                  <a:cubicBezTo>
                    <a:pt x="4737" y="2149"/>
                    <a:pt x="4804" y="2149"/>
                    <a:pt x="4904" y="2182"/>
                  </a:cubicBezTo>
                  <a:cubicBezTo>
                    <a:pt x="5070" y="2182"/>
                    <a:pt x="5204" y="2215"/>
                    <a:pt x="5371" y="2282"/>
                  </a:cubicBezTo>
                  <a:cubicBezTo>
                    <a:pt x="5437" y="2282"/>
                    <a:pt x="5504" y="2315"/>
                    <a:pt x="5604" y="2315"/>
                  </a:cubicBezTo>
                  <a:lnTo>
                    <a:pt x="5804" y="2415"/>
                  </a:lnTo>
                  <a:cubicBezTo>
                    <a:pt x="5938" y="2449"/>
                    <a:pt x="6071" y="2482"/>
                    <a:pt x="6171" y="2549"/>
                  </a:cubicBezTo>
                  <a:cubicBezTo>
                    <a:pt x="6271" y="2582"/>
                    <a:pt x="6371" y="2649"/>
                    <a:pt x="6471" y="2682"/>
                  </a:cubicBezTo>
                  <a:lnTo>
                    <a:pt x="6738" y="2782"/>
                  </a:lnTo>
                  <a:lnTo>
                    <a:pt x="6838" y="2816"/>
                  </a:lnTo>
                  <a:cubicBezTo>
                    <a:pt x="6900" y="2836"/>
                    <a:pt x="6960" y="2846"/>
                    <a:pt x="7018" y="2846"/>
                  </a:cubicBezTo>
                  <a:cubicBezTo>
                    <a:pt x="7434" y="2846"/>
                    <a:pt x="7740" y="2362"/>
                    <a:pt x="7506" y="1982"/>
                  </a:cubicBezTo>
                  <a:cubicBezTo>
                    <a:pt x="7506" y="1982"/>
                    <a:pt x="7439" y="1848"/>
                    <a:pt x="7305" y="1682"/>
                  </a:cubicBezTo>
                  <a:cubicBezTo>
                    <a:pt x="7239" y="1582"/>
                    <a:pt x="7139" y="1481"/>
                    <a:pt x="7039" y="1348"/>
                  </a:cubicBezTo>
                  <a:cubicBezTo>
                    <a:pt x="6938" y="1215"/>
                    <a:pt x="6772" y="1081"/>
                    <a:pt x="6638" y="981"/>
                  </a:cubicBezTo>
                  <a:lnTo>
                    <a:pt x="6405" y="781"/>
                  </a:lnTo>
                  <a:cubicBezTo>
                    <a:pt x="6305" y="714"/>
                    <a:pt x="6205" y="681"/>
                    <a:pt x="6105" y="614"/>
                  </a:cubicBezTo>
                  <a:cubicBezTo>
                    <a:pt x="5904" y="481"/>
                    <a:pt x="5671" y="347"/>
                    <a:pt x="5437" y="281"/>
                  </a:cubicBezTo>
                  <a:cubicBezTo>
                    <a:pt x="5304" y="247"/>
                    <a:pt x="5204" y="181"/>
                    <a:pt x="5070" y="147"/>
                  </a:cubicBezTo>
                  <a:cubicBezTo>
                    <a:pt x="4937" y="114"/>
                    <a:pt x="4804" y="114"/>
                    <a:pt x="4670" y="80"/>
                  </a:cubicBezTo>
                  <a:cubicBezTo>
                    <a:pt x="4475" y="32"/>
                    <a:pt x="4279" y="1"/>
                    <a:pt x="4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0"/>
            <p:cNvSpPr/>
            <p:nvPr/>
          </p:nvSpPr>
          <p:spPr>
            <a:xfrm>
              <a:off x="5766389" y="2495954"/>
              <a:ext cx="1121675" cy="757713"/>
            </a:xfrm>
            <a:custGeom>
              <a:avLst/>
              <a:gdLst/>
              <a:ahLst/>
              <a:cxnLst/>
              <a:rect l="l" t="t" r="r" b="b"/>
              <a:pathLst>
                <a:path w="28669" h="19364" extrusionOk="0">
                  <a:moveTo>
                    <a:pt x="20943" y="0"/>
                  </a:moveTo>
                  <a:cubicBezTo>
                    <a:pt x="16929" y="0"/>
                    <a:pt x="14559" y="5753"/>
                    <a:pt x="14559" y="5753"/>
                  </a:cubicBezTo>
                  <a:cubicBezTo>
                    <a:pt x="14559"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2"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0"/>
            <p:cNvSpPr/>
            <p:nvPr/>
          </p:nvSpPr>
          <p:spPr>
            <a:xfrm>
              <a:off x="5842648" y="2454792"/>
              <a:ext cx="986693" cy="839299"/>
            </a:xfrm>
            <a:custGeom>
              <a:avLst/>
              <a:gdLst/>
              <a:ahLst/>
              <a:cxnLst/>
              <a:rect l="l" t="t" r="r" b="b"/>
              <a:pathLst>
                <a:path w="25219" h="21449" extrusionOk="0">
                  <a:moveTo>
                    <a:pt x="19014" y="2102"/>
                  </a:moveTo>
                  <a:cubicBezTo>
                    <a:pt x="19748" y="2135"/>
                    <a:pt x="20482" y="2369"/>
                    <a:pt x="21116" y="2769"/>
                  </a:cubicBezTo>
                  <a:cubicBezTo>
                    <a:pt x="22550" y="3636"/>
                    <a:pt x="22917" y="6305"/>
                    <a:pt x="22016" y="9540"/>
                  </a:cubicBezTo>
                  <a:cubicBezTo>
                    <a:pt x="20715" y="14277"/>
                    <a:pt x="16979" y="19347"/>
                    <a:pt x="12643" y="19381"/>
                  </a:cubicBezTo>
                  <a:lnTo>
                    <a:pt x="12576" y="19381"/>
                  </a:lnTo>
                  <a:cubicBezTo>
                    <a:pt x="9107" y="19381"/>
                    <a:pt x="4470" y="15445"/>
                    <a:pt x="3003" y="9107"/>
                  </a:cubicBezTo>
                  <a:cubicBezTo>
                    <a:pt x="2736" y="7939"/>
                    <a:pt x="2035" y="4036"/>
                    <a:pt x="4404" y="2869"/>
                  </a:cubicBezTo>
                  <a:cubicBezTo>
                    <a:pt x="5071" y="2535"/>
                    <a:pt x="5771" y="2335"/>
                    <a:pt x="6539" y="2335"/>
                  </a:cubicBezTo>
                  <a:cubicBezTo>
                    <a:pt x="9874" y="2335"/>
                    <a:pt x="11609" y="7105"/>
                    <a:pt x="11642" y="7172"/>
                  </a:cubicBezTo>
                  <a:cubicBezTo>
                    <a:pt x="11776" y="7572"/>
                    <a:pt x="12176" y="7839"/>
                    <a:pt x="12610" y="7839"/>
                  </a:cubicBezTo>
                  <a:cubicBezTo>
                    <a:pt x="13043" y="7839"/>
                    <a:pt x="13410" y="7606"/>
                    <a:pt x="13577" y="7205"/>
                  </a:cubicBezTo>
                  <a:cubicBezTo>
                    <a:pt x="13610" y="7139"/>
                    <a:pt x="15779" y="2102"/>
                    <a:pt x="19014" y="2102"/>
                  </a:cubicBezTo>
                  <a:close/>
                  <a:moveTo>
                    <a:pt x="19014" y="0"/>
                  </a:moveTo>
                  <a:cubicBezTo>
                    <a:pt x="15979" y="0"/>
                    <a:pt x="13844" y="2602"/>
                    <a:pt x="12676" y="4503"/>
                  </a:cubicBezTo>
                  <a:cubicBezTo>
                    <a:pt x="11609" y="2669"/>
                    <a:pt x="9607" y="234"/>
                    <a:pt x="6539" y="234"/>
                  </a:cubicBezTo>
                  <a:cubicBezTo>
                    <a:pt x="5471" y="267"/>
                    <a:pt x="4437" y="534"/>
                    <a:pt x="3503" y="1001"/>
                  </a:cubicBezTo>
                  <a:cubicBezTo>
                    <a:pt x="968" y="2268"/>
                    <a:pt x="1" y="5471"/>
                    <a:pt x="968" y="9574"/>
                  </a:cubicBezTo>
                  <a:cubicBezTo>
                    <a:pt x="1668" y="12509"/>
                    <a:pt x="3069" y="15244"/>
                    <a:pt x="5071" y="17513"/>
                  </a:cubicBezTo>
                  <a:cubicBezTo>
                    <a:pt x="7306" y="20115"/>
                    <a:pt x="9908" y="21449"/>
                    <a:pt x="12576" y="21449"/>
                  </a:cubicBezTo>
                  <a:lnTo>
                    <a:pt x="12643" y="21449"/>
                  </a:lnTo>
                  <a:cubicBezTo>
                    <a:pt x="18080" y="21416"/>
                    <a:pt x="22517" y="15678"/>
                    <a:pt x="24051" y="10074"/>
                  </a:cubicBezTo>
                  <a:cubicBezTo>
                    <a:pt x="25219" y="5804"/>
                    <a:pt x="24551" y="2402"/>
                    <a:pt x="22216" y="1001"/>
                  </a:cubicBezTo>
                  <a:cubicBezTo>
                    <a:pt x="21249" y="367"/>
                    <a:pt x="20148" y="34"/>
                    <a:pt x="1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0"/>
            <p:cNvSpPr/>
            <p:nvPr/>
          </p:nvSpPr>
          <p:spPr>
            <a:xfrm>
              <a:off x="6891459" y="2495954"/>
              <a:ext cx="1121675" cy="757713"/>
            </a:xfrm>
            <a:custGeom>
              <a:avLst/>
              <a:gdLst/>
              <a:ahLst/>
              <a:cxnLst/>
              <a:rect l="l" t="t" r="r" b="b"/>
              <a:pathLst>
                <a:path w="28669" h="19364" extrusionOk="0">
                  <a:moveTo>
                    <a:pt x="20943" y="0"/>
                  </a:moveTo>
                  <a:cubicBezTo>
                    <a:pt x="16929" y="0"/>
                    <a:pt x="14558" y="5753"/>
                    <a:pt x="14558" y="5753"/>
                  </a:cubicBezTo>
                  <a:cubicBezTo>
                    <a:pt x="14558"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1"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0"/>
            <p:cNvSpPr/>
            <p:nvPr/>
          </p:nvSpPr>
          <p:spPr>
            <a:xfrm>
              <a:off x="6969010" y="2454792"/>
              <a:ext cx="985402" cy="839299"/>
            </a:xfrm>
            <a:custGeom>
              <a:avLst/>
              <a:gdLst/>
              <a:ahLst/>
              <a:cxnLst/>
              <a:rect l="l" t="t" r="r" b="b"/>
              <a:pathLst>
                <a:path w="25186" h="21449" extrusionOk="0">
                  <a:moveTo>
                    <a:pt x="18981" y="2102"/>
                  </a:moveTo>
                  <a:cubicBezTo>
                    <a:pt x="19715" y="2135"/>
                    <a:pt x="20449" y="2369"/>
                    <a:pt x="21083" y="2769"/>
                  </a:cubicBezTo>
                  <a:cubicBezTo>
                    <a:pt x="22517" y="3636"/>
                    <a:pt x="22884" y="6305"/>
                    <a:pt x="21983" y="9540"/>
                  </a:cubicBezTo>
                  <a:cubicBezTo>
                    <a:pt x="20682" y="14277"/>
                    <a:pt x="16946" y="19347"/>
                    <a:pt x="12610" y="19381"/>
                  </a:cubicBezTo>
                  <a:lnTo>
                    <a:pt x="12543" y="19381"/>
                  </a:lnTo>
                  <a:cubicBezTo>
                    <a:pt x="9074" y="19381"/>
                    <a:pt x="4437" y="15445"/>
                    <a:pt x="2970" y="9107"/>
                  </a:cubicBezTo>
                  <a:cubicBezTo>
                    <a:pt x="2703" y="7939"/>
                    <a:pt x="2002" y="4036"/>
                    <a:pt x="4371" y="2869"/>
                  </a:cubicBezTo>
                  <a:cubicBezTo>
                    <a:pt x="5038" y="2535"/>
                    <a:pt x="5738" y="2335"/>
                    <a:pt x="6505" y="2335"/>
                  </a:cubicBezTo>
                  <a:cubicBezTo>
                    <a:pt x="9841" y="2335"/>
                    <a:pt x="11576" y="7105"/>
                    <a:pt x="11609" y="7172"/>
                  </a:cubicBezTo>
                  <a:cubicBezTo>
                    <a:pt x="11762" y="7631"/>
                    <a:pt x="12166" y="7864"/>
                    <a:pt x="12574" y="7864"/>
                  </a:cubicBezTo>
                  <a:cubicBezTo>
                    <a:pt x="12967" y="7864"/>
                    <a:pt x="13364" y="7647"/>
                    <a:pt x="13544" y="7205"/>
                  </a:cubicBezTo>
                  <a:cubicBezTo>
                    <a:pt x="13577" y="7139"/>
                    <a:pt x="15745" y="2102"/>
                    <a:pt x="18981" y="2102"/>
                  </a:cubicBezTo>
                  <a:close/>
                  <a:moveTo>
                    <a:pt x="18981" y="0"/>
                  </a:moveTo>
                  <a:cubicBezTo>
                    <a:pt x="15946" y="0"/>
                    <a:pt x="13811" y="2602"/>
                    <a:pt x="12643" y="4503"/>
                  </a:cubicBezTo>
                  <a:cubicBezTo>
                    <a:pt x="11576" y="2669"/>
                    <a:pt x="9574" y="234"/>
                    <a:pt x="6505" y="234"/>
                  </a:cubicBezTo>
                  <a:cubicBezTo>
                    <a:pt x="5438" y="267"/>
                    <a:pt x="4404" y="534"/>
                    <a:pt x="3470" y="1001"/>
                  </a:cubicBezTo>
                  <a:cubicBezTo>
                    <a:pt x="935" y="2268"/>
                    <a:pt x="1" y="5471"/>
                    <a:pt x="935" y="9574"/>
                  </a:cubicBezTo>
                  <a:cubicBezTo>
                    <a:pt x="1635" y="12509"/>
                    <a:pt x="3036" y="15244"/>
                    <a:pt x="5038" y="17513"/>
                  </a:cubicBezTo>
                  <a:cubicBezTo>
                    <a:pt x="7273" y="20115"/>
                    <a:pt x="9875" y="21449"/>
                    <a:pt x="12543" y="21449"/>
                  </a:cubicBezTo>
                  <a:lnTo>
                    <a:pt x="12643" y="21449"/>
                  </a:lnTo>
                  <a:cubicBezTo>
                    <a:pt x="18047" y="21416"/>
                    <a:pt x="22484" y="15678"/>
                    <a:pt x="24018" y="10074"/>
                  </a:cubicBezTo>
                  <a:cubicBezTo>
                    <a:pt x="25185" y="5804"/>
                    <a:pt x="24518" y="2402"/>
                    <a:pt x="22183" y="1001"/>
                  </a:cubicBezTo>
                  <a:cubicBezTo>
                    <a:pt x="21216" y="367"/>
                    <a:pt x="20115" y="34"/>
                    <a:pt x="18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0"/>
            <p:cNvSpPr/>
            <p:nvPr/>
          </p:nvSpPr>
          <p:spPr>
            <a:xfrm>
              <a:off x="6115445" y="2777636"/>
              <a:ext cx="74416" cy="75795"/>
            </a:xfrm>
            <a:custGeom>
              <a:avLst/>
              <a:gdLst/>
              <a:ahLst/>
              <a:cxnLst/>
              <a:rect l="l" t="t" r="r" b="b"/>
              <a:pathLst>
                <a:path w="1902" h="1937" extrusionOk="0">
                  <a:moveTo>
                    <a:pt x="1324" y="1"/>
                  </a:moveTo>
                  <a:cubicBezTo>
                    <a:pt x="1273" y="1"/>
                    <a:pt x="1220" y="7"/>
                    <a:pt x="1168" y="22"/>
                  </a:cubicBezTo>
                  <a:cubicBezTo>
                    <a:pt x="734" y="189"/>
                    <a:pt x="567" y="555"/>
                    <a:pt x="367" y="922"/>
                  </a:cubicBezTo>
                  <a:cubicBezTo>
                    <a:pt x="234" y="1123"/>
                    <a:pt x="134" y="1356"/>
                    <a:pt x="67" y="1590"/>
                  </a:cubicBezTo>
                  <a:cubicBezTo>
                    <a:pt x="0" y="1623"/>
                    <a:pt x="0" y="1723"/>
                    <a:pt x="67" y="1756"/>
                  </a:cubicBezTo>
                  <a:cubicBezTo>
                    <a:pt x="100" y="1790"/>
                    <a:pt x="134" y="1856"/>
                    <a:pt x="200" y="1890"/>
                  </a:cubicBezTo>
                  <a:cubicBezTo>
                    <a:pt x="248" y="1913"/>
                    <a:pt x="311" y="1937"/>
                    <a:pt x="380" y="1937"/>
                  </a:cubicBezTo>
                  <a:cubicBezTo>
                    <a:pt x="409" y="1937"/>
                    <a:pt x="438" y="1933"/>
                    <a:pt x="467" y="1923"/>
                  </a:cubicBezTo>
                  <a:cubicBezTo>
                    <a:pt x="634" y="1890"/>
                    <a:pt x="801" y="1823"/>
                    <a:pt x="968" y="1723"/>
                  </a:cubicBezTo>
                  <a:cubicBezTo>
                    <a:pt x="1134" y="1590"/>
                    <a:pt x="1301" y="1456"/>
                    <a:pt x="1468" y="1289"/>
                  </a:cubicBezTo>
                  <a:cubicBezTo>
                    <a:pt x="1701" y="1123"/>
                    <a:pt x="1868" y="856"/>
                    <a:pt x="1902" y="589"/>
                  </a:cubicBezTo>
                  <a:cubicBezTo>
                    <a:pt x="1902" y="246"/>
                    <a:pt x="1632" y="1"/>
                    <a:pt x="1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0"/>
            <p:cNvSpPr/>
            <p:nvPr/>
          </p:nvSpPr>
          <p:spPr>
            <a:xfrm>
              <a:off x="6158524" y="2796339"/>
              <a:ext cx="133573" cy="120520"/>
            </a:xfrm>
            <a:custGeom>
              <a:avLst/>
              <a:gdLst/>
              <a:ahLst/>
              <a:cxnLst/>
              <a:rect l="l" t="t" r="r" b="b"/>
              <a:pathLst>
                <a:path w="3414" h="3080" extrusionOk="0">
                  <a:moveTo>
                    <a:pt x="2321" y="1"/>
                  </a:moveTo>
                  <a:cubicBezTo>
                    <a:pt x="2140" y="1"/>
                    <a:pt x="1957" y="64"/>
                    <a:pt x="1801" y="211"/>
                  </a:cubicBezTo>
                  <a:cubicBezTo>
                    <a:pt x="1434" y="611"/>
                    <a:pt x="1067" y="1045"/>
                    <a:pt x="734" y="1445"/>
                  </a:cubicBezTo>
                  <a:cubicBezTo>
                    <a:pt x="367" y="1845"/>
                    <a:pt x="0" y="2246"/>
                    <a:pt x="33" y="2746"/>
                  </a:cubicBezTo>
                  <a:cubicBezTo>
                    <a:pt x="33" y="2946"/>
                    <a:pt x="167" y="3080"/>
                    <a:pt x="367" y="3080"/>
                  </a:cubicBezTo>
                  <a:cubicBezTo>
                    <a:pt x="834" y="2980"/>
                    <a:pt x="1301" y="2746"/>
                    <a:pt x="1668" y="2446"/>
                  </a:cubicBezTo>
                  <a:cubicBezTo>
                    <a:pt x="2202" y="2112"/>
                    <a:pt x="2669" y="1679"/>
                    <a:pt x="3036" y="1178"/>
                  </a:cubicBezTo>
                  <a:cubicBezTo>
                    <a:pt x="3413" y="599"/>
                    <a:pt x="2878" y="1"/>
                    <a:pt x="2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0"/>
            <p:cNvSpPr/>
            <p:nvPr/>
          </p:nvSpPr>
          <p:spPr>
            <a:xfrm>
              <a:off x="7181785" y="2678016"/>
              <a:ext cx="114167" cy="91369"/>
            </a:xfrm>
            <a:custGeom>
              <a:avLst/>
              <a:gdLst/>
              <a:ahLst/>
              <a:cxnLst/>
              <a:rect l="l" t="t" r="r" b="b"/>
              <a:pathLst>
                <a:path w="2918" h="2335" extrusionOk="0">
                  <a:moveTo>
                    <a:pt x="2089" y="0"/>
                  </a:moveTo>
                  <a:cubicBezTo>
                    <a:pt x="2018" y="0"/>
                    <a:pt x="1943" y="10"/>
                    <a:pt x="1868" y="33"/>
                  </a:cubicBezTo>
                  <a:cubicBezTo>
                    <a:pt x="1534" y="199"/>
                    <a:pt x="1201" y="466"/>
                    <a:pt x="967" y="766"/>
                  </a:cubicBezTo>
                  <a:cubicBezTo>
                    <a:pt x="767" y="1000"/>
                    <a:pt x="534" y="1233"/>
                    <a:pt x="334" y="1434"/>
                  </a:cubicBezTo>
                  <a:cubicBezTo>
                    <a:pt x="0" y="1767"/>
                    <a:pt x="234" y="2334"/>
                    <a:pt x="701" y="2334"/>
                  </a:cubicBezTo>
                  <a:cubicBezTo>
                    <a:pt x="1067" y="2301"/>
                    <a:pt x="1468" y="2201"/>
                    <a:pt x="1768" y="1967"/>
                  </a:cubicBezTo>
                  <a:cubicBezTo>
                    <a:pt x="2202" y="1734"/>
                    <a:pt x="2569" y="1367"/>
                    <a:pt x="2802" y="933"/>
                  </a:cubicBezTo>
                  <a:cubicBezTo>
                    <a:pt x="2918" y="442"/>
                    <a:pt x="2557"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0"/>
            <p:cNvSpPr/>
            <p:nvPr/>
          </p:nvSpPr>
          <p:spPr>
            <a:xfrm>
              <a:off x="7243097" y="2725674"/>
              <a:ext cx="150240" cy="122673"/>
            </a:xfrm>
            <a:custGeom>
              <a:avLst/>
              <a:gdLst/>
              <a:ahLst/>
              <a:cxnLst/>
              <a:rect l="l" t="t" r="r" b="b"/>
              <a:pathLst>
                <a:path w="3840" h="3135" extrusionOk="0">
                  <a:moveTo>
                    <a:pt x="2819" y="0"/>
                  </a:moveTo>
                  <a:cubicBezTo>
                    <a:pt x="2630" y="0"/>
                    <a:pt x="2435" y="75"/>
                    <a:pt x="2269" y="249"/>
                  </a:cubicBezTo>
                  <a:cubicBezTo>
                    <a:pt x="1835" y="649"/>
                    <a:pt x="1435" y="1050"/>
                    <a:pt x="935" y="1450"/>
                  </a:cubicBezTo>
                  <a:cubicBezTo>
                    <a:pt x="468" y="1850"/>
                    <a:pt x="1" y="2184"/>
                    <a:pt x="134" y="2784"/>
                  </a:cubicBezTo>
                  <a:cubicBezTo>
                    <a:pt x="190" y="3005"/>
                    <a:pt x="382" y="3135"/>
                    <a:pt x="579" y="3135"/>
                  </a:cubicBezTo>
                  <a:cubicBezTo>
                    <a:pt x="620" y="3135"/>
                    <a:pt x="661" y="3129"/>
                    <a:pt x="701" y="3118"/>
                  </a:cubicBezTo>
                  <a:cubicBezTo>
                    <a:pt x="1168" y="2951"/>
                    <a:pt x="1602" y="2717"/>
                    <a:pt x="2002" y="2451"/>
                  </a:cubicBezTo>
                  <a:cubicBezTo>
                    <a:pt x="2603" y="2150"/>
                    <a:pt x="3103" y="1717"/>
                    <a:pt x="3470" y="1183"/>
                  </a:cubicBezTo>
                  <a:cubicBezTo>
                    <a:pt x="3840" y="592"/>
                    <a:pt x="3354"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1" name="Google Shape;2721;p60"/>
          <p:cNvGrpSpPr/>
          <p:nvPr/>
        </p:nvGrpSpPr>
        <p:grpSpPr>
          <a:xfrm>
            <a:off x="-742512" y="406361"/>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307211" y="487351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871;p49">
            <a:extLst>
              <a:ext uri="{FF2B5EF4-FFF2-40B4-BE49-F238E27FC236}">
                <a16:creationId xmlns:a16="http://schemas.microsoft.com/office/drawing/2014/main" id="{CF2422DF-D0A1-943F-C4B7-693721675784}"/>
              </a:ext>
            </a:extLst>
          </p:cNvPr>
          <p:cNvGrpSpPr/>
          <p:nvPr/>
        </p:nvGrpSpPr>
        <p:grpSpPr>
          <a:xfrm>
            <a:off x="6457507" y="240156"/>
            <a:ext cx="1141228" cy="924320"/>
            <a:chOff x="820950" y="1441799"/>
            <a:chExt cx="1953192" cy="2175517"/>
          </a:xfrm>
        </p:grpSpPr>
        <p:sp>
          <p:nvSpPr>
            <p:cNvPr id="3" name="Google Shape;1872;p49">
              <a:extLst>
                <a:ext uri="{FF2B5EF4-FFF2-40B4-BE49-F238E27FC236}">
                  <a16:creationId xmlns:a16="http://schemas.microsoft.com/office/drawing/2014/main" id="{F25523AD-D7E6-3EC4-A423-4AD2058FBDA6}"/>
                </a:ext>
              </a:extLst>
            </p:cNvPr>
            <p:cNvSpPr/>
            <p:nvPr/>
          </p:nvSpPr>
          <p:spPr>
            <a:xfrm>
              <a:off x="820950" y="144179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73;p49">
              <a:extLst>
                <a:ext uri="{FF2B5EF4-FFF2-40B4-BE49-F238E27FC236}">
                  <a16:creationId xmlns:a16="http://schemas.microsoft.com/office/drawing/2014/main" id="{3717ABF2-F3A8-3F4F-F746-2DC2F7125F0B}"/>
                </a:ext>
              </a:extLst>
            </p:cNvPr>
            <p:cNvSpPr/>
            <p:nvPr/>
          </p:nvSpPr>
          <p:spPr>
            <a:xfrm>
              <a:off x="1005936" y="153856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rgbClr val="677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74;p49">
              <a:extLst>
                <a:ext uri="{FF2B5EF4-FFF2-40B4-BE49-F238E27FC236}">
                  <a16:creationId xmlns:a16="http://schemas.microsoft.com/office/drawing/2014/main" id="{4A795D9E-AC5F-DA6C-9C59-209B4B5C6C4B}"/>
                </a:ext>
              </a:extLst>
            </p:cNvPr>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75;p49">
              <a:extLst>
                <a:ext uri="{FF2B5EF4-FFF2-40B4-BE49-F238E27FC236}">
                  <a16:creationId xmlns:a16="http://schemas.microsoft.com/office/drawing/2014/main" id="{313AB1C9-1212-CF27-EEF0-87C74628BD94}"/>
                </a:ext>
              </a:extLst>
            </p:cNvPr>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76;p49">
              <a:extLst>
                <a:ext uri="{FF2B5EF4-FFF2-40B4-BE49-F238E27FC236}">
                  <a16:creationId xmlns:a16="http://schemas.microsoft.com/office/drawing/2014/main" id="{CED67E94-B9C3-8C42-753D-F551EC807278}"/>
                </a:ext>
              </a:extLst>
            </p:cNvPr>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77;p49">
              <a:extLst>
                <a:ext uri="{FF2B5EF4-FFF2-40B4-BE49-F238E27FC236}">
                  <a16:creationId xmlns:a16="http://schemas.microsoft.com/office/drawing/2014/main" id="{448E6766-0FD0-5F61-F163-03860A92A826}"/>
                </a:ext>
              </a:extLst>
            </p:cNvPr>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8;p49">
              <a:extLst>
                <a:ext uri="{FF2B5EF4-FFF2-40B4-BE49-F238E27FC236}">
                  <a16:creationId xmlns:a16="http://schemas.microsoft.com/office/drawing/2014/main" id="{81B7C838-ECC4-F9AE-0F6A-963358274091}"/>
                </a:ext>
              </a:extLst>
            </p:cNvPr>
            <p:cNvSpPr/>
            <p:nvPr/>
          </p:nvSpPr>
          <p:spPr>
            <a:xfrm>
              <a:off x="947755" y="1875999"/>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1794164"/>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GB" sz="1400" b="1"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Q1.a) Give notations of representation the following component of Formal Language</a:t>
            </a:r>
            <a:br>
              <a:rPr lang="en-GB" sz="1400" b="1"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a) Alphabet</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b)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c) Empty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d) Length of the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e) Prefixes and Suffixes</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f) Language</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g) Operators on Languages</a:t>
            </a:r>
            <a:endParaRPr sz="1400" dirty="0"/>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A27EE89-2283-9F9D-B3AC-406A5A738F13}"/>
              </a:ext>
            </a:extLst>
          </p:cNvPr>
          <p:cNvSpPr txBox="1"/>
          <p:nvPr/>
        </p:nvSpPr>
        <p:spPr>
          <a:xfrm>
            <a:off x="728244" y="2237972"/>
            <a:ext cx="4048588" cy="2769412"/>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Alphabet:</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Σ</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Σ</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{0, 1} for the binary alphabet.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String: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w</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w = "010101" is a string over the binary alphabet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Σ</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{0, 1}.</a:t>
            </a: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Empty String:</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represents the empty string with no symbols.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1794164"/>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GB" sz="1400" b="1"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Q1.a) Give notations of representation the following component of Formal Language</a:t>
            </a:r>
            <a:br>
              <a:rPr lang="en-GB" sz="1400" b="1"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a) Alphabet</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b)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c) Empty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d) Length of the String</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e) Prefixes and Suffixes</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f) Language</a:t>
            </a:r>
            <a:b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br>
            <a:r>
              <a:rPr lang="en-GB" sz="1400" kern="100" dirty="0">
                <a:solidFill>
                  <a:srgbClr val="000000"/>
                </a:solidFill>
                <a:latin typeface="Delius Swash Caps" panose="020B0604020202020204" charset="0"/>
                <a:ea typeface="Calibri" panose="020F0502020204030204" pitchFamily="34" charset="0"/>
                <a:cs typeface="Times New Roman" panose="02020603050405020304" pitchFamily="18" charset="0"/>
              </a:rPr>
              <a:t>g) Operators on Languages</a:t>
            </a:r>
            <a:endParaRPr sz="1400" dirty="0"/>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A27EE89-2283-9F9D-B3AC-406A5A738F13}"/>
              </a:ext>
            </a:extLst>
          </p:cNvPr>
          <p:cNvSpPr txBox="1"/>
          <p:nvPr/>
        </p:nvSpPr>
        <p:spPr>
          <a:xfrm>
            <a:off x="728244" y="2237972"/>
            <a:ext cx="4048588" cy="2967031"/>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Length of the String:</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|w|</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If w = "10101", then |w| = 5.</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Prefixes and Suffixes:</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Prefix(w), Suffix(w)</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Let w =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abcde</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Prefixes(w) = {"", "a", "ab",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abc</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abcd</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Suffixes(w) = {"", "e", "de",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cde</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bcde</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abcde</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Language: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L</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L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"0", "00", "000", ...} is the language consisting of all strings of zero or more 0s.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D6206CD-1EF1-6CEF-6D24-B90297ECD288}"/>
              </a:ext>
            </a:extLst>
          </p:cNvPr>
          <p:cNvSpPr txBox="1"/>
          <p:nvPr/>
        </p:nvSpPr>
        <p:spPr>
          <a:xfrm>
            <a:off x="4776832" y="2203073"/>
            <a:ext cx="4302550" cy="1173335"/>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Operators on Languages:</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Notation: </a:t>
            </a:r>
            <a:r>
              <a:rPr lang="en-GB" sz="1200" kern="100" dirty="0">
                <a:solidFill>
                  <a:srgbClr val="000000"/>
                </a:solidFill>
                <a:effectLst/>
                <a:latin typeface="Delius Swash Caps" panose="020B0604020202020204" charset="0"/>
                <a:ea typeface="Calibri" panose="020F0502020204030204" pitchFamily="34" charset="0"/>
                <a:cs typeface="Cambria Math" panose="02040503050406030204" pitchFamily="18" charset="0"/>
              </a:rPr>
              <a: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 +</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Example: Let L1 = {"a", "aa"} and L2 = {"b", "bb"}. L1 </a:t>
            </a:r>
            <a:r>
              <a:rPr lang="en-GB" sz="1200" kern="100" dirty="0">
                <a:solidFill>
                  <a:srgbClr val="000000"/>
                </a:solidFill>
                <a:effectLst/>
                <a:latin typeface="Delius Swash Caps" panose="020B0604020202020204" charset="0"/>
                <a:ea typeface="Calibri" panose="020F0502020204030204" pitchFamily="34" charset="0"/>
                <a:cs typeface="Cambria Math" panose="02040503050406030204" pitchFamily="18" charset="0"/>
              </a:rPr>
              <a: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L2 = {"a", "aa", "b", "bb"}, L1 ∩ L2 = </a:t>
            </a:r>
            <a:r>
              <a:rPr lang="en-GB" sz="1200" kern="100" dirty="0">
                <a:solidFill>
                  <a:srgbClr val="000000"/>
                </a:solidFill>
                <a:effectLst/>
                <a:latin typeface="Delius Swash Caps" panose="020B0604020202020204" charset="0"/>
                <a:ea typeface="Calibri" panose="020F0502020204030204" pitchFamily="34" charset="0"/>
                <a:cs typeface="Cambria Math" panose="02040503050406030204" pitchFamily="18" charset="0"/>
              </a:rPr>
              <a: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L1* =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 "aa",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 L1+ = {"a", "aa",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aaa</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108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34845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Q1.b)</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Define FA, Acceptance of String by FA</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F233CD46-2FD1-086E-D527-1EE670FCFD81}"/>
              </a:ext>
            </a:extLst>
          </p:cNvPr>
          <p:cNvSpPr txBox="1"/>
          <p:nvPr/>
        </p:nvSpPr>
        <p:spPr>
          <a:xfrm>
            <a:off x="728244" y="1038870"/>
            <a:ext cx="7374598" cy="3164649"/>
          </a:xfrm>
          <a:prstGeom prst="rect">
            <a:avLst/>
          </a:prstGeom>
          <a:noFill/>
        </p:spPr>
        <p:txBody>
          <a:bodyPr wrap="square">
            <a:spAutoFit/>
          </a:bodyPr>
          <a:lstStyle/>
          <a:p>
            <a:pPr marL="171450" indent="-171450">
              <a:lnSpc>
                <a:spcPct val="107000"/>
              </a:lnSpc>
              <a:spcAft>
                <a:spcPts val="800"/>
              </a:spcAft>
              <a:buFont typeface="Symbol" panose="05050102010706020507" pitchFamily="18" charset="2"/>
              <a:buChar char="Þ"/>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Finite Automaton (FA):</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Finite Automaton (FA) is a mathematical model used to recognize patterns within strings. It consists of a finite set of states, a finite alphabet of input symbols, a transition function that maps states and input symbols to other states, a start state, and a set of accept states.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Acceptance of String by FA:</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A string is accepted by a Finite Automaton if the machine, starting from its initial state, can transition through a sequence of states according to the input symbols of the string, and ends in an accept state after processing the entire string. If the machine ends in an accept state, the string is said to be accepted; otherwise, it is rejected.</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Example:</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p>
          <a:p>
            <a:pPr>
              <a:lnSpc>
                <a:spcPct val="107000"/>
              </a:lnSpc>
              <a:spcAft>
                <a:spcPts val="800"/>
              </a:spcAft>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Consider a Finite Automaton that recognizes strings over the alphabet {0, 1} that end with "01". If the machine, starting from its initial state, transitions to an accept state after reading the string "1101", then "1101" is accepted by the Finite Automaton.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922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348450"/>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Q1.c)</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Give Four differences between NFA and DFA</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D86CB47B-05DA-FF7A-80C9-127EB7CFF1FF}"/>
              </a:ext>
            </a:extLst>
          </p:cNvPr>
          <p:cNvSpPr txBox="1"/>
          <p:nvPr/>
        </p:nvSpPr>
        <p:spPr>
          <a:xfrm>
            <a:off x="802991" y="852682"/>
            <a:ext cx="7412182" cy="4151649"/>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Four differences between NFA (Nondeterministic Finite Automaton) and DFA (Deterministic Finite Automaton):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1.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Transition Function:</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NFA: Can have multiple transitions from a state on the same input symbol or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-transition.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DFA: Has only one unique transition from a state on each input symbol.</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2.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Acceptance Criteria:</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NFA: Accepts a string if there exists at least one possible path from the initial to an accepting state.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DFA: Accepts a string only if there exists a unique path from the initial to an accepting state.</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3.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States:</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NFA: Can have multiple possible next states for each state and input symbol combination.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DFA: Has a unique next state for each state and input symbol combination.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4.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Memory:</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NFA: Has the capability of "guessing" the correct path through the use of </a:t>
            </a:r>
            <a:r>
              <a:rPr lang="en-GB" sz="1200" kern="100" dirty="0">
                <a:solidFill>
                  <a:srgbClr val="000000"/>
                </a:solidFill>
                <a:effectLst/>
                <a:latin typeface="Delius Swash Caps" panose="020B0604020202020204" charset="0"/>
                <a:ea typeface="Calibri" panose="020F0502020204030204" pitchFamily="34" charset="0"/>
                <a:cs typeface="Cambria" panose="02040503050406030204" pitchFamily="18" charset="0"/>
              </a:rPr>
              <a:t>ε</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-transitions and non-deterministic choices.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171450" indent="-171450">
              <a:buFont typeface="Courier New" panose="02070309020205020404" pitchFamily="49" charset="0"/>
              <a:buChar char="o"/>
            </a:pPr>
            <a:r>
              <a:rPr lang="en-GB" sz="12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DFA: Lacks memory; each transition is uniquely determined by the current state and input symbol, making it deterministic.</a:t>
            </a:r>
            <a:endParaRPr lang="en-GB" sz="1200" dirty="0">
              <a:latin typeface="Delius Swash Caps" panose="020B0604020202020204" charset="0"/>
            </a:endParaRPr>
          </a:p>
        </p:txBody>
      </p:sp>
    </p:spTree>
    <p:extLst>
      <p:ext uri="{BB962C8B-B14F-4D97-AF65-F5344CB8AC3E}">
        <p14:creationId xmlns:p14="http://schemas.microsoft.com/office/powerpoint/2010/main" val="698678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8"/>
            <a:ext cx="7717500" cy="1133681"/>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Q1.d)</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State True /False:</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solidFill>
                  <a:schemeClr val="tx1"/>
                </a:solidFill>
                <a:effectLst/>
                <a:latin typeface="Delius Swash Caps" panose="020B0604020202020204" charset="0"/>
                <a:ea typeface="Calibri" panose="020F0502020204030204" pitchFamily="34" charset="0"/>
                <a:cs typeface="Times New Roman" panose="02020603050405020304" pitchFamily="18" charset="0"/>
              </a:rPr>
              <a:t>A.)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If L is the language accepted by NFA M, then L also is accepted by DFA</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effectLst/>
                <a:latin typeface="Delius Swash Caps" panose="020B0604020202020204" charset="0"/>
                <a:ea typeface="Calibri" panose="020F0502020204030204" pitchFamily="34" charset="0"/>
                <a:cs typeface="Times New Roman" panose="02020603050405020304" pitchFamily="18" charset="0"/>
              </a:rPr>
              <a:t>B.)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For every NFA, there exist an equivalent DFA that simulates the behaviour of NFA.</a:t>
            </a:r>
            <a:br>
              <a:rPr lang="en-GB" sz="1400" kern="100" dirty="0">
                <a:effectLst/>
                <a:latin typeface="Delius Swash Caps" panose="020B0604020202020204" charset="0"/>
                <a:ea typeface="Calibri" panose="020F0502020204030204" pitchFamily="34" charset="0"/>
                <a:cs typeface="Times New Roman" panose="02020603050405020304" pitchFamily="18" charset="0"/>
              </a:rPr>
            </a:br>
            <a:r>
              <a:rPr lang="en-GB" sz="1400" b="1" kern="100" dirty="0">
                <a:effectLst/>
                <a:latin typeface="Delius Swash Caps" panose="020B0604020202020204" charset="0"/>
                <a:ea typeface="Calibri" panose="020F0502020204030204" pitchFamily="34" charset="0"/>
                <a:cs typeface="Times New Roman" panose="02020603050405020304" pitchFamily="18" charset="0"/>
              </a:rPr>
              <a:t>C.) </a:t>
            </a:r>
            <a:r>
              <a:rPr lang="en-GB" sz="14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In NFA to DFA conversion for n stat NFA there exists at most 2n state in DFA.</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B73CCE3-EFE8-EB1B-3FD7-95DBD661F166}"/>
              </a:ext>
            </a:extLst>
          </p:cNvPr>
          <p:cNvSpPr txBox="1"/>
          <p:nvPr/>
        </p:nvSpPr>
        <p:spPr>
          <a:xfrm>
            <a:off x="728244" y="1563422"/>
            <a:ext cx="4888992" cy="2924903"/>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=&gt; A.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True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Every language accepted by an NFA can also be accepted by a DFA, as DFAs are a subset of NFAs in terms of computational power.</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B.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True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For every NFA, there exists an equivalent DFA that can simulate its </a:t>
            </a:r>
            <a:r>
              <a:rPr lang="en-GB" sz="1200" kern="100" dirty="0" err="1">
                <a:solidFill>
                  <a:srgbClr val="000000"/>
                </a:solidFill>
                <a:effectLst/>
                <a:latin typeface="Delius Swash Caps" panose="020B0604020202020204" charset="0"/>
                <a:ea typeface="Calibri" panose="020F0502020204030204" pitchFamily="34" charset="0"/>
                <a:cs typeface="Times New Roman" panose="02020603050405020304" pitchFamily="18" charset="0"/>
              </a:rPr>
              <a:t>behavior</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known as the powerset construction.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C.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True</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171450" indent="-171450">
              <a:buFont typeface="Courier New" panose="02070309020205020404" pitchFamily="49" charset="0"/>
              <a:buChar char="o"/>
            </a:pPr>
            <a:r>
              <a:rPr lang="en-GB" sz="12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In the NFA to DFA conversion, for an NFA with n states, there can be at most 2^n states in the resulting DFA due to the powerset construction, where each state in the DFA corresponds to a subset of states in the NFA.</a:t>
            </a:r>
            <a:endParaRPr lang="en-GB" sz="1200" dirty="0">
              <a:latin typeface="Delius Swash Caps" panose="020B0604020202020204" charset="0"/>
            </a:endParaRPr>
          </a:p>
        </p:txBody>
      </p:sp>
    </p:spTree>
    <p:extLst>
      <p:ext uri="{BB962C8B-B14F-4D97-AF65-F5344CB8AC3E}">
        <p14:creationId xmlns:p14="http://schemas.microsoft.com/office/powerpoint/2010/main" val="2834096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568958"/>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Q2.a) What are regular set/regular languages? What are the valid operations used in regular expressions.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B30569CC-C1D5-F151-5506-1D4FACE5CD3E}"/>
              </a:ext>
            </a:extLst>
          </p:cNvPr>
          <p:cNvSpPr txBox="1"/>
          <p:nvPr/>
        </p:nvSpPr>
        <p:spPr>
          <a:xfrm>
            <a:off x="669135" y="1052548"/>
            <a:ext cx="7936717" cy="3867662"/>
          </a:xfrm>
          <a:prstGeom prst="rect">
            <a:avLst/>
          </a:prstGeom>
          <a:noFill/>
        </p:spPr>
        <p:txBody>
          <a:bodyPr wrap="square">
            <a:spAutoFit/>
          </a:bodyPr>
          <a:lstStyle/>
          <a:p>
            <a:pPr marL="171450" indent="-171450">
              <a:lnSpc>
                <a:spcPct val="107000"/>
              </a:lnSpc>
              <a:spcAft>
                <a:spcPts val="800"/>
              </a:spcAft>
              <a:buFont typeface="Symbol" panose="05050102010706020507" pitchFamily="18" charset="2"/>
              <a:buChar char="Þ"/>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Regular Languages:</a:t>
            </a: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 </a:t>
            </a: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Regular languages are a class of formal languages that can be described by regular expressions or recognized by finite automata. They are the simplest type of formal language and can be generated by regular grammars.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Operations in Regular Expressions:</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1.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Union (</a:t>
            </a:r>
            <a:r>
              <a:rPr lang="en-GB" sz="1200" kern="100" dirty="0">
                <a:solidFill>
                  <a:srgbClr val="000000"/>
                </a:solidFill>
                <a:effectLst/>
                <a:highlight>
                  <a:srgbClr val="C7D0FF"/>
                </a:highlight>
                <a:latin typeface="Delius Swash Caps" panose="020B0604020202020204" charset="0"/>
                <a:ea typeface="Calibri" panose="020F0502020204030204" pitchFamily="34" charset="0"/>
                <a:cs typeface="Cambria Math" panose="02040503050406030204" pitchFamily="18" charset="0"/>
              </a:rPr>
              <a:t>∪</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Represents the logical OR operation between two regular expressions.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If r1 and r2 are regular expressions, then r1 | r2 matches any string that matches either r1 or r2.</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2.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Concatenation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Definition: Represents the concatenation of two regular expressions.</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Working: If r1 and r2 are regular expressions, then r1 . r2 matches any string that can be formed by concatenating a string from r1 followed by a string from r2.</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3.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Kleene Star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Definition: Represents zero or more repetitions of the preceding regular expression.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Working: If r is a regular expression, then r* matches any string that can be formed by concatenating zero or more repetitions of strings matching r.</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82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28244" y="428319"/>
            <a:ext cx="7717500" cy="568958"/>
          </a:xfrm>
          <a:prstGeom prst="rect">
            <a:avLst/>
          </a:prstGeom>
        </p:spPr>
        <p:txBody>
          <a:bodyPr spcFirstLastPara="1" wrap="square" lIns="91425" tIns="91425" rIns="91425" bIns="91425" anchor="ctr" anchorCtr="0">
            <a:noAutofit/>
          </a:bodyPr>
          <a:lstStyle/>
          <a:p>
            <a:pPr>
              <a:lnSpc>
                <a:spcPct val="107000"/>
              </a:lnSpc>
              <a:spcAft>
                <a:spcPts val="800"/>
              </a:spcAft>
            </a:pPr>
            <a:r>
              <a:rPr lang="en-GB" sz="14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Q2.a) What are regular set/regular languages? What are the valid operations used in regular expressions.</a:t>
            </a:r>
            <a:endParaRPr lang="en-GB" sz="1400" kern="100" dirty="0">
              <a:effectLst/>
              <a:latin typeface="Delius Swash Caps" panose="020B0604020202020204" charset="0"/>
              <a:ea typeface="Calibri" panose="020F0502020204030204" pitchFamily="34" charset="0"/>
              <a:cs typeface="Times New Roman" panose="02020603050405020304" pitchFamily="18" charset="0"/>
            </a:endParaRPr>
          </a:p>
        </p:txBody>
      </p:sp>
      <p:grpSp>
        <p:nvGrpSpPr>
          <p:cNvPr id="4921" name="Google Shape;4921;p86"/>
          <p:cNvGrpSpPr/>
          <p:nvPr/>
        </p:nvGrpSpPr>
        <p:grpSpPr>
          <a:xfrm rot="8530922">
            <a:off x="8065170" y="4780074"/>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3422981">
            <a:off x="8114751" y="-262468"/>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3CFC692-F526-CE2E-C4EF-8F5AF3EC1176}"/>
              </a:ext>
            </a:extLst>
          </p:cNvPr>
          <p:cNvSpPr txBox="1"/>
          <p:nvPr/>
        </p:nvSpPr>
        <p:spPr>
          <a:xfrm>
            <a:off x="728244" y="1052548"/>
            <a:ext cx="7688280" cy="1773755"/>
          </a:xfrm>
          <a:prstGeom prst="rect">
            <a:avLst/>
          </a:prstGeom>
          <a:noFill/>
        </p:spPr>
        <p:txBody>
          <a:bodyPr wrap="square">
            <a:spAutoFit/>
          </a:bodyPr>
          <a:lstStyle/>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4.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Positive Closure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Represents one or more repetitions of the preceding regular expression.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If r is a regular expression, then r+ matches any string that can be formed by concatenating one or more repetitions of strings matching r.</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GB" sz="1200" b="1"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5. </a:t>
            </a:r>
            <a:r>
              <a:rPr lang="en-GB" sz="1200" b="1" kern="100" dirty="0">
                <a:solidFill>
                  <a:srgbClr val="000000"/>
                </a:solidFill>
                <a:effectLst/>
                <a:highlight>
                  <a:srgbClr val="C7D0FF"/>
                </a:highlight>
                <a:latin typeface="Delius Swash Caps" panose="020B0604020202020204" charset="0"/>
                <a:ea typeface="Calibri" panose="020F0502020204030204" pitchFamily="34" charset="0"/>
                <a:cs typeface="Times New Roman" panose="02020603050405020304" pitchFamily="18" charset="0"/>
              </a:rPr>
              <a:t>Optional (?):</a:t>
            </a:r>
            <a:endParaRPr lang="en-GB" sz="1200" kern="100" dirty="0">
              <a:effectLst/>
              <a:highlight>
                <a:srgbClr val="C7D0FF"/>
              </a:highligh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Represents zero or one occurrence of the preceding regular expression.</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GB" sz="1200" kern="100" dirty="0">
                <a:solidFill>
                  <a:srgbClr val="000000"/>
                </a:solidFill>
                <a:effectLst/>
                <a:latin typeface="Delius Swash Caps" panose="020B0604020202020204" charset="0"/>
                <a:ea typeface="Calibri" panose="020F0502020204030204" pitchFamily="34" charset="0"/>
                <a:cs typeface="Times New Roman" panose="02020603050405020304" pitchFamily="18" charset="0"/>
              </a:rPr>
              <a:t>If r is a regular expression, then r? matches any string that matches r or the empty string.</a:t>
            </a:r>
            <a:endParaRPr lang="en-GB" sz="1200" kern="100" dirty="0">
              <a:effectLst/>
              <a:latin typeface="Delius Swash Cap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447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etty Aesthetic Notes for School by Slidesgo">
  <a:themeElements>
    <a:clrScheme name="Simple Light">
      <a:dk1>
        <a:srgbClr val="000000"/>
      </a:dk1>
      <a:lt1>
        <a:srgbClr val="E1E4F5"/>
      </a:lt1>
      <a:dk2>
        <a:srgbClr val="C7D0FF"/>
      </a:dk2>
      <a:lt2>
        <a:srgbClr val="8ADBAE"/>
      </a:lt2>
      <a:accent1>
        <a:srgbClr val="F0B2FF"/>
      </a:accent1>
      <a:accent2>
        <a:srgbClr val="677ADB"/>
      </a:accent2>
      <a:accent3>
        <a:srgbClr val="4FC985"/>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3704</Words>
  <Application>Microsoft Office PowerPoint</Application>
  <PresentationFormat>On-screen Show (16:9)</PresentationFormat>
  <Paragraphs>229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Gilda Display</vt:lpstr>
      <vt:lpstr>Arial</vt:lpstr>
      <vt:lpstr>Calibri</vt:lpstr>
      <vt:lpstr>Roboto Condensed Light</vt:lpstr>
      <vt:lpstr>Dancing Script</vt:lpstr>
      <vt:lpstr>Symbol</vt:lpstr>
      <vt:lpstr>Delius Swash Caps</vt:lpstr>
      <vt:lpstr>Anaheim</vt:lpstr>
      <vt:lpstr>Courier New</vt:lpstr>
      <vt:lpstr>Pretty Aesthetic Notes for School by Slidesgo</vt:lpstr>
      <vt:lpstr>Theory Of Computation/ Theory of Formal Languages</vt:lpstr>
      <vt:lpstr>Meet Your Presenter</vt:lpstr>
      <vt:lpstr>Q1.a) Give notations of representation the following component of Formal Language a) Alphabet b) String c) Empty String d) Length of the String e) Prefixes and Suffixes f) Language g) Operators on Languages</vt:lpstr>
      <vt:lpstr>Q1.a) Give notations of representation the following component of Formal Language a) Alphabet b) String c) Empty String d) Length of the String e) Prefixes and Suffixes f) Language g) Operators on Languages</vt:lpstr>
      <vt:lpstr>Q1.b) Define FA, Acceptance of String by FA</vt:lpstr>
      <vt:lpstr>Q1.c) Give Four differences between NFA and DFA</vt:lpstr>
      <vt:lpstr>Q1.d) State True /False: A.) If L is the language accepted by NFA M, then L also is accepted by DFA B.) For every NFA, there exist an equivalent DFA that simulates the behaviour of NFA. C.) In NFA to DFA conversion for n stat NFA there exists at most 2n state in DFA.</vt:lpstr>
      <vt:lpstr>Q2.a) What are regular set/regular languages? What are the valid operations used in regular expressions.</vt:lpstr>
      <vt:lpstr>Q2.a) What are regular set/regular languages? What are the valid operations used in regular expressions.</vt:lpstr>
      <vt:lpstr>Q2.b) Complete the table with correct regular expressions.</vt:lpstr>
      <vt:lpstr>Q2.c) Explain Arden’s Theorem</vt:lpstr>
      <vt:lpstr>Q3) Define the grammar for formal languages. Complete following table:</vt:lpstr>
      <vt:lpstr>Q4) Define Context Free Language (CFL). Complete the table with appropriate Grammar (Production Rule)</vt:lpstr>
      <vt:lpstr>Q5.a) Take suitable example to demonstrate following: A.) Left Most Derivation B.) Right Most Derivation C.) Ambiguous Grammar</vt:lpstr>
      <vt:lpstr>Q5.b) With Reference to Turing Machine define with suitable following: A.) NTM B.) DTM C.) LBA</vt:lpstr>
      <vt:lpstr>Q5.b) With Reference to Turing Machine define with suitable following: A.) NTM B.) DTM C.) LBA</vt:lpstr>
      <vt:lpstr>Q6) Give 2 examples of each of the following: A.) Decision Problem. B.) Optimisation Problem. C.) Undecidability D.) P and NP E.) NP and NPC F.) Recursive language</vt:lpstr>
      <vt:lpstr>Q6) Give 2 examples of each of the following: A.) Decision Problem. B.) Optimisation Problem. C.) Undecidability D.) P and NP E.) NP and NPC F.) Recursive language</vt:lpstr>
      <vt:lpstr>Q6) Give 2 examples of each of the following: A.) Decision Problem. B.) Optimisation Problem. C.) Undecidability D.) P and NP E.) NP and NPC F.) Recursive language</vt:lpstr>
      <vt:lpstr>Q7) Explain Following: A.) Chomsky Hierarchy B.) PDA, 2 PDA and n-PDA C.) Recursive Enumerable Languages</vt:lpstr>
      <vt:lpstr>Q7) Explain Following: A.) Chomsky Hierarchy B.) PDA, 2 PDA and n-PDA C.) Recursive Enumerable Languages</vt:lpstr>
      <vt:lpstr>Q7) Explain Following: A.) Chomsky Hierarchy B.) PDA, 2 PDA and n-PDA C.) Recursive Enumerable Languages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Theory of Formal Languages</dc:title>
  <dc:creator>Aayush Shukla</dc:creator>
  <cp:lastModifiedBy>Aayush Shukla</cp:lastModifiedBy>
  <cp:revision>5</cp:revision>
  <dcterms:modified xsi:type="dcterms:W3CDTF">2024-05-05T12:43:09Z</dcterms:modified>
</cp:coreProperties>
</file>