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83" r:id="rId6"/>
    <p:sldId id="268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AEAF2"/>
    <a:srgbClr val="700000"/>
    <a:srgbClr val="0F1129"/>
    <a:srgbClr val="171DC3"/>
    <a:srgbClr val="181DBE"/>
    <a:srgbClr val="181CAC"/>
    <a:srgbClr val="181DBC"/>
    <a:srgbClr val="181EB3"/>
    <a:srgbClr val="18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6437" autoAdjust="0"/>
  </p:normalViewPr>
  <p:slideViewPr>
    <p:cSldViewPr>
      <p:cViewPr varScale="1">
        <p:scale>
          <a:sx n="61" d="100"/>
          <a:sy n="61" d="100"/>
        </p:scale>
        <p:origin x="53" y="2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02/12/2022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40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38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23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0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351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63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83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44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8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44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6.bin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7.w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4.wmf"/><Relationship Id="rId5" Type="http://schemas.openxmlformats.org/officeDocument/2006/relationships/image" Target="../media/image20.png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28.wmf"/><Relationship Id="rId4" Type="http://schemas.openxmlformats.org/officeDocument/2006/relationships/image" Target="../media/image19.png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C606BC-0B46-79EF-CADD-B556CF84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900359"/>
            <a:ext cx="4842886" cy="1443980"/>
          </a:xfrm>
          <a:prstGeom prst="rect">
            <a:avLst/>
          </a:prstGeom>
          <a:blipFill dpi="0" rotWithShape="1">
            <a:blip r:embed="rId4">
              <a:alphaModFix amt="92000"/>
            </a:blip>
            <a:srcRect/>
            <a:stretch>
              <a:fillRect/>
            </a:stretch>
          </a:blipFill>
          <a:ln>
            <a:noFill/>
          </a:ln>
          <a:effectLst>
            <a:glow rad="660400">
              <a:srgbClr val="181EB2">
                <a:alpha val="82000"/>
              </a:srgbClr>
            </a:glow>
            <a:softEdge rad="254000"/>
          </a:effectLst>
        </p:spPr>
      </p:pic>
      <p:sp>
        <p:nvSpPr>
          <p:cNvPr id="4" name="Sous-titre 3">
            <a:extLst>
              <a:ext uri="{FF2B5EF4-FFF2-40B4-BE49-F238E27FC236}">
                <a16:creationId xmlns:a16="http://schemas.microsoft.com/office/drawing/2014/main" id="{89975A4F-A743-1F05-139A-8D21DA9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2713" y="2852936"/>
            <a:ext cx="7488832" cy="954715"/>
          </a:xfrm>
          <a:effectLst>
            <a:glow rad="927100">
              <a:schemeClr val="accent1">
                <a:alpha val="67000"/>
              </a:schemeClr>
            </a:glow>
            <a:softEdge rad="673100"/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glow rad="1092200">
                    <a:schemeClr val="tx2">
                      <a:alpha val="40000"/>
                    </a:schemeClr>
                  </a:glow>
                </a:effectLst>
                <a:latin typeface="+mj-lt"/>
              </a:rPr>
              <a:t>Détectez des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glow rad="1092200">
                    <a:schemeClr val="tx2">
                      <a:alpha val="40000"/>
                    </a:schemeClr>
                  </a:glow>
                </a:effectLst>
              </a:rPr>
              <a:t>faux billets avec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D4C6CA-8F4D-5F99-5BFB-7499E1E71EC5}"/>
              </a:ext>
            </a:extLst>
          </p:cNvPr>
          <p:cNvSpPr txBox="1"/>
          <p:nvPr/>
        </p:nvSpPr>
        <p:spPr>
          <a:xfrm>
            <a:off x="10126860" y="6274391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Loutfi TALBI</a:t>
            </a:r>
          </a:p>
        </p:txBody>
      </p:sp>
      <p:pic>
        <p:nvPicPr>
          <p:cNvPr id="1026" name="Picture 2" descr="Python logo, icon">
            <a:extLst>
              <a:ext uri="{FF2B5EF4-FFF2-40B4-BE49-F238E27FC236}">
                <a16:creationId xmlns:a16="http://schemas.microsoft.com/office/drawing/2014/main" id="{88037967-446E-0F29-0787-B2D516A5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900359"/>
            <a:ext cx="1450195" cy="14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openclassrooms">
            <a:extLst>
              <a:ext uri="{FF2B5EF4-FFF2-40B4-BE49-F238E27FC236}">
                <a16:creationId xmlns:a16="http://schemas.microsoft.com/office/drawing/2014/main" id="{B719556A-488E-A5B7-263F-EBF85201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28780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D1F95F-9BC4-18B4-31C2-2E07C358542E}"/>
              </a:ext>
            </a:extLst>
          </p:cNvPr>
          <p:cNvSpPr/>
          <p:nvPr/>
        </p:nvSpPr>
        <p:spPr>
          <a:xfrm>
            <a:off x="2071337" y="1287775"/>
            <a:ext cx="859158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685800">
                    <a:schemeClr val="bg1">
                      <a:lumMod val="10000"/>
                      <a:alpha val="40000"/>
                    </a:schemeClr>
                  </a:glow>
                </a:effectLst>
                <a:latin typeface="+mj-lt"/>
              </a:rPr>
              <a:t>PROJET 10 : DATA ANALYST V2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88640"/>
            <a:ext cx="11305256" cy="1223963"/>
          </a:xfrm>
        </p:spPr>
        <p:txBody>
          <a:bodyPr>
            <a:normAutofit/>
          </a:bodyPr>
          <a:lstStyle/>
          <a:p>
            <a:r>
              <a:rPr lang="fr-FR" sz="3200" dirty="0"/>
              <a:t>COMPARAISON DU TAUX DE RÉPARTITION VRAIS/FAUX BILLETS AVANT ET APRÈS IMPUTATION + PAIRPLOT ENTRE LES VARIABLES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6359CA-B8C2-AE04-5FA9-F6306E23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28" y="1682805"/>
            <a:ext cx="4778154" cy="4138019"/>
          </a:xfrm>
          <a:prstGeom prst="rect">
            <a:avLst/>
          </a:prstGeom>
          <a:effectLst>
            <a:glow rad="215900">
              <a:srgbClr val="F7F7F7"/>
            </a:glo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E5BD9E-5A70-9992-5FE3-1E2309388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81" y="1634752"/>
            <a:ext cx="5611213" cy="4909041"/>
          </a:xfrm>
          <a:prstGeom prst="rect">
            <a:avLst/>
          </a:prstGeom>
          <a:effectLst>
            <a:glow rad="215900">
              <a:srgbClr val="F7F7F7"/>
            </a:glow>
          </a:effec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7B12B90-0CB3-D2F9-0E01-D76ADD0ED579}"/>
              </a:ext>
            </a:extLst>
          </p:cNvPr>
          <p:cNvSpPr/>
          <p:nvPr/>
        </p:nvSpPr>
        <p:spPr>
          <a:xfrm>
            <a:off x="8667179" y="4082563"/>
            <a:ext cx="108012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6370441-7638-6767-F5A9-B6AC3250B789}"/>
              </a:ext>
            </a:extLst>
          </p:cNvPr>
          <p:cNvSpPr/>
          <p:nvPr/>
        </p:nvSpPr>
        <p:spPr>
          <a:xfrm>
            <a:off x="10126860" y="5596601"/>
            <a:ext cx="108012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2E8197-76EB-2445-DC4C-FDDB10DFBC9E}"/>
              </a:ext>
            </a:extLst>
          </p:cNvPr>
          <p:cNvSpPr txBox="1"/>
          <p:nvPr/>
        </p:nvSpPr>
        <p:spPr>
          <a:xfrm>
            <a:off x="2422004" y="4221088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Pas de changement</a:t>
            </a:r>
          </a:p>
        </p:txBody>
      </p:sp>
    </p:spTree>
    <p:extLst>
      <p:ext uri="{BB962C8B-B14F-4D97-AF65-F5344CB8AC3E}">
        <p14:creationId xmlns:p14="http://schemas.microsoft.com/office/powerpoint/2010/main" val="17701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38" y="23540"/>
            <a:ext cx="10369152" cy="1223963"/>
          </a:xfrm>
        </p:spPr>
        <p:txBody>
          <a:bodyPr/>
          <a:lstStyle/>
          <a:p>
            <a:pPr algn="ctr"/>
            <a:r>
              <a:rPr lang="fr-FR" dirty="0"/>
              <a:t>ANALYSE EN COMPOSANTES PRINCIPALES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08C8CB-1650-01E9-2D5E-B24B0211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418692"/>
            <a:ext cx="4327699" cy="1549029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7E2469-65B6-7952-4C4A-CE442C2BB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772"/>
          <a:stretch/>
        </p:blipFill>
        <p:spPr>
          <a:xfrm>
            <a:off x="1493039" y="3138910"/>
            <a:ext cx="2943694" cy="3434312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D64848-A4E6-4E03-A20F-340FF4053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934" y="1628800"/>
            <a:ext cx="6192688" cy="4809613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6DF1A60-9DD4-94EA-85C9-939D95A4E99A}"/>
              </a:ext>
            </a:extLst>
          </p:cNvPr>
          <p:cNvSpPr/>
          <p:nvPr/>
        </p:nvSpPr>
        <p:spPr>
          <a:xfrm>
            <a:off x="5518348" y="4869160"/>
            <a:ext cx="1512168" cy="1569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259E8AC-183D-B408-6857-9CF02231D8F6}"/>
              </a:ext>
            </a:extLst>
          </p:cNvPr>
          <p:cNvSpPr/>
          <p:nvPr/>
        </p:nvSpPr>
        <p:spPr>
          <a:xfrm>
            <a:off x="3070076" y="5013177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0302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202443"/>
            <a:ext cx="10360501" cy="634083"/>
          </a:xfrm>
        </p:spPr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BC6D20-93A1-CD81-9A01-AF8738ED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908720"/>
            <a:ext cx="3368332" cy="2743438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94E10A-1ABE-F646-AE25-4574AF2E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48" y="2280439"/>
            <a:ext cx="4626321" cy="4375118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A416ECF-E519-379A-EC6B-37D703F7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435982"/>
            <a:ext cx="5067300" cy="4219575"/>
          </a:xfrm>
          <a:prstGeom prst="rect">
            <a:avLst/>
          </a:prstGeom>
          <a:noFill/>
          <a:effectLst>
            <a:glow rad="317500">
              <a:srgbClr val="EAEAF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29" y="-523126"/>
            <a:ext cx="10360501" cy="1138138"/>
          </a:xfrm>
        </p:spPr>
        <p:txBody>
          <a:bodyPr>
            <a:normAutofit/>
          </a:bodyPr>
          <a:lstStyle/>
          <a:p>
            <a:r>
              <a:rPr lang="fr-FR" sz="2800" dirty="0"/>
              <a:t>INTERPRÉTATION DES RÉSULTATS DE LA METHODE DES K-MEANS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BA3F3E-9E2A-4BA8-6795-1801190A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3" y="824443"/>
            <a:ext cx="5563082" cy="1623201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FFA14D-CEA4-DEEB-E06B-90FDAD07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711" y="2641533"/>
            <a:ext cx="3490262" cy="4054191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AB4196-7AB0-5D7A-F2C9-4096D91A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471" y="695603"/>
            <a:ext cx="3086367" cy="1920406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712DB-CFF6-2D0F-9436-4374ADEE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64" y="2657076"/>
            <a:ext cx="4610100" cy="4171950"/>
          </a:xfrm>
          <a:prstGeom prst="rect">
            <a:avLst/>
          </a:prstGeom>
          <a:noFill/>
          <a:effectLst>
            <a:glow rad="266700">
              <a:srgbClr val="F7F7F7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D79D02-5A19-D914-908F-8274D4305E24}"/>
              </a:ext>
            </a:extLst>
          </p:cNvPr>
          <p:cNvSpPr/>
          <p:nvPr/>
        </p:nvSpPr>
        <p:spPr>
          <a:xfrm>
            <a:off x="7874471" y="6162397"/>
            <a:ext cx="1388293" cy="57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B7FD8-AEFF-B508-0EDF-BB414E29DA04}"/>
              </a:ext>
            </a:extLst>
          </p:cNvPr>
          <p:cNvSpPr/>
          <p:nvPr/>
        </p:nvSpPr>
        <p:spPr>
          <a:xfrm>
            <a:off x="8568617" y="850702"/>
            <a:ext cx="1702259" cy="1138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1075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95" y="262416"/>
            <a:ext cx="11212233" cy="1223963"/>
          </a:xfrm>
        </p:spPr>
        <p:txBody>
          <a:bodyPr/>
          <a:lstStyle/>
          <a:p>
            <a:pPr algn="ctr"/>
            <a:r>
              <a:rPr lang="fr-FR" dirty="0"/>
              <a:t>INTERPRÉTATION DES RÉSULTATS DE LA RÉGRESSION LOGISTIQUE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827B0D-0180-3F73-E480-BA938804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44824"/>
            <a:ext cx="4694327" cy="769687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0B0DA3-87C9-B443-A6DE-49EECB84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41" y="2780928"/>
            <a:ext cx="1653683" cy="922100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429030-7815-3BF3-89D0-CA945CEB3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88" y="1652796"/>
            <a:ext cx="4846740" cy="4930567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2D9712-487C-404B-02A8-7AED9C3EF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47" y="3869445"/>
            <a:ext cx="5088593" cy="2699366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</p:spTree>
    <p:extLst>
      <p:ext uri="{BB962C8B-B14F-4D97-AF65-F5344CB8AC3E}">
        <p14:creationId xmlns:p14="http://schemas.microsoft.com/office/powerpoint/2010/main" val="16160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23" y="-243408"/>
            <a:ext cx="10360501" cy="1714203"/>
          </a:xfrm>
        </p:spPr>
        <p:txBody>
          <a:bodyPr/>
          <a:lstStyle/>
          <a:p>
            <a:pPr algn="ctr"/>
            <a:r>
              <a:rPr lang="fr-FR" dirty="0"/>
              <a:t>RÉSUMÉ DES DEUX TECHNIQUES DE PRÉDICTION : K-MEANS ET REGRESSION LOGISITQUE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729664-3A8F-B8C6-7079-90B849E5F4BB}"/>
              </a:ext>
            </a:extLst>
          </p:cNvPr>
          <p:cNvSpPr txBox="1"/>
          <p:nvPr/>
        </p:nvSpPr>
        <p:spPr>
          <a:xfrm>
            <a:off x="511345" y="1556792"/>
            <a:ext cx="11305256" cy="362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u="sng" dirty="0">
                <a:effectLst>
                  <a:glow rad="825500">
                    <a:srgbClr val="0F1129">
                      <a:alpha val="62000"/>
                    </a:srgbClr>
                  </a:glow>
                </a:effectLst>
              </a:rPr>
              <a:t>Performances</a:t>
            </a:r>
            <a:r>
              <a:rPr lang="fr-FR" sz="4800" b="1" u="sng" dirty="0">
                <a:effectLst>
                  <a:glow rad="825500">
                    <a:srgbClr val="0F1129">
                      <a:alpha val="62000"/>
                    </a:srgbClr>
                  </a:glow>
                </a:effectLst>
              </a:rPr>
              <a:t> </a:t>
            </a:r>
            <a:r>
              <a:rPr lang="fr-FR" sz="4800" u="sng" dirty="0">
                <a:effectLst>
                  <a:glow rad="825500">
                    <a:srgbClr val="0F1129">
                      <a:alpha val="62000"/>
                    </a:srgbClr>
                  </a:glow>
                </a:effectLst>
              </a:rPr>
              <a:t>globales</a:t>
            </a:r>
          </a:p>
          <a:p>
            <a:pPr algn="ctr">
              <a:lnSpc>
                <a:spcPct val="150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glow rad="304800">
                    <a:srgbClr val="FFC000">
                      <a:alpha val="40000"/>
                    </a:srgbClr>
                  </a:glow>
                </a:effectLst>
              </a:rPr>
              <a:t>K-</a:t>
            </a:r>
            <a:r>
              <a:rPr lang="fr-FR" sz="4000" b="1" dirty="0" err="1">
                <a:solidFill>
                  <a:srgbClr val="FFC000"/>
                </a:solidFill>
                <a:effectLst>
                  <a:glow rad="304800">
                    <a:srgbClr val="FFC000">
                      <a:alpha val="40000"/>
                    </a:srgbClr>
                  </a:glow>
                </a:effectLst>
              </a:rPr>
              <a:t>means</a:t>
            </a:r>
            <a:r>
              <a:rPr lang="fr-FR" sz="4000" b="1" dirty="0"/>
              <a:t> </a:t>
            </a:r>
            <a:r>
              <a:rPr lang="fr-FR" sz="4000" dirty="0"/>
              <a:t>: </a:t>
            </a:r>
            <a:r>
              <a:rPr lang="fr-FR" sz="3200" dirty="0">
                <a:solidFill>
                  <a:srgbClr val="92D050"/>
                </a:solidFill>
                <a:effectLst>
                  <a:glow rad="292100">
                    <a:srgbClr val="92D050">
                      <a:alpha val="40000"/>
                    </a:srgbClr>
                  </a:glow>
                </a:effectLst>
              </a:rPr>
              <a:t>98%</a:t>
            </a:r>
            <a:r>
              <a:rPr lang="fr-FR" sz="3200" dirty="0">
                <a:solidFill>
                  <a:srgbClr val="00B050"/>
                </a:solidFill>
              </a:rPr>
              <a:t> </a:t>
            </a:r>
            <a:r>
              <a:rPr lang="fr-FR" sz="3200" dirty="0"/>
              <a:t>de prédiction , </a:t>
            </a:r>
            <a:r>
              <a:rPr lang="fr-FR" sz="3200" dirty="0" err="1"/>
              <a:t>recall</a:t>
            </a:r>
            <a:r>
              <a:rPr lang="fr-FR" sz="3200" dirty="0"/>
              <a:t> : </a:t>
            </a:r>
            <a:r>
              <a:rPr lang="fr-FR" sz="3200" dirty="0">
                <a:solidFill>
                  <a:srgbClr val="92D050"/>
                </a:solidFill>
                <a:effectLst>
                  <a:glow rad="292100">
                    <a:srgbClr val="92D050">
                      <a:alpha val="40000"/>
                    </a:srgbClr>
                  </a:glow>
                </a:effectLst>
              </a:rPr>
              <a:t>98%</a:t>
            </a:r>
          </a:p>
          <a:p>
            <a:pPr algn="ctr">
              <a:lnSpc>
                <a:spcPct val="150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glow rad="304800">
                    <a:srgbClr val="FFC000">
                      <a:alpha val="40000"/>
                    </a:srgbClr>
                  </a:glow>
                </a:effectLst>
              </a:rPr>
              <a:t>Régression logistique </a:t>
            </a:r>
            <a:r>
              <a:rPr lang="fr-FR" sz="3200" dirty="0"/>
              <a:t>: </a:t>
            </a:r>
            <a:r>
              <a:rPr lang="fr-FR" sz="3200" dirty="0">
                <a:solidFill>
                  <a:srgbClr val="00B050"/>
                </a:solidFill>
                <a:effectLst>
                  <a:glow rad="304800">
                    <a:srgbClr val="00B050">
                      <a:alpha val="40000"/>
                    </a:srgbClr>
                  </a:glow>
                </a:effectLst>
              </a:rPr>
              <a:t>&gt;99% </a:t>
            </a:r>
            <a:r>
              <a:rPr lang="fr-FR" sz="3200" dirty="0"/>
              <a:t>de prédiction, </a:t>
            </a:r>
            <a:r>
              <a:rPr lang="fr-FR" sz="3200" dirty="0" err="1"/>
              <a:t>recall</a:t>
            </a:r>
            <a:r>
              <a:rPr lang="fr-FR" sz="3200" dirty="0"/>
              <a:t> : </a:t>
            </a:r>
            <a:r>
              <a:rPr lang="fr-FR" sz="3200" dirty="0">
                <a:solidFill>
                  <a:srgbClr val="00B050"/>
                </a:solidFill>
                <a:effectLst>
                  <a:glow rad="304800">
                    <a:srgbClr val="00B050">
                      <a:alpha val="40000"/>
                    </a:srgbClr>
                  </a:glow>
                </a:effectLst>
              </a:rPr>
              <a:t>&gt;99,5%</a:t>
            </a:r>
          </a:p>
          <a:p>
            <a:pPr>
              <a:lnSpc>
                <a:spcPct val="15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63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12" y="-171400"/>
            <a:ext cx="7488832" cy="1223963"/>
          </a:xfrm>
        </p:spPr>
        <p:txBody>
          <a:bodyPr/>
          <a:lstStyle/>
          <a:p>
            <a:r>
              <a:rPr lang="fr-FR" dirty="0"/>
              <a:t>IMPORTATION DU JEU DE TEST + INFO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372AE8-50F7-92BF-30CD-87CB350E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1196752"/>
            <a:ext cx="6840760" cy="5353638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243A3FD-9809-E431-83A9-06A8A0EFBFB6}"/>
              </a:ext>
            </a:extLst>
          </p:cNvPr>
          <p:cNvSpPr txBox="1"/>
          <p:nvPr/>
        </p:nvSpPr>
        <p:spPr>
          <a:xfrm>
            <a:off x="6346440" y="436510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5 billets à prédire</a:t>
            </a:r>
          </a:p>
        </p:txBody>
      </p:sp>
    </p:spTree>
    <p:extLst>
      <p:ext uri="{BB962C8B-B14F-4D97-AF65-F5344CB8AC3E}">
        <p14:creationId xmlns:p14="http://schemas.microsoft.com/office/powerpoint/2010/main" val="4832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-387424"/>
            <a:ext cx="10712157" cy="1340768"/>
          </a:xfrm>
        </p:spPr>
        <p:txBody>
          <a:bodyPr>
            <a:normAutofit/>
          </a:bodyPr>
          <a:lstStyle/>
          <a:p>
            <a:r>
              <a:rPr lang="fr-FR" sz="3200" dirty="0"/>
              <a:t>FONCTION DE L’ALGORITHME ET RÉSULTAT SUR JEU DE 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4D5E92-0C12-ACE1-3001-CD01F730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1124744"/>
            <a:ext cx="8954412" cy="5202088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1075C3-2FB3-801D-9B8F-B86BC4D054BC}"/>
              </a:ext>
            </a:extLst>
          </p:cNvPr>
          <p:cNvSpPr txBox="1"/>
          <p:nvPr/>
        </p:nvSpPr>
        <p:spPr>
          <a:xfrm>
            <a:off x="4870276" y="3933056"/>
            <a:ext cx="6192688" cy="2246769"/>
          </a:xfrm>
          <a:prstGeom prst="rect">
            <a:avLst/>
          </a:prstGeom>
          <a:noFill/>
          <a:effectLst>
            <a:glow rad="215900">
              <a:srgbClr val="FF0000">
                <a:alpha val="41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glow rad="215900">
                    <a:srgbClr val="FF0000">
                      <a:alpha val="40000"/>
                    </a:srgbClr>
                  </a:glow>
                </a:effectLst>
              </a:rPr>
              <a:t>Le billet A_1 est faux (0,52% de chance)</a:t>
            </a:r>
          </a:p>
          <a:p>
            <a:r>
              <a:rPr lang="fr-FR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glow rad="215900">
                    <a:srgbClr val="FF0000">
                      <a:alpha val="40000"/>
                    </a:srgbClr>
                  </a:glow>
                </a:effectLst>
              </a:rPr>
              <a:t>Le billet A_2 est faux (0,10% de chance)</a:t>
            </a:r>
          </a:p>
          <a:p>
            <a:r>
              <a:rPr lang="fr-FR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glow rad="215900">
                    <a:srgbClr val="FF0000">
                      <a:alpha val="40000"/>
                    </a:srgbClr>
                  </a:glow>
                </a:effectLst>
              </a:rPr>
              <a:t>Le billet A_3 est faux (0,14% de chance)</a:t>
            </a:r>
          </a:p>
          <a:p>
            <a:r>
              <a:rPr lang="fr-FR" sz="2800" dirty="0">
                <a:solidFill>
                  <a:srgbClr val="00B050"/>
                </a:solidFill>
                <a:effectLst>
                  <a:glow rad="88900">
                    <a:srgbClr val="00B050">
                      <a:alpha val="40000"/>
                    </a:srgbClr>
                  </a:glow>
                </a:effectLst>
              </a:rPr>
              <a:t>Le billet A_4 est vrai (91,17% de chance)</a:t>
            </a:r>
          </a:p>
          <a:p>
            <a:r>
              <a:rPr lang="fr-FR" sz="2800" dirty="0">
                <a:solidFill>
                  <a:srgbClr val="00B050"/>
                </a:solidFill>
                <a:effectLst>
                  <a:glow rad="88900">
                    <a:srgbClr val="00B050">
                      <a:alpha val="40000"/>
                    </a:srgbClr>
                  </a:glow>
                </a:effectLst>
              </a:rPr>
              <a:t>Le billet A_5 est vrai (99,97% de chance)</a:t>
            </a:r>
          </a:p>
        </p:txBody>
      </p:sp>
    </p:spTree>
    <p:extLst>
      <p:ext uri="{BB962C8B-B14F-4D97-AF65-F5344CB8AC3E}">
        <p14:creationId xmlns:p14="http://schemas.microsoft.com/office/powerpoint/2010/main" val="40081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5E119AB-09DD-D1F3-E374-07512D79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088" y="908720"/>
            <a:ext cx="6120680" cy="936104"/>
          </a:xfrm>
          <a:prstGeom prst="roundRect">
            <a:avLst/>
          </a:prstGeom>
          <a:noFill/>
          <a:ln w="12700"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ln w="22225">
                  <a:noFill/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OBJECTIF DE MISSION</a:t>
            </a:r>
          </a:p>
        </p:txBody>
      </p:sp>
      <p:sp>
        <p:nvSpPr>
          <p:cNvPr id="11" name="Sous-titre 3">
            <a:extLst>
              <a:ext uri="{FF2B5EF4-FFF2-40B4-BE49-F238E27FC236}">
                <a16:creationId xmlns:a16="http://schemas.microsoft.com/office/drawing/2014/main" id="{2EAFDB05-49D6-7B92-E017-AB02FA1FEE3E}"/>
              </a:ext>
            </a:extLst>
          </p:cNvPr>
          <p:cNvSpPr txBox="1">
            <a:spLocks/>
          </p:cNvSpPr>
          <p:nvPr/>
        </p:nvSpPr>
        <p:spPr>
          <a:xfrm>
            <a:off x="1125860" y="2420889"/>
            <a:ext cx="10225136" cy="2520280"/>
          </a:xfrm>
          <a:prstGeom prst="rect">
            <a:avLst/>
          </a:prstGeom>
          <a:effectLst>
            <a:glow rad="977900">
              <a:schemeClr val="accent1">
                <a:alpha val="60000"/>
              </a:schemeClr>
            </a:glow>
            <a:outerShdw blurRad="571500" dir="10800000" sx="111000" sy="111000" algn="ctr" rotWithShape="0">
              <a:srgbClr val="000000"/>
            </a:outerShdw>
            <a:softEdge rad="673100"/>
          </a:effectLst>
        </p:spPr>
        <p:txBody>
          <a:bodyPr vert="horz" lIns="121899" tIns="60949" rIns="121899" bIns="60949" rtlCol="0" anchor="t">
            <a:normAutofit fontScale="925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effectLst>
                  <a:glow rad="1092200">
                    <a:schemeClr val="tx2">
                      <a:alpha val="40000"/>
                    </a:schemeClr>
                  </a:glow>
                </a:effectLst>
              </a:rPr>
              <a:t>Créer une programme capable de reconnaître avec précision les faux billets de banque parmi un sélection de données externes inconnues par l'algorithme</a:t>
            </a:r>
          </a:p>
        </p:txBody>
      </p:sp>
    </p:spTree>
    <p:extLst>
      <p:ext uri="{BB962C8B-B14F-4D97-AF65-F5344CB8AC3E}">
        <p14:creationId xmlns:p14="http://schemas.microsoft.com/office/powerpoint/2010/main" val="1015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30184" y="0"/>
            <a:ext cx="10360501" cy="792088"/>
          </a:xfrm>
        </p:spPr>
        <p:txBody>
          <a:bodyPr rtlCol="0"/>
          <a:lstStyle/>
          <a:p>
            <a:pPr algn="ctr" rtl="0"/>
            <a:r>
              <a:rPr lang="fr-FR" dirty="0"/>
              <a:t>IMPORTATIONS DES LIBRAIRIES PRÉ-REQUISES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F23E9E-BC27-D492-80F0-C87D8F658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" b="4244"/>
          <a:stretch/>
        </p:blipFill>
        <p:spPr>
          <a:xfrm>
            <a:off x="2277988" y="1196752"/>
            <a:ext cx="8152472" cy="5112568"/>
          </a:xfrm>
          <a:prstGeom prst="rect">
            <a:avLst/>
          </a:prstGeom>
          <a:effectLst>
            <a:glow rad="546100">
              <a:srgbClr val="F7F7F7"/>
            </a:glo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718148" y="116632"/>
            <a:ext cx="5714129" cy="71828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IMPORTATION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2AD65B-E195-8F78-801E-D4C26EDC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196752"/>
            <a:ext cx="7754707" cy="5040560"/>
          </a:xfrm>
          <a:prstGeom prst="rect">
            <a:avLst/>
          </a:prstGeom>
          <a:effectLst>
            <a:glow rad="711200">
              <a:srgbClr val="F7F7F7"/>
            </a:glow>
          </a:effec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D5EE9EE7-D72C-1936-368B-A9AF059D5EF2}"/>
              </a:ext>
            </a:extLst>
          </p:cNvPr>
          <p:cNvSpPr/>
          <p:nvPr/>
        </p:nvSpPr>
        <p:spPr>
          <a:xfrm>
            <a:off x="3718148" y="5805264"/>
            <a:ext cx="259228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1D4A33-610C-B1DC-D709-F449980F2A9D}"/>
              </a:ext>
            </a:extLst>
          </p:cNvPr>
          <p:cNvSpPr txBox="1"/>
          <p:nvPr/>
        </p:nvSpPr>
        <p:spPr>
          <a:xfrm>
            <a:off x="1" y="1772816"/>
            <a:ext cx="429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is_genuine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(booléenne) : vérifie l'authenticité du billet au préalable (</a:t>
            </a: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True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= vrai billet, False = faux billet),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length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: longueur (en mm),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height_left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: hauteur - côté gauche (en mm),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height_right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: hauteur - côté droit (en mm),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margin_up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: marge haute - c'est la distance entre le bord du billet et la zone d'impression (en mm),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C00000"/>
                </a:solidFill>
                <a:effectLst/>
                <a:latin typeface="-apple-system"/>
              </a:rPr>
              <a:t>margin_low</a:t>
            </a: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 : marge basse (en mm),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C00000"/>
                </a:solidFill>
                <a:effectLst/>
                <a:latin typeface="-apple-system"/>
              </a:rPr>
              <a:t>diagonal : diagonale (en mm).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C64C360-E3C6-83CF-4C05-E9246366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55" y="943905"/>
            <a:ext cx="5263001" cy="2383004"/>
          </a:xfrm>
          <a:prstGeom prst="rect">
            <a:avLst/>
          </a:prstGeom>
          <a:effectLst>
            <a:glow rad="419100">
              <a:srgbClr val="F7F7F7"/>
            </a:glo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15A961-C4B7-A996-E278-FCCA615CF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552" y="902253"/>
            <a:ext cx="2889993" cy="5779988"/>
          </a:xfrm>
          <a:prstGeom prst="rect">
            <a:avLst/>
          </a:prstGeom>
          <a:effectLst>
            <a:glow rad="330200">
              <a:srgbClr val="F7F7F7"/>
            </a:glo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3FF8112-E91E-D2E7-450E-A0F5EB6B2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437" y="3792247"/>
            <a:ext cx="3875710" cy="2950128"/>
          </a:xfrm>
          <a:prstGeom prst="rect">
            <a:avLst/>
          </a:prstGeom>
          <a:effectLst>
            <a:glow rad="330200">
              <a:srgbClr val="F7F7F7"/>
            </a:glo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6F374F0-F216-498A-A433-B54DC5743C23}"/>
              </a:ext>
            </a:extLst>
          </p:cNvPr>
          <p:cNvSpPr txBox="1"/>
          <p:nvPr/>
        </p:nvSpPr>
        <p:spPr>
          <a:xfrm>
            <a:off x="2710036" y="219143"/>
            <a:ext cx="820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IDENTIFICATION DES VALEURS MANQUANTES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58D6238-CDD1-0E0D-9FA7-602BA3C6D505}"/>
              </a:ext>
            </a:extLst>
          </p:cNvPr>
          <p:cNvSpPr txBox="1"/>
          <p:nvPr/>
        </p:nvSpPr>
        <p:spPr>
          <a:xfrm>
            <a:off x="4129955" y="236414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37 Nas (2,5%) sur ‘margin_low’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4EAECE0-6891-90D6-8EA3-65EAA46865B5}"/>
              </a:ext>
            </a:extLst>
          </p:cNvPr>
          <p:cNvSpPr/>
          <p:nvPr/>
        </p:nvSpPr>
        <p:spPr>
          <a:xfrm>
            <a:off x="4021943" y="4465858"/>
            <a:ext cx="216024" cy="2812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8E1BADD-4B87-828F-4767-29303FA7792C}"/>
              </a:ext>
            </a:extLst>
          </p:cNvPr>
          <p:cNvSpPr/>
          <p:nvPr/>
        </p:nvSpPr>
        <p:spPr>
          <a:xfrm>
            <a:off x="3358108" y="2420888"/>
            <a:ext cx="720080" cy="19429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1046837-5BF4-E0B4-8B00-CDEDBB46D83C}"/>
              </a:ext>
            </a:extLst>
          </p:cNvPr>
          <p:cNvSpPr/>
          <p:nvPr/>
        </p:nvSpPr>
        <p:spPr>
          <a:xfrm>
            <a:off x="4798268" y="5661248"/>
            <a:ext cx="216024" cy="2812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96" y="265842"/>
            <a:ext cx="11284241" cy="562075"/>
          </a:xfrm>
        </p:spPr>
        <p:txBody>
          <a:bodyPr>
            <a:normAutofit fontScale="90000"/>
          </a:bodyPr>
          <a:lstStyle/>
          <a:p>
            <a:r>
              <a:rPr lang="fr-FR" dirty="0"/>
              <a:t>CORRELATION ET VISUALISATION DE LA VARIABLE DEPENDANTE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72D163-BA14-D539-17BA-5C734772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935557"/>
            <a:ext cx="9986731" cy="5728821"/>
          </a:xfrm>
          <a:prstGeom prst="rect">
            <a:avLst/>
          </a:prstGeom>
          <a:effectLst>
            <a:glow rad="279400">
              <a:srgbClr val="F7F7F7"/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28117B-0CBB-F644-DAF8-AB1DEC8F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40" y="1883752"/>
            <a:ext cx="4371474" cy="47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48" y="260648"/>
            <a:ext cx="10360501" cy="490067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DE LA REGRESSION LINÉAIRE MULTIPLE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561FCB-8055-20C0-1683-85228C9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836193"/>
            <a:ext cx="7751968" cy="5781995"/>
          </a:xfrm>
          <a:prstGeom prst="rect">
            <a:avLst/>
          </a:prstGeom>
          <a:effectLst>
            <a:glow rad="165100">
              <a:srgbClr val="F7F7F7"/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17EFC1-A1BD-E9AC-973B-925FD096F289}"/>
              </a:ext>
            </a:extLst>
          </p:cNvPr>
          <p:cNvSpPr/>
          <p:nvPr/>
        </p:nvSpPr>
        <p:spPr>
          <a:xfrm>
            <a:off x="6886500" y="119675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8AB8B-9679-523B-4A79-000B630F69B2}"/>
              </a:ext>
            </a:extLst>
          </p:cNvPr>
          <p:cNvSpPr/>
          <p:nvPr/>
        </p:nvSpPr>
        <p:spPr>
          <a:xfrm>
            <a:off x="5086300" y="2996952"/>
            <a:ext cx="64807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1463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01" y="188640"/>
            <a:ext cx="10360501" cy="418059"/>
          </a:xfrm>
        </p:spPr>
        <p:txBody>
          <a:bodyPr>
            <a:noAutofit/>
          </a:bodyPr>
          <a:lstStyle/>
          <a:p>
            <a:r>
              <a:rPr lang="fr-FR" sz="2800" dirty="0"/>
              <a:t>DISTRIBUTION DES RÉSIDUS, COLINÉARITÉ ET HOMOSCÉDASTICITÉ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CDA325-48E7-F6BA-CD76-C4E48064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" y="624844"/>
            <a:ext cx="5602329" cy="4281722"/>
          </a:xfrm>
          <a:prstGeom prst="rect">
            <a:avLst/>
          </a:prstGeom>
          <a:effectLst>
            <a:glow rad="228600">
              <a:srgbClr val="F7F7F7"/>
            </a:glo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4ADF6B-15BA-CD9C-FDCE-5DCEE631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" y="4941167"/>
            <a:ext cx="5602329" cy="1759777"/>
          </a:xfrm>
          <a:prstGeom prst="rect">
            <a:avLst/>
          </a:prstGeom>
          <a:effectLst>
            <a:glow rad="228600">
              <a:srgbClr val="F7F7F7"/>
            </a:glo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E127B1-BA13-5E90-934A-FAFAB8867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92" y="764855"/>
            <a:ext cx="4043105" cy="1514084"/>
          </a:xfrm>
          <a:prstGeom prst="rect">
            <a:avLst/>
          </a:prstGeom>
          <a:effectLst>
            <a:glow rad="228600">
              <a:srgbClr val="F7F7F7"/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D30023-3A9B-8723-89CE-2BC94339D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792" y="2476682"/>
            <a:ext cx="4909841" cy="4287130"/>
          </a:xfrm>
          <a:prstGeom prst="rect">
            <a:avLst/>
          </a:prstGeom>
          <a:effectLst>
            <a:glow rad="228600">
              <a:srgbClr val="F7F7F7"/>
            </a:glo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ADC443-9501-61D5-AD2B-A2190A05B63A}"/>
              </a:ext>
            </a:extLst>
          </p:cNvPr>
          <p:cNvSpPr txBox="1"/>
          <p:nvPr/>
        </p:nvSpPr>
        <p:spPr>
          <a:xfrm>
            <a:off x="1701924" y="5840452"/>
            <a:ext cx="468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2"/>
                </a:solidFill>
              </a:rPr>
              <a:t>VIF &lt;10, pas de colinéarité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657E9-06D1-F255-307A-E1C684A79071}"/>
              </a:ext>
            </a:extLst>
          </p:cNvPr>
          <p:cNvSpPr/>
          <p:nvPr/>
        </p:nvSpPr>
        <p:spPr>
          <a:xfrm>
            <a:off x="8115964" y="1988840"/>
            <a:ext cx="2021553" cy="30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ABFFF5-95A1-E767-D4D4-BC0903ADA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04" y="2582417"/>
            <a:ext cx="368077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8FA8ED-14C1-933F-8742-F72AE4F1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5444"/>
            <a:ext cx="10360501" cy="1223963"/>
          </a:xfrm>
        </p:spPr>
        <p:txBody>
          <a:bodyPr/>
          <a:lstStyle/>
          <a:p>
            <a:pPr algn="ctr"/>
            <a:r>
              <a:rPr lang="fr-FR" dirty="0"/>
              <a:t>HISTOGRAMME DES VARIABLES AVANT ET APRÈS IMPUTATION PAR RÉGRESSION LINÉAIRE MULTIPLE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42B49A-3845-C2B1-CAE2-B79B095E0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330" y="2191361"/>
            <a:ext cx="3168353" cy="12376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687E4A-71B6-F9F1-3CD2-B85B50A9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739" y="3717032"/>
            <a:ext cx="3208298" cy="18365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C79076-5ED5-BACB-37C9-CFC2C7CCD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732" y="1249407"/>
            <a:ext cx="3566469" cy="5532599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5C602B-887D-3CEC-2970-4751BBB58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8" y="1276419"/>
            <a:ext cx="8151145" cy="5347945"/>
          </a:xfrm>
          <a:prstGeom prst="rect">
            <a:avLst/>
          </a:prstGeom>
          <a:effectLst>
            <a:glow rad="152400">
              <a:srgbClr val="F7F7F7"/>
            </a:glo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3B0209-D077-8188-AF9E-C55E5CD1E5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4000"/>
          </a:blip>
          <a:srcRect t="24166"/>
          <a:stretch/>
        </p:blipFill>
        <p:spPr>
          <a:xfrm>
            <a:off x="59669" y="2708920"/>
            <a:ext cx="8151145" cy="3915444"/>
          </a:xfrm>
          <a:prstGeom prst="rect">
            <a:avLst/>
          </a:prstGeom>
        </p:spPr>
      </p:pic>
      <p:graphicFrame>
        <p:nvGraphicFramePr>
          <p:cNvPr id="23" name="Objet 22">
            <a:extLst>
              <a:ext uri="{FF2B5EF4-FFF2-40B4-BE49-F238E27FC236}">
                <a16:creationId xmlns:a16="http://schemas.microsoft.com/office/drawing/2014/main" id="{CCAE7184-8249-CF9E-F950-E78B9B9A9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44455"/>
              </p:ext>
            </p:extLst>
          </p:nvPr>
        </p:nvGraphicFramePr>
        <p:xfrm>
          <a:off x="573410" y="4149080"/>
          <a:ext cx="11049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104840" imgH="236160" progId="PBrush">
                  <p:embed/>
                </p:oleObj>
              </mc:Choice>
              <mc:Fallback>
                <p:oleObj name="Bitmap Image" r:id="rId8" imgW="1104840" imgH="236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410" y="4149080"/>
                        <a:ext cx="1104900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 23">
            <a:extLst>
              <a:ext uri="{FF2B5EF4-FFF2-40B4-BE49-F238E27FC236}">
                <a16:creationId xmlns:a16="http://schemas.microsoft.com/office/drawing/2014/main" id="{02E4EB68-9A32-A36C-6B77-A77C1107F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1047"/>
              </p:ext>
            </p:extLst>
          </p:nvPr>
        </p:nvGraphicFramePr>
        <p:xfrm>
          <a:off x="2494012" y="4166013"/>
          <a:ext cx="11207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120320" imgH="243720" progId="PBrush">
                  <p:embed/>
                </p:oleObj>
              </mc:Choice>
              <mc:Fallback>
                <p:oleObj name="Bitmap Image" r:id="rId10" imgW="1120320" imgH="24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4012" y="4166013"/>
                        <a:ext cx="112077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 24">
            <a:extLst>
              <a:ext uri="{FF2B5EF4-FFF2-40B4-BE49-F238E27FC236}">
                <a16:creationId xmlns:a16="http://schemas.microsoft.com/office/drawing/2014/main" id="{7097544A-E432-A882-8F67-638F87EBC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4267"/>
              </p:ext>
            </p:extLst>
          </p:nvPr>
        </p:nvGraphicFramePr>
        <p:xfrm>
          <a:off x="4515412" y="4166013"/>
          <a:ext cx="944562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945000" imgH="198000" progId="PBrush">
                  <p:embed/>
                </p:oleObj>
              </mc:Choice>
              <mc:Fallback>
                <p:oleObj name="Bitmap Image" r:id="rId12" imgW="945000" imgH="19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15412" y="4166013"/>
                        <a:ext cx="944562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 25">
            <a:extLst>
              <a:ext uri="{FF2B5EF4-FFF2-40B4-BE49-F238E27FC236}">
                <a16:creationId xmlns:a16="http://schemas.microsoft.com/office/drawing/2014/main" id="{6ADA9105-53E5-1642-EF57-54F8DFEF6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82374"/>
              </p:ext>
            </p:extLst>
          </p:nvPr>
        </p:nvGraphicFramePr>
        <p:xfrm>
          <a:off x="6306110" y="4265231"/>
          <a:ext cx="11588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158120" imgH="243720" progId="PBrush">
                  <p:embed/>
                </p:oleObj>
              </mc:Choice>
              <mc:Fallback>
                <p:oleObj name="Bitmap Image" r:id="rId14" imgW="1158120" imgH="24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06110" y="4265231"/>
                        <a:ext cx="115887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 26">
            <a:extLst>
              <a:ext uri="{FF2B5EF4-FFF2-40B4-BE49-F238E27FC236}">
                <a16:creationId xmlns:a16="http://schemas.microsoft.com/office/drawing/2014/main" id="{9B6493E9-5019-D221-930A-26331E5DF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86633"/>
              </p:ext>
            </p:extLst>
          </p:nvPr>
        </p:nvGraphicFramePr>
        <p:xfrm>
          <a:off x="2566020" y="6021288"/>
          <a:ext cx="1104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1104840" imgH="266760" progId="PBrush">
                  <p:embed/>
                </p:oleObj>
              </mc:Choice>
              <mc:Fallback>
                <p:oleObj name="Bitmap Image" r:id="rId16" imgW="1104840" imgH="26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66020" y="6021288"/>
                        <a:ext cx="1104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 27">
            <a:extLst>
              <a:ext uri="{FF2B5EF4-FFF2-40B4-BE49-F238E27FC236}">
                <a16:creationId xmlns:a16="http://schemas.microsoft.com/office/drawing/2014/main" id="{EB5D0B2E-AC21-4D03-EBED-B3639A81A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06661"/>
              </p:ext>
            </p:extLst>
          </p:nvPr>
        </p:nvGraphicFramePr>
        <p:xfrm>
          <a:off x="621804" y="6021288"/>
          <a:ext cx="11271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8" imgW="1127880" imgH="281880" progId="PBrush">
                  <p:embed/>
                </p:oleObj>
              </mc:Choice>
              <mc:Fallback>
                <p:oleObj name="Bitmap Image" r:id="rId18" imgW="1127880" imgH="28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1804" y="6021288"/>
                        <a:ext cx="112712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3C7A266C-F248-32B0-AA0F-58FAB782FE4B}"/>
              </a:ext>
            </a:extLst>
          </p:cNvPr>
          <p:cNvSpPr txBox="1"/>
          <p:nvPr/>
        </p:nvSpPr>
        <p:spPr>
          <a:xfrm>
            <a:off x="573410" y="378283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P-valeur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6D48CAD-4B71-27A0-34A5-9738AE2EA721}"/>
              </a:ext>
            </a:extLst>
          </p:cNvPr>
          <p:cNvSpPr/>
          <p:nvPr/>
        </p:nvSpPr>
        <p:spPr>
          <a:xfrm>
            <a:off x="3958952" y="2474214"/>
            <a:ext cx="1911467" cy="2350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5875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</p:bldLst>
  </p:timing>
</p:sld>
</file>

<file path=ppt/theme/theme1.xml><?xml version="1.0" encoding="utf-8"?>
<a:theme xmlns:a="http://schemas.openxmlformats.org/drawingml/2006/main" name="Technologie 16:9">
  <a:themeElements>
    <a:clrScheme name="Personnalisé 8">
      <a:dk1>
        <a:srgbClr val="EEECE1"/>
      </a:dk1>
      <a:lt1>
        <a:srgbClr val="EEECE1"/>
      </a:lt1>
      <a:dk2>
        <a:srgbClr val="6170FB"/>
      </a:dk2>
      <a:lt2>
        <a:srgbClr val="EEECE1"/>
      </a:lt2>
      <a:accent1>
        <a:srgbClr val="172DF9"/>
      </a:accent1>
      <a:accent2>
        <a:srgbClr val="172DF9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Personnalisé</PresentationFormat>
  <Paragraphs>56</Paragraphs>
  <Slides>17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Technologie 16:9</vt:lpstr>
      <vt:lpstr>Bitmap Image</vt:lpstr>
      <vt:lpstr>Présentation PowerPoint</vt:lpstr>
      <vt:lpstr>OBJECTIF DE MISSION</vt:lpstr>
      <vt:lpstr>IMPORTATIONS DES LIBRAIRIES PRÉ-REQUISES</vt:lpstr>
      <vt:lpstr>IMPORTATION DES DONNÉES</vt:lpstr>
      <vt:lpstr>Présentation PowerPoint</vt:lpstr>
      <vt:lpstr>CORRELATION ET VISUALISATION DE LA VARIABLE DEPENDANTE</vt:lpstr>
      <vt:lpstr>RÉSULTATS DE LA REGRESSION LINÉAIRE MULTIPLE</vt:lpstr>
      <vt:lpstr>DISTRIBUTION DES RÉSIDUS, COLINÉARITÉ ET HOMOSCÉDASTICITÉ</vt:lpstr>
      <vt:lpstr>HISTOGRAMME DES VARIABLES AVANT ET APRÈS IMPUTATION PAR RÉGRESSION LINÉAIRE MULTIPLE</vt:lpstr>
      <vt:lpstr>COMPARAISON DU TAUX DE RÉPARTITION VRAIS/FAUX BILLETS AVANT ET APRÈS IMPUTATION + PAIRPLOT ENTRE LES VARIABLES</vt:lpstr>
      <vt:lpstr>ANALYSE EN COMPOSANTES PRINCIPALES</vt:lpstr>
      <vt:lpstr>ANALYSE EN COMPOSANTES PRINCIPALES</vt:lpstr>
      <vt:lpstr>INTERPRÉTATION DES RÉSULTATS DE LA METHODE DES K-MEANS</vt:lpstr>
      <vt:lpstr>INTERPRÉTATION DES RÉSULTATS DE LA RÉGRESSION LOGISTIQUE</vt:lpstr>
      <vt:lpstr>RÉSUMÉ DES DEUX TECHNIQUES DE PRÉDICTION : K-MEANS ET REGRESSION LOGISITQUE</vt:lpstr>
      <vt:lpstr>IMPORTATION DU JEU DE TEST + INFO</vt:lpstr>
      <vt:lpstr>FONCTION DE L’ALGORITHME ET RÉSULTAT SUR JEU DE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10 : Data Analyst v2</dc:title>
  <dc:creator>Loutfi Talbi</dc:creator>
  <cp:lastModifiedBy>Loutfi Talbi</cp:lastModifiedBy>
  <cp:revision>4</cp:revision>
  <dcterms:created xsi:type="dcterms:W3CDTF">2022-11-29T16:26:54Z</dcterms:created>
  <dcterms:modified xsi:type="dcterms:W3CDTF">2022-12-02T16:36:50Z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