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1"/>
  </p:notesMasterIdLst>
  <p:sldIdLst>
    <p:sldId id="256" r:id="rId2"/>
    <p:sldId id="265" r:id="rId3"/>
    <p:sldId id="284" r:id="rId4"/>
    <p:sldId id="283" r:id="rId5"/>
    <p:sldId id="268" r:id="rId6"/>
    <p:sldId id="272" r:id="rId7"/>
    <p:sldId id="276" r:id="rId8"/>
    <p:sldId id="277" r:id="rId9"/>
    <p:sldId id="274" r:id="rId10"/>
    <p:sldId id="275" r:id="rId11"/>
    <p:sldId id="285" r:id="rId12"/>
    <p:sldId id="287" r:id="rId13"/>
    <p:sldId id="257" r:id="rId14"/>
    <p:sldId id="260" r:id="rId15"/>
    <p:sldId id="266" r:id="rId16"/>
    <p:sldId id="281" r:id="rId17"/>
    <p:sldId id="280" r:id="rId18"/>
    <p:sldId id="288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01"/>
    <a:srgbClr val="2FE933"/>
    <a:srgbClr val="C3D34D"/>
    <a:srgbClr val="D4D44C"/>
    <a:srgbClr val="FF8409"/>
    <a:srgbClr val="FD856D"/>
    <a:srgbClr val="FB0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B7B07-2E18-4900-A3B0-4B015756C71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91A624-1CCE-40E1-9020-D56714FC86CC}">
      <dgm:prSet custT="1"/>
      <dgm:spPr>
        <a:solidFill>
          <a:srgbClr val="FFE401"/>
        </a:solidFill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Hausse de la consommation</a:t>
          </a:r>
          <a:endParaRPr lang="en-US" sz="1600" dirty="0">
            <a:solidFill>
              <a:schemeClr val="tx1"/>
            </a:solidFill>
          </a:endParaRPr>
        </a:p>
      </dgm:t>
    </dgm:pt>
    <dgm:pt modelId="{2C9CBE93-0F72-4BB3-828F-A461DC4C77BE}" type="parTrans" cxnId="{3561E153-C989-44E6-A718-952627FCFB87}">
      <dgm:prSet/>
      <dgm:spPr/>
      <dgm:t>
        <a:bodyPr/>
        <a:lstStyle/>
        <a:p>
          <a:endParaRPr lang="en-US"/>
        </a:p>
      </dgm:t>
    </dgm:pt>
    <dgm:pt modelId="{62D7A6A8-4AA7-4849-9150-3B77F5959CFF}" type="sibTrans" cxnId="{3561E153-C989-44E6-A718-952627FCFB87}">
      <dgm:prSet/>
      <dgm:spPr/>
      <dgm:t>
        <a:bodyPr/>
        <a:lstStyle/>
        <a:p>
          <a:endParaRPr lang="en-US"/>
        </a:p>
      </dgm:t>
    </dgm:pt>
    <dgm:pt modelId="{9DA25398-55CE-4E36-B54A-C9E98C51F601}">
      <dgm:prSet custT="1"/>
      <dgm:spPr>
        <a:solidFill>
          <a:srgbClr val="FFE401"/>
        </a:solidFill>
      </dgm:spPr>
      <dgm:t>
        <a:bodyPr/>
        <a:lstStyle/>
        <a:p>
          <a:r>
            <a:rPr lang="fr-FR" sz="1200" dirty="0">
              <a:solidFill>
                <a:schemeClr val="tx1"/>
              </a:solidFill>
            </a:rPr>
            <a:t>  Production mondiale : 122 M de tonnes (+59 % depuis 2005 avec 11% d’exportations)</a:t>
          </a:r>
          <a:endParaRPr lang="en-US" sz="1200" dirty="0">
            <a:solidFill>
              <a:schemeClr val="tx1"/>
            </a:solidFill>
          </a:endParaRPr>
        </a:p>
      </dgm:t>
    </dgm:pt>
    <dgm:pt modelId="{CCD3E0F8-B379-4AF6-8968-E8674466B053}" type="parTrans" cxnId="{83AB77C3-0653-4204-AAA9-1C57E9CD9BBB}">
      <dgm:prSet/>
      <dgm:spPr/>
      <dgm:t>
        <a:bodyPr/>
        <a:lstStyle/>
        <a:p>
          <a:endParaRPr lang="en-US"/>
        </a:p>
      </dgm:t>
    </dgm:pt>
    <dgm:pt modelId="{91DDDB3B-AF60-4F14-80EE-32E9D58A6413}" type="sibTrans" cxnId="{83AB77C3-0653-4204-AAA9-1C57E9CD9BBB}">
      <dgm:prSet/>
      <dgm:spPr/>
      <dgm:t>
        <a:bodyPr/>
        <a:lstStyle/>
        <a:p>
          <a:endParaRPr lang="en-US"/>
        </a:p>
      </dgm:t>
    </dgm:pt>
    <dgm:pt modelId="{3FA6764E-B1C9-4D14-BDE6-4EEB3E9E1DCC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2</a:t>
          </a:r>
          <a:r>
            <a:rPr lang="fr-FR" baseline="30000" dirty="0">
              <a:solidFill>
                <a:schemeClr val="tx1"/>
              </a:solidFill>
            </a:rPr>
            <a:t>ème</a:t>
          </a:r>
          <a:r>
            <a:rPr lang="fr-FR" dirty="0">
              <a:solidFill>
                <a:schemeClr val="tx1"/>
              </a:solidFill>
            </a:rPr>
            <a:t> viande la plus exportée (21 % des échanges mondiaux)</a:t>
          </a:r>
          <a:endParaRPr lang="en-US" dirty="0">
            <a:solidFill>
              <a:schemeClr val="tx1"/>
            </a:solidFill>
          </a:endParaRPr>
        </a:p>
      </dgm:t>
    </dgm:pt>
    <dgm:pt modelId="{80A022AB-5CA6-471E-BAEA-1323B8F6D672}" type="parTrans" cxnId="{9DD1EB09-314C-49AC-BF52-D0E16CC7597B}">
      <dgm:prSet/>
      <dgm:spPr/>
      <dgm:t>
        <a:bodyPr/>
        <a:lstStyle/>
        <a:p>
          <a:endParaRPr lang="en-US"/>
        </a:p>
      </dgm:t>
    </dgm:pt>
    <dgm:pt modelId="{D2A4D8DE-A3BF-4EE6-9C46-93213D9E8F48}" type="sibTrans" cxnId="{9DD1EB09-314C-49AC-BF52-D0E16CC7597B}">
      <dgm:prSet/>
      <dgm:spPr/>
      <dgm:t>
        <a:bodyPr/>
        <a:lstStyle/>
        <a:p>
          <a:endParaRPr lang="en-US"/>
        </a:p>
      </dgm:t>
    </dgm:pt>
    <dgm:pt modelId="{2BA5E945-3B2F-48CC-9170-3CCF5EC4F352}">
      <dgm:prSet custT="1"/>
      <dgm:spPr>
        <a:solidFill>
          <a:srgbClr val="FD856D"/>
        </a:solidFill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Principaux pays exportateurs : Brésil, Etats-Unis, Pologne et Pays-Bas.</a:t>
          </a:r>
          <a:endParaRPr lang="en-US" sz="1600" dirty="0">
            <a:solidFill>
              <a:schemeClr val="tx1"/>
            </a:solidFill>
          </a:endParaRPr>
        </a:p>
      </dgm:t>
    </dgm:pt>
    <dgm:pt modelId="{D52395A9-8FB2-460B-9DC4-C2F0A7B372C1}" type="parTrans" cxnId="{BE489427-4060-4242-8447-2ED80002DE91}">
      <dgm:prSet/>
      <dgm:spPr/>
      <dgm:t>
        <a:bodyPr/>
        <a:lstStyle/>
        <a:p>
          <a:endParaRPr lang="en-US"/>
        </a:p>
      </dgm:t>
    </dgm:pt>
    <dgm:pt modelId="{B74FEA87-5A96-4FCC-80C8-E765A5B3DA19}" type="sibTrans" cxnId="{BE489427-4060-4242-8447-2ED80002DE91}">
      <dgm:prSet/>
      <dgm:spPr/>
      <dgm:t>
        <a:bodyPr/>
        <a:lstStyle/>
        <a:p>
          <a:endParaRPr lang="en-US"/>
        </a:p>
      </dgm:t>
    </dgm:pt>
    <dgm:pt modelId="{9ECE7C41-051D-4CA0-B7BC-F82F43637D06}">
      <dgm:prSet/>
      <dgm:spPr>
        <a:solidFill>
          <a:srgbClr val="FFC00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13 kilos par an et par habitant en moyenne</a:t>
          </a:r>
          <a:endParaRPr lang="en-US" dirty="0">
            <a:solidFill>
              <a:schemeClr val="tx1"/>
            </a:solidFill>
          </a:endParaRPr>
        </a:p>
      </dgm:t>
    </dgm:pt>
    <dgm:pt modelId="{B282CBC0-40F6-4474-9618-8BABB183FD65}" type="parTrans" cxnId="{5A19834C-2A16-43AA-96EF-DFC38F765562}">
      <dgm:prSet/>
      <dgm:spPr/>
      <dgm:t>
        <a:bodyPr/>
        <a:lstStyle/>
        <a:p>
          <a:endParaRPr lang="en-US"/>
        </a:p>
      </dgm:t>
    </dgm:pt>
    <dgm:pt modelId="{7978CE67-2E94-471B-A67D-78F0C0613D6D}" type="sibTrans" cxnId="{5A19834C-2A16-43AA-96EF-DFC38F765562}">
      <dgm:prSet/>
      <dgm:spPr/>
      <dgm:t>
        <a:bodyPr/>
        <a:lstStyle/>
        <a:p>
          <a:endParaRPr lang="en-US"/>
        </a:p>
      </dgm:t>
    </dgm:pt>
    <dgm:pt modelId="{352564B3-E3E6-4D33-8BBE-6B5CAC6AA99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Prévision FAO/OCDE : la production en croissance de 1,24 % dans le monde entre 2017 et 2026,</a:t>
          </a:r>
          <a:endParaRPr lang="en-US" dirty="0">
            <a:solidFill>
              <a:schemeClr val="tx1"/>
            </a:solidFill>
          </a:endParaRPr>
        </a:p>
      </dgm:t>
    </dgm:pt>
    <dgm:pt modelId="{1D8C347F-1D48-4D75-8C11-7B4085D0CF01}" type="parTrans" cxnId="{F267BAB1-FABC-4FD1-9682-3A874D5367D4}">
      <dgm:prSet/>
      <dgm:spPr/>
      <dgm:t>
        <a:bodyPr/>
        <a:lstStyle/>
        <a:p>
          <a:endParaRPr lang="en-US"/>
        </a:p>
      </dgm:t>
    </dgm:pt>
    <dgm:pt modelId="{24C88239-5D10-4CF9-AC4D-E913472A1A5B}" type="sibTrans" cxnId="{F267BAB1-FABC-4FD1-9682-3A874D5367D4}">
      <dgm:prSet/>
      <dgm:spPr/>
      <dgm:t>
        <a:bodyPr/>
        <a:lstStyle/>
        <a:p>
          <a:endParaRPr lang="en-US"/>
        </a:p>
      </dgm:t>
    </dgm:pt>
    <dgm:pt modelId="{9A7390FF-A380-47B8-955E-AD348A90C9AF}">
      <dgm:prSet/>
      <dgm:spPr>
        <a:solidFill>
          <a:srgbClr val="FFE401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        UE : 83% de la consommation totale de viande est de la volaille</a:t>
          </a:r>
          <a:endParaRPr lang="en-US" dirty="0">
            <a:solidFill>
              <a:schemeClr val="tx1"/>
            </a:solidFill>
          </a:endParaRPr>
        </a:p>
      </dgm:t>
    </dgm:pt>
    <dgm:pt modelId="{05748763-6649-400F-9C44-0ACB13C5CFAF}" type="parTrans" cxnId="{F6D72D88-3C85-44B6-B702-C72E41549FC1}">
      <dgm:prSet/>
      <dgm:spPr/>
      <dgm:t>
        <a:bodyPr/>
        <a:lstStyle/>
        <a:p>
          <a:endParaRPr lang="en-US"/>
        </a:p>
      </dgm:t>
    </dgm:pt>
    <dgm:pt modelId="{13D2DDB4-8CD8-4FB3-BBD6-5B56F9B57D70}" type="sibTrans" cxnId="{F6D72D88-3C85-44B6-B702-C72E41549FC1}">
      <dgm:prSet/>
      <dgm:spPr/>
      <dgm:t>
        <a:bodyPr/>
        <a:lstStyle/>
        <a:p>
          <a:endParaRPr lang="en-US"/>
        </a:p>
      </dgm:t>
    </dgm:pt>
    <dgm:pt modelId="{BD98D04E-C86A-40FB-A064-BB15C6226CA7}">
      <dgm:prSet custT="1"/>
      <dgm:spPr>
        <a:solidFill>
          <a:srgbClr val="FD856D"/>
        </a:solidFill>
      </dgm:spPr>
      <dgm:t>
        <a:bodyPr/>
        <a:lstStyle/>
        <a:p>
          <a:pPr algn="r"/>
          <a:r>
            <a:rPr lang="fr-FR" sz="1600" dirty="0">
              <a:solidFill>
                <a:schemeClr val="tx1"/>
              </a:solidFill>
            </a:rPr>
            <a:t>1</a:t>
          </a:r>
          <a:r>
            <a:rPr lang="fr-FR" sz="1600" baseline="30000" dirty="0">
              <a:solidFill>
                <a:schemeClr val="tx1"/>
              </a:solidFill>
            </a:rPr>
            <a:t>er</a:t>
          </a:r>
          <a:r>
            <a:rPr lang="fr-FR" sz="1600" dirty="0">
              <a:solidFill>
                <a:schemeClr val="tx1"/>
              </a:solidFill>
            </a:rPr>
            <a:t> : Royaume-Uni (28 kilos/an/</a:t>
          </a:r>
          <a:r>
            <a:rPr lang="fr-FR" sz="1600" dirty="0" err="1">
              <a:solidFill>
                <a:schemeClr val="tx1"/>
              </a:solidFill>
            </a:rPr>
            <a:t>hab</a:t>
          </a:r>
          <a:r>
            <a:rPr lang="fr-FR" sz="1600" dirty="0">
              <a:solidFill>
                <a:schemeClr val="tx1"/>
              </a:solidFill>
            </a:rPr>
            <a:t>),</a:t>
          </a:r>
        </a:p>
        <a:p>
          <a:pPr algn="r"/>
          <a:r>
            <a:rPr lang="fr-FR" sz="1600" dirty="0">
              <a:solidFill>
                <a:schemeClr val="tx1"/>
              </a:solidFill>
            </a:rPr>
            <a:t>2</a:t>
          </a:r>
          <a:r>
            <a:rPr lang="fr-FR" sz="1600" baseline="30000" dirty="0">
              <a:solidFill>
                <a:schemeClr val="tx1"/>
              </a:solidFill>
            </a:rPr>
            <a:t>ème</a:t>
          </a:r>
          <a:r>
            <a:rPr lang="fr-FR" sz="1600" dirty="0">
              <a:solidFill>
                <a:schemeClr val="tx1"/>
              </a:solidFill>
            </a:rPr>
            <a:t> : France (27kg) </a:t>
          </a:r>
        </a:p>
        <a:p>
          <a:pPr algn="r"/>
          <a:r>
            <a:rPr lang="fr-FR" sz="1600" dirty="0">
              <a:solidFill>
                <a:schemeClr val="tx1"/>
              </a:solidFill>
            </a:rPr>
            <a:t>3</a:t>
          </a:r>
          <a:r>
            <a:rPr lang="fr-FR" sz="1600" baseline="30000" dirty="0">
              <a:solidFill>
                <a:schemeClr val="tx1"/>
              </a:solidFill>
            </a:rPr>
            <a:t>ème</a:t>
          </a:r>
          <a:r>
            <a:rPr lang="fr-FR" sz="1600" dirty="0">
              <a:solidFill>
                <a:schemeClr val="tx1"/>
              </a:solidFill>
            </a:rPr>
            <a:t> : Allemagne </a:t>
          </a:r>
        </a:p>
        <a:p>
          <a:pPr algn="r"/>
          <a:r>
            <a:rPr lang="fr-FR" sz="1600" dirty="0">
              <a:solidFill>
                <a:schemeClr val="tx1"/>
              </a:solidFill>
            </a:rPr>
            <a:t>(21kg).</a:t>
          </a:r>
          <a:endParaRPr lang="en-US" sz="1600" dirty="0">
            <a:solidFill>
              <a:schemeClr val="tx1"/>
            </a:solidFill>
          </a:endParaRPr>
        </a:p>
      </dgm:t>
    </dgm:pt>
    <dgm:pt modelId="{24A1C716-7B56-44CD-8B96-3F59EA1C45BB}" type="parTrans" cxnId="{86D4124A-65EA-44A7-8B0E-CBE904276839}">
      <dgm:prSet/>
      <dgm:spPr/>
      <dgm:t>
        <a:bodyPr/>
        <a:lstStyle/>
        <a:p>
          <a:endParaRPr lang="en-US"/>
        </a:p>
      </dgm:t>
    </dgm:pt>
    <dgm:pt modelId="{73ED598E-FEFA-4FA4-B0B7-3CBD77FAA336}" type="sibTrans" cxnId="{86D4124A-65EA-44A7-8B0E-CBE904276839}">
      <dgm:prSet/>
      <dgm:spPr/>
      <dgm:t>
        <a:bodyPr/>
        <a:lstStyle/>
        <a:p>
          <a:endParaRPr lang="en-US"/>
        </a:p>
      </dgm:t>
    </dgm:pt>
    <dgm:pt modelId="{AB055DCF-B453-460C-BAB5-533505525102}">
      <dgm:prSet custT="1"/>
      <dgm:spPr>
        <a:solidFill>
          <a:srgbClr val="FFE401"/>
        </a:solidFill>
      </dgm:spPr>
      <dgm:t>
        <a:bodyPr/>
        <a:lstStyle/>
        <a:p>
          <a:pPr algn="l"/>
          <a:r>
            <a:rPr lang="fr-FR" sz="1600" dirty="0">
              <a:solidFill>
                <a:schemeClr val="tx1"/>
              </a:solidFill>
            </a:rPr>
            <a:t>Les plus gros consommateurs: </a:t>
          </a:r>
        </a:p>
        <a:p>
          <a:pPr algn="l"/>
          <a:r>
            <a:rPr lang="fr-FR" sz="1600" dirty="0">
              <a:solidFill>
                <a:schemeClr val="tx1"/>
              </a:solidFill>
            </a:rPr>
            <a:t>1</a:t>
          </a:r>
          <a:r>
            <a:rPr lang="fr-FR" sz="1600" baseline="30000" dirty="0">
              <a:solidFill>
                <a:schemeClr val="tx1"/>
              </a:solidFill>
            </a:rPr>
            <a:t>er</a:t>
          </a:r>
          <a:r>
            <a:rPr lang="fr-FR" sz="1600" dirty="0">
              <a:solidFill>
                <a:schemeClr val="tx1"/>
              </a:solidFill>
            </a:rPr>
            <a:t> Etats-Unis 16.2M (2018), </a:t>
          </a:r>
        </a:p>
        <a:p>
          <a:pPr algn="l"/>
          <a:r>
            <a:rPr lang="fr-FR" sz="1600" dirty="0">
              <a:solidFill>
                <a:schemeClr val="tx1"/>
              </a:solidFill>
            </a:rPr>
            <a:t>2</a:t>
          </a:r>
          <a:r>
            <a:rPr lang="fr-FR" sz="1600" baseline="30000" dirty="0">
              <a:solidFill>
                <a:schemeClr val="tx1"/>
              </a:solidFill>
            </a:rPr>
            <a:t>ème</a:t>
          </a:r>
          <a:r>
            <a:rPr lang="fr-FR" sz="1600" dirty="0">
              <a:solidFill>
                <a:schemeClr val="tx1"/>
              </a:solidFill>
            </a:rPr>
            <a:t> : Chine, 11.6M, </a:t>
          </a:r>
        </a:p>
        <a:p>
          <a:pPr algn="l"/>
          <a:r>
            <a:rPr lang="fr-FR" sz="1600" dirty="0">
              <a:solidFill>
                <a:schemeClr val="tx1"/>
              </a:solidFill>
            </a:rPr>
            <a:t>3</a:t>
          </a:r>
          <a:r>
            <a:rPr lang="fr-FR" sz="1600" baseline="30000" dirty="0">
              <a:solidFill>
                <a:schemeClr val="tx1"/>
              </a:solidFill>
            </a:rPr>
            <a:t>ème</a:t>
          </a:r>
          <a:r>
            <a:rPr lang="fr-FR" sz="1600" dirty="0">
              <a:solidFill>
                <a:schemeClr val="tx1"/>
              </a:solidFill>
            </a:rPr>
            <a:t>  Zone euro : 11.5M) </a:t>
          </a:r>
          <a:endParaRPr lang="en-US" sz="1600" dirty="0">
            <a:solidFill>
              <a:schemeClr val="tx1"/>
            </a:solidFill>
          </a:endParaRPr>
        </a:p>
      </dgm:t>
    </dgm:pt>
    <dgm:pt modelId="{124AF25B-1512-47FB-BD86-5487F807FB73}" type="parTrans" cxnId="{F3F95BF6-3D62-4F28-9D2A-4EB06A21D131}">
      <dgm:prSet/>
      <dgm:spPr/>
      <dgm:t>
        <a:bodyPr/>
        <a:lstStyle/>
        <a:p>
          <a:endParaRPr lang="en-US"/>
        </a:p>
      </dgm:t>
    </dgm:pt>
    <dgm:pt modelId="{1FF39675-577C-4AD7-BC85-605917F108F6}" type="sibTrans" cxnId="{F3F95BF6-3D62-4F28-9D2A-4EB06A21D131}">
      <dgm:prSet/>
      <dgm:spPr/>
      <dgm:t>
        <a:bodyPr/>
        <a:lstStyle/>
        <a:p>
          <a:endParaRPr lang="en-US"/>
        </a:p>
      </dgm:t>
    </dgm:pt>
    <dgm:pt modelId="{53559085-B622-4B3A-9F44-A1BC20203192}">
      <dgm:prSet custT="1"/>
      <dgm:spPr>
        <a:solidFill>
          <a:srgbClr val="FFE401"/>
        </a:solidFill>
      </dgm:spPr>
      <dgm:t>
        <a:bodyPr/>
        <a:lstStyle/>
        <a:p>
          <a:r>
            <a:rPr lang="fr-FR" sz="1200" dirty="0">
              <a:solidFill>
                <a:schemeClr val="tx1"/>
              </a:solidFill>
            </a:rPr>
            <a:t> Représente 35% des viandes consommées</a:t>
          </a:r>
          <a:endParaRPr lang="en-US" sz="1200" dirty="0">
            <a:solidFill>
              <a:schemeClr val="tx1"/>
            </a:solidFill>
          </a:endParaRPr>
        </a:p>
      </dgm:t>
    </dgm:pt>
    <dgm:pt modelId="{BE0582EA-DB27-4974-9AFA-D7D1BA957E37}" type="parTrans" cxnId="{E67C7D0C-2973-4971-B1F5-FBBC09C6C9E4}">
      <dgm:prSet/>
      <dgm:spPr/>
      <dgm:t>
        <a:bodyPr/>
        <a:lstStyle/>
        <a:p>
          <a:endParaRPr lang="fr-FR"/>
        </a:p>
      </dgm:t>
    </dgm:pt>
    <dgm:pt modelId="{44BE8FF4-157C-4892-9241-0E98A456F510}" type="sibTrans" cxnId="{E67C7D0C-2973-4971-B1F5-FBBC09C6C9E4}">
      <dgm:prSet/>
      <dgm:spPr/>
      <dgm:t>
        <a:bodyPr/>
        <a:lstStyle/>
        <a:p>
          <a:endParaRPr lang="fr-FR"/>
        </a:p>
      </dgm:t>
    </dgm:pt>
    <dgm:pt modelId="{C82A50AC-DF96-441B-9BDF-20DB44AA8B83}">
      <dgm:prSet custT="1"/>
      <dgm:spPr>
        <a:solidFill>
          <a:srgbClr val="FFE401"/>
        </a:solidFill>
      </dgm:spPr>
      <dgm:t>
        <a:bodyPr/>
        <a:lstStyle/>
        <a:p>
          <a:endParaRPr lang="en-US" sz="1200" dirty="0">
            <a:solidFill>
              <a:schemeClr val="tx1"/>
            </a:solidFill>
          </a:endParaRPr>
        </a:p>
      </dgm:t>
    </dgm:pt>
    <dgm:pt modelId="{878FD2A3-A18B-4273-9DD2-F6D172D0344A}" type="parTrans" cxnId="{A4B4DBD8-2B2A-467E-A8D0-4FE0808E5A7D}">
      <dgm:prSet/>
      <dgm:spPr/>
      <dgm:t>
        <a:bodyPr/>
        <a:lstStyle/>
        <a:p>
          <a:endParaRPr lang="fr-FR"/>
        </a:p>
      </dgm:t>
    </dgm:pt>
    <dgm:pt modelId="{1481E09D-D3EB-491E-B695-EDF530E18BB1}" type="sibTrans" cxnId="{A4B4DBD8-2B2A-467E-A8D0-4FE0808E5A7D}">
      <dgm:prSet/>
      <dgm:spPr/>
      <dgm:t>
        <a:bodyPr/>
        <a:lstStyle/>
        <a:p>
          <a:endParaRPr lang="fr-FR"/>
        </a:p>
      </dgm:t>
    </dgm:pt>
    <dgm:pt modelId="{C5D5DCBC-25DE-4795-91F7-FCBD73F8223C}" type="pres">
      <dgm:prSet presAssocID="{46BB7B07-2E18-4900-A3B0-4B015756C715}" presName="diagram" presStyleCnt="0">
        <dgm:presLayoutVars>
          <dgm:dir/>
          <dgm:resizeHandles val="exact"/>
        </dgm:presLayoutVars>
      </dgm:prSet>
      <dgm:spPr/>
    </dgm:pt>
    <dgm:pt modelId="{D492148E-8ED2-466B-B8B2-AA2D8FDEA8B4}" type="pres">
      <dgm:prSet presAssocID="{B691A624-1CCE-40E1-9020-D56714FC86CC}" presName="node" presStyleLbl="node1" presStyleIdx="0" presStyleCnt="8">
        <dgm:presLayoutVars>
          <dgm:bulletEnabled val="1"/>
        </dgm:presLayoutVars>
      </dgm:prSet>
      <dgm:spPr/>
    </dgm:pt>
    <dgm:pt modelId="{5F0F6A0B-8C9D-4DED-9897-1A3562226A48}" type="pres">
      <dgm:prSet presAssocID="{62D7A6A8-4AA7-4849-9150-3B77F5959CFF}" presName="sibTrans" presStyleCnt="0"/>
      <dgm:spPr/>
    </dgm:pt>
    <dgm:pt modelId="{FC17F90E-AEFF-4DA2-AB09-5D92AAD432DC}" type="pres">
      <dgm:prSet presAssocID="{3FA6764E-B1C9-4D14-BDE6-4EEB3E9E1DCC}" presName="node" presStyleLbl="node1" presStyleIdx="1" presStyleCnt="8" custLinFactNeighborX="2288" custLinFactNeighborY="-883">
        <dgm:presLayoutVars>
          <dgm:bulletEnabled val="1"/>
        </dgm:presLayoutVars>
      </dgm:prSet>
      <dgm:spPr/>
    </dgm:pt>
    <dgm:pt modelId="{B1C4F7A7-BEF2-4CF7-93F2-01DE3816200A}" type="pres">
      <dgm:prSet presAssocID="{D2A4D8DE-A3BF-4EE6-9C46-93213D9E8F48}" presName="sibTrans" presStyleCnt="0"/>
      <dgm:spPr/>
    </dgm:pt>
    <dgm:pt modelId="{8AD32417-8641-4099-94C4-6FC225A26023}" type="pres">
      <dgm:prSet presAssocID="{2BA5E945-3B2F-48CC-9170-3CCF5EC4F352}" presName="node" presStyleLbl="node1" presStyleIdx="2" presStyleCnt="8" custLinFactNeighborX="1598">
        <dgm:presLayoutVars>
          <dgm:bulletEnabled val="1"/>
        </dgm:presLayoutVars>
      </dgm:prSet>
      <dgm:spPr/>
    </dgm:pt>
    <dgm:pt modelId="{8F7334C6-A22C-43E7-84BE-0445017B9EE4}" type="pres">
      <dgm:prSet presAssocID="{B74FEA87-5A96-4FCC-80C8-E765A5B3DA19}" presName="sibTrans" presStyleCnt="0"/>
      <dgm:spPr/>
    </dgm:pt>
    <dgm:pt modelId="{A86EAC88-0A23-4717-9F7A-B40174D00457}" type="pres">
      <dgm:prSet presAssocID="{9ECE7C41-051D-4CA0-B7BC-F82F43637D06}" presName="node" presStyleLbl="node1" presStyleIdx="3" presStyleCnt="8" custLinFactX="-130953" custLinFactY="16428" custLinFactNeighborX="-200000" custLinFactNeighborY="100000">
        <dgm:presLayoutVars>
          <dgm:bulletEnabled val="1"/>
        </dgm:presLayoutVars>
      </dgm:prSet>
      <dgm:spPr/>
    </dgm:pt>
    <dgm:pt modelId="{F4867D1C-E3D4-4DA1-B318-AD808AE61F34}" type="pres">
      <dgm:prSet presAssocID="{7978CE67-2E94-471B-A67D-78F0C0613D6D}" presName="sibTrans" presStyleCnt="0"/>
      <dgm:spPr/>
    </dgm:pt>
    <dgm:pt modelId="{E3C65AE8-C5F5-4F31-B858-F4C0D696BE71}" type="pres">
      <dgm:prSet presAssocID="{352564B3-E3E6-4D33-8BBE-6B5CAC6AA99B}" presName="node" presStyleLbl="node1" presStyleIdx="4" presStyleCnt="8" custLinFactX="132920" custLinFactNeighborX="200000" custLinFactNeighborY="2091">
        <dgm:presLayoutVars>
          <dgm:bulletEnabled val="1"/>
        </dgm:presLayoutVars>
      </dgm:prSet>
      <dgm:spPr/>
    </dgm:pt>
    <dgm:pt modelId="{5707272D-062B-4D51-82E8-F96D6E9A798E}" type="pres">
      <dgm:prSet presAssocID="{24C88239-5D10-4CF9-AC4D-E913472A1A5B}" presName="sibTrans" presStyleCnt="0"/>
      <dgm:spPr/>
    </dgm:pt>
    <dgm:pt modelId="{717E05AC-F18E-4F0E-9D16-8A16FC29ADF9}" type="pres">
      <dgm:prSet presAssocID="{9A7390FF-A380-47B8-955E-AD348A90C9AF}" presName="node" presStyleLbl="node1" presStyleIdx="5" presStyleCnt="8" custLinFactX="11206" custLinFactNeighborX="100000" custLinFactNeighborY="-239">
        <dgm:presLayoutVars>
          <dgm:bulletEnabled val="1"/>
        </dgm:presLayoutVars>
      </dgm:prSet>
      <dgm:spPr/>
    </dgm:pt>
    <dgm:pt modelId="{82B12DE6-BE9C-4EAD-A337-DB4808273F5B}" type="pres">
      <dgm:prSet presAssocID="{13D2DDB4-8CD8-4FB3-BBD6-5B56F9B57D70}" presName="sibTrans" presStyleCnt="0"/>
      <dgm:spPr/>
    </dgm:pt>
    <dgm:pt modelId="{7D8925B8-3DD0-4928-8F1C-DDA69F40CB8E}" type="pres">
      <dgm:prSet presAssocID="{BD98D04E-C86A-40FB-A064-BB15C6226CA7}" presName="node" presStyleLbl="node1" presStyleIdx="6" presStyleCnt="8" custLinFactX="-7712" custLinFactNeighborX="-100000" custLinFactNeighborY="788">
        <dgm:presLayoutVars>
          <dgm:bulletEnabled val="1"/>
        </dgm:presLayoutVars>
      </dgm:prSet>
      <dgm:spPr/>
    </dgm:pt>
    <dgm:pt modelId="{00D88A91-DB7F-486A-BF8B-E52DD34F0EFB}" type="pres">
      <dgm:prSet presAssocID="{73ED598E-FEFA-4FA4-B0B7-3CBD77FAA336}" presName="sibTrans" presStyleCnt="0"/>
      <dgm:spPr/>
    </dgm:pt>
    <dgm:pt modelId="{CE2336CC-7A79-4581-8716-08A672AAFBF2}" type="pres">
      <dgm:prSet presAssocID="{AB055DCF-B453-460C-BAB5-533505525102}" presName="node" presStyleLbl="node1" presStyleIdx="7" presStyleCnt="8" custLinFactY="-17112" custLinFactNeighborX="126" custLinFactNeighborY="-100000">
        <dgm:presLayoutVars>
          <dgm:bulletEnabled val="1"/>
        </dgm:presLayoutVars>
      </dgm:prSet>
      <dgm:spPr/>
    </dgm:pt>
  </dgm:ptLst>
  <dgm:cxnLst>
    <dgm:cxn modelId="{9DD1EB09-314C-49AC-BF52-D0E16CC7597B}" srcId="{46BB7B07-2E18-4900-A3B0-4B015756C715}" destId="{3FA6764E-B1C9-4D14-BDE6-4EEB3E9E1DCC}" srcOrd="1" destOrd="0" parTransId="{80A022AB-5CA6-471E-BAEA-1323B8F6D672}" sibTransId="{D2A4D8DE-A3BF-4EE6-9C46-93213D9E8F48}"/>
    <dgm:cxn modelId="{E67C7D0C-2973-4971-B1F5-FBBC09C6C9E4}" srcId="{B691A624-1CCE-40E1-9020-D56714FC86CC}" destId="{53559085-B622-4B3A-9F44-A1BC20203192}" srcOrd="2" destOrd="0" parTransId="{BE0582EA-DB27-4974-9AFA-D7D1BA957E37}" sibTransId="{44BE8FF4-157C-4892-9241-0E98A456F510}"/>
    <dgm:cxn modelId="{4949F523-A1F3-477F-976A-06777FE83F9B}" type="presOf" srcId="{352564B3-E3E6-4D33-8BBE-6B5CAC6AA99B}" destId="{E3C65AE8-C5F5-4F31-B858-F4C0D696BE71}" srcOrd="0" destOrd="0" presId="urn:microsoft.com/office/officeart/2005/8/layout/default"/>
    <dgm:cxn modelId="{BE489427-4060-4242-8447-2ED80002DE91}" srcId="{46BB7B07-2E18-4900-A3B0-4B015756C715}" destId="{2BA5E945-3B2F-48CC-9170-3CCF5EC4F352}" srcOrd="2" destOrd="0" parTransId="{D52395A9-8FB2-460B-9DC4-C2F0A7B372C1}" sibTransId="{B74FEA87-5A96-4FCC-80C8-E765A5B3DA19}"/>
    <dgm:cxn modelId="{2D45925F-4D57-4C28-B20C-22D3FCEC5C4A}" type="presOf" srcId="{2BA5E945-3B2F-48CC-9170-3CCF5EC4F352}" destId="{8AD32417-8641-4099-94C4-6FC225A26023}" srcOrd="0" destOrd="0" presId="urn:microsoft.com/office/officeart/2005/8/layout/default"/>
    <dgm:cxn modelId="{86D4124A-65EA-44A7-8B0E-CBE904276839}" srcId="{46BB7B07-2E18-4900-A3B0-4B015756C715}" destId="{BD98D04E-C86A-40FB-A064-BB15C6226CA7}" srcOrd="6" destOrd="0" parTransId="{24A1C716-7B56-44CD-8B96-3F59EA1C45BB}" sibTransId="{73ED598E-FEFA-4FA4-B0B7-3CBD77FAA336}"/>
    <dgm:cxn modelId="{5A19834C-2A16-43AA-96EF-DFC38F765562}" srcId="{46BB7B07-2E18-4900-A3B0-4B015756C715}" destId="{9ECE7C41-051D-4CA0-B7BC-F82F43637D06}" srcOrd="3" destOrd="0" parTransId="{B282CBC0-40F6-4474-9618-8BABB183FD65}" sibTransId="{7978CE67-2E94-471B-A67D-78F0C0613D6D}"/>
    <dgm:cxn modelId="{3561E153-C989-44E6-A718-952627FCFB87}" srcId="{46BB7B07-2E18-4900-A3B0-4B015756C715}" destId="{B691A624-1CCE-40E1-9020-D56714FC86CC}" srcOrd="0" destOrd="0" parTransId="{2C9CBE93-0F72-4BB3-828F-A461DC4C77BE}" sibTransId="{62D7A6A8-4AA7-4849-9150-3B77F5959CFF}"/>
    <dgm:cxn modelId="{301B9876-D128-4F42-B8D4-0AEFFDEB00C1}" type="presOf" srcId="{9DA25398-55CE-4E36-B54A-C9E98C51F601}" destId="{D492148E-8ED2-466B-B8B2-AA2D8FDEA8B4}" srcOrd="0" destOrd="1" presId="urn:microsoft.com/office/officeart/2005/8/layout/default"/>
    <dgm:cxn modelId="{D3AE7782-DA1E-45F8-AEB7-98A70A3C77B2}" type="presOf" srcId="{BD98D04E-C86A-40FB-A064-BB15C6226CA7}" destId="{7D8925B8-3DD0-4928-8F1C-DDA69F40CB8E}" srcOrd="0" destOrd="0" presId="urn:microsoft.com/office/officeart/2005/8/layout/default"/>
    <dgm:cxn modelId="{F6D72D88-3C85-44B6-B702-C72E41549FC1}" srcId="{46BB7B07-2E18-4900-A3B0-4B015756C715}" destId="{9A7390FF-A380-47B8-955E-AD348A90C9AF}" srcOrd="5" destOrd="0" parTransId="{05748763-6649-400F-9C44-0ACB13C5CFAF}" sibTransId="{13D2DDB4-8CD8-4FB3-BBD6-5B56F9B57D70}"/>
    <dgm:cxn modelId="{721B3BA2-F2F6-4106-A3BA-AC88D7686261}" type="presOf" srcId="{3FA6764E-B1C9-4D14-BDE6-4EEB3E9E1DCC}" destId="{FC17F90E-AEFF-4DA2-AB09-5D92AAD432DC}" srcOrd="0" destOrd="0" presId="urn:microsoft.com/office/officeart/2005/8/layout/default"/>
    <dgm:cxn modelId="{F267BAB1-FABC-4FD1-9682-3A874D5367D4}" srcId="{46BB7B07-2E18-4900-A3B0-4B015756C715}" destId="{352564B3-E3E6-4D33-8BBE-6B5CAC6AA99B}" srcOrd="4" destOrd="0" parTransId="{1D8C347F-1D48-4D75-8C11-7B4085D0CF01}" sibTransId="{24C88239-5D10-4CF9-AC4D-E913472A1A5B}"/>
    <dgm:cxn modelId="{7C70A0B4-ECC0-4C7B-A872-5F2A9E887402}" type="presOf" srcId="{46BB7B07-2E18-4900-A3B0-4B015756C715}" destId="{C5D5DCBC-25DE-4795-91F7-FCBD73F8223C}" srcOrd="0" destOrd="0" presId="urn:microsoft.com/office/officeart/2005/8/layout/default"/>
    <dgm:cxn modelId="{83AB77C3-0653-4204-AAA9-1C57E9CD9BBB}" srcId="{B691A624-1CCE-40E1-9020-D56714FC86CC}" destId="{9DA25398-55CE-4E36-B54A-C9E98C51F601}" srcOrd="0" destOrd="0" parTransId="{CCD3E0F8-B379-4AF6-8968-E8674466B053}" sibTransId="{91DDDB3B-AF60-4F14-80EE-32E9D58A6413}"/>
    <dgm:cxn modelId="{A4B4DBD8-2B2A-467E-A8D0-4FE0808E5A7D}" srcId="{B691A624-1CCE-40E1-9020-D56714FC86CC}" destId="{C82A50AC-DF96-441B-9BDF-20DB44AA8B83}" srcOrd="1" destOrd="0" parTransId="{878FD2A3-A18B-4273-9DD2-F6D172D0344A}" sibTransId="{1481E09D-D3EB-491E-B695-EDF530E18BB1}"/>
    <dgm:cxn modelId="{020D5ADD-23B2-4DCF-84CA-5A3932399335}" type="presOf" srcId="{C82A50AC-DF96-441B-9BDF-20DB44AA8B83}" destId="{D492148E-8ED2-466B-B8B2-AA2D8FDEA8B4}" srcOrd="0" destOrd="2" presId="urn:microsoft.com/office/officeart/2005/8/layout/default"/>
    <dgm:cxn modelId="{5DDCE8E2-3A6B-4813-892A-8F91A71BC2F0}" type="presOf" srcId="{B691A624-1CCE-40E1-9020-D56714FC86CC}" destId="{D492148E-8ED2-466B-B8B2-AA2D8FDEA8B4}" srcOrd="0" destOrd="0" presId="urn:microsoft.com/office/officeart/2005/8/layout/default"/>
    <dgm:cxn modelId="{783AE8E6-57D8-468F-804A-6AA1B8F78373}" type="presOf" srcId="{9ECE7C41-051D-4CA0-B7BC-F82F43637D06}" destId="{A86EAC88-0A23-4717-9F7A-B40174D00457}" srcOrd="0" destOrd="0" presId="urn:microsoft.com/office/officeart/2005/8/layout/default"/>
    <dgm:cxn modelId="{BE1EE8E9-4BD7-4F27-9268-E3877DFB3397}" type="presOf" srcId="{53559085-B622-4B3A-9F44-A1BC20203192}" destId="{D492148E-8ED2-466B-B8B2-AA2D8FDEA8B4}" srcOrd="0" destOrd="3" presId="urn:microsoft.com/office/officeart/2005/8/layout/default"/>
    <dgm:cxn modelId="{F3F95BF6-3D62-4F28-9D2A-4EB06A21D131}" srcId="{46BB7B07-2E18-4900-A3B0-4B015756C715}" destId="{AB055DCF-B453-460C-BAB5-533505525102}" srcOrd="7" destOrd="0" parTransId="{124AF25B-1512-47FB-BD86-5487F807FB73}" sibTransId="{1FF39675-577C-4AD7-BC85-605917F108F6}"/>
    <dgm:cxn modelId="{55056AF9-56EB-465C-BAA5-D64FD42A555B}" type="presOf" srcId="{9A7390FF-A380-47B8-955E-AD348A90C9AF}" destId="{717E05AC-F18E-4F0E-9D16-8A16FC29ADF9}" srcOrd="0" destOrd="0" presId="urn:microsoft.com/office/officeart/2005/8/layout/default"/>
    <dgm:cxn modelId="{A50768FD-01C7-490B-A514-22AC75D98CA9}" type="presOf" srcId="{AB055DCF-B453-460C-BAB5-533505525102}" destId="{CE2336CC-7A79-4581-8716-08A672AAFBF2}" srcOrd="0" destOrd="0" presId="urn:microsoft.com/office/officeart/2005/8/layout/default"/>
    <dgm:cxn modelId="{3C62FF32-1C67-4459-A56D-03EBB7C680AB}" type="presParOf" srcId="{C5D5DCBC-25DE-4795-91F7-FCBD73F8223C}" destId="{D492148E-8ED2-466B-B8B2-AA2D8FDEA8B4}" srcOrd="0" destOrd="0" presId="urn:microsoft.com/office/officeart/2005/8/layout/default"/>
    <dgm:cxn modelId="{B2A4E179-A732-4640-9ED6-C63730EAE796}" type="presParOf" srcId="{C5D5DCBC-25DE-4795-91F7-FCBD73F8223C}" destId="{5F0F6A0B-8C9D-4DED-9897-1A3562226A48}" srcOrd="1" destOrd="0" presId="urn:microsoft.com/office/officeart/2005/8/layout/default"/>
    <dgm:cxn modelId="{6F55F8E9-A513-4A8E-B4DD-0957E279E63D}" type="presParOf" srcId="{C5D5DCBC-25DE-4795-91F7-FCBD73F8223C}" destId="{FC17F90E-AEFF-4DA2-AB09-5D92AAD432DC}" srcOrd="2" destOrd="0" presId="urn:microsoft.com/office/officeart/2005/8/layout/default"/>
    <dgm:cxn modelId="{3B6603CE-DC82-460F-BDD9-2CCEAB0D098A}" type="presParOf" srcId="{C5D5DCBC-25DE-4795-91F7-FCBD73F8223C}" destId="{B1C4F7A7-BEF2-4CF7-93F2-01DE3816200A}" srcOrd="3" destOrd="0" presId="urn:microsoft.com/office/officeart/2005/8/layout/default"/>
    <dgm:cxn modelId="{A530F306-B6C4-4FC0-A677-C3404E30D0AE}" type="presParOf" srcId="{C5D5DCBC-25DE-4795-91F7-FCBD73F8223C}" destId="{8AD32417-8641-4099-94C4-6FC225A26023}" srcOrd="4" destOrd="0" presId="urn:microsoft.com/office/officeart/2005/8/layout/default"/>
    <dgm:cxn modelId="{4C13EB32-65F1-4E89-B238-7980E48C34FF}" type="presParOf" srcId="{C5D5DCBC-25DE-4795-91F7-FCBD73F8223C}" destId="{8F7334C6-A22C-43E7-84BE-0445017B9EE4}" srcOrd="5" destOrd="0" presId="urn:microsoft.com/office/officeart/2005/8/layout/default"/>
    <dgm:cxn modelId="{753C2698-D5AD-4340-BF29-92F47D454D11}" type="presParOf" srcId="{C5D5DCBC-25DE-4795-91F7-FCBD73F8223C}" destId="{A86EAC88-0A23-4717-9F7A-B40174D00457}" srcOrd="6" destOrd="0" presId="urn:microsoft.com/office/officeart/2005/8/layout/default"/>
    <dgm:cxn modelId="{9B398752-D722-4140-BCB6-01F75DB72992}" type="presParOf" srcId="{C5D5DCBC-25DE-4795-91F7-FCBD73F8223C}" destId="{F4867D1C-E3D4-4DA1-B318-AD808AE61F34}" srcOrd="7" destOrd="0" presId="urn:microsoft.com/office/officeart/2005/8/layout/default"/>
    <dgm:cxn modelId="{B5677757-DFB4-4935-8619-0A497AA14D73}" type="presParOf" srcId="{C5D5DCBC-25DE-4795-91F7-FCBD73F8223C}" destId="{E3C65AE8-C5F5-4F31-B858-F4C0D696BE71}" srcOrd="8" destOrd="0" presId="urn:microsoft.com/office/officeart/2005/8/layout/default"/>
    <dgm:cxn modelId="{F645B50E-81D9-4259-ABB6-DD3342455461}" type="presParOf" srcId="{C5D5DCBC-25DE-4795-91F7-FCBD73F8223C}" destId="{5707272D-062B-4D51-82E8-F96D6E9A798E}" srcOrd="9" destOrd="0" presId="urn:microsoft.com/office/officeart/2005/8/layout/default"/>
    <dgm:cxn modelId="{B05841E8-DC40-44B2-A875-5B1398C8D22D}" type="presParOf" srcId="{C5D5DCBC-25DE-4795-91F7-FCBD73F8223C}" destId="{717E05AC-F18E-4F0E-9D16-8A16FC29ADF9}" srcOrd="10" destOrd="0" presId="urn:microsoft.com/office/officeart/2005/8/layout/default"/>
    <dgm:cxn modelId="{A5663432-B272-4596-86D8-98327E41DC79}" type="presParOf" srcId="{C5D5DCBC-25DE-4795-91F7-FCBD73F8223C}" destId="{82B12DE6-BE9C-4EAD-A337-DB4808273F5B}" srcOrd="11" destOrd="0" presId="urn:microsoft.com/office/officeart/2005/8/layout/default"/>
    <dgm:cxn modelId="{E663F8A7-D387-47B7-AFF0-F107AF95CDC0}" type="presParOf" srcId="{C5D5DCBC-25DE-4795-91F7-FCBD73F8223C}" destId="{7D8925B8-3DD0-4928-8F1C-DDA69F40CB8E}" srcOrd="12" destOrd="0" presId="urn:microsoft.com/office/officeart/2005/8/layout/default"/>
    <dgm:cxn modelId="{0681B95F-B0F1-48F3-A55D-E247BB293566}" type="presParOf" srcId="{C5D5DCBC-25DE-4795-91F7-FCBD73F8223C}" destId="{00D88A91-DB7F-486A-BF8B-E52DD34F0EFB}" srcOrd="13" destOrd="0" presId="urn:microsoft.com/office/officeart/2005/8/layout/default"/>
    <dgm:cxn modelId="{38CFB1C7-10F9-4875-8E2B-A2D6567272E0}" type="presParOf" srcId="{C5D5DCBC-25DE-4795-91F7-FCBD73F8223C}" destId="{CE2336CC-7A79-4581-8716-08A672AAFBF2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148E-8ED2-466B-B8B2-AA2D8FDEA8B4}">
      <dsp:nvSpPr>
        <dsp:cNvPr id="0" name=""/>
        <dsp:cNvSpPr/>
      </dsp:nvSpPr>
      <dsp:spPr>
        <a:xfrm>
          <a:off x="3187" y="650104"/>
          <a:ext cx="2528928" cy="1517357"/>
        </a:xfrm>
        <a:prstGeom prst="rect">
          <a:avLst/>
        </a:prstGeom>
        <a:solidFill>
          <a:srgbClr val="FFE4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Hausse de la consommation</a:t>
          </a:r>
          <a:endParaRPr lang="en-US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/>
              </a:solidFill>
            </a:rPr>
            <a:t>  Production mondiale : 122 M de tonnes (+59 % depuis 2005 avec 11% d’exportations)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>
              <a:solidFill>
                <a:schemeClr val="tx1"/>
              </a:solidFill>
            </a:rPr>
            <a:t> Représente 35% des viandes consommées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187" y="650104"/>
        <a:ext cx="2528928" cy="1517357"/>
      </dsp:txXfrm>
    </dsp:sp>
    <dsp:sp modelId="{FC17F90E-AEFF-4DA2-AB09-5D92AAD432DC}">
      <dsp:nvSpPr>
        <dsp:cNvPr id="0" name=""/>
        <dsp:cNvSpPr/>
      </dsp:nvSpPr>
      <dsp:spPr>
        <a:xfrm>
          <a:off x="2842871" y="636706"/>
          <a:ext cx="2528928" cy="1517357"/>
        </a:xfrm>
        <a:prstGeom prst="rect">
          <a:avLst/>
        </a:prstGeom>
        <a:solidFill>
          <a:schemeClr val="accent2">
            <a:hueOff val="-260700"/>
            <a:satOff val="-4935"/>
            <a:lumOff val="-29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2</a:t>
          </a:r>
          <a:r>
            <a:rPr lang="fr-FR" sz="1900" kern="1200" baseline="30000" dirty="0">
              <a:solidFill>
                <a:schemeClr val="tx1"/>
              </a:solidFill>
            </a:rPr>
            <a:t>ème</a:t>
          </a:r>
          <a:r>
            <a:rPr lang="fr-FR" sz="1900" kern="1200" dirty="0">
              <a:solidFill>
                <a:schemeClr val="tx1"/>
              </a:solidFill>
            </a:rPr>
            <a:t> viande la plus exportée (21 % des échanges mondiaux)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842871" y="636706"/>
        <a:ext cx="2528928" cy="1517357"/>
      </dsp:txXfrm>
    </dsp:sp>
    <dsp:sp modelId="{8AD32417-8641-4099-94C4-6FC225A26023}">
      <dsp:nvSpPr>
        <dsp:cNvPr id="0" name=""/>
        <dsp:cNvSpPr/>
      </dsp:nvSpPr>
      <dsp:spPr>
        <a:xfrm>
          <a:off x="5607243" y="650104"/>
          <a:ext cx="2528928" cy="1517357"/>
        </a:xfrm>
        <a:prstGeom prst="rect">
          <a:avLst/>
        </a:prstGeom>
        <a:solidFill>
          <a:srgbClr val="FD856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Principaux pays exportateurs : Brésil, Etats-Unis, Pologne et Pays-Bas.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607243" y="650104"/>
        <a:ext cx="2528928" cy="1517357"/>
      </dsp:txXfrm>
    </dsp:sp>
    <dsp:sp modelId="{A86EAC88-0A23-4717-9F7A-B40174D00457}">
      <dsp:nvSpPr>
        <dsp:cNvPr id="0" name=""/>
        <dsp:cNvSpPr/>
      </dsp:nvSpPr>
      <dsp:spPr>
        <a:xfrm>
          <a:off x="0" y="2416733"/>
          <a:ext cx="2528928" cy="151735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13 kilos par an et par habitant en moyenne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0" y="2416733"/>
        <a:ext cx="2528928" cy="1517357"/>
      </dsp:txXfrm>
    </dsp:sp>
    <dsp:sp modelId="{E3C65AE8-C5F5-4F31-B858-F4C0D696BE71}">
      <dsp:nvSpPr>
        <dsp:cNvPr id="0" name=""/>
        <dsp:cNvSpPr/>
      </dsp:nvSpPr>
      <dsp:spPr>
        <a:xfrm>
          <a:off x="8351840" y="2452082"/>
          <a:ext cx="2528928" cy="1517357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Prévision FAO/OCDE : la production en croissance de 1,24 % dans le monde entre 2017 et 2026,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8351840" y="2452082"/>
        <a:ext cx="2528928" cy="1517357"/>
      </dsp:txXfrm>
    </dsp:sp>
    <dsp:sp modelId="{717E05AC-F18E-4F0E-9D16-8A16FC29ADF9}">
      <dsp:nvSpPr>
        <dsp:cNvPr id="0" name=""/>
        <dsp:cNvSpPr/>
      </dsp:nvSpPr>
      <dsp:spPr>
        <a:xfrm>
          <a:off x="5597329" y="2416728"/>
          <a:ext cx="2528928" cy="1517357"/>
        </a:xfrm>
        <a:prstGeom prst="rect">
          <a:avLst/>
        </a:prstGeom>
        <a:solidFill>
          <a:srgbClr val="FFE4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        UE : 83% de la consommation totale de viande est de la volaille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97329" y="2416728"/>
        <a:ext cx="2528928" cy="1517357"/>
      </dsp:txXfrm>
    </dsp:sp>
    <dsp:sp modelId="{7D8925B8-3DD0-4928-8F1C-DDA69F40CB8E}">
      <dsp:nvSpPr>
        <dsp:cNvPr id="0" name=""/>
        <dsp:cNvSpPr/>
      </dsp:nvSpPr>
      <dsp:spPr>
        <a:xfrm>
          <a:off x="2842871" y="2432311"/>
          <a:ext cx="2528928" cy="1517357"/>
        </a:xfrm>
        <a:prstGeom prst="rect">
          <a:avLst/>
        </a:prstGeom>
        <a:solidFill>
          <a:srgbClr val="FD856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1</a:t>
          </a:r>
          <a:r>
            <a:rPr lang="fr-FR" sz="1600" kern="1200" baseline="30000" dirty="0">
              <a:solidFill>
                <a:schemeClr val="tx1"/>
              </a:solidFill>
            </a:rPr>
            <a:t>er</a:t>
          </a:r>
          <a:r>
            <a:rPr lang="fr-FR" sz="1600" kern="1200" dirty="0">
              <a:solidFill>
                <a:schemeClr val="tx1"/>
              </a:solidFill>
            </a:rPr>
            <a:t> : Royaume-Uni (28 kilos/an/</a:t>
          </a:r>
          <a:r>
            <a:rPr lang="fr-FR" sz="1600" kern="1200" dirty="0" err="1">
              <a:solidFill>
                <a:schemeClr val="tx1"/>
              </a:solidFill>
            </a:rPr>
            <a:t>hab</a:t>
          </a:r>
          <a:r>
            <a:rPr lang="fr-FR" sz="1600" kern="1200" dirty="0">
              <a:solidFill>
                <a:schemeClr val="tx1"/>
              </a:solidFill>
            </a:rPr>
            <a:t>),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2</a:t>
          </a:r>
          <a:r>
            <a:rPr lang="fr-FR" sz="1600" kern="1200" baseline="30000" dirty="0">
              <a:solidFill>
                <a:schemeClr val="tx1"/>
              </a:solidFill>
            </a:rPr>
            <a:t>ème</a:t>
          </a:r>
          <a:r>
            <a:rPr lang="fr-FR" sz="1600" kern="1200" dirty="0">
              <a:solidFill>
                <a:schemeClr val="tx1"/>
              </a:solidFill>
            </a:rPr>
            <a:t> : France (27kg)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3</a:t>
          </a:r>
          <a:r>
            <a:rPr lang="fr-FR" sz="1600" kern="1200" baseline="30000" dirty="0">
              <a:solidFill>
                <a:schemeClr val="tx1"/>
              </a:solidFill>
            </a:rPr>
            <a:t>ème</a:t>
          </a:r>
          <a:r>
            <a:rPr lang="fr-FR" sz="1600" kern="1200" dirty="0">
              <a:solidFill>
                <a:schemeClr val="tx1"/>
              </a:solidFill>
            </a:rPr>
            <a:t> : Allemagne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(21kg).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842871" y="2432311"/>
        <a:ext cx="2528928" cy="1517357"/>
      </dsp:txXfrm>
    </dsp:sp>
    <dsp:sp modelId="{CE2336CC-7A79-4581-8716-08A672AAFBF2}">
      <dsp:nvSpPr>
        <dsp:cNvPr id="0" name=""/>
        <dsp:cNvSpPr/>
      </dsp:nvSpPr>
      <dsp:spPr>
        <a:xfrm>
          <a:off x="8351838" y="643347"/>
          <a:ext cx="2528928" cy="1517357"/>
        </a:xfrm>
        <a:prstGeom prst="rect">
          <a:avLst/>
        </a:prstGeom>
        <a:solidFill>
          <a:srgbClr val="FFE4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Les plus gros consommateurs: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1</a:t>
          </a:r>
          <a:r>
            <a:rPr lang="fr-FR" sz="1600" kern="1200" baseline="30000" dirty="0">
              <a:solidFill>
                <a:schemeClr val="tx1"/>
              </a:solidFill>
            </a:rPr>
            <a:t>er</a:t>
          </a:r>
          <a:r>
            <a:rPr lang="fr-FR" sz="1600" kern="1200" dirty="0">
              <a:solidFill>
                <a:schemeClr val="tx1"/>
              </a:solidFill>
            </a:rPr>
            <a:t> Etats-Unis 16.2M (2018),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2</a:t>
          </a:r>
          <a:r>
            <a:rPr lang="fr-FR" sz="1600" kern="1200" baseline="30000" dirty="0">
              <a:solidFill>
                <a:schemeClr val="tx1"/>
              </a:solidFill>
            </a:rPr>
            <a:t>ème</a:t>
          </a:r>
          <a:r>
            <a:rPr lang="fr-FR" sz="1600" kern="1200" dirty="0">
              <a:solidFill>
                <a:schemeClr val="tx1"/>
              </a:solidFill>
            </a:rPr>
            <a:t> : Chine, 11.6M,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3</a:t>
          </a:r>
          <a:r>
            <a:rPr lang="fr-FR" sz="1600" kern="1200" baseline="30000" dirty="0">
              <a:solidFill>
                <a:schemeClr val="tx1"/>
              </a:solidFill>
            </a:rPr>
            <a:t>ème</a:t>
          </a:r>
          <a:r>
            <a:rPr lang="fr-FR" sz="1600" kern="1200" dirty="0">
              <a:solidFill>
                <a:schemeClr val="tx1"/>
              </a:solidFill>
            </a:rPr>
            <a:t>  Zone euro : 11.5M)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351838" y="643347"/>
        <a:ext cx="2528928" cy="1517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2EC6-03C1-4BAA-A075-87BD01775A23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F315D-3CB5-4B1B-9E01-56B350A34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3D46-3FEE-4DA3-B174-D6195DF4B543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9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0298-4EDE-4351-92AC-C3C078320FE4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87C6-1C19-46DC-8E2E-7A8240E74E27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9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7E3D-7090-454B-9237-448B4018F320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256-DD1A-4E2C-AF63-E5302497AB8F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3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604-A0F9-425F-80F5-6FD50085D8A0}" type="datetime1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4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5424-480E-422C-AF7B-97A568F785C5}" type="datetime1">
              <a:rPr lang="fr-FR" smtClean="0"/>
              <a:t>06/12/2022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6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BF36-F511-42D6-B52D-E77682BF70A0}" type="datetime1">
              <a:rPr lang="fr-FR" smtClean="0"/>
              <a:t>06/12/2022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50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01EE-DD85-4984-8E14-9060B721A453}" type="datetime1">
              <a:rPr lang="fr-FR" smtClean="0"/>
              <a:t>06/12/2022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4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33C014-9076-4EB0-B844-8CA0A6D143E9}" type="datetime1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77D-D9CF-4ACA-81C9-2600D95F8FC3}" type="datetime1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25024-3429-40F6-B729-8A4CA16B53CA}" type="datetime1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27751A-B2C0-4510-AE17-F015534CEE7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9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3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0.w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gif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eg"/><Relationship Id="rId3" Type="http://schemas.openxmlformats.org/officeDocument/2006/relationships/image" Target="../media/image13.gif"/><Relationship Id="rId7" Type="http://schemas.openxmlformats.org/officeDocument/2006/relationships/image" Target="../media/image8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jpeg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11.gif"/><Relationship Id="rId9" Type="http://schemas.openxmlformats.org/officeDocument/2006/relationships/image" Target="../media/image8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gif"/><Relationship Id="rId18" Type="http://schemas.openxmlformats.org/officeDocument/2006/relationships/hyperlink" Target="https://www.sialparis.fr/Le-Salon/Les-secteurs-de-l-alimentation/Viandes/Volaille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gif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gif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gif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gif"/><Relationship Id="rId14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sinenouvelle.com/article/la-concurrence-mondiale-s-intensifie-sur-la-volaille.N757324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gs icon png - Chicken Emoji Icon - Chicken">
            <a:extLst>
              <a:ext uri="{FF2B5EF4-FFF2-40B4-BE49-F238E27FC236}">
                <a16:creationId xmlns:a16="http://schemas.microsoft.com/office/drawing/2014/main" id="{EDE40CA5-1757-B692-D933-7E3698C2D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5" t="5296" r="19936" b="6055"/>
          <a:stretch/>
        </p:blipFill>
        <p:spPr bwMode="auto">
          <a:xfrm>
            <a:off x="10140140" y="2103598"/>
            <a:ext cx="1978090" cy="20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55594D-7743-432D-96AB-43C1BA984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4" r="15791" b="16188"/>
          <a:stretch/>
        </p:blipFill>
        <p:spPr>
          <a:xfrm>
            <a:off x="3779918" y="1566606"/>
            <a:ext cx="4592042" cy="226890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BC6C36-FA4A-453B-884C-73196E5A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021" y="408403"/>
            <a:ext cx="10111974" cy="135454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b="1" i="0" dirty="0">
                <a:solidFill>
                  <a:srgbClr val="FB0317"/>
                </a:solidFill>
                <a:effectLst/>
                <a:latin typeface="Montserrat" panose="00000500000000000000" pitchFamily="2" charset="0"/>
              </a:rPr>
              <a:t>Produisez une étude de marché</a:t>
            </a:r>
            <a:br>
              <a:rPr lang="fr-FR" sz="4900" b="1" i="0" dirty="0">
                <a:solidFill>
                  <a:srgbClr val="FB0317"/>
                </a:solidFill>
                <a:effectLst/>
                <a:latin typeface="Montserrat" panose="00000500000000000000" pitchFamily="2" charset="0"/>
              </a:rPr>
            </a:br>
            <a:r>
              <a:rPr lang="fr-FR" sz="2700" b="1" i="0" dirty="0">
                <a:solidFill>
                  <a:srgbClr val="FB0317"/>
                </a:solidFill>
                <a:effectLst/>
                <a:latin typeface="Montserrat" panose="00000500000000000000" pitchFamily="2" charset="0"/>
              </a:rPr>
              <a:t>(version antérieur au 21/09/2022)</a:t>
            </a:r>
            <a:br>
              <a:rPr lang="fr-FR" sz="4000" b="1" i="0" dirty="0">
                <a:effectLst/>
                <a:latin typeface="Montserrat" panose="00000500000000000000" pitchFamily="2" charset="0"/>
              </a:rPr>
            </a:br>
            <a:endParaRPr lang="fr-FR"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925169-F1F8-49C2-98C3-F789B496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</a:t>
            </a:fld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ECF863-4476-4802-86AF-85F0F954FE21}"/>
              </a:ext>
            </a:extLst>
          </p:cNvPr>
          <p:cNvSpPr txBox="1"/>
          <p:nvPr/>
        </p:nvSpPr>
        <p:spPr>
          <a:xfrm>
            <a:off x="5020062" y="6459785"/>
            <a:ext cx="2342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  <a:latin typeface="Montserrat" panose="00000500000000000000" pitchFamily="2" charset="0"/>
              </a:rPr>
              <a:t>TALBI Loutfi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312655-8BC7-4047-BA04-BBAB97E02847}"/>
              </a:ext>
            </a:extLst>
          </p:cNvPr>
          <p:cNvSpPr txBox="1"/>
          <p:nvPr/>
        </p:nvSpPr>
        <p:spPr>
          <a:xfrm>
            <a:off x="935005" y="1344093"/>
            <a:ext cx="10512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Objectif</a:t>
            </a:r>
            <a:r>
              <a:rPr lang="fr-FR" dirty="0"/>
              <a:t> : Proposer une liste de pays cibles à l’exportation de poulets via l’analyse (exploration et synthétisation) des données fournies.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51E72C-7DA1-8F80-2F9E-61344B784822}"/>
              </a:ext>
            </a:extLst>
          </p:cNvPr>
          <p:cNvSpPr txBox="1"/>
          <p:nvPr/>
        </p:nvSpPr>
        <p:spPr>
          <a:xfrm>
            <a:off x="1063752" y="4102919"/>
            <a:ext cx="54323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/>
              <a:t> </a:t>
            </a:r>
          </a:p>
          <a:p>
            <a:endParaRPr lang="fr-FR" sz="1600" b="1" dirty="0"/>
          </a:p>
          <a:p>
            <a:r>
              <a:rPr lang="fr-FR" sz="1600" b="1" dirty="0"/>
              <a:t>2 – Préparation des données et première phase d’analyse</a:t>
            </a:r>
          </a:p>
          <a:p>
            <a:r>
              <a:rPr lang="fr-FR" dirty="0"/>
              <a:t>	</a:t>
            </a:r>
            <a:r>
              <a:rPr lang="fr-FR" sz="1200" dirty="0"/>
              <a:t>2.1 – Importations CSV, nettoyage/adaptation et jointures</a:t>
            </a:r>
          </a:p>
          <a:p>
            <a:r>
              <a:rPr lang="fr-FR" sz="1200" dirty="0"/>
              <a:t>	2.2 – Identification des </a:t>
            </a:r>
            <a:r>
              <a:rPr lang="fr-FR" sz="1200" dirty="0" err="1"/>
              <a:t>outliers</a:t>
            </a:r>
            <a:endParaRPr lang="fr-FR" sz="1200" dirty="0"/>
          </a:p>
          <a:p>
            <a:r>
              <a:rPr lang="fr-FR" sz="1200" dirty="0"/>
              <a:t>	2.3 – Analyse en composantes principales (ACP) </a:t>
            </a:r>
          </a:p>
          <a:p>
            <a:r>
              <a:rPr lang="fr-FR" sz="1200" dirty="0"/>
              <a:t>			Classification, </a:t>
            </a:r>
            <a:r>
              <a:rPr lang="fr-FR" sz="1200" dirty="0" err="1"/>
              <a:t>Heatmap</a:t>
            </a:r>
            <a:endParaRPr lang="fr-FR" sz="1200" dirty="0"/>
          </a:p>
          <a:p>
            <a:r>
              <a:rPr lang="fr-FR" sz="1200" dirty="0"/>
              <a:t>	2.4 – Algorithme K-</a:t>
            </a:r>
            <a:r>
              <a:rPr lang="fr-FR" sz="1200" dirty="0" err="1"/>
              <a:t>means</a:t>
            </a:r>
            <a:endParaRPr lang="fr-FR" sz="1200" dirty="0"/>
          </a:p>
          <a:p>
            <a:r>
              <a:rPr lang="fr-FR" sz="1200" dirty="0"/>
              <a:t>                                  </a:t>
            </a:r>
            <a:r>
              <a:rPr lang="fr-FR" sz="1200" dirty="0" err="1"/>
              <a:t>Heatmap</a:t>
            </a:r>
            <a:r>
              <a:rPr lang="fr-FR" sz="1200" dirty="0"/>
              <a:t>, </a:t>
            </a:r>
            <a:r>
              <a:rPr lang="fr-FR" sz="1200" dirty="0" err="1"/>
              <a:t>Boxplot</a:t>
            </a:r>
            <a:r>
              <a:rPr lang="fr-FR" sz="1200" dirty="0"/>
              <a:t>, Projection</a:t>
            </a:r>
          </a:p>
          <a:p>
            <a:r>
              <a:rPr lang="fr-FR" sz="1200" dirty="0"/>
              <a:t>	2.5 – </a:t>
            </a:r>
            <a:r>
              <a:rPr lang="fr-FR" sz="1200" dirty="0" err="1"/>
              <a:t>Mapmonde</a:t>
            </a:r>
            <a:r>
              <a:rPr lang="fr-FR" sz="1200" dirty="0"/>
              <a:t> des clusters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816AA6-C342-2603-F827-07748757873E}"/>
              </a:ext>
            </a:extLst>
          </p:cNvPr>
          <p:cNvSpPr txBox="1"/>
          <p:nvPr/>
        </p:nvSpPr>
        <p:spPr>
          <a:xfrm>
            <a:off x="6869967" y="4139444"/>
            <a:ext cx="5432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/>
              <a:t> </a:t>
            </a:r>
          </a:p>
          <a:p>
            <a:endParaRPr lang="fr-FR" sz="1600" b="1" dirty="0"/>
          </a:p>
          <a:p>
            <a:r>
              <a:rPr lang="fr-FR" sz="1600" b="1" dirty="0"/>
              <a:t>3 – Deuxième phase d’analyse</a:t>
            </a:r>
          </a:p>
          <a:p>
            <a:r>
              <a:rPr lang="fr-FR" dirty="0"/>
              <a:t>	</a:t>
            </a:r>
            <a:r>
              <a:rPr lang="fr-FR" sz="1400" dirty="0"/>
              <a:t>3.1 – ACP (Classification, Corrélation..)</a:t>
            </a:r>
          </a:p>
          <a:p>
            <a:r>
              <a:rPr lang="fr-FR" sz="1400" dirty="0"/>
              <a:t>	3.2 – K-</a:t>
            </a:r>
            <a:r>
              <a:rPr lang="fr-FR" sz="1400" dirty="0" err="1"/>
              <a:t>means</a:t>
            </a:r>
            <a:endParaRPr lang="fr-FR" sz="1400" dirty="0"/>
          </a:p>
          <a:p>
            <a:r>
              <a:rPr lang="fr-FR" sz="1400" dirty="0"/>
              <a:t>	3.3 – </a:t>
            </a:r>
            <a:r>
              <a:rPr lang="fr-FR" sz="1400" dirty="0" err="1"/>
              <a:t>Mapmonde</a:t>
            </a:r>
            <a:r>
              <a:rPr lang="fr-FR" sz="1400" dirty="0"/>
              <a:t> des clusters</a:t>
            </a:r>
          </a:p>
          <a:p>
            <a:r>
              <a:rPr lang="fr-FR" sz="1400" dirty="0"/>
              <a:t>           3.4 – Résultat d’analyse et sélection des pays cibles.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7B246C-3126-79AE-7683-6E95F83C0004}"/>
              </a:ext>
            </a:extLst>
          </p:cNvPr>
          <p:cNvSpPr txBox="1"/>
          <p:nvPr/>
        </p:nvSpPr>
        <p:spPr>
          <a:xfrm>
            <a:off x="5558128" y="4360640"/>
            <a:ext cx="146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1 -  Infos clés</a:t>
            </a:r>
          </a:p>
        </p:txBody>
      </p:sp>
      <p:pic>
        <p:nvPicPr>
          <p:cNvPr id="12" name="Picture 8" descr="wings icon png - Chicken Emoji Icon - Chicken">
            <a:extLst>
              <a:ext uri="{FF2B5EF4-FFF2-40B4-BE49-F238E27FC236}">
                <a16:creationId xmlns:a16="http://schemas.microsoft.com/office/drawing/2014/main" id="{2DACC34D-132B-4EC9-3696-1750F0D3E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5" t="5296" r="19936" b="6055"/>
          <a:stretch/>
        </p:blipFill>
        <p:spPr bwMode="auto">
          <a:xfrm flipH="1">
            <a:off x="258313" y="2103598"/>
            <a:ext cx="2005789" cy="20358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3AE0506-3CA6-7153-EB05-0FD09D2B0651}"/>
              </a:ext>
            </a:extLst>
          </p:cNvPr>
          <p:cNvSpPr txBox="1"/>
          <p:nvPr/>
        </p:nvSpPr>
        <p:spPr>
          <a:xfrm>
            <a:off x="5524500" y="4015363"/>
            <a:ext cx="29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SOMMAIRE </a:t>
            </a:r>
          </a:p>
        </p:txBody>
      </p:sp>
    </p:spTree>
    <p:extLst>
      <p:ext uri="{BB962C8B-B14F-4D97-AF65-F5344CB8AC3E}">
        <p14:creationId xmlns:p14="http://schemas.microsoft.com/office/powerpoint/2010/main" val="24709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ABAAAD-98BD-4B32-A40B-803D3F3F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68C68-A84D-F7AB-7AA7-B7396642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03893" cy="21509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3EF95B-B74F-00EA-98EF-EF07A1EC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93" y="0"/>
            <a:ext cx="4003893" cy="21509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6B5FEA-D9E5-E456-1FBB-EB13C0601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641" y="-1"/>
            <a:ext cx="4003893" cy="215091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D6B1CBB-116D-1630-1AC0-1C1230788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150918"/>
            <a:ext cx="4003893" cy="21509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48FDEC-D9CD-2244-4983-34F685BFC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892" y="2150917"/>
            <a:ext cx="4003893" cy="21509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6A5965D-87C5-B029-0D03-192B1B99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640" y="2150916"/>
            <a:ext cx="4003893" cy="215091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D2E66FD-9A0A-A697-8A18-BA0394ECA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892" y="4202257"/>
            <a:ext cx="4003893" cy="20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853A8D-810A-E52B-0A73-A9EA942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E16ACD-4E7D-54C0-854D-E2C78C2D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3755570"/>
            <a:ext cx="4776082" cy="25657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00F9C6-B3DA-0CC8-D5E6-6D4348C1439B}"/>
              </a:ext>
            </a:extLst>
          </p:cNvPr>
          <p:cNvSpPr txBox="1"/>
          <p:nvPr/>
        </p:nvSpPr>
        <p:spPr>
          <a:xfrm>
            <a:off x="1174420" y="5317416"/>
            <a:ext cx="530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F1 concerne les pays très producteurs et très peuplé </a:t>
            </a:r>
          </a:p>
          <a:p>
            <a:r>
              <a:rPr lang="fr-FR" sz="1200" dirty="0"/>
              <a:t>F2 concerne les pays les plus stables, qui importent et les plus développés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46C87A-3E0B-038D-1BF9-34078C81C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r="11755"/>
          <a:stretch/>
        </p:blipFill>
        <p:spPr>
          <a:xfrm>
            <a:off x="5950502" y="3195267"/>
            <a:ext cx="4193084" cy="295547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4E44B5-589D-3E93-4E69-9139D64BF718}"/>
              </a:ext>
            </a:extLst>
          </p:cNvPr>
          <p:cNvSpPr txBox="1"/>
          <p:nvPr/>
        </p:nvSpPr>
        <p:spPr>
          <a:xfrm>
            <a:off x="10075283" y="5442858"/>
            <a:ext cx="37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B0F0"/>
                </a:solidFill>
              </a:rPr>
              <a:t>1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2FE933"/>
                </a:solidFill>
              </a:rPr>
              <a:t>2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C000"/>
                </a:solidFill>
              </a:rPr>
              <a:t>3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EB720E-7271-CF1C-7D88-1C87E86CF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3" y="857052"/>
            <a:ext cx="5501559" cy="29554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C20C3D-F6E5-36A0-40E1-187700DFE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EB300112-E721-B5CA-14D1-0B27236FEB1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7751A-B2C0-4510-AE17-F015534CEE7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8F2DF3-49F2-0FA8-351B-BD76EC09A955}"/>
              </a:ext>
            </a:extLst>
          </p:cNvPr>
          <p:cNvSpPr txBox="1"/>
          <p:nvPr/>
        </p:nvSpPr>
        <p:spPr>
          <a:xfrm>
            <a:off x="311020" y="135701"/>
            <a:ext cx="115699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Cluster 4 : Pays avec une importante population et une forte production mais peu stables</a:t>
            </a:r>
          </a:p>
          <a:p>
            <a:r>
              <a:rPr lang="fr-FR" sz="1050" dirty="0"/>
              <a:t>Cluster 1 : Pays stables politiquement, avec un bon PIB et une importation considérable, assez proche de la France</a:t>
            </a:r>
          </a:p>
          <a:p>
            <a:r>
              <a:rPr lang="fr-FR" sz="1050" dirty="0"/>
              <a:t>Cluster 2 : Pays peu stables,  PIB/</a:t>
            </a:r>
            <a:r>
              <a:rPr lang="fr-FR" sz="1050" dirty="0" err="1"/>
              <a:t>hab</a:t>
            </a:r>
            <a:r>
              <a:rPr lang="fr-FR" sz="1050" dirty="0"/>
              <a:t> faible</a:t>
            </a:r>
          </a:p>
          <a:p>
            <a:r>
              <a:rPr lang="fr-FR" sz="1050" dirty="0"/>
              <a:t>Cluster 3 : Pays éloignés de la France, une disponibilité alimentaire intéressante et une bonne stabilité</a:t>
            </a:r>
          </a:p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0C51B-BCD4-7FAE-B1A5-0B22B5791043}"/>
              </a:ext>
            </a:extLst>
          </p:cNvPr>
          <p:cNvSpPr/>
          <p:nvPr/>
        </p:nvSpPr>
        <p:spPr>
          <a:xfrm>
            <a:off x="598711" y="1682110"/>
            <a:ext cx="4767946" cy="3426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00FFE-45B1-EF63-FC45-4056818F193B}"/>
              </a:ext>
            </a:extLst>
          </p:cNvPr>
          <p:cNvSpPr/>
          <p:nvPr/>
        </p:nvSpPr>
        <p:spPr>
          <a:xfrm>
            <a:off x="598711" y="2103323"/>
            <a:ext cx="4767946" cy="342635"/>
          </a:xfrm>
          <a:prstGeom prst="rect">
            <a:avLst/>
          </a:prstGeom>
          <a:noFill/>
          <a:ln>
            <a:solidFill>
              <a:srgbClr val="2FE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C3A8C-DE5D-E34D-0B7A-4ED57050D706}"/>
              </a:ext>
            </a:extLst>
          </p:cNvPr>
          <p:cNvSpPr/>
          <p:nvPr/>
        </p:nvSpPr>
        <p:spPr>
          <a:xfrm>
            <a:off x="526759" y="2468919"/>
            <a:ext cx="4767946" cy="4824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9CB7D-6E37-6727-4095-3CC0D9E250FF}"/>
              </a:ext>
            </a:extLst>
          </p:cNvPr>
          <p:cNvSpPr/>
          <p:nvPr/>
        </p:nvSpPr>
        <p:spPr>
          <a:xfrm>
            <a:off x="598711" y="1221430"/>
            <a:ext cx="4767946" cy="482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B15D0-86A4-608B-8A47-A56A28A531AD}"/>
              </a:ext>
            </a:extLst>
          </p:cNvPr>
          <p:cNvSpPr/>
          <p:nvPr/>
        </p:nvSpPr>
        <p:spPr>
          <a:xfrm>
            <a:off x="7183513" y="-24994"/>
            <a:ext cx="26027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</a:t>
            </a:r>
            <a:r>
              <a:rPr lang="fr-FR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means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2179636-6E27-6749-CAAF-7CDF65A8D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793815"/>
            <a:ext cx="4740615" cy="239082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CABCDDC-5E43-0F07-46BF-C5DCE41E7D00}"/>
              </a:ext>
            </a:extLst>
          </p:cNvPr>
          <p:cNvSpPr txBox="1"/>
          <p:nvPr/>
        </p:nvSpPr>
        <p:spPr>
          <a:xfrm>
            <a:off x="7924799" y="1345585"/>
            <a:ext cx="37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Diminution de l’inertie à partir de 4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284CDC-687B-AD11-EBCB-3E3BDD2C7786}"/>
              </a:ext>
            </a:extLst>
          </p:cNvPr>
          <p:cNvSpPr/>
          <p:nvPr/>
        </p:nvSpPr>
        <p:spPr>
          <a:xfrm>
            <a:off x="7756071" y="1978585"/>
            <a:ext cx="446315" cy="3486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5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4C02D2E-FCC0-AED0-73D4-8492599ED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151" y="3723841"/>
            <a:ext cx="6233304" cy="2735944"/>
          </a:xfrm>
        </p:spPr>
        <p:txBody>
          <a:bodyPr anchor="ctr">
            <a:normAutofit fontScale="90000"/>
          </a:bodyPr>
          <a:lstStyle/>
          <a:p>
            <a:r>
              <a:rPr lang="fr-FR" sz="5400" b="1" dirty="0">
                <a:solidFill>
                  <a:schemeClr val="tx2"/>
                </a:solidFill>
              </a:rPr>
              <a:t>3 – Deuxième phase d’analyse : Cluster 1 et 2 sélectionnés</a:t>
            </a:r>
            <a:br>
              <a:rPr lang="fr-FR" sz="5400" b="1" dirty="0">
                <a:solidFill>
                  <a:schemeClr val="tx2"/>
                </a:solidFill>
              </a:rPr>
            </a:br>
            <a:br>
              <a:rPr lang="fr-FR" sz="5400" b="1" dirty="0">
                <a:solidFill>
                  <a:schemeClr val="tx2"/>
                </a:solidFill>
              </a:rPr>
            </a:br>
            <a:br>
              <a:rPr lang="fr-FR" sz="3100" b="1" dirty="0">
                <a:solidFill>
                  <a:schemeClr val="tx2"/>
                </a:solidFill>
              </a:rPr>
            </a:br>
            <a:br>
              <a:rPr lang="fr-FR" sz="3100" b="1" dirty="0">
                <a:solidFill>
                  <a:schemeClr val="tx2"/>
                </a:solidFill>
              </a:rPr>
            </a:br>
            <a:br>
              <a:rPr lang="fr-FR" sz="7400" b="1" dirty="0">
                <a:solidFill>
                  <a:schemeClr val="tx2"/>
                </a:solidFill>
              </a:rPr>
            </a:br>
            <a:endParaRPr lang="fr-FR" sz="74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C998F-4A7C-4F76-A22A-E72D98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C27751A-B2C0-4510-AE17-F015534CEE7B}" type="slidenum">
              <a: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50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573D554-4790-1401-AA99-A25900AF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2" y="2500313"/>
            <a:ext cx="3685290" cy="141794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F726B15-1878-8D3E-D26B-9C6556DA2E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123714" y="4788670"/>
            <a:ext cx="1957187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E4C676-B16F-6395-20E2-990E1FF8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4" y="147924"/>
            <a:ext cx="1968758" cy="6073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241B60-6E05-603B-55AF-CC27BD18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22" y="147924"/>
            <a:ext cx="1425063" cy="60736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E2D307-EAF1-B8A8-F03A-C0624F20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582" y="147924"/>
            <a:ext cx="4042049" cy="30002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55CC32-0376-52F9-91B3-60EB4871F4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96" r="12499"/>
          <a:stretch/>
        </p:blipFill>
        <p:spPr>
          <a:xfrm>
            <a:off x="7948712" y="0"/>
            <a:ext cx="3302286" cy="328107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9680C7E-A363-10D9-0BFB-1B0D6EEA5C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31" t="3964" r="13464"/>
          <a:stretch/>
        </p:blipFill>
        <p:spPr>
          <a:xfrm>
            <a:off x="4420345" y="3184757"/>
            <a:ext cx="3302286" cy="30002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F4B7075-F330-950C-362E-EA373E9809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79" t="4879" r="12015"/>
          <a:stretch/>
        </p:blipFill>
        <p:spPr>
          <a:xfrm>
            <a:off x="8041070" y="3281076"/>
            <a:ext cx="3302286" cy="303195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392E8F7-659F-7920-99B6-1ECF1D22CBC2}"/>
              </a:ext>
            </a:extLst>
          </p:cNvPr>
          <p:cNvSpPr txBox="1"/>
          <p:nvPr/>
        </p:nvSpPr>
        <p:spPr>
          <a:xfrm>
            <a:off x="4778786" y="5528573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F1 F3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B5C622-75A1-FBD7-96CE-E1DFA354D40B}"/>
              </a:ext>
            </a:extLst>
          </p:cNvPr>
          <p:cNvSpPr txBox="1"/>
          <p:nvPr/>
        </p:nvSpPr>
        <p:spPr>
          <a:xfrm>
            <a:off x="8407124" y="2598139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F1 F2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6591DB-34D6-2E9A-4A46-75B2A4218182}"/>
              </a:ext>
            </a:extLst>
          </p:cNvPr>
          <p:cNvSpPr txBox="1"/>
          <p:nvPr/>
        </p:nvSpPr>
        <p:spPr>
          <a:xfrm>
            <a:off x="8510291" y="5609569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F2 F3</a:t>
            </a:r>
          </a:p>
        </p:txBody>
      </p:sp>
    </p:spTree>
    <p:extLst>
      <p:ext uri="{BB962C8B-B14F-4D97-AF65-F5344CB8AC3E}">
        <p14:creationId xmlns:p14="http://schemas.microsoft.com/office/powerpoint/2010/main" val="284542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70F31C8-122C-C6AA-8F4C-903AB400B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9" r="14295"/>
          <a:stretch/>
        </p:blipFill>
        <p:spPr>
          <a:xfrm>
            <a:off x="124682" y="86397"/>
            <a:ext cx="5765167" cy="613455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C9F8315-E873-D2E3-E866-1AD40143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1" y="102737"/>
            <a:ext cx="862940" cy="413934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917F1EC-618A-E69F-89E5-0C6F685D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193" y="188129"/>
            <a:ext cx="954559" cy="407907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6E00FF2-6C0F-AF41-D891-A810F22C6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628" y="4406454"/>
            <a:ext cx="2232124" cy="18145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D44DC92-A982-7D39-B1E9-CCC45B443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379" y="188129"/>
            <a:ext cx="4113249" cy="305307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822B9C7-4A02-1DD5-9638-341C109B1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379" y="3276395"/>
            <a:ext cx="3967053" cy="2944559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0824CF0-B93F-02F2-539B-6310A25B0200}"/>
              </a:ext>
            </a:extLst>
          </p:cNvPr>
          <p:cNvSpPr txBox="1"/>
          <p:nvPr/>
        </p:nvSpPr>
        <p:spPr>
          <a:xfrm>
            <a:off x="842322" y="588220"/>
            <a:ext cx="75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F1 F2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41A248-92DC-3C0F-8954-0390A2490869}"/>
              </a:ext>
            </a:extLst>
          </p:cNvPr>
          <p:cNvSpPr txBox="1"/>
          <p:nvPr/>
        </p:nvSpPr>
        <p:spPr>
          <a:xfrm>
            <a:off x="6878733" y="588220"/>
            <a:ext cx="75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F1 F3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B9DE9B1-11A1-39EE-A512-42D8AF4B5A18}"/>
              </a:ext>
            </a:extLst>
          </p:cNvPr>
          <p:cNvSpPr txBox="1"/>
          <p:nvPr/>
        </p:nvSpPr>
        <p:spPr>
          <a:xfrm>
            <a:off x="8109856" y="3777343"/>
            <a:ext cx="75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F2 F3</a:t>
            </a:r>
          </a:p>
        </p:txBody>
      </p:sp>
    </p:spTree>
    <p:extLst>
      <p:ext uri="{BB962C8B-B14F-4D97-AF65-F5344CB8AC3E}">
        <p14:creationId xmlns:p14="http://schemas.microsoft.com/office/powerpoint/2010/main" val="127766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45A7431-C330-018E-68F3-4E068BCF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22" y="872734"/>
            <a:ext cx="6120008" cy="353806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78F15A5-8867-EC68-0252-60FB95AB7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r="28943" b="9206"/>
          <a:stretch/>
        </p:blipFill>
        <p:spPr>
          <a:xfrm>
            <a:off x="119741" y="0"/>
            <a:ext cx="6509659" cy="5693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D4705-ADC2-A4F1-AD32-D09DD1EEBD2E}"/>
              </a:ext>
            </a:extLst>
          </p:cNvPr>
          <p:cNvSpPr/>
          <p:nvPr/>
        </p:nvSpPr>
        <p:spPr>
          <a:xfrm>
            <a:off x="582023" y="2524125"/>
            <a:ext cx="666750" cy="3169104"/>
          </a:xfrm>
          <a:prstGeom prst="rect">
            <a:avLst/>
          </a:prstGeom>
          <a:solidFill>
            <a:srgbClr val="00B0F0">
              <a:alpha val="14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002CE-7831-4A74-6F51-C57DF0DF9999}"/>
              </a:ext>
            </a:extLst>
          </p:cNvPr>
          <p:cNvSpPr/>
          <p:nvPr/>
        </p:nvSpPr>
        <p:spPr>
          <a:xfrm>
            <a:off x="1228581" y="2524125"/>
            <a:ext cx="1844923" cy="3169104"/>
          </a:xfrm>
          <a:prstGeom prst="rect">
            <a:avLst/>
          </a:prstGeom>
          <a:solidFill>
            <a:srgbClr val="00B050">
              <a:alpha val="14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8E32-80E5-B954-3444-8DBB876F6D34}"/>
              </a:ext>
            </a:extLst>
          </p:cNvPr>
          <p:cNvSpPr/>
          <p:nvPr/>
        </p:nvSpPr>
        <p:spPr>
          <a:xfrm>
            <a:off x="3118408" y="2524125"/>
            <a:ext cx="3402136" cy="3169104"/>
          </a:xfrm>
          <a:prstGeom prst="rect">
            <a:avLst/>
          </a:prstGeom>
          <a:solidFill>
            <a:srgbClr val="FFC000">
              <a:alpha val="14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A51E76-8855-FABF-BBA2-14028BDA1E8B}"/>
              </a:ext>
            </a:extLst>
          </p:cNvPr>
          <p:cNvSpPr txBox="1"/>
          <p:nvPr/>
        </p:nvSpPr>
        <p:spPr>
          <a:xfrm>
            <a:off x="631710" y="2928648"/>
            <a:ext cx="69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3                        1                                                   2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369438-04D8-E5CB-17B6-F2656FC99A2B}"/>
              </a:ext>
            </a:extLst>
          </p:cNvPr>
          <p:cNvSpPr/>
          <p:nvPr/>
        </p:nvSpPr>
        <p:spPr>
          <a:xfrm>
            <a:off x="6629400" y="1361447"/>
            <a:ext cx="4974771" cy="5971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13322-C951-4D26-A07D-85804B66262E}"/>
              </a:ext>
            </a:extLst>
          </p:cNvPr>
          <p:cNvSpPr/>
          <p:nvPr/>
        </p:nvSpPr>
        <p:spPr>
          <a:xfrm>
            <a:off x="6629400" y="1958632"/>
            <a:ext cx="4974771" cy="783300"/>
          </a:xfrm>
          <a:prstGeom prst="rect">
            <a:avLst/>
          </a:prstGeom>
          <a:noFill/>
          <a:ln w="38100">
            <a:solidFill>
              <a:srgbClr val="2FE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BD527E-694E-AE7F-CCE8-69AAE6B90A5D}"/>
              </a:ext>
            </a:extLst>
          </p:cNvPr>
          <p:cNvSpPr/>
          <p:nvPr/>
        </p:nvSpPr>
        <p:spPr>
          <a:xfrm>
            <a:off x="6597424" y="2819212"/>
            <a:ext cx="5038723" cy="5199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82F0687-EB90-BD37-AFDF-DEB0A4BFB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0" y="172624"/>
            <a:ext cx="1219306" cy="118882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1AB3031-4674-DA18-2520-B673409A7AA8}"/>
              </a:ext>
            </a:extLst>
          </p:cNvPr>
          <p:cNvSpPr txBox="1"/>
          <p:nvPr/>
        </p:nvSpPr>
        <p:spPr>
          <a:xfrm>
            <a:off x="5359991" y="39242"/>
            <a:ext cx="3963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HEATMAP ET CAH</a:t>
            </a:r>
          </a:p>
        </p:txBody>
      </p:sp>
    </p:spTree>
    <p:extLst>
      <p:ext uri="{BB962C8B-B14F-4D97-AF65-F5344CB8AC3E}">
        <p14:creationId xmlns:p14="http://schemas.microsoft.com/office/powerpoint/2010/main" val="410167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F27616-3041-6D48-4775-D6AEC0C3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102329" cy="21526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46245A-99F4-F691-D036-10B9E32D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28" y="1884871"/>
            <a:ext cx="2985337" cy="20584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C5D693E-B6B3-BC96-E811-59CBDF0C7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83" y="1884871"/>
            <a:ext cx="2995783" cy="20787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BAC418C-2863-D6FE-9BF5-9A81634D5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211131"/>
            <a:ext cx="3102329" cy="19227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7FF174F-02B0-B81E-B505-B124517E5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438" y="4153362"/>
            <a:ext cx="2985337" cy="205848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3D3D1E8-5641-781E-9DE7-08FDB93DE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9683" y="4133122"/>
            <a:ext cx="2800554" cy="20787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6F53DD4-D3E3-1A91-C614-2EB3153F22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437" y="101270"/>
            <a:ext cx="3137486" cy="18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1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B6C506E5-650F-73F4-D7C2-05BD2949B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4" t="4286" r="13312" b="4127"/>
          <a:stretch/>
        </p:blipFill>
        <p:spPr>
          <a:xfrm>
            <a:off x="6212471" y="3667615"/>
            <a:ext cx="5865738" cy="31193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0341A7-97AD-82CC-603E-9140FE5C75B9}"/>
              </a:ext>
            </a:extLst>
          </p:cNvPr>
          <p:cNvSpPr txBox="1"/>
          <p:nvPr/>
        </p:nvSpPr>
        <p:spPr>
          <a:xfrm>
            <a:off x="5072975" y="5361580"/>
            <a:ext cx="1534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2FE933"/>
                </a:solidFill>
                <a:highlight>
                  <a:srgbClr val="000000"/>
                </a:highlight>
              </a:rPr>
              <a:t>1</a:t>
            </a:r>
            <a:r>
              <a:rPr lang="fr-FR" sz="4000" dirty="0">
                <a:highlight>
                  <a:srgbClr val="000000"/>
                </a:highlight>
              </a:rPr>
              <a:t> </a:t>
            </a:r>
            <a:r>
              <a:rPr lang="fr-FR" sz="4000" dirty="0">
                <a:solidFill>
                  <a:schemeClr val="accent2">
                    <a:lumMod val="75000"/>
                  </a:schemeClr>
                </a:solidFill>
                <a:highlight>
                  <a:srgbClr val="000000"/>
                </a:highlight>
              </a:rPr>
              <a:t>2</a:t>
            </a:r>
            <a:r>
              <a:rPr lang="fr-FR" sz="4000" dirty="0">
                <a:highlight>
                  <a:srgbClr val="000000"/>
                </a:highlight>
              </a:rPr>
              <a:t> </a:t>
            </a:r>
            <a:r>
              <a:rPr lang="fr-FR" sz="4000" dirty="0">
                <a:solidFill>
                  <a:srgbClr val="00B0F0"/>
                </a:solidFill>
                <a:highlight>
                  <a:srgbClr val="000000"/>
                </a:highlight>
              </a:rPr>
              <a:t>3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CEA4057-6728-D79B-A3A8-493AD9F3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0669" cy="348955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CB4B8BA-8E1E-B1F8-3AFF-5AEA777C9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42" y="3342964"/>
            <a:ext cx="3893262" cy="2889787"/>
          </a:xfrm>
          <a:prstGeom prst="rect">
            <a:avLst/>
          </a:prstGeom>
        </p:spPr>
      </p:pic>
      <p:sp>
        <p:nvSpPr>
          <p:cNvPr id="32" name="Titre 31">
            <a:extLst>
              <a:ext uri="{FF2B5EF4-FFF2-40B4-BE49-F238E27FC236}">
                <a16:creationId xmlns:a16="http://schemas.microsoft.com/office/drawing/2014/main" id="{8A92388D-67A8-6D7F-F8E2-2EA31053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219" y="0"/>
            <a:ext cx="6248867" cy="849085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K-</a:t>
            </a:r>
            <a:r>
              <a:rPr lang="fr-FR" sz="2800" dirty="0" err="1">
                <a:solidFill>
                  <a:srgbClr val="FF0000"/>
                </a:solidFill>
              </a:rPr>
              <a:t>Means</a:t>
            </a:r>
            <a:r>
              <a:rPr lang="fr-FR" sz="2800" dirty="0">
                <a:solidFill>
                  <a:srgbClr val="FF0000"/>
                </a:solidFill>
              </a:rPr>
              <a:t>, </a:t>
            </a:r>
            <a:r>
              <a:rPr lang="fr-FR" sz="2800" dirty="0" err="1">
                <a:solidFill>
                  <a:srgbClr val="FF0000"/>
                </a:solidFill>
              </a:rPr>
              <a:t>Heatmap</a:t>
            </a:r>
            <a:r>
              <a:rPr lang="fr-FR" sz="2800" dirty="0">
                <a:solidFill>
                  <a:srgbClr val="FF0000"/>
                </a:solidFill>
              </a:rPr>
              <a:t>, projections sur plan et sur carte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3385F6-F1FF-BC05-5DCE-7FB20E1ADE84}"/>
              </a:ext>
            </a:extLst>
          </p:cNvPr>
          <p:cNvSpPr txBox="1"/>
          <p:nvPr/>
        </p:nvSpPr>
        <p:spPr>
          <a:xfrm>
            <a:off x="1259633" y="6410131"/>
            <a:ext cx="483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Cluster 3 en CAH = cluster 2 en k-</a:t>
            </a:r>
            <a:r>
              <a:rPr lang="fr-FR" dirty="0" err="1"/>
              <a:t>means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D0D981-834F-4430-3992-F7A33192E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669" y="790489"/>
            <a:ext cx="6466114" cy="287644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503951-8741-CB78-1063-F903AC4FDD95}"/>
              </a:ext>
            </a:extLst>
          </p:cNvPr>
          <p:cNvSpPr txBox="1"/>
          <p:nvPr/>
        </p:nvSpPr>
        <p:spPr>
          <a:xfrm>
            <a:off x="7924799" y="1345585"/>
            <a:ext cx="395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Diminution de l’inertie entre 3 et 4. Je choisis 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4F7A477-768D-668A-4135-F8E96D59EF9B}"/>
              </a:ext>
            </a:extLst>
          </p:cNvPr>
          <p:cNvSpPr/>
          <p:nvPr/>
        </p:nvSpPr>
        <p:spPr>
          <a:xfrm>
            <a:off x="6945556" y="1991916"/>
            <a:ext cx="1347839" cy="1017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6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6297F9-A4E4-EF19-194E-3C2C78E6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18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0EB387E-7C60-D05C-98B6-FDF4A6E6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82" y="49024"/>
            <a:ext cx="3924262" cy="31594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37E2F97-B0C9-08BB-5330-146606C1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2" y="110599"/>
            <a:ext cx="1435337" cy="6169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489AD6-F251-5944-DC41-52D65D02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270" y="192040"/>
            <a:ext cx="1233668" cy="600654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E497960-EDD9-53FC-93F2-407BF6E56A07}"/>
              </a:ext>
            </a:extLst>
          </p:cNvPr>
          <p:cNvSpPr txBox="1"/>
          <p:nvPr/>
        </p:nvSpPr>
        <p:spPr>
          <a:xfrm>
            <a:off x="8241382" y="33090"/>
            <a:ext cx="2419769" cy="2585323"/>
          </a:xfrm>
          <a:prstGeom prst="rect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Critères d’exclusion du cluster 3 par rapport au cluster2 : </a:t>
            </a:r>
          </a:p>
          <a:p>
            <a:r>
              <a:rPr lang="fr-FR" dirty="0">
                <a:solidFill>
                  <a:schemeClr val="bg1"/>
                </a:solidFill>
              </a:rPr>
              <a:t>Pays trop petit</a:t>
            </a:r>
          </a:p>
          <a:p>
            <a:r>
              <a:rPr lang="fr-FR" dirty="0">
                <a:solidFill>
                  <a:schemeClr val="bg1"/>
                </a:solidFill>
              </a:rPr>
              <a:t>ET/OU peu d’importation ET/OU de production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D0EA651-117C-0FDB-F6AF-9FC1DC68A929}"/>
              </a:ext>
            </a:extLst>
          </p:cNvPr>
          <p:cNvSpPr txBox="1"/>
          <p:nvPr/>
        </p:nvSpPr>
        <p:spPr>
          <a:xfrm>
            <a:off x="1880991" y="110599"/>
            <a:ext cx="2307534" cy="2308324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Critères d’exclusion du cluster 1 par rapport au cluster2 : </a:t>
            </a:r>
          </a:p>
          <a:p>
            <a:r>
              <a:rPr lang="fr-FR" dirty="0">
                <a:solidFill>
                  <a:schemeClr val="bg1"/>
                </a:solidFill>
              </a:rPr>
              <a:t>Pays trop instable politiquement ET/OU</a:t>
            </a:r>
          </a:p>
          <a:p>
            <a:r>
              <a:rPr lang="fr-FR" dirty="0">
                <a:solidFill>
                  <a:schemeClr val="bg1"/>
                </a:solidFill>
              </a:rPr>
              <a:t>Pays trop éloigné ET/OU</a:t>
            </a:r>
          </a:p>
          <a:p>
            <a:r>
              <a:rPr lang="fr-FR" dirty="0">
                <a:solidFill>
                  <a:schemeClr val="bg1"/>
                </a:solidFill>
              </a:rPr>
              <a:t>PIB trop faible </a:t>
            </a:r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B4385B20-3151-4D66-5BCC-373457F34AAE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5400000">
            <a:off x="1967384" y="2127939"/>
            <a:ext cx="776391" cy="1358359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1647DC25-9E20-FB59-9F29-034953B740BB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 rot="16200000" flipH="1">
            <a:off x="9795818" y="2273861"/>
            <a:ext cx="576901" cy="126600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459A1B2-2096-4E23-2BBD-E9DAA4E9D3AA}"/>
              </a:ext>
            </a:extLst>
          </p:cNvPr>
          <p:cNvSpPr txBox="1"/>
          <p:nvPr/>
        </p:nvSpPr>
        <p:spPr>
          <a:xfrm>
            <a:off x="3719152" y="3284916"/>
            <a:ext cx="4857504" cy="2308324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solidFill>
              <a:srgbClr val="00B05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cluster 2 est le candidat idéal par ses critères qui se démarquent fortement des autres :</a:t>
            </a:r>
          </a:p>
          <a:p>
            <a:r>
              <a:rPr lang="fr-FR" dirty="0">
                <a:solidFill>
                  <a:schemeClr val="bg1"/>
                </a:solidFill>
              </a:rPr>
              <a:t>- Pays limitrophes pour (5 sur 8)</a:t>
            </a:r>
          </a:p>
          <a:p>
            <a:r>
              <a:rPr lang="fr-FR" dirty="0">
                <a:solidFill>
                  <a:schemeClr val="bg1"/>
                </a:solidFill>
              </a:rPr>
              <a:t>- Pays très stables</a:t>
            </a:r>
          </a:p>
          <a:p>
            <a:r>
              <a:rPr lang="fr-FR" dirty="0">
                <a:solidFill>
                  <a:schemeClr val="bg1"/>
                </a:solidFill>
              </a:rPr>
              <a:t>- PIB très élevé</a:t>
            </a:r>
          </a:p>
          <a:p>
            <a:r>
              <a:rPr lang="fr-FR" dirty="0">
                <a:solidFill>
                  <a:schemeClr val="bg1"/>
                </a:solidFill>
              </a:rPr>
              <a:t>- Population considérable</a:t>
            </a:r>
          </a:p>
          <a:p>
            <a:r>
              <a:rPr lang="fr-FR" dirty="0">
                <a:solidFill>
                  <a:schemeClr val="bg1"/>
                </a:solidFill>
              </a:rPr>
              <a:t>- Production/ Importation/Consommation élevée</a:t>
            </a:r>
          </a:p>
          <a:p>
            <a:r>
              <a:rPr lang="fr-FR" dirty="0">
                <a:solidFill>
                  <a:schemeClr val="bg1"/>
                </a:solidFill>
              </a:rPr>
              <a:t>- Prévision : L’offre peine à suivre la demande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5E62A68-4A63-E032-1FF3-10D581929DED}"/>
              </a:ext>
            </a:extLst>
          </p:cNvPr>
          <p:cNvSpPr txBox="1"/>
          <p:nvPr/>
        </p:nvSpPr>
        <p:spPr>
          <a:xfrm>
            <a:off x="2895600" y="5628788"/>
            <a:ext cx="744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La Hollande (</a:t>
            </a:r>
            <a:r>
              <a:rPr lang="fr-FR" u="sng" dirty="0" err="1"/>
              <a:t>outlier</a:t>
            </a:r>
            <a:r>
              <a:rPr lang="fr-FR" u="sng" dirty="0"/>
              <a:t>) peut être comprise dans ce cluster au vu de ses critères. C’est un acteur majeur de l’import-export.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AE91377A-D21B-BD10-7B34-EE994A7B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61" y="5234340"/>
            <a:ext cx="628088" cy="4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Bouton d’action : obtenir des informations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7DC355-DC69-E2CC-085F-D1DE635B791C}"/>
              </a:ext>
            </a:extLst>
          </p:cNvPr>
          <p:cNvSpPr/>
          <p:nvPr/>
        </p:nvSpPr>
        <p:spPr>
          <a:xfrm>
            <a:off x="1944932" y="5480581"/>
            <a:ext cx="829527" cy="776391"/>
          </a:xfrm>
          <a:prstGeom prst="actionButtonInform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2249010F-7A59-7914-D081-057A90727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4108"/>
              </p:ext>
            </p:extLst>
          </p:nvPr>
        </p:nvGraphicFramePr>
        <p:xfrm>
          <a:off x="2932761" y="6247843"/>
          <a:ext cx="7978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7978320" imgH="541080" progId="PBrush">
                  <p:embed/>
                </p:oleObj>
              </mc:Choice>
              <mc:Fallback>
                <p:oleObj name="Bitmap Image" r:id="rId6" imgW="7978320" imgH="54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32761" y="6247843"/>
                        <a:ext cx="7978775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87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C998F-4A7C-4F76-A22A-E72D98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C27751A-B2C0-4510-AE17-F015534CEE7B}" type="slidenum">
              <a: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5050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rgbClr val="50504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573D554-4790-1401-AA99-A25900AF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2" y="2500313"/>
            <a:ext cx="3685290" cy="14179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9EFD30-C7B6-CA1D-1087-00C718B6BAA9}"/>
              </a:ext>
            </a:extLst>
          </p:cNvPr>
          <p:cNvSpPr/>
          <p:nvPr/>
        </p:nvSpPr>
        <p:spPr>
          <a:xfrm>
            <a:off x="5781169" y="36415"/>
            <a:ext cx="5275355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73000"/>
                  <a:shade val="100000"/>
                  <a:satMod val="150000"/>
                </a:schemeClr>
              </a:gs>
              <a:gs pos="25000">
                <a:schemeClr val="accent2">
                  <a:tint val="96000"/>
                  <a:shade val="80000"/>
                  <a:satMod val="105000"/>
                </a:schemeClr>
              </a:gs>
              <a:gs pos="38000">
                <a:schemeClr val="accent2">
                  <a:tint val="96000"/>
                  <a:shade val="59000"/>
                  <a:satMod val="120000"/>
                </a:schemeClr>
              </a:gs>
              <a:gs pos="55000">
                <a:schemeClr val="accent2">
                  <a:tint val="100000"/>
                  <a:shade val="57000"/>
                  <a:satMod val="120000"/>
                </a:schemeClr>
              </a:gs>
              <a:gs pos="80000">
                <a:schemeClr val="accent2">
                  <a:tint val="100000"/>
                  <a:shade val="56000"/>
                  <a:satMod val="145000"/>
                </a:schemeClr>
              </a:gs>
              <a:gs pos="88000">
                <a:schemeClr val="accent2">
                  <a:tint val="100000"/>
                  <a:shade val="63000"/>
                  <a:satMod val="160000"/>
                </a:schemeClr>
              </a:gs>
              <a:gs pos="100000">
                <a:schemeClr val="accent2">
                  <a:tint val="99000"/>
                  <a:shade val="100000"/>
                  <a:satMod val="15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72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fr-FR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22CF57-F38F-00EA-597C-41ECE45DBD47}"/>
              </a:ext>
            </a:extLst>
          </p:cNvPr>
          <p:cNvSpPr txBox="1"/>
          <p:nvPr/>
        </p:nvSpPr>
        <p:spPr>
          <a:xfrm>
            <a:off x="5228593" y="1223973"/>
            <a:ext cx="6963407" cy="537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Sélection de 6 pays cibles classés par leur pertinence :</a:t>
            </a:r>
          </a:p>
          <a:p>
            <a:r>
              <a:rPr lang="fr-FR"/>
              <a:t>Nous </a:t>
            </a:r>
            <a:r>
              <a:rPr lang="fr-FR" dirty="0"/>
              <a:t>devons nous concentrer sur nos voisins européens qui font face à une forte demande, et qui pourrait être le premier pas vers une expérience à  l’export, tout en insistant sur la qualité et la fiabilité de nos produits français.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002060"/>
                </a:solidFill>
              </a:rPr>
              <a:t>1 - Allemagne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002060"/>
                </a:solidFill>
              </a:rPr>
              <a:t>2 - Royaume-Uni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002060"/>
                </a:solidFill>
              </a:rPr>
              <a:t>3 - Belgique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002060"/>
                </a:solidFill>
              </a:rPr>
              <a:t>4 - Pays-Bas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002060"/>
                </a:solidFill>
              </a:rPr>
              <a:t>5 - Espagne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002060"/>
                </a:solidFill>
              </a:rPr>
              <a:t>6 - Italie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002060"/>
                </a:solidFill>
              </a:rPr>
              <a:t>7 - Pologne</a:t>
            </a: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10E2D461-1D4B-BB6B-0B10-AB1EBF53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7" y="2896854"/>
            <a:ext cx="589631" cy="36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EBA0A4EE-4BD7-013A-0B94-26B97204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7" y="3454622"/>
            <a:ext cx="589631" cy="37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2511A66B-8D96-C501-14C6-1B4441C0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881" y="4544193"/>
            <a:ext cx="589631" cy="364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g of Belgium">
            <a:extLst>
              <a:ext uri="{FF2B5EF4-FFF2-40B4-BE49-F238E27FC236}">
                <a16:creationId xmlns:a16="http://schemas.microsoft.com/office/drawing/2014/main" id="{563D89C2-A924-77B4-374A-0F96DA930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38" y="3990800"/>
            <a:ext cx="589631" cy="36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lag of Spain">
            <a:extLst>
              <a:ext uri="{FF2B5EF4-FFF2-40B4-BE49-F238E27FC236}">
                <a16:creationId xmlns:a16="http://schemas.microsoft.com/office/drawing/2014/main" id="{34F4BE5B-91E8-87C7-5C3E-94C409A6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55" y="5089608"/>
            <a:ext cx="589630" cy="39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Flag of Italy">
            <a:extLst>
              <a:ext uri="{FF2B5EF4-FFF2-40B4-BE49-F238E27FC236}">
                <a16:creationId xmlns:a16="http://schemas.microsoft.com/office/drawing/2014/main" id="{63E98D41-6BE3-6543-FA91-DED2D9189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55" y="5639158"/>
            <a:ext cx="589630" cy="39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lag of Poland">
            <a:extLst>
              <a:ext uri="{FF2B5EF4-FFF2-40B4-BE49-F238E27FC236}">
                <a16:creationId xmlns:a16="http://schemas.microsoft.com/office/drawing/2014/main" id="{7A3B3050-ECCF-0F5C-87E1-43661EF9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93" y="6170046"/>
            <a:ext cx="627247" cy="39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CC76E2E-CDD0-9697-3024-3E9E7AF44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10153869" y="4788670"/>
            <a:ext cx="2034562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D358C-0AF0-4F9B-A117-C80522D4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3" y="850928"/>
            <a:ext cx="10058400" cy="73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La volaille dans le Monde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C998F-4A7C-4F76-A22A-E72D98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27751A-B2C0-4510-AE17-F015534CEE7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35371D-D9E4-4CC0-A9A3-DB42FB2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graphicFrame>
        <p:nvGraphicFramePr>
          <p:cNvPr id="12" name="ZoneTexte 9">
            <a:extLst>
              <a:ext uri="{FF2B5EF4-FFF2-40B4-BE49-F238E27FC236}">
                <a16:creationId xmlns:a16="http://schemas.microsoft.com/office/drawing/2014/main" id="{6C01A477-36A8-61F4-FFED-773D30CE1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80167"/>
              </p:ext>
            </p:extLst>
          </p:nvPr>
        </p:nvGraphicFramePr>
        <p:xfrm>
          <a:off x="655614" y="1668408"/>
          <a:ext cx="10880769" cy="458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USA flag PNG">
            <a:extLst>
              <a:ext uri="{FF2B5EF4-FFF2-40B4-BE49-F238E27FC236}">
                <a16:creationId xmlns:a16="http://schemas.microsoft.com/office/drawing/2014/main" id="{6D776B81-325D-D88C-8B2B-67F4B3C6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83" y="2870949"/>
            <a:ext cx="483717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F68914-C81B-E030-A9E2-84BC47E3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83" y="3189429"/>
            <a:ext cx="483717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D466D47-A1B8-D43F-314A-DEB07E3E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82" y="3507909"/>
            <a:ext cx="483717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F36462C-5797-F67D-38C2-978932B5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27" y="4244152"/>
            <a:ext cx="480872" cy="3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714B79-EDED-0F3E-A19A-AD447A2E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14" y="3429000"/>
            <a:ext cx="430362" cy="31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SA flag PNG">
            <a:extLst>
              <a:ext uri="{FF2B5EF4-FFF2-40B4-BE49-F238E27FC236}">
                <a16:creationId xmlns:a16="http://schemas.microsoft.com/office/drawing/2014/main" id="{B8B486D8-C462-2319-E6BE-99A5751B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99" y="3429316"/>
            <a:ext cx="430362" cy="3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89EEB-1CF3-D67F-7B53-BABDDDEB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34" y="3431886"/>
            <a:ext cx="430362" cy="3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7ADB2D-8EE6-9CD8-EAF5-2B352B30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18" y="3431886"/>
            <a:ext cx="479612" cy="3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9B3803-2941-4E5B-97A3-AFDF418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359" y="4189836"/>
            <a:ext cx="545411" cy="32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8918A4E-7614-577C-5770-3C7726F6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41" y="4662014"/>
            <a:ext cx="560718" cy="36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3A7DD4-F8FD-A4EF-52F5-A77E011F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4" y="5169869"/>
            <a:ext cx="589631" cy="36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arth, globe, planet, world icon - Download on Iconfinder">
            <a:extLst>
              <a:ext uri="{FF2B5EF4-FFF2-40B4-BE49-F238E27FC236}">
                <a16:creationId xmlns:a16="http://schemas.microsoft.com/office/drawing/2014/main" id="{C7C546B8-B040-9D88-35E6-FB05ABEA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48" y="433061"/>
            <a:ext cx="1211553" cy="121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AE86607-005F-0EDC-05EE-91FB3831CD3B}"/>
              </a:ext>
            </a:extLst>
          </p:cNvPr>
          <p:cNvSpPr txBox="1"/>
          <p:nvPr/>
        </p:nvSpPr>
        <p:spPr>
          <a:xfrm>
            <a:off x="1584527" y="5788714"/>
            <a:ext cx="1010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C9900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: </a:t>
            </a:r>
            <a:r>
              <a:rPr lang="fr-FR" dirty="0">
                <a:solidFill>
                  <a:srgbClr val="00B0F0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https://www.sialparis.fr/Le-Salon/Les-secteurs-de-l-alimentation/Viandes/Volaille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B5C273-8627-0B91-384E-386D7F4FA2A0}"/>
              </a:ext>
            </a:extLst>
          </p:cNvPr>
          <p:cNvSpPr/>
          <p:nvPr/>
        </p:nvSpPr>
        <p:spPr>
          <a:xfrm>
            <a:off x="3300001" y="19931"/>
            <a:ext cx="371408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1 - Infos clés</a:t>
            </a:r>
          </a:p>
        </p:txBody>
      </p:sp>
    </p:spTree>
    <p:extLst>
      <p:ext uri="{BB962C8B-B14F-4D97-AF65-F5344CB8AC3E}">
        <p14:creationId xmlns:p14="http://schemas.microsoft.com/office/powerpoint/2010/main" val="222233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996D395-055D-00A6-56AF-99AB5D8467DF}"/>
              </a:ext>
            </a:extLst>
          </p:cNvPr>
          <p:cNvSpPr/>
          <p:nvPr/>
        </p:nvSpPr>
        <p:spPr>
          <a:xfrm rot="10800000">
            <a:off x="2564026" y="3069769"/>
            <a:ext cx="7139811" cy="3228931"/>
          </a:xfrm>
          <a:prstGeom prst="wedgeRectCallout">
            <a:avLst>
              <a:gd name="adj1" fmla="val 24500"/>
              <a:gd name="adj2" fmla="val 5899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5366BA-FB46-64EF-FE24-DD45FB6621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34" y="4273605"/>
            <a:ext cx="2005758" cy="20362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D358C-0AF0-4F9B-A117-C80522D4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192" y="896606"/>
            <a:ext cx="8966541" cy="73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fr-FR" sz="2400" b="1" i="0" dirty="0">
                <a:solidFill>
                  <a:srgbClr val="000000"/>
                </a:solidFill>
                <a:effectLst/>
                <a:latin typeface="robotoslab-black"/>
              </a:rPr>
              <a:t>« La concurrence mondiale s'intensifie sur la volaille »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C998F-4A7C-4F76-A22A-E72D98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C27751A-B2C0-4510-AE17-F015534CEE7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35371D-D9E4-4CC0-A9A3-DB42FB200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43D45F0-A495-0154-B4EA-E6E781390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186243" y="4273605"/>
            <a:ext cx="2005757" cy="2036240"/>
          </a:xfrm>
          <a:prstGeom prst="rect">
            <a:avLst/>
          </a:prstGeom>
        </p:spPr>
      </p:pic>
      <p:pic>
        <p:nvPicPr>
          <p:cNvPr id="1044" name="Picture 20" descr="Earth, globe, planet, world icon - Download on Iconfinder">
            <a:extLst>
              <a:ext uri="{FF2B5EF4-FFF2-40B4-BE49-F238E27FC236}">
                <a16:creationId xmlns:a16="http://schemas.microsoft.com/office/drawing/2014/main" id="{C7C546B8-B040-9D88-35E6-FB05ABEA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7" y="228725"/>
            <a:ext cx="1211553" cy="121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CB059CD-13DF-B162-A61F-DE19A96D4216}"/>
              </a:ext>
            </a:extLst>
          </p:cNvPr>
          <p:cNvSpPr txBox="1"/>
          <p:nvPr/>
        </p:nvSpPr>
        <p:spPr>
          <a:xfrm>
            <a:off x="2564026" y="1908640"/>
            <a:ext cx="72505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chemeClr val="accent1"/>
                </a:solidFill>
                <a:latin typeface="arimo-regular"/>
              </a:rPr>
              <a:t>L</a:t>
            </a:r>
            <a:r>
              <a:rPr lang="fr-FR" sz="2000" b="1" i="0" u="sng" dirty="0">
                <a:solidFill>
                  <a:schemeClr val="accent1"/>
                </a:solidFill>
                <a:effectLst/>
                <a:latin typeface="arimo-regular"/>
              </a:rPr>
              <a:t>a volaille est touchée par une croissance des volumes plus faible que celle de la demande.</a:t>
            </a:r>
          </a:p>
          <a:p>
            <a:r>
              <a:rPr lang="fr-FR" sz="1600" i="1" dirty="0">
                <a:solidFill>
                  <a:srgbClr val="000000"/>
                </a:solidFill>
                <a:latin typeface="arimo-regular"/>
              </a:rPr>
              <a:t>Récentes déclarations de </a:t>
            </a:r>
            <a:r>
              <a:rPr lang="fr-FR" sz="1600" i="1" dirty="0" err="1">
                <a:solidFill>
                  <a:srgbClr val="000000"/>
                </a:solidFill>
                <a:latin typeface="arimo-regular"/>
              </a:rPr>
              <a:t>Robabank</a:t>
            </a:r>
            <a:r>
              <a:rPr lang="fr-FR" sz="1600" i="1" dirty="0">
                <a:solidFill>
                  <a:srgbClr val="000000"/>
                </a:solidFill>
                <a:latin typeface="arimo-regular"/>
              </a:rPr>
              <a:t>, banque néerlandaise : </a:t>
            </a:r>
            <a:endParaRPr lang="fr-FR" sz="1600" b="0" i="1" dirty="0">
              <a:solidFill>
                <a:srgbClr val="000000"/>
              </a:solidFill>
              <a:effectLst/>
              <a:latin typeface="arimo-regular"/>
            </a:endParaRPr>
          </a:p>
          <a:p>
            <a:endParaRPr lang="fr-FR" sz="1600" i="1" dirty="0">
              <a:solidFill>
                <a:schemeClr val="accent1">
                  <a:lumMod val="50000"/>
                </a:schemeClr>
              </a:solidFill>
              <a:latin typeface="arimo-regular"/>
            </a:endParaRPr>
          </a:p>
          <a:p>
            <a:endParaRPr lang="fr-FR" sz="1600" b="0" i="1" dirty="0">
              <a:solidFill>
                <a:schemeClr val="accent1">
                  <a:lumMod val="50000"/>
                </a:schemeClr>
              </a:solidFill>
              <a:effectLst/>
              <a:latin typeface="arimo-regular"/>
            </a:endParaRPr>
          </a:p>
          <a:p>
            <a:r>
              <a:rPr lang="fr-FR" sz="1600" b="0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"Le 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Brésil</a:t>
            </a:r>
            <a:r>
              <a:rPr lang="fr-FR" sz="1600" b="0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 restera le leader mais la concurrence s’intensifiera. La 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Turquie</a:t>
            </a:r>
            <a:r>
              <a:rPr lang="fr-FR" sz="1600" b="0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 maintiendra son rôle régional, approvisionnant les marchés voisins du Moyen-Orient . </a:t>
            </a:r>
          </a:p>
          <a:p>
            <a:r>
              <a:rPr lang="fr-FR" sz="1600" b="0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Le commerce mondial est de plus en plus mis à l'épreuve par les menaces permanentes d'influenza aviaire, le protectionnisme, l’évolution des normes sur les marchés d’importation, ainsi que les problèmes d’approvisionnement local dans les pays en développement"</a:t>
            </a:r>
            <a:endParaRPr lang="fr-FR" sz="1600" b="0" i="0" dirty="0">
              <a:solidFill>
                <a:schemeClr val="accent1">
                  <a:lumMod val="50000"/>
                </a:schemeClr>
              </a:solidFill>
              <a:effectLst/>
              <a:latin typeface="arimo-regular"/>
            </a:endParaRPr>
          </a:p>
          <a:p>
            <a:endParaRPr lang="fr-FR" sz="1600" dirty="0">
              <a:solidFill>
                <a:srgbClr val="000000"/>
              </a:solidFill>
              <a:latin typeface="arimo-regular"/>
            </a:endParaRPr>
          </a:p>
          <a:p>
            <a:r>
              <a:rPr lang="fr-FR" sz="1600" b="0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« Le leader français LDC, va essayer d’accroître sa part de marché dans la restauration hors-domicile. Il est recommandé d’</a:t>
            </a:r>
            <a:r>
              <a:rPr lang="fr-FR" sz="16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-regular"/>
              </a:rPr>
              <a:t>investir sur de nouveaux marchés d’exportation, et d’insister sur la fiabilité de l’alimentation animale</a:t>
            </a:r>
            <a:r>
              <a:rPr lang="fr-FR" sz="1600" b="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-regular"/>
              </a:rPr>
              <a:t>. </a:t>
            </a:r>
            <a:r>
              <a:rPr lang="fr-FR" sz="1600" b="0" i="1" dirty="0">
                <a:solidFill>
                  <a:schemeClr val="accent1">
                    <a:lumMod val="50000"/>
                  </a:schemeClr>
                </a:solidFill>
                <a:effectLst/>
                <a:latin typeface="arimo-regular"/>
              </a:rPr>
              <a:t>Les derniers chiffres : en 2017, pour la deuxième année consécutive, la volaille a été la viande la plus consommée dans le monde. »</a:t>
            </a:r>
            <a:endParaRPr lang="fr-FR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46F32C-67AA-9BC1-14A0-20268D78C064}"/>
              </a:ext>
            </a:extLst>
          </p:cNvPr>
          <p:cNvSpPr txBox="1"/>
          <p:nvPr/>
        </p:nvSpPr>
        <p:spPr>
          <a:xfrm>
            <a:off x="2890158" y="189967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1 - Infos clés</a:t>
            </a:r>
          </a:p>
        </p:txBody>
      </p:sp>
      <p:sp>
        <p:nvSpPr>
          <p:cNvPr id="5" name="ZoneTexte 4">
            <a:hlinkClick r:id="rId5"/>
            <a:extLst>
              <a:ext uri="{FF2B5EF4-FFF2-40B4-BE49-F238E27FC236}">
                <a16:creationId xmlns:a16="http://schemas.microsoft.com/office/drawing/2014/main" id="{AEEBBCED-9C2E-9289-F4F8-DE09388FE568}"/>
              </a:ext>
            </a:extLst>
          </p:cNvPr>
          <p:cNvSpPr txBox="1"/>
          <p:nvPr/>
        </p:nvSpPr>
        <p:spPr>
          <a:xfrm>
            <a:off x="1230087" y="6398229"/>
            <a:ext cx="107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Source : </a:t>
            </a:r>
            <a:r>
              <a:rPr lang="fr-FR" dirty="0">
                <a:solidFill>
                  <a:srgbClr val="00B0F0"/>
                </a:solidFill>
              </a:rPr>
              <a:t>https://www.usinenouvelle.com/article/la-concurrence-mondiale-s-intensifie-sur-la-volaille.N757324</a:t>
            </a:r>
          </a:p>
        </p:txBody>
      </p:sp>
    </p:spTree>
    <p:extLst>
      <p:ext uri="{BB962C8B-B14F-4D97-AF65-F5344CB8AC3E}">
        <p14:creationId xmlns:p14="http://schemas.microsoft.com/office/powerpoint/2010/main" val="35825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4C02D2E-FCC0-AED0-73D4-8492599ED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094" y="1269999"/>
            <a:ext cx="6233304" cy="5349875"/>
          </a:xfrm>
        </p:spPr>
        <p:txBody>
          <a:bodyPr anchor="ctr">
            <a:normAutofit fontScale="90000"/>
          </a:bodyPr>
          <a:lstStyle/>
          <a:p>
            <a:r>
              <a:rPr lang="fr-FR" sz="5400" b="1" dirty="0">
                <a:solidFill>
                  <a:schemeClr val="tx2"/>
                </a:solidFill>
              </a:rPr>
              <a:t>2 – Préparation des données et première phase d’analyse</a:t>
            </a:r>
            <a:br>
              <a:rPr lang="fr-FR" sz="5400" b="1" dirty="0">
                <a:solidFill>
                  <a:schemeClr val="tx2"/>
                </a:solidFill>
              </a:rPr>
            </a:br>
            <a:br>
              <a:rPr lang="fr-FR" sz="5400" b="1" dirty="0">
                <a:solidFill>
                  <a:schemeClr val="tx2"/>
                </a:solidFill>
              </a:rPr>
            </a:br>
            <a:r>
              <a:rPr lang="fr-FR" sz="3100" b="1" dirty="0">
                <a:solidFill>
                  <a:schemeClr val="tx2"/>
                </a:solidFill>
              </a:rPr>
              <a:t>Avec</a:t>
            </a:r>
            <a:br>
              <a:rPr lang="fr-FR" sz="3100" b="1" dirty="0">
                <a:solidFill>
                  <a:schemeClr val="tx2"/>
                </a:solidFill>
              </a:rPr>
            </a:br>
            <a:br>
              <a:rPr lang="fr-FR" sz="3100" b="1" dirty="0">
                <a:solidFill>
                  <a:schemeClr val="tx2"/>
                </a:solidFill>
              </a:rPr>
            </a:br>
            <a:br>
              <a:rPr lang="fr-FR" sz="3100" b="1" dirty="0">
                <a:solidFill>
                  <a:schemeClr val="tx2"/>
                </a:solidFill>
              </a:rPr>
            </a:br>
            <a:br>
              <a:rPr lang="fr-FR" sz="3100" b="1" dirty="0">
                <a:solidFill>
                  <a:schemeClr val="tx2"/>
                </a:solidFill>
              </a:rPr>
            </a:br>
            <a:br>
              <a:rPr lang="fr-FR" sz="3100" b="1" dirty="0">
                <a:solidFill>
                  <a:schemeClr val="tx2"/>
                </a:solidFill>
              </a:rPr>
            </a:br>
            <a:r>
              <a:rPr lang="fr-FR" sz="2200" b="1" dirty="0">
                <a:solidFill>
                  <a:schemeClr val="tx2"/>
                </a:solidFill>
              </a:rPr>
              <a:t>Source des données  (2017) :</a:t>
            </a:r>
            <a:br>
              <a:rPr lang="fr-FR" sz="7400" b="1" dirty="0">
                <a:solidFill>
                  <a:schemeClr val="tx2"/>
                </a:solidFill>
              </a:rPr>
            </a:br>
            <a:endParaRPr lang="fr-FR" sz="74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CC998F-4A7C-4F76-A22A-E72D9856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27751A-B2C0-4510-AE17-F015534CEE7B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573D554-4790-1401-AA99-A25900AF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2" y="2500313"/>
            <a:ext cx="3685290" cy="1417946"/>
          </a:xfrm>
          <a:prstGeom prst="rect">
            <a:avLst/>
          </a:prstGeom>
        </p:spPr>
      </p:pic>
      <p:pic>
        <p:nvPicPr>
          <p:cNvPr id="2050" name="Picture 2" descr="RStudio Logo">
            <a:extLst>
              <a:ext uri="{FF2B5EF4-FFF2-40B4-BE49-F238E27FC236}">
                <a16:creationId xmlns:a16="http://schemas.microsoft.com/office/drawing/2014/main" id="{14C61ECC-E829-4CD2-96BA-0BC9D4D8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09" y="3299526"/>
            <a:ext cx="3521244" cy="123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E1370A2-8CF4-6E26-2E91-636DD18E9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431" y="4806907"/>
            <a:ext cx="2336006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FBA5B10-4171-C04C-A8DA-F90277EC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07" y="5588001"/>
            <a:ext cx="2104654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3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FCD14D-F75E-44DF-8367-0C05CF7A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FC6EE0-D055-477D-8A02-50E72E74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34" y="306686"/>
            <a:ext cx="1289998" cy="5278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F492832-2AA4-0D2B-2A19-4FA8D5672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836"/>
          <a:stretch/>
        </p:blipFill>
        <p:spPr>
          <a:xfrm>
            <a:off x="143780" y="903827"/>
            <a:ext cx="2005781" cy="128458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61DABCE-E264-F1BF-D047-1CBA4709348F}"/>
              </a:ext>
            </a:extLst>
          </p:cNvPr>
          <p:cNvSpPr txBox="1"/>
          <p:nvPr/>
        </p:nvSpPr>
        <p:spPr>
          <a:xfrm>
            <a:off x="116265" y="505642"/>
            <a:ext cx="13735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Production de poulets (Par unité)                    Importation (Unité)                         Distance en KM des pays (depuis France)</a:t>
            </a:r>
            <a:r>
              <a:rPr lang="fr-FR" sz="1600" dirty="0"/>
              <a:t>     </a:t>
            </a:r>
            <a:r>
              <a:rPr lang="fr-FR" sz="1200" dirty="0"/>
              <a:t>Indice de stabilité politique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5FCF8C-CE5F-57B6-FCFB-81120B239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785"/>
          <a:stretch/>
        </p:blipFill>
        <p:spPr>
          <a:xfrm>
            <a:off x="2341876" y="844196"/>
            <a:ext cx="2238452" cy="138064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53CE630-611B-1BA9-51A0-1DAF3D888B96}"/>
              </a:ext>
            </a:extLst>
          </p:cNvPr>
          <p:cNvSpPr txBox="1"/>
          <p:nvPr/>
        </p:nvSpPr>
        <p:spPr>
          <a:xfrm>
            <a:off x="2299680" y="-44527"/>
            <a:ext cx="825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B0317"/>
                </a:solidFill>
              </a:rPr>
              <a:t>Fichiers CSV importés, nettoyés et </a:t>
            </a:r>
            <a:r>
              <a:rPr lang="fr-FR" sz="3200" dirty="0" err="1">
                <a:solidFill>
                  <a:srgbClr val="FB0317"/>
                </a:solidFill>
              </a:rPr>
              <a:t>preparés</a:t>
            </a:r>
            <a:endParaRPr lang="fr-FR" sz="3200" dirty="0">
              <a:solidFill>
                <a:srgbClr val="FB0317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C33A879-7312-532B-1695-0B26AE3699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45" t="472" r="2805" b="47225"/>
          <a:stretch/>
        </p:blipFill>
        <p:spPr>
          <a:xfrm>
            <a:off x="436990" y="2996013"/>
            <a:ext cx="2345278" cy="13470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86AC3CF-DFB0-9DEE-2DEC-AA3192650F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697"/>
          <a:stretch/>
        </p:blipFill>
        <p:spPr>
          <a:xfrm>
            <a:off x="4815020" y="844196"/>
            <a:ext cx="2402288" cy="1347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530991-AFBE-7FF3-05F4-E905C01C5A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7013"/>
          <a:stretch/>
        </p:blipFill>
        <p:spPr>
          <a:xfrm>
            <a:off x="7434373" y="819945"/>
            <a:ext cx="2355045" cy="13844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4C45EA5-A7AE-97BD-AEA7-D60B4696A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13" y="4551455"/>
            <a:ext cx="3757199" cy="13916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6DF6FF1-5851-62EF-4B8E-1314D04836BF}"/>
              </a:ext>
            </a:extLst>
          </p:cNvPr>
          <p:cNvSpPr txBox="1"/>
          <p:nvPr/>
        </p:nvSpPr>
        <p:spPr>
          <a:xfrm>
            <a:off x="633530" y="2588421"/>
            <a:ext cx="222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PIB par habitant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0876F8-2BA6-08C8-3E25-00153AE6182F}"/>
              </a:ext>
            </a:extLst>
          </p:cNvPr>
          <p:cNvSpPr txBox="1"/>
          <p:nvPr/>
        </p:nvSpPr>
        <p:spPr>
          <a:xfrm>
            <a:off x="548492" y="5943067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F2B7B0-A0E7-5597-7E84-0E3C7F0E51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019" y="2532810"/>
            <a:ext cx="8039385" cy="30889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250080-7088-4F09-10B9-B3B265F3250D}"/>
              </a:ext>
            </a:extLst>
          </p:cNvPr>
          <p:cNvSpPr txBox="1"/>
          <p:nvPr/>
        </p:nvSpPr>
        <p:spPr>
          <a:xfrm>
            <a:off x="4125796" y="5621761"/>
            <a:ext cx="8118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169 pays : 5 </a:t>
            </a:r>
            <a:r>
              <a:rPr lang="fr-FR" sz="1400" dirty="0" err="1">
                <a:solidFill>
                  <a:srgbClr val="FF0000"/>
                </a:solidFill>
              </a:rPr>
              <a:t>outliers</a:t>
            </a:r>
            <a:r>
              <a:rPr lang="fr-FR" sz="1400" dirty="0">
                <a:solidFill>
                  <a:srgbClr val="FF0000"/>
                </a:solidFill>
              </a:rPr>
              <a:t> retirés  biaisant l’analyse (Chine, Inde, Indonésie, USA, Pays-Bas)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7 variables à étudier : Production, Stabilité politique, Population, Distance (de la France), PIB/</a:t>
            </a:r>
            <a:r>
              <a:rPr lang="fr-FR" sz="1400" dirty="0" err="1">
                <a:solidFill>
                  <a:srgbClr val="FF0000"/>
                </a:solidFill>
              </a:rPr>
              <a:t>hab</a:t>
            </a:r>
            <a:r>
              <a:rPr lang="fr-FR" sz="1400" dirty="0">
                <a:solidFill>
                  <a:srgbClr val="FF0000"/>
                </a:solidFill>
              </a:rPr>
              <a:t>, Importation, et nb poulets par personne)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27ED487-815A-ED43-E7AD-7796A52580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2277" y="6459785"/>
            <a:ext cx="6244193" cy="31348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D2D2971-C255-2530-D10A-18A30A6CBE58}"/>
              </a:ext>
            </a:extLst>
          </p:cNvPr>
          <p:cNvSpPr/>
          <p:nvPr/>
        </p:nvSpPr>
        <p:spPr>
          <a:xfrm>
            <a:off x="4000610" y="2532810"/>
            <a:ext cx="8039793" cy="3088951"/>
          </a:xfrm>
          <a:prstGeom prst="rect">
            <a:avLst/>
          </a:prstGeom>
          <a:solidFill>
            <a:srgbClr val="92D050">
              <a:alpha val="15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D517F87-F7C1-C57F-B102-FD1C105C8B72}"/>
              </a:ext>
            </a:extLst>
          </p:cNvPr>
          <p:cNvSpPr txBox="1"/>
          <p:nvPr/>
        </p:nvSpPr>
        <p:spPr>
          <a:xfrm>
            <a:off x="10306050" y="2153784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DATASET FINAL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533061DC-764F-4B97-295A-B2F549D414F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556470" y="5612067"/>
            <a:ext cx="1197380" cy="1004458"/>
          </a:xfrm>
          <a:prstGeom prst="bentConnector3">
            <a:avLst>
              <a:gd name="adj1" fmla="val 993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3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60C152-6416-8C01-CBF8-E01174B920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002880" y="5169"/>
            <a:ext cx="2189120" cy="209551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A43A80F-A355-277B-D4C8-EE1CC3C3F3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6293" y="4194906"/>
            <a:ext cx="2005758" cy="20362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405AE12-A100-48BC-87AB-1BEB08FCF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" y="133586"/>
            <a:ext cx="1289998" cy="52781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B7F43B-CE85-4B93-B8EA-DA940C9C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999FA-CE71-BA15-C37B-35DB2F94B719}"/>
              </a:ext>
            </a:extLst>
          </p:cNvPr>
          <p:cNvSpPr/>
          <p:nvPr/>
        </p:nvSpPr>
        <p:spPr>
          <a:xfrm>
            <a:off x="0" y="949497"/>
            <a:ext cx="103636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– Analyse exploratoire multidimensionnelle</a:t>
            </a:r>
            <a:endParaRPr lang="fr-FR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7BD1BBB-A6C9-949C-F7A2-6A5EDA0ACD7F}"/>
              </a:ext>
            </a:extLst>
          </p:cNvPr>
          <p:cNvSpPr/>
          <p:nvPr/>
        </p:nvSpPr>
        <p:spPr>
          <a:xfrm>
            <a:off x="55935" y="3655467"/>
            <a:ext cx="1962845" cy="4801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DATASET FINAL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E7D2208-E4B9-B385-E282-278CF6972D25}"/>
              </a:ext>
            </a:extLst>
          </p:cNvPr>
          <p:cNvSpPr/>
          <p:nvPr/>
        </p:nvSpPr>
        <p:spPr>
          <a:xfrm>
            <a:off x="2247815" y="2436217"/>
            <a:ext cx="2001030" cy="480163"/>
          </a:xfrm>
          <a:prstGeom prst="roundRect">
            <a:avLst/>
          </a:prstGeom>
          <a:gradFill>
            <a:gsLst>
              <a:gs pos="0">
                <a:srgbClr val="FF8409"/>
              </a:gs>
              <a:gs pos="25000">
                <a:schemeClr val="accent2">
                  <a:tint val="96000"/>
                  <a:shade val="80000"/>
                  <a:satMod val="105000"/>
                </a:schemeClr>
              </a:gs>
              <a:gs pos="38000">
                <a:schemeClr val="accent2">
                  <a:tint val="96000"/>
                  <a:shade val="59000"/>
                  <a:satMod val="120000"/>
                </a:schemeClr>
              </a:gs>
              <a:gs pos="53000">
                <a:srgbClr val="FF8409"/>
              </a:gs>
              <a:gs pos="80000">
                <a:srgbClr val="FF8409"/>
              </a:gs>
              <a:gs pos="88000">
                <a:srgbClr val="FF8409"/>
              </a:gs>
              <a:gs pos="100000">
                <a:schemeClr val="accent2">
                  <a:tint val="990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DENDROGRAMME</a:t>
            </a:r>
            <a:endParaRPr lang="fr-FR" sz="2000" b="1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0AA5B86-7075-FFC8-D620-A68E4310B827}"/>
              </a:ext>
            </a:extLst>
          </p:cNvPr>
          <p:cNvSpPr/>
          <p:nvPr/>
        </p:nvSpPr>
        <p:spPr>
          <a:xfrm>
            <a:off x="2247815" y="3655467"/>
            <a:ext cx="2001030" cy="480163"/>
          </a:xfrm>
          <a:prstGeom prst="roundRect">
            <a:avLst/>
          </a:prstGeom>
          <a:gradFill>
            <a:gsLst>
              <a:gs pos="0">
                <a:srgbClr val="FF8409"/>
              </a:gs>
              <a:gs pos="25000">
                <a:schemeClr val="accent2">
                  <a:tint val="96000"/>
                  <a:shade val="80000"/>
                  <a:satMod val="105000"/>
                </a:schemeClr>
              </a:gs>
              <a:gs pos="38000">
                <a:schemeClr val="accent2">
                  <a:tint val="96000"/>
                  <a:shade val="59000"/>
                  <a:satMod val="120000"/>
                </a:schemeClr>
              </a:gs>
              <a:gs pos="53000">
                <a:srgbClr val="FF8409"/>
              </a:gs>
              <a:gs pos="80000">
                <a:srgbClr val="FF8409"/>
              </a:gs>
              <a:gs pos="88000">
                <a:srgbClr val="FF8409"/>
              </a:gs>
              <a:gs pos="100000">
                <a:schemeClr val="accent2">
                  <a:tint val="990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ACP</a:t>
            </a:r>
            <a:endParaRPr lang="fr-FR" sz="2000" b="1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954A9D9-63F0-55F3-1192-C8B19954C5BF}"/>
              </a:ext>
            </a:extLst>
          </p:cNvPr>
          <p:cNvSpPr/>
          <p:nvPr/>
        </p:nvSpPr>
        <p:spPr>
          <a:xfrm>
            <a:off x="2247815" y="4874717"/>
            <a:ext cx="2001030" cy="480163"/>
          </a:xfrm>
          <a:prstGeom prst="roundRect">
            <a:avLst/>
          </a:prstGeom>
          <a:gradFill>
            <a:gsLst>
              <a:gs pos="0">
                <a:srgbClr val="FF8409"/>
              </a:gs>
              <a:gs pos="25000">
                <a:schemeClr val="accent2">
                  <a:tint val="96000"/>
                  <a:shade val="80000"/>
                  <a:satMod val="105000"/>
                </a:schemeClr>
              </a:gs>
              <a:gs pos="38000">
                <a:schemeClr val="accent2">
                  <a:tint val="96000"/>
                  <a:shade val="59000"/>
                  <a:satMod val="120000"/>
                </a:schemeClr>
              </a:gs>
              <a:gs pos="53000">
                <a:srgbClr val="FF8409"/>
              </a:gs>
              <a:gs pos="80000">
                <a:srgbClr val="FF8409"/>
              </a:gs>
              <a:gs pos="88000">
                <a:srgbClr val="FF8409"/>
              </a:gs>
              <a:gs pos="100000">
                <a:schemeClr val="accent2">
                  <a:tint val="990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K-</a:t>
            </a:r>
            <a:r>
              <a:rPr lang="fr-FR" b="1" dirty="0" err="1"/>
              <a:t>Means</a:t>
            </a:r>
            <a:endParaRPr lang="fr-FR" sz="2000" b="1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52627C4-BECF-C556-AA6F-6711A5DDCE89}"/>
              </a:ext>
            </a:extLst>
          </p:cNvPr>
          <p:cNvSpPr/>
          <p:nvPr/>
        </p:nvSpPr>
        <p:spPr>
          <a:xfrm>
            <a:off x="4446743" y="3438395"/>
            <a:ext cx="2735886" cy="9415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NOUVEAU DATASET : 2 CLUSTERS CANDIDATS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7A13E63-28A3-709F-C3FB-E85933468C50}"/>
              </a:ext>
            </a:extLst>
          </p:cNvPr>
          <p:cNvSpPr/>
          <p:nvPr/>
        </p:nvSpPr>
        <p:spPr>
          <a:xfrm>
            <a:off x="7357999" y="2436217"/>
            <a:ext cx="2001030" cy="480163"/>
          </a:xfrm>
          <a:prstGeom prst="roundRect">
            <a:avLst/>
          </a:prstGeom>
          <a:gradFill>
            <a:gsLst>
              <a:gs pos="0">
                <a:srgbClr val="FF8409"/>
              </a:gs>
              <a:gs pos="25000">
                <a:schemeClr val="accent2">
                  <a:tint val="96000"/>
                  <a:shade val="80000"/>
                  <a:satMod val="105000"/>
                </a:schemeClr>
              </a:gs>
              <a:gs pos="38000">
                <a:schemeClr val="accent2">
                  <a:tint val="96000"/>
                  <a:shade val="59000"/>
                  <a:satMod val="120000"/>
                </a:schemeClr>
              </a:gs>
              <a:gs pos="53000">
                <a:srgbClr val="FF8409"/>
              </a:gs>
              <a:gs pos="80000">
                <a:srgbClr val="FF8409"/>
              </a:gs>
              <a:gs pos="88000">
                <a:srgbClr val="FF8409"/>
              </a:gs>
              <a:gs pos="100000">
                <a:schemeClr val="accent2">
                  <a:tint val="990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DENDROGRAMME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9000D8-F7E9-4AAD-4886-5DA546240743}"/>
              </a:ext>
            </a:extLst>
          </p:cNvPr>
          <p:cNvSpPr/>
          <p:nvPr/>
        </p:nvSpPr>
        <p:spPr>
          <a:xfrm>
            <a:off x="7380527" y="3655466"/>
            <a:ext cx="2001030" cy="480163"/>
          </a:xfrm>
          <a:prstGeom prst="roundRect">
            <a:avLst/>
          </a:prstGeom>
          <a:gradFill>
            <a:gsLst>
              <a:gs pos="0">
                <a:srgbClr val="FF8409"/>
              </a:gs>
              <a:gs pos="25000">
                <a:schemeClr val="accent2">
                  <a:tint val="96000"/>
                  <a:shade val="80000"/>
                  <a:satMod val="105000"/>
                </a:schemeClr>
              </a:gs>
              <a:gs pos="38000">
                <a:schemeClr val="accent2">
                  <a:tint val="96000"/>
                  <a:shade val="59000"/>
                  <a:satMod val="120000"/>
                </a:schemeClr>
              </a:gs>
              <a:gs pos="53000">
                <a:srgbClr val="FF8409"/>
              </a:gs>
              <a:gs pos="80000">
                <a:srgbClr val="FF8409"/>
              </a:gs>
              <a:gs pos="88000">
                <a:srgbClr val="FF8409"/>
              </a:gs>
              <a:gs pos="100000">
                <a:schemeClr val="accent2">
                  <a:tint val="990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ACP</a:t>
            </a:r>
            <a:endParaRPr lang="fr-FR" sz="2000" b="1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2EEE9F7-264A-FBDA-8A58-8A1D152F0A3B}"/>
              </a:ext>
            </a:extLst>
          </p:cNvPr>
          <p:cNvSpPr/>
          <p:nvPr/>
        </p:nvSpPr>
        <p:spPr>
          <a:xfrm>
            <a:off x="7380527" y="4874717"/>
            <a:ext cx="2001030" cy="480163"/>
          </a:xfrm>
          <a:prstGeom prst="roundRect">
            <a:avLst/>
          </a:prstGeom>
          <a:gradFill>
            <a:gsLst>
              <a:gs pos="0">
                <a:srgbClr val="FF8409"/>
              </a:gs>
              <a:gs pos="25000">
                <a:schemeClr val="accent2">
                  <a:tint val="96000"/>
                  <a:shade val="80000"/>
                  <a:satMod val="105000"/>
                </a:schemeClr>
              </a:gs>
              <a:gs pos="38000">
                <a:schemeClr val="accent2">
                  <a:tint val="96000"/>
                  <a:shade val="59000"/>
                  <a:satMod val="120000"/>
                </a:schemeClr>
              </a:gs>
              <a:gs pos="53000">
                <a:srgbClr val="FF8409"/>
              </a:gs>
              <a:gs pos="80000">
                <a:srgbClr val="FF8409"/>
              </a:gs>
              <a:gs pos="88000">
                <a:srgbClr val="FF8409"/>
              </a:gs>
              <a:gs pos="100000">
                <a:schemeClr val="accent2">
                  <a:tint val="990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K-</a:t>
            </a:r>
            <a:r>
              <a:rPr lang="fr-FR" b="1" dirty="0" err="1"/>
              <a:t>Means</a:t>
            </a:r>
            <a:endParaRPr lang="fr-FR" sz="2000" b="1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C952D11-C718-5312-0F9D-81691DA68FC2}"/>
              </a:ext>
            </a:extLst>
          </p:cNvPr>
          <p:cNvSpPr/>
          <p:nvPr/>
        </p:nvSpPr>
        <p:spPr>
          <a:xfrm>
            <a:off x="9635548" y="3499483"/>
            <a:ext cx="2001030" cy="819408"/>
          </a:xfrm>
          <a:prstGeom prst="roundRect">
            <a:avLst/>
          </a:prstGeom>
          <a:gradFill>
            <a:gsLst>
              <a:gs pos="0">
                <a:srgbClr val="FFE401"/>
              </a:gs>
              <a:gs pos="32000">
                <a:srgbClr val="D4D44C"/>
              </a:gs>
              <a:gs pos="40000">
                <a:srgbClr val="C3D34D"/>
              </a:gs>
              <a:gs pos="55000">
                <a:srgbClr val="C3D34D"/>
              </a:gs>
              <a:gs pos="75000">
                <a:srgbClr val="D4D44C"/>
              </a:gs>
              <a:gs pos="78000">
                <a:srgbClr val="D4D44C"/>
              </a:gs>
              <a:gs pos="100000">
                <a:srgbClr val="FFE401"/>
              </a:gs>
            </a:gsLst>
          </a:gradFill>
          <a:ln>
            <a:solidFill>
              <a:srgbClr val="00B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 CLUSTER SELECTIONNE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7340F24-638B-E3A4-1234-2776FBC04763}"/>
              </a:ext>
            </a:extLst>
          </p:cNvPr>
          <p:cNvCxnSpPr>
            <a:cxnSpLocks/>
          </p:cNvCxnSpPr>
          <p:nvPr/>
        </p:nvCxnSpPr>
        <p:spPr>
          <a:xfrm flipV="1">
            <a:off x="1703540" y="2916380"/>
            <a:ext cx="544275" cy="583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1D50B3-E609-CBD2-CE0F-61E58CB2DDC7}"/>
              </a:ext>
            </a:extLst>
          </p:cNvPr>
          <p:cNvCxnSpPr>
            <a:cxnSpLocks/>
          </p:cNvCxnSpPr>
          <p:nvPr/>
        </p:nvCxnSpPr>
        <p:spPr>
          <a:xfrm>
            <a:off x="4388418" y="2694446"/>
            <a:ext cx="544275" cy="684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6294F638-EF43-F138-48E0-2A613AD34A1F}"/>
              </a:ext>
            </a:extLst>
          </p:cNvPr>
          <p:cNvCxnSpPr>
            <a:cxnSpLocks/>
          </p:cNvCxnSpPr>
          <p:nvPr/>
        </p:nvCxnSpPr>
        <p:spPr>
          <a:xfrm flipV="1">
            <a:off x="9421660" y="4449277"/>
            <a:ext cx="544275" cy="583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3D09BA8-AD52-0998-AFFB-5ACA6B945969}"/>
              </a:ext>
            </a:extLst>
          </p:cNvPr>
          <p:cNvCxnSpPr>
            <a:cxnSpLocks/>
          </p:cNvCxnSpPr>
          <p:nvPr/>
        </p:nvCxnSpPr>
        <p:spPr>
          <a:xfrm flipV="1">
            <a:off x="6661100" y="2757938"/>
            <a:ext cx="544275" cy="583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61486F0-B74B-FC39-DF8B-43332B2F723C}"/>
              </a:ext>
            </a:extLst>
          </p:cNvPr>
          <p:cNvCxnSpPr>
            <a:cxnSpLocks/>
          </p:cNvCxnSpPr>
          <p:nvPr/>
        </p:nvCxnSpPr>
        <p:spPr>
          <a:xfrm flipV="1">
            <a:off x="4267199" y="4440380"/>
            <a:ext cx="544275" cy="583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3ED8070-013F-C58B-9719-C673763B8524}"/>
              </a:ext>
            </a:extLst>
          </p:cNvPr>
          <p:cNvCxnSpPr>
            <a:cxnSpLocks/>
          </p:cNvCxnSpPr>
          <p:nvPr/>
        </p:nvCxnSpPr>
        <p:spPr>
          <a:xfrm>
            <a:off x="1683488" y="4280718"/>
            <a:ext cx="544275" cy="684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44487DC-F14A-0CC2-F39C-77CD92E99AE3}"/>
              </a:ext>
            </a:extLst>
          </p:cNvPr>
          <p:cNvCxnSpPr>
            <a:cxnSpLocks/>
          </p:cNvCxnSpPr>
          <p:nvPr/>
        </p:nvCxnSpPr>
        <p:spPr>
          <a:xfrm>
            <a:off x="9399910" y="2744968"/>
            <a:ext cx="544275" cy="684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5DFC313-040D-9E1C-FB75-438AB0E443D0}"/>
              </a:ext>
            </a:extLst>
          </p:cNvPr>
          <p:cNvCxnSpPr>
            <a:cxnSpLocks/>
          </p:cNvCxnSpPr>
          <p:nvPr/>
        </p:nvCxnSpPr>
        <p:spPr>
          <a:xfrm>
            <a:off x="6684724" y="4462764"/>
            <a:ext cx="544275" cy="684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9F73438-52B2-A3AA-029B-F8122075BC38}"/>
              </a:ext>
            </a:extLst>
          </p:cNvPr>
          <p:cNvCxnSpPr>
            <a:cxnSpLocks/>
          </p:cNvCxnSpPr>
          <p:nvPr/>
        </p:nvCxnSpPr>
        <p:spPr>
          <a:xfrm>
            <a:off x="1897414" y="3925186"/>
            <a:ext cx="440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8392CA5-A4BC-DC82-9BB2-24E19B7E71DE}"/>
              </a:ext>
            </a:extLst>
          </p:cNvPr>
          <p:cNvCxnSpPr>
            <a:cxnSpLocks/>
          </p:cNvCxnSpPr>
          <p:nvPr/>
        </p:nvCxnSpPr>
        <p:spPr>
          <a:xfrm>
            <a:off x="4098705" y="3889648"/>
            <a:ext cx="440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E8DEE90-C8C2-3758-9582-96E6AAC703F4}"/>
              </a:ext>
            </a:extLst>
          </p:cNvPr>
          <p:cNvCxnSpPr>
            <a:cxnSpLocks/>
          </p:cNvCxnSpPr>
          <p:nvPr/>
        </p:nvCxnSpPr>
        <p:spPr>
          <a:xfrm>
            <a:off x="7008683" y="3909187"/>
            <a:ext cx="440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10C8AE6B-F6AB-E849-3E06-B4983A5AD6E7}"/>
              </a:ext>
            </a:extLst>
          </p:cNvPr>
          <p:cNvCxnSpPr>
            <a:cxnSpLocks/>
          </p:cNvCxnSpPr>
          <p:nvPr/>
        </p:nvCxnSpPr>
        <p:spPr>
          <a:xfrm>
            <a:off x="9253166" y="3925186"/>
            <a:ext cx="440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48DF13F-F895-D168-9CF5-836C551F273A}"/>
              </a:ext>
            </a:extLst>
          </p:cNvPr>
          <p:cNvSpPr/>
          <p:nvPr/>
        </p:nvSpPr>
        <p:spPr>
          <a:xfrm>
            <a:off x="9765982" y="5363824"/>
            <a:ext cx="2001030" cy="819408"/>
          </a:xfrm>
          <a:prstGeom prst="roundRect">
            <a:avLst/>
          </a:prstGeom>
          <a:gradFill>
            <a:gsLst>
              <a:gs pos="5000">
                <a:srgbClr val="92D050"/>
              </a:gs>
              <a:gs pos="24000">
                <a:srgbClr val="92D050"/>
              </a:gs>
              <a:gs pos="38000">
                <a:srgbClr val="00B050"/>
              </a:gs>
              <a:gs pos="55000">
                <a:srgbClr val="00B050"/>
              </a:gs>
              <a:gs pos="80000">
                <a:srgbClr val="92D050"/>
              </a:gs>
              <a:gs pos="88000">
                <a:srgbClr val="92D050"/>
              </a:gs>
              <a:gs pos="100000">
                <a:srgbClr val="92D050"/>
              </a:gs>
            </a:gsLst>
          </a:gradFill>
          <a:ln>
            <a:solidFill>
              <a:srgbClr val="00B05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LISTE DES PAYS CIBLES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FBF9C940-BFEF-76B8-546E-CAE65F89972E}"/>
              </a:ext>
            </a:extLst>
          </p:cNvPr>
          <p:cNvCxnSpPr>
            <a:cxnSpLocks/>
          </p:cNvCxnSpPr>
          <p:nvPr/>
        </p:nvCxnSpPr>
        <p:spPr>
          <a:xfrm>
            <a:off x="11430578" y="4281480"/>
            <a:ext cx="0" cy="118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CC9542-2914-4DDB-B374-3F6A0A69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56AEC9-FB85-F72D-DA28-CD3D8E47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" y="306686"/>
            <a:ext cx="5830145" cy="31319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860BC12-7BCD-0233-527D-14903891C9D5}"/>
              </a:ext>
            </a:extLst>
          </p:cNvPr>
          <p:cNvSpPr txBox="1"/>
          <p:nvPr/>
        </p:nvSpPr>
        <p:spPr>
          <a:xfrm>
            <a:off x="2673221" y="1411018"/>
            <a:ext cx="274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Variance cumulée</a:t>
            </a:r>
          </a:p>
          <a:p>
            <a:endParaRPr lang="fr-FR" dirty="0">
              <a:solidFill>
                <a:srgbClr val="2FE933"/>
              </a:solidFill>
            </a:endParaRPr>
          </a:p>
          <a:p>
            <a:r>
              <a:rPr lang="fr-FR" dirty="0">
                <a:solidFill>
                  <a:srgbClr val="2FE933"/>
                </a:solidFill>
              </a:rPr>
              <a:t>Variance par composante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3C4ED4-8F69-A4F3-F9BB-CE744CD94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4" r="22989"/>
          <a:stretch/>
        </p:blipFill>
        <p:spPr>
          <a:xfrm>
            <a:off x="5508021" y="230331"/>
            <a:ext cx="3201426" cy="31986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8EC2E19-C289-F1E8-7FE2-3E7F03E2F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44" r="22989"/>
          <a:stretch/>
        </p:blipFill>
        <p:spPr>
          <a:xfrm>
            <a:off x="8709447" y="196916"/>
            <a:ext cx="3225182" cy="32224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4D36023-7937-7D31-8314-87A2A2EEE8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45" r="23371"/>
          <a:stretch/>
        </p:blipFill>
        <p:spPr>
          <a:xfrm>
            <a:off x="7478205" y="3438680"/>
            <a:ext cx="2843833" cy="286172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230639A-47E0-6969-B33E-F314873108E4}"/>
              </a:ext>
            </a:extLst>
          </p:cNvPr>
          <p:cNvSpPr txBox="1"/>
          <p:nvPr/>
        </p:nvSpPr>
        <p:spPr>
          <a:xfrm>
            <a:off x="5817673" y="385928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F1 F2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2B7FFC-4303-5D48-1784-81BF592EE5C3}"/>
              </a:ext>
            </a:extLst>
          </p:cNvPr>
          <p:cNvSpPr txBox="1"/>
          <p:nvPr/>
        </p:nvSpPr>
        <p:spPr>
          <a:xfrm>
            <a:off x="9112852" y="400381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F1 F3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02ABD5-8670-08F7-D588-BCA09EF6C22C}"/>
              </a:ext>
            </a:extLst>
          </p:cNvPr>
          <p:cNvSpPr txBox="1"/>
          <p:nvPr/>
        </p:nvSpPr>
        <p:spPr>
          <a:xfrm>
            <a:off x="7768801" y="3633953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F2 F3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C862C9-123B-95E6-6055-8651E8041246}"/>
              </a:ext>
            </a:extLst>
          </p:cNvPr>
          <p:cNvSpPr txBox="1"/>
          <p:nvPr/>
        </p:nvSpPr>
        <p:spPr>
          <a:xfrm>
            <a:off x="272520" y="3912840"/>
            <a:ext cx="672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dépasse 80% de variance cumulée à partir de 4, On perd assez peu d’information à partir de 5 (&lt; 20% variance par </a:t>
            </a:r>
            <a:r>
              <a:rPr lang="fr-FR" dirty="0" err="1"/>
              <a:t>cp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F1 F2, information mieux visible : Population et Production fortement corrélées à F1. PIB Importation et Stabilité corrélées à 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3A491D-AB25-8CD2-8DAD-37135F164B21}"/>
              </a:ext>
            </a:extLst>
          </p:cNvPr>
          <p:cNvSpPr/>
          <p:nvPr/>
        </p:nvSpPr>
        <p:spPr>
          <a:xfrm>
            <a:off x="3927393" y="-88232"/>
            <a:ext cx="22031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ACP </a:t>
            </a:r>
            <a:endParaRPr lang="fr-FR" sz="4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79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96508E-ACE5-4FE7-910D-48B76FC4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F80EA0-7D53-A382-9B24-CD3E23D04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6" r="15472"/>
          <a:stretch/>
        </p:blipFill>
        <p:spPr>
          <a:xfrm>
            <a:off x="352426" y="275163"/>
            <a:ext cx="5876924" cy="46930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27AEB3-467D-25AC-F6CD-0B1463D27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0" t="-1423" r="8288" b="1423"/>
          <a:stretch/>
        </p:blipFill>
        <p:spPr>
          <a:xfrm>
            <a:off x="6429374" y="77932"/>
            <a:ext cx="4516437" cy="29569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8BF7B5-41EE-148A-81D9-5955877FE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46" r="17256"/>
          <a:stretch/>
        </p:blipFill>
        <p:spPr>
          <a:xfrm>
            <a:off x="6932099" y="3114676"/>
            <a:ext cx="3824396" cy="311294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AB46349-BF3F-237D-6F04-3D40C79C83F2}"/>
              </a:ext>
            </a:extLst>
          </p:cNvPr>
          <p:cNvSpPr txBox="1"/>
          <p:nvPr/>
        </p:nvSpPr>
        <p:spPr>
          <a:xfrm>
            <a:off x="203136" y="5055392"/>
            <a:ext cx="680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F1 concerne les pays très producteurs et très peuplé (les très gros pays)</a:t>
            </a:r>
          </a:p>
          <a:p>
            <a:r>
              <a:rPr lang="fr-FR" dirty="0"/>
              <a:t>F2 concerne les pays les plus stables et les plus développés (occident)</a:t>
            </a:r>
          </a:p>
          <a:p>
            <a:r>
              <a:rPr lang="fr-FR" dirty="0"/>
              <a:t>F3 concerne les petites iles et les petits pays assez </a:t>
            </a:r>
            <a:r>
              <a:rPr lang="fr-FR" dirty="0" err="1"/>
              <a:t>eloignés</a:t>
            </a:r>
            <a:r>
              <a:rPr lang="fr-FR" dirty="0"/>
              <a:t> de la France</a:t>
            </a:r>
          </a:p>
        </p:txBody>
      </p:sp>
    </p:spTree>
    <p:extLst>
      <p:ext uri="{BB962C8B-B14F-4D97-AF65-F5344CB8AC3E}">
        <p14:creationId xmlns:p14="http://schemas.microsoft.com/office/powerpoint/2010/main" val="29886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08EF08-AC4A-483E-B0AD-D8617C8B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751A-B2C0-4510-AE17-F015534CEE7B}" type="slidenum">
              <a:rPr lang="fr-FR" smtClean="0"/>
              <a:t>9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8F67F3-E859-B9A0-515B-00FB2490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090"/>
            <a:ext cx="5803641" cy="685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1BDD93C-DC2F-79BD-3327-621A7CCB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2" y="134861"/>
            <a:ext cx="1968758" cy="60736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AEC96E4-0375-9DB3-4A86-D5309F93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34861"/>
            <a:ext cx="1425063" cy="607366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8702DCD-63DC-9FDE-FDF0-6AACA8E1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838" y="99634"/>
            <a:ext cx="1579890" cy="6858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4D6BC58-C283-B51E-C40D-895F59A8F4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38"/>
          <a:stretch/>
        </p:blipFill>
        <p:spPr>
          <a:xfrm>
            <a:off x="10810103" y="134861"/>
            <a:ext cx="1312025" cy="6858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48539BA-E506-7262-CF54-17B765A76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8579" y="134861"/>
            <a:ext cx="1386960" cy="188992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E34290B-CF4F-6892-0D87-FBC075A01823}"/>
              </a:ext>
            </a:extLst>
          </p:cNvPr>
          <p:cNvSpPr txBox="1"/>
          <p:nvPr/>
        </p:nvSpPr>
        <p:spPr>
          <a:xfrm>
            <a:off x="289248" y="2789852"/>
            <a:ext cx="54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</a:t>
            </a:r>
            <a:r>
              <a:rPr lang="fr-FR" sz="2400" dirty="0">
                <a:solidFill>
                  <a:schemeClr val="accent1"/>
                </a:solidFill>
              </a:rPr>
              <a:t>4</a:t>
            </a:r>
            <a:r>
              <a:rPr lang="fr-FR" dirty="0"/>
              <a:t>            </a:t>
            </a:r>
            <a:r>
              <a:rPr lang="fr-FR" dirty="0">
                <a:solidFill>
                  <a:srgbClr val="00B0F0"/>
                </a:solidFill>
              </a:rPr>
              <a:t>1</a:t>
            </a:r>
            <a:r>
              <a:rPr lang="fr-FR" dirty="0"/>
              <a:t>                               3</a:t>
            </a:r>
            <a:r>
              <a:rPr lang="fr-FR" dirty="0">
                <a:solidFill>
                  <a:srgbClr val="FFE401"/>
                </a:solidFill>
              </a:rPr>
              <a:t>  </a:t>
            </a:r>
            <a:r>
              <a:rPr lang="fr-FR" dirty="0"/>
              <a:t>                                 </a:t>
            </a:r>
            <a:r>
              <a:rPr lang="fr-FR" dirty="0">
                <a:solidFill>
                  <a:srgbClr val="2FE933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9C1B4-31AA-D052-F2DA-DF4C33EC789E}"/>
              </a:ext>
            </a:extLst>
          </p:cNvPr>
          <p:cNvSpPr/>
          <p:nvPr/>
        </p:nvSpPr>
        <p:spPr>
          <a:xfrm>
            <a:off x="475862" y="2714625"/>
            <a:ext cx="238513" cy="4110285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18667-E99D-998A-0B33-C40A5EFF7528}"/>
              </a:ext>
            </a:extLst>
          </p:cNvPr>
          <p:cNvSpPr/>
          <p:nvPr/>
        </p:nvSpPr>
        <p:spPr>
          <a:xfrm>
            <a:off x="730751" y="2714624"/>
            <a:ext cx="1059949" cy="4110285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43EFB-BA57-EABA-61C7-3E5255A7188B}"/>
              </a:ext>
            </a:extLst>
          </p:cNvPr>
          <p:cNvSpPr/>
          <p:nvPr/>
        </p:nvSpPr>
        <p:spPr>
          <a:xfrm>
            <a:off x="1807075" y="2714623"/>
            <a:ext cx="2219325" cy="4110285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E686E-3215-48C6-4DEF-B9B93702016F}"/>
              </a:ext>
            </a:extLst>
          </p:cNvPr>
          <p:cNvSpPr/>
          <p:nvPr/>
        </p:nvSpPr>
        <p:spPr>
          <a:xfrm>
            <a:off x="4022974" y="2728665"/>
            <a:ext cx="1758940" cy="4110285"/>
          </a:xfrm>
          <a:prstGeom prst="rect">
            <a:avLst/>
          </a:prstGeom>
          <a:solidFill>
            <a:srgbClr val="2FE933">
              <a:alpha val="23000"/>
            </a:srgbClr>
          </a:solidFill>
          <a:ln>
            <a:solidFill>
              <a:srgbClr val="2FE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4D60F93-47A8-B3A3-0AAD-3F836D290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015" y="6672495"/>
            <a:ext cx="2027096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1691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0000"/>
      </a:accent1>
      <a:accent2>
        <a:srgbClr val="FFD147"/>
      </a:accent2>
      <a:accent3>
        <a:srgbClr val="B64926"/>
      </a:accent3>
      <a:accent4>
        <a:srgbClr val="FFD14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re givr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1122</Words>
  <Application>Microsoft Office PowerPoint</Application>
  <PresentationFormat>Grand écran</PresentationFormat>
  <Paragraphs>147</Paragraphs>
  <Slides>19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arimo-regular</vt:lpstr>
      <vt:lpstr>Calibri</vt:lpstr>
      <vt:lpstr>Calibri Light</vt:lpstr>
      <vt:lpstr>Montserrat</vt:lpstr>
      <vt:lpstr>robotoslab-black</vt:lpstr>
      <vt:lpstr>Rétrospective</vt:lpstr>
      <vt:lpstr>Bitmap Image</vt:lpstr>
      <vt:lpstr>Produisez une étude de marché (version antérieur au 21/09/2022) </vt:lpstr>
      <vt:lpstr>La volaille dans le Monde</vt:lpstr>
      <vt:lpstr>« La concurrence mondiale s'intensifie sur la volaille »</vt:lpstr>
      <vt:lpstr>2 – Préparation des données et première phase d’analyse  Avec     Source des données  (2017)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 – Deuxième phase d’analyse : Cluster 1 et 2 sélectionnés     </vt:lpstr>
      <vt:lpstr>Présentation PowerPoint</vt:lpstr>
      <vt:lpstr>Présentation PowerPoint</vt:lpstr>
      <vt:lpstr>Présentation PowerPoint</vt:lpstr>
      <vt:lpstr>Présentation PowerPoint</vt:lpstr>
      <vt:lpstr>K-Means, Heatmap, projections sur plan et sur carte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 avec R ou Python</dc:title>
  <dc:creator>sarah</dc:creator>
  <cp:lastModifiedBy>Loutfi Talbi</cp:lastModifiedBy>
  <cp:revision>37</cp:revision>
  <dcterms:created xsi:type="dcterms:W3CDTF">2021-12-15T09:56:36Z</dcterms:created>
  <dcterms:modified xsi:type="dcterms:W3CDTF">2022-12-06T01:38:20Z</dcterms:modified>
</cp:coreProperties>
</file>