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3" r:id="rId3"/>
    <p:sldId id="286" r:id="rId4"/>
    <p:sldId id="305" r:id="rId5"/>
    <p:sldId id="288" r:id="rId6"/>
    <p:sldId id="307" r:id="rId7"/>
    <p:sldId id="299" r:id="rId8"/>
    <p:sldId id="301" r:id="rId9"/>
    <p:sldId id="302" r:id="rId10"/>
    <p:sldId id="309" r:id="rId11"/>
    <p:sldId id="257" r:id="rId12"/>
    <p:sldId id="317" r:id="rId13"/>
    <p:sldId id="272" r:id="rId14"/>
    <p:sldId id="318" r:id="rId15"/>
    <p:sldId id="315" r:id="rId16"/>
    <p:sldId id="319" r:id="rId17"/>
    <p:sldId id="289" r:id="rId18"/>
    <p:sldId id="316" r:id="rId19"/>
    <p:sldId id="28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owe" initials="f" lastIdx="1" clrIdx="0">
    <p:extLst>
      <p:ext uri="{19B8F6BF-5375-455C-9EA6-DF929625EA0E}">
        <p15:presenceInfo xmlns:p15="http://schemas.microsoft.com/office/powerpoint/2012/main" userId="fabow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BE9"/>
    <a:srgbClr val="1F608B"/>
    <a:srgbClr val="DFECF7"/>
    <a:srgbClr val="F0F6FB"/>
    <a:srgbClr val="595A5C"/>
    <a:srgbClr val="EEF5FA"/>
    <a:srgbClr val="C6E0F2"/>
    <a:srgbClr val="5190BB"/>
    <a:srgbClr val="7BB8E1"/>
    <a:srgbClr val="F9B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7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8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1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0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0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1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327811" y="1205847"/>
            <a:ext cx="66740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600" dirty="0">
                <a:cs typeface="+mn-ea"/>
                <a:sym typeface="+mn-lt"/>
              </a:rPr>
              <a:t>Frequent </a:t>
            </a:r>
            <a:r>
              <a:rPr lang="en-US" altLang="zh-CN" sz="4400" spc="600" dirty="0" err="1">
                <a:cs typeface="+mn-ea"/>
                <a:sym typeface="+mn-lt"/>
              </a:rPr>
              <a:t>Itemsets</a:t>
            </a:r>
            <a:r>
              <a:rPr lang="en-US" altLang="zh-CN" sz="4400" spc="600" dirty="0">
                <a:cs typeface="+mn-ea"/>
                <a:sym typeface="+mn-lt"/>
              </a:rPr>
              <a:t> Mining for Recommender Systems</a:t>
            </a:r>
            <a:endParaRPr lang="zh-CN" altLang="en-US" sz="4400" spc="6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7811" y="4213433"/>
            <a:ext cx="616775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+mn-ea"/>
                <a:sym typeface="+mn-lt"/>
              </a:rPr>
              <a:t>CMSC5741 – Group 7</a:t>
            </a:r>
          </a:p>
          <a:p>
            <a:endParaRPr lang="en-US" altLang="zh-CN" sz="1600" b="1" dirty="0">
              <a:cs typeface="+mn-ea"/>
              <a:sym typeface="+mn-lt"/>
            </a:endParaRPr>
          </a:p>
          <a:p>
            <a:r>
              <a:rPr lang="en-US" altLang="zh-CN" sz="1600" b="1" dirty="0">
                <a:cs typeface="+mn-ea"/>
                <a:sym typeface="+mn-lt"/>
              </a:rPr>
              <a:t>WU, Yan </a:t>
            </a:r>
            <a:r>
              <a:rPr lang="zh-CN" altLang="en-US" sz="1600" b="1" dirty="0">
                <a:cs typeface="+mn-ea"/>
                <a:sym typeface="+mn-lt"/>
              </a:rPr>
              <a:t> </a:t>
            </a:r>
            <a:r>
              <a:rPr lang="en-US" altLang="zh-CN" sz="1600" b="1" dirty="0">
                <a:cs typeface="+mn-ea"/>
                <a:sym typeface="+mn-lt"/>
              </a:rPr>
              <a:t>|  FAN, Bowen  |  ZHANG, </a:t>
            </a:r>
            <a:r>
              <a:rPr lang="en-US" altLang="zh-CN" sz="1600" b="1" dirty="0" err="1">
                <a:cs typeface="+mn-ea"/>
                <a:sym typeface="+mn-lt"/>
              </a:rPr>
              <a:t>Yaling</a:t>
            </a:r>
            <a:r>
              <a:rPr lang="zh-CN" altLang="en-US" sz="1600" b="1" dirty="0">
                <a:cs typeface="+mn-ea"/>
                <a:sym typeface="+mn-lt"/>
              </a:rPr>
              <a:t>  </a:t>
            </a:r>
            <a:r>
              <a:rPr lang="en-US" altLang="zh-CN" sz="1600" b="1" dirty="0">
                <a:cs typeface="+mn-ea"/>
                <a:sym typeface="+mn-lt"/>
              </a:rPr>
              <a:t>|  </a:t>
            </a:r>
            <a:r>
              <a:rPr lang="en-US" altLang="zh-CN" sz="1600" b="1">
                <a:cs typeface="+mn-ea"/>
                <a:sym typeface="+mn-lt"/>
              </a:rPr>
              <a:t>LU, Ziwen</a:t>
            </a:r>
            <a:r>
              <a:rPr lang="en-US" altLang="zh-CN" sz="1600" b="1" dirty="0">
                <a:cs typeface="+mn-ea"/>
                <a:sym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24D3E1-C383-40E3-BC05-697C5E1B0C3B}"/>
              </a:ext>
            </a:extLst>
          </p:cNvPr>
          <p:cNvGrpSpPr/>
          <p:nvPr/>
        </p:nvGrpSpPr>
        <p:grpSpPr>
          <a:xfrm>
            <a:off x="-1" y="327196"/>
            <a:ext cx="6974224" cy="595593"/>
            <a:chOff x="-1" y="410247"/>
            <a:chExt cx="5673154" cy="595593"/>
          </a:xfrm>
        </p:grpSpPr>
        <p:sp>
          <p:nvSpPr>
            <p:cNvPr id="34" name="五边形 8">
              <a:extLst>
                <a:ext uri="{FF2B5EF4-FFF2-40B4-BE49-F238E27FC236}">
                  <a16:creationId xmlns:a16="http://schemas.microsoft.com/office/drawing/2014/main" id="{20E803F8-3360-4A7F-B444-D0CDD4C65D20}"/>
                </a:ext>
              </a:extLst>
            </p:cNvPr>
            <p:cNvSpPr/>
            <p:nvPr/>
          </p:nvSpPr>
          <p:spPr>
            <a:xfrm>
              <a:off x="-1" y="416560"/>
              <a:ext cx="5083874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pc="600" dirty="0">
                  <a:cs typeface="+mn-ea"/>
                  <a:sym typeface="+mn-lt"/>
                </a:rPr>
                <a:t>2.3.1 Frequent Itemset Mining</a:t>
              </a:r>
              <a:endParaRPr lang="zh-CN" altLang="en-US" sz="2000" b="1" spc="600" dirty="0">
                <a:cs typeface="+mn-ea"/>
                <a:sym typeface="+mn-lt"/>
              </a:endParaRPr>
            </a:p>
          </p:txBody>
        </p:sp>
        <p:sp>
          <p:nvSpPr>
            <p:cNvPr id="35" name="燕尾形 9">
              <a:extLst>
                <a:ext uri="{FF2B5EF4-FFF2-40B4-BE49-F238E27FC236}">
                  <a16:creationId xmlns:a16="http://schemas.microsoft.com/office/drawing/2014/main" id="{8031621B-70F8-418D-9109-D3415988957A}"/>
                </a:ext>
              </a:extLst>
            </p:cNvPr>
            <p:cNvSpPr/>
            <p:nvPr/>
          </p:nvSpPr>
          <p:spPr>
            <a:xfrm>
              <a:off x="5083873" y="410247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51B369-AE7F-4D3F-A86C-05A69ACE5D3A}"/>
              </a:ext>
            </a:extLst>
          </p:cNvPr>
          <p:cNvGrpSpPr/>
          <p:nvPr/>
        </p:nvGrpSpPr>
        <p:grpSpPr>
          <a:xfrm>
            <a:off x="714380" y="1485270"/>
            <a:ext cx="5103304" cy="5405821"/>
            <a:chOff x="528073" y="1485271"/>
            <a:chExt cx="5103304" cy="5405821"/>
          </a:xfrm>
          <a:noFill/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6E6EECE-29FE-49D4-86DA-8BFD088F91FE}"/>
                </a:ext>
              </a:extLst>
            </p:cNvPr>
            <p:cNvSpPr/>
            <p:nvPr/>
          </p:nvSpPr>
          <p:spPr bwMode="gray">
            <a:xfrm>
              <a:off x="528073" y="1485271"/>
              <a:ext cx="5103304" cy="5039221"/>
            </a:xfrm>
            <a:prstGeom prst="roundRect">
              <a:avLst/>
            </a:prstGeom>
            <a:grpFill/>
            <a:ln w="28575">
              <a:solidFill>
                <a:srgbClr val="9FCBE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t"/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sz="20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11B7BB0-B593-4561-B986-0AFF6DF34BAA}"/>
                </a:ext>
              </a:extLst>
            </p:cNvPr>
            <p:cNvSpPr txBox="1"/>
            <p:nvPr/>
          </p:nvSpPr>
          <p:spPr>
            <a:xfrm>
              <a:off x="672407" y="2506558"/>
              <a:ext cx="4701315" cy="43845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Purpose:</a:t>
              </a: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Find the hidden relationship between items</a:t>
              </a: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Two Law:</a:t>
              </a: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A-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priori’s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Law 1: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if a set is a frequent itemset, then all its subsets are frequent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itemsets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endPara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A-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priori’s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Law 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: if a set is not a frequent itemset, then all its supersets are not frequent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itemsets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. 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DF46C1A-AADA-4E53-8451-42F12367F200}"/>
                </a:ext>
              </a:extLst>
            </p:cNvPr>
            <p:cNvSpPr txBox="1"/>
            <p:nvPr/>
          </p:nvSpPr>
          <p:spPr>
            <a:xfrm>
              <a:off x="1672558" y="1605713"/>
              <a:ext cx="2814334" cy="6317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A-priori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Algorithm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36B0D4-1CA1-45D9-A403-CEB75B9F4AEA}"/>
              </a:ext>
            </a:extLst>
          </p:cNvPr>
          <p:cNvGrpSpPr/>
          <p:nvPr/>
        </p:nvGrpSpPr>
        <p:grpSpPr>
          <a:xfrm>
            <a:off x="6249799" y="1485269"/>
            <a:ext cx="5103304" cy="5039221"/>
            <a:chOff x="6451069" y="1485270"/>
            <a:chExt cx="5103304" cy="5039221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41B9280-EDBC-45E4-9256-3880A5AC8AEE}"/>
                </a:ext>
              </a:extLst>
            </p:cNvPr>
            <p:cNvSpPr/>
            <p:nvPr/>
          </p:nvSpPr>
          <p:spPr bwMode="gray">
            <a:xfrm>
              <a:off x="6451069" y="1485270"/>
              <a:ext cx="5103304" cy="5039221"/>
            </a:xfrm>
            <a:prstGeom prst="roundRect">
              <a:avLst/>
            </a:prstGeom>
            <a:noFill/>
            <a:ln w="28575">
              <a:solidFill>
                <a:srgbClr val="9FCBE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t"/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sz="20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206BA72-48BA-4950-8C0F-4C3F3AF71C60}"/>
                </a:ext>
              </a:extLst>
            </p:cNvPr>
            <p:cNvSpPr txBox="1"/>
            <p:nvPr/>
          </p:nvSpPr>
          <p:spPr>
            <a:xfrm>
              <a:off x="6806442" y="2582225"/>
              <a:ext cx="4552251" cy="305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In the first scan: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 set of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itemsets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will be generated, which contains all frequent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itemsets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</a:t>
              </a:r>
            </a:p>
            <a:p>
              <a:pPr algn="just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algn="just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In the second scan: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Each itemset obtained from the last scan will be counted to get its support, and the final frequent itemset will be obtained according to the minimum support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689721F-5F52-49E9-89F8-0AC41A2A3459}"/>
                </a:ext>
              </a:extLst>
            </p:cNvPr>
            <p:cNvSpPr txBox="1"/>
            <p:nvPr/>
          </p:nvSpPr>
          <p:spPr>
            <a:xfrm>
              <a:off x="7853469" y="1731584"/>
              <a:ext cx="2298505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SON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9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65383780-8DDB-485C-99E6-59386D146357}"/>
              </a:ext>
            </a:extLst>
          </p:cNvPr>
          <p:cNvGrpSpPr/>
          <p:nvPr/>
        </p:nvGrpSpPr>
        <p:grpSpPr>
          <a:xfrm>
            <a:off x="98970" y="1271369"/>
            <a:ext cx="12771019" cy="5062085"/>
            <a:chOff x="81056" y="723900"/>
            <a:chExt cx="12882469" cy="5138285"/>
          </a:xfrm>
        </p:grpSpPr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E10FEFB2-4C41-4E2F-9851-394FF1A36432}"/>
                </a:ext>
              </a:extLst>
            </p:cNvPr>
            <p:cNvSpPr/>
            <p:nvPr/>
          </p:nvSpPr>
          <p:spPr>
            <a:xfrm>
              <a:off x="81056" y="723900"/>
              <a:ext cx="12110944" cy="5138285"/>
            </a:xfrm>
            <a:prstGeom prst="round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DC740F09-C6EE-4B84-8B4A-1DAB4257BC09}"/>
                </a:ext>
              </a:extLst>
            </p:cNvPr>
            <p:cNvCxnSpPr/>
            <p:nvPr/>
          </p:nvCxnSpPr>
          <p:spPr>
            <a:xfrm flipH="1">
              <a:off x="8677275" y="3796914"/>
              <a:ext cx="1333500" cy="90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图形 6" descr="男人">
              <a:extLst>
                <a:ext uri="{FF2B5EF4-FFF2-40B4-BE49-F238E27FC236}">
                  <a16:creationId xmlns:a16="http://schemas.microsoft.com/office/drawing/2014/main" id="{069733B7-DC1E-41CD-8DCD-2F6E6D3B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2600" y="4256805"/>
              <a:ext cx="914400" cy="914400"/>
            </a:xfrm>
            <a:prstGeom prst="rect">
              <a:avLst/>
            </a:prstGeom>
          </p:spPr>
        </p:pic>
        <p:pic>
          <p:nvPicPr>
            <p:cNvPr id="9" name="图形 8" descr="监视器">
              <a:extLst>
                <a:ext uri="{FF2B5EF4-FFF2-40B4-BE49-F238E27FC236}">
                  <a16:creationId xmlns:a16="http://schemas.microsoft.com/office/drawing/2014/main" id="{967BBECA-1109-482F-9A84-2BE9BA21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50" y="4256805"/>
              <a:ext cx="914400" cy="91440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E822662-B37E-4D03-97A3-FF580DE3F815}"/>
                </a:ext>
              </a:extLst>
            </p:cNvPr>
            <p:cNvSpPr txBox="1"/>
            <p:nvPr/>
          </p:nvSpPr>
          <p:spPr>
            <a:xfrm>
              <a:off x="3148012" y="5338964"/>
              <a:ext cx="1209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8D4E95E-7DA8-406E-9EFE-6C9837738427}"/>
                </a:ext>
              </a:extLst>
            </p:cNvPr>
            <p:cNvSpPr txBox="1"/>
            <p:nvPr/>
          </p:nvSpPr>
          <p:spPr>
            <a:xfrm>
              <a:off x="1876425" y="533896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14A32A3-C373-4E69-A936-4A3A9EF73A63}"/>
                </a:ext>
              </a:extLst>
            </p:cNvPr>
            <p:cNvGrpSpPr/>
            <p:nvPr/>
          </p:nvGrpSpPr>
          <p:grpSpPr>
            <a:xfrm>
              <a:off x="3021384" y="946768"/>
              <a:ext cx="5970337" cy="1728887"/>
              <a:chOff x="369661" y="373566"/>
              <a:chExt cx="7580380" cy="274449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8816CF6-9277-40A3-A962-9178FB673EE5}"/>
                  </a:ext>
                </a:extLst>
              </p:cNvPr>
              <p:cNvSpPr/>
              <p:nvPr/>
            </p:nvSpPr>
            <p:spPr>
              <a:xfrm>
                <a:off x="1825942" y="605823"/>
                <a:ext cx="1717358" cy="581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Mapper A, 1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8198D2-D0F2-4A87-B7DE-E4541A03DDD6}"/>
                  </a:ext>
                </a:extLst>
              </p:cNvPr>
              <p:cNvSpPr txBox="1"/>
              <p:nvPr/>
            </p:nvSpPr>
            <p:spPr>
              <a:xfrm>
                <a:off x="392419" y="373566"/>
                <a:ext cx="1737359" cy="48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Data 1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DC96B67-DDBA-4805-830E-0A1119535B41}"/>
                  </a:ext>
                </a:extLst>
              </p:cNvPr>
              <p:cNvSpPr/>
              <p:nvPr/>
            </p:nvSpPr>
            <p:spPr>
              <a:xfrm>
                <a:off x="4122102" y="617854"/>
                <a:ext cx="1831022" cy="569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Reducer A, 1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CC42C6-4457-43B9-ABC3-3927906081A5}"/>
                  </a:ext>
                </a:extLst>
              </p:cNvPr>
              <p:cNvSpPr txBox="1"/>
              <p:nvPr/>
            </p:nvSpPr>
            <p:spPr>
              <a:xfrm>
                <a:off x="6029483" y="451425"/>
                <a:ext cx="1920558" cy="48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Data 1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D1E29AE-AA10-4AD7-8B62-89CC63CAB419}"/>
                  </a:ext>
                </a:extLst>
              </p:cNvPr>
              <p:cNvSpPr/>
              <p:nvPr/>
            </p:nvSpPr>
            <p:spPr>
              <a:xfrm>
                <a:off x="1825942" y="1354693"/>
                <a:ext cx="1717358" cy="569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Mapper A, 2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279EA89-03C0-4B96-9F05-74D79CDCED62}"/>
                  </a:ext>
                </a:extLst>
              </p:cNvPr>
              <p:cNvSpPr txBox="1"/>
              <p:nvPr/>
            </p:nvSpPr>
            <p:spPr>
              <a:xfrm>
                <a:off x="392419" y="1184385"/>
                <a:ext cx="1636404" cy="48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Data 2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097E62-1D11-419D-A980-23B08C522EA0}"/>
                  </a:ext>
                </a:extLst>
              </p:cNvPr>
              <p:cNvSpPr/>
              <p:nvPr/>
            </p:nvSpPr>
            <p:spPr>
              <a:xfrm>
                <a:off x="4122102" y="1382756"/>
                <a:ext cx="1831022" cy="569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Reducer A, 2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8B8A99E0-3046-4F89-9916-42E173FE8C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3124" y="1646890"/>
                <a:ext cx="1865160" cy="54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F76C79-4633-42AE-B0DE-49CA554349B4}"/>
                  </a:ext>
                </a:extLst>
              </p:cNvPr>
              <p:cNvSpPr txBox="1"/>
              <p:nvPr/>
            </p:nvSpPr>
            <p:spPr>
              <a:xfrm>
                <a:off x="6029483" y="1237114"/>
                <a:ext cx="1920558" cy="48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Data 2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1940ED4-69EC-4DE9-BD08-714392151C9B}"/>
                  </a:ext>
                </a:extLst>
              </p:cNvPr>
              <p:cNvSpPr/>
              <p:nvPr/>
            </p:nvSpPr>
            <p:spPr>
              <a:xfrm>
                <a:off x="1825942" y="2548979"/>
                <a:ext cx="1717358" cy="569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Mapper A, 10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60CDCD-D96A-4C21-ACB2-4CB3AEBFBDEC}"/>
                  </a:ext>
                </a:extLst>
              </p:cNvPr>
              <p:cNvSpPr txBox="1"/>
              <p:nvPr/>
            </p:nvSpPr>
            <p:spPr>
              <a:xfrm>
                <a:off x="369661" y="2238298"/>
                <a:ext cx="1782872" cy="48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Data 10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1C6856C-D50F-4574-BC45-059023A2C8D9}"/>
                  </a:ext>
                </a:extLst>
              </p:cNvPr>
              <p:cNvSpPr/>
              <p:nvPr/>
            </p:nvSpPr>
            <p:spPr>
              <a:xfrm>
                <a:off x="4122101" y="2548978"/>
                <a:ext cx="1831023" cy="569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Reducer A, 10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288FD37-94D2-4C08-A9A1-22D2F1FC0BD2}"/>
                  </a:ext>
                </a:extLst>
              </p:cNvPr>
              <p:cNvSpPr txBox="1"/>
              <p:nvPr/>
            </p:nvSpPr>
            <p:spPr>
              <a:xfrm>
                <a:off x="5931226" y="2333857"/>
                <a:ext cx="2018815" cy="49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Data 10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843D329-E428-46E4-BDC2-552F4517EF09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>
                <a:off x="3543301" y="896379"/>
                <a:ext cx="578801" cy="60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CF4F1A8-0A87-4C51-926A-57B213BC86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3301" y="1639230"/>
                <a:ext cx="558800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AF936B3-EF72-486F-8011-288B56DEB87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>
                <a:off x="3543300" y="2826836"/>
                <a:ext cx="578801" cy="66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A7A8420-515F-470F-A61E-0FE1069600F9}"/>
                  </a:ext>
                </a:extLst>
              </p:cNvPr>
              <p:cNvSpPr txBox="1"/>
              <p:nvPr/>
            </p:nvSpPr>
            <p:spPr>
              <a:xfrm>
                <a:off x="2326629" y="2037007"/>
                <a:ext cx="461665" cy="43752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E7D0340-AF09-41A4-BB37-D033574022CA}"/>
                  </a:ext>
                </a:extLst>
              </p:cNvPr>
              <p:cNvSpPr txBox="1"/>
              <p:nvPr/>
            </p:nvSpPr>
            <p:spPr>
              <a:xfrm>
                <a:off x="4750564" y="2037007"/>
                <a:ext cx="461665" cy="43752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75F61FE-C347-43A4-9CB3-FEBE2973921C}"/>
                </a:ext>
              </a:extLst>
            </p:cNvPr>
            <p:cNvSpPr/>
            <p:nvPr/>
          </p:nvSpPr>
          <p:spPr>
            <a:xfrm>
              <a:off x="8887949" y="1100657"/>
              <a:ext cx="1442120" cy="358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 B, 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88FC44C-39AC-4EB8-88D1-98DD6128B715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7418942" y="1278750"/>
              <a:ext cx="1469007" cy="1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BD26A1A-99AD-4A64-976C-E0B37AA13EB1}"/>
                </a:ext>
              </a:extLst>
            </p:cNvPr>
            <p:cNvSpPr/>
            <p:nvPr/>
          </p:nvSpPr>
          <p:spPr>
            <a:xfrm>
              <a:off x="8887949" y="1561369"/>
              <a:ext cx="1442120" cy="358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 B, 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3268DD3-A002-4179-8D8E-DD73FD20E5A6}"/>
                </a:ext>
              </a:extLst>
            </p:cNvPr>
            <p:cNvSpPr/>
            <p:nvPr/>
          </p:nvSpPr>
          <p:spPr>
            <a:xfrm>
              <a:off x="8914334" y="2312955"/>
              <a:ext cx="1442120" cy="358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 B, 10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6CD3966-AD99-4C2A-ACF5-BCB4D2A1EC28}"/>
                </a:ext>
              </a:extLst>
            </p:cNvPr>
            <p:cNvCxnSpPr>
              <a:cxnSpLocks/>
              <a:stCxn id="32" idx="3"/>
              <a:endCxn id="57" idx="1"/>
            </p:cNvCxnSpPr>
            <p:nvPr/>
          </p:nvCxnSpPr>
          <p:spPr>
            <a:xfrm flipV="1">
              <a:off x="7418942" y="2492200"/>
              <a:ext cx="1495392" cy="4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94DAF05-2325-4031-98E2-809520673E39}"/>
                </a:ext>
              </a:extLst>
            </p:cNvPr>
            <p:cNvSpPr txBox="1"/>
            <p:nvPr/>
          </p:nvSpPr>
          <p:spPr>
            <a:xfrm>
              <a:off x="9388183" y="1984988"/>
              <a:ext cx="363609" cy="2756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E1D07ED-80AF-4C59-A115-1343F26D1B5F}"/>
                </a:ext>
              </a:extLst>
            </p:cNvPr>
            <p:cNvSpPr/>
            <p:nvPr/>
          </p:nvSpPr>
          <p:spPr>
            <a:xfrm>
              <a:off x="10635580" y="1557419"/>
              <a:ext cx="1442120" cy="358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Reducer B, 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CDB6174-A080-4396-A3D8-F2AD10DA3E44}"/>
                </a:ext>
              </a:extLst>
            </p:cNvPr>
            <p:cNvCxnSpPr>
              <a:stCxn id="51" idx="3"/>
              <a:endCxn id="65" idx="1"/>
            </p:cNvCxnSpPr>
            <p:nvPr/>
          </p:nvCxnSpPr>
          <p:spPr>
            <a:xfrm>
              <a:off x="10330069" y="1279902"/>
              <a:ext cx="305511" cy="456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6441B67-45C4-4D52-899C-1CF0783FD36D}"/>
                </a:ext>
              </a:extLst>
            </p:cNvPr>
            <p:cNvCxnSpPr>
              <a:cxnSpLocks/>
              <a:stCxn id="56" idx="3"/>
              <a:endCxn id="65" idx="1"/>
            </p:cNvCxnSpPr>
            <p:nvPr/>
          </p:nvCxnSpPr>
          <p:spPr>
            <a:xfrm flipV="1">
              <a:off x="10330069" y="1736665"/>
              <a:ext cx="305511" cy="3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0B7DA87-D768-4FAE-BC49-32EBEB09D7FE}"/>
                </a:ext>
              </a:extLst>
            </p:cNvPr>
            <p:cNvCxnSpPr>
              <a:cxnSpLocks/>
              <a:stCxn id="57" idx="3"/>
              <a:endCxn id="65" idx="1"/>
            </p:cNvCxnSpPr>
            <p:nvPr/>
          </p:nvCxnSpPr>
          <p:spPr>
            <a:xfrm flipV="1">
              <a:off x="10356454" y="1736665"/>
              <a:ext cx="279126" cy="755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6957D9C-5023-4463-A106-CB73EDA5438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3148012" y="1276112"/>
              <a:ext cx="102034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DCA2D0A-E4A4-4FFC-8D6C-CD30D0FFCDF7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3175920" y="1744072"/>
              <a:ext cx="9924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DD43C6A-BD55-4FBF-936F-171A8E8C21EE}"/>
                </a:ext>
              </a:extLst>
            </p:cNvPr>
            <p:cNvSpPr/>
            <p:nvPr/>
          </p:nvSpPr>
          <p:spPr>
            <a:xfrm>
              <a:off x="1795414" y="1093078"/>
              <a:ext cx="1352598" cy="3660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 C, 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50073FD-9805-4ACF-852F-AC47DE156E38}"/>
                </a:ext>
              </a:extLst>
            </p:cNvPr>
            <p:cNvSpPr/>
            <p:nvPr/>
          </p:nvSpPr>
          <p:spPr>
            <a:xfrm>
              <a:off x="1795414" y="1561035"/>
              <a:ext cx="1352598" cy="3660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 C, 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44739D7E-8063-424C-BFB2-09BE82F4ADC6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3135816" y="2494673"/>
              <a:ext cx="1032541" cy="17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52636124-329A-46B1-94C1-5359BEE90BA5}"/>
                </a:ext>
              </a:extLst>
            </p:cNvPr>
            <p:cNvSpPr txBox="1"/>
            <p:nvPr/>
          </p:nvSpPr>
          <p:spPr>
            <a:xfrm>
              <a:off x="2375795" y="2003861"/>
              <a:ext cx="363609" cy="2756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D9E99DE-BE35-4ED8-ACDC-A8A121DBB951}"/>
                </a:ext>
              </a:extLst>
            </p:cNvPr>
            <p:cNvSpPr/>
            <p:nvPr/>
          </p:nvSpPr>
          <p:spPr>
            <a:xfrm>
              <a:off x="1771083" y="2270266"/>
              <a:ext cx="1352598" cy="3660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 C, 10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8EABF48-EA73-4E12-81E3-AC27984F85D6}"/>
                </a:ext>
              </a:extLst>
            </p:cNvPr>
            <p:cNvSpPr/>
            <p:nvPr/>
          </p:nvSpPr>
          <p:spPr>
            <a:xfrm>
              <a:off x="170576" y="1575707"/>
              <a:ext cx="1352599" cy="3402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Reducer C, 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F74359E7-BF40-429B-ABA9-F722775FD1EB}"/>
                </a:ext>
              </a:extLst>
            </p:cNvPr>
            <p:cNvCxnSpPr>
              <a:cxnSpLocks/>
              <a:stCxn id="83" idx="1"/>
              <a:endCxn id="93" idx="3"/>
            </p:cNvCxnSpPr>
            <p:nvPr/>
          </p:nvCxnSpPr>
          <p:spPr>
            <a:xfrm flipH="1">
              <a:off x="1523175" y="1276113"/>
              <a:ext cx="272239" cy="469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2B43C21-1C8F-42AF-BAC0-F0BAC1F22545}"/>
                </a:ext>
              </a:extLst>
            </p:cNvPr>
            <p:cNvCxnSpPr>
              <a:cxnSpLocks/>
              <a:stCxn id="84" idx="1"/>
              <a:endCxn id="93" idx="3"/>
            </p:cNvCxnSpPr>
            <p:nvPr/>
          </p:nvCxnSpPr>
          <p:spPr>
            <a:xfrm flipH="1">
              <a:off x="1523175" y="1744070"/>
              <a:ext cx="272239" cy="1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42B8D764-1CAC-40FA-B913-7DFFBC2236CE}"/>
                </a:ext>
              </a:extLst>
            </p:cNvPr>
            <p:cNvCxnSpPr>
              <a:cxnSpLocks/>
              <a:stCxn id="92" idx="1"/>
              <a:endCxn id="93" idx="3"/>
            </p:cNvCxnSpPr>
            <p:nvPr/>
          </p:nvCxnSpPr>
          <p:spPr>
            <a:xfrm flipH="1" flipV="1">
              <a:off x="1523175" y="1745808"/>
              <a:ext cx="247908" cy="707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9E36EB06-881F-4521-8C78-EC9017AC846A}"/>
                </a:ext>
              </a:extLst>
            </p:cNvPr>
            <p:cNvCxnSpPr/>
            <p:nvPr/>
          </p:nvCxnSpPr>
          <p:spPr>
            <a:xfrm>
              <a:off x="300037" y="3333750"/>
              <a:ext cx="115919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FF6A36B3-5964-4ED6-9A6B-D339D630DC20}"/>
                </a:ext>
              </a:extLst>
            </p:cNvPr>
            <p:cNvSpPr txBox="1"/>
            <p:nvPr/>
          </p:nvSpPr>
          <p:spPr>
            <a:xfrm>
              <a:off x="171409" y="2772391"/>
              <a:ext cx="2952750" cy="37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Data Processing</a:t>
              </a:r>
              <a:endParaRPr lang="zh-CN" altLang="en-US" b="1" dirty="0"/>
            </a:p>
          </p:txBody>
        </p:sp>
        <p:sp>
          <p:nvSpPr>
            <p:cNvPr id="111" name="箭头: 下 110">
              <a:extLst>
                <a:ext uri="{FF2B5EF4-FFF2-40B4-BE49-F238E27FC236}">
                  <a16:creationId xmlns:a16="http://schemas.microsoft.com/office/drawing/2014/main" id="{3388A765-4C95-43E9-8719-8ACE26906BB1}"/>
                </a:ext>
              </a:extLst>
            </p:cNvPr>
            <p:cNvSpPr/>
            <p:nvPr/>
          </p:nvSpPr>
          <p:spPr>
            <a:xfrm>
              <a:off x="3467100" y="723900"/>
              <a:ext cx="295275" cy="22286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93ECF87A-68D5-47CC-AFBD-BF68D84F3E61}"/>
                </a:ext>
              </a:extLst>
            </p:cNvPr>
            <p:cNvSpPr txBox="1"/>
            <p:nvPr/>
          </p:nvSpPr>
          <p:spPr>
            <a:xfrm>
              <a:off x="170576" y="3427582"/>
              <a:ext cx="2952750" cy="37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Interactive Interface</a:t>
              </a:r>
              <a:endParaRPr lang="zh-CN" altLang="en-US" b="1" dirty="0"/>
            </a:p>
          </p:txBody>
        </p: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BEA55D28-A8EC-4623-8EEA-03E9AA2D9E4A}"/>
                </a:ext>
              </a:extLst>
            </p:cNvPr>
            <p:cNvCxnSpPr>
              <a:cxnSpLocks/>
              <a:stCxn id="65" idx="2"/>
              <a:endCxn id="92" idx="2"/>
            </p:cNvCxnSpPr>
            <p:nvPr/>
          </p:nvCxnSpPr>
          <p:spPr>
            <a:xfrm rot="5400000">
              <a:off x="6541798" y="-2178507"/>
              <a:ext cx="720426" cy="8909258"/>
            </a:xfrm>
            <a:prstGeom prst="bentConnector3">
              <a:avLst>
                <a:gd name="adj1" fmla="val 1317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94A92D4-0A1A-4C85-8C95-AF0E22016E84}"/>
                </a:ext>
              </a:extLst>
            </p:cNvPr>
            <p:cNvSpPr txBox="1"/>
            <p:nvPr/>
          </p:nvSpPr>
          <p:spPr>
            <a:xfrm>
              <a:off x="5924669" y="2876988"/>
              <a:ext cx="346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as every Mapper C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流程图: 磁盘 134">
              <a:extLst>
                <a:ext uri="{FF2B5EF4-FFF2-40B4-BE49-F238E27FC236}">
                  <a16:creationId xmlns:a16="http://schemas.microsoft.com/office/drawing/2014/main" id="{D059781D-9E64-449A-A065-18F94D3D69AA}"/>
                </a:ext>
              </a:extLst>
            </p:cNvPr>
            <p:cNvSpPr/>
            <p:nvPr/>
          </p:nvSpPr>
          <p:spPr>
            <a:xfrm>
              <a:off x="6318803" y="4036382"/>
              <a:ext cx="2200275" cy="1391381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Database</a:t>
              </a:r>
              <a:endParaRPr lang="zh-CN" altLang="en-US" b="1" dirty="0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20DF2EF-5675-48B7-9DAC-8A982CF2F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6829" y="4704469"/>
              <a:ext cx="1799170" cy="95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A84F019D-A115-46DD-BAD5-56E3B642D7B2}"/>
                </a:ext>
              </a:extLst>
            </p:cNvPr>
            <p:cNvSpPr txBox="1"/>
            <p:nvPr/>
          </p:nvSpPr>
          <p:spPr>
            <a:xfrm>
              <a:off x="4746380" y="4335196"/>
              <a:ext cx="1130889" cy="369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974C595-D543-4C9F-BA62-79DD1ED5EAE7}"/>
                </a:ext>
              </a:extLst>
            </p:cNvPr>
            <p:cNvSpPr txBox="1"/>
            <p:nvPr/>
          </p:nvSpPr>
          <p:spPr>
            <a:xfrm>
              <a:off x="9227656" y="4986539"/>
              <a:ext cx="295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Database Management</a:t>
              </a:r>
              <a:endParaRPr lang="zh-CN" altLang="en-US" b="1" dirty="0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D2AF395-D2E0-42DB-A4E0-39628711C952}"/>
                </a:ext>
              </a:extLst>
            </p:cNvPr>
            <p:cNvCxnSpPr/>
            <p:nvPr/>
          </p:nvCxnSpPr>
          <p:spPr>
            <a:xfrm>
              <a:off x="10010775" y="3061654"/>
              <a:ext cx="0" cy="73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787AE9A-E5CA-4101-8D02-A04C261F4906}"/>
                </a:ext>
              </a:extLst>
            </p:cNvPr>
            <p:cNvSpPr txBox="1"/>
            <p:nvPr/>
          </p:nvSpPr>
          <p:spPr>
            <a:xfrm>
              <a:off x="10010775" y="3442955"/>
              <a:ext cx="2952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Decision tree for Recommendation</a:t>
              </a:r>
              <a:endParaRPr lang="zh-CN" altLang="en-US" b="1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D10EFFB-FB21-4EF4-A18C-8094219E39D8}"/>
              </a:ext>
            </a:extLst>
          </p:cNvPr>
          <p:cNvGrpSpPr/>
          <p:nvPr/>
        </p:nvGrpSpPr>
        <p:grpSpPr>
          <a:xfrm>
            <a:off x="0" y="379337"/>
            <a:ext cx="5316573" cy="597669"/>
            <a:chOff x="-1" y="408171"/>
            <a:chExt cx="4324745" cy="597669"/>
          </a:xfrm>
        </p:grpSpPr>
        <p:sp>
          <p:nvSpPr>
            <p:cNvPr id="63" name="五边形 8">
              <a:extLst>
                <a:ext uri="{FF2B5EF4-FFF2-40B4-BE49-F238E27FC236}">
                  <a16:creationId xmlns:a16="http://schemas.microsoft.com/office/drawing/2014/main" id="{A505C0E6-1976-468F-9CB4-FE82B2E9A42C}"/>
                </a:ext>
              </a:extLst>
            </p:cNvPr>
            <p:cNvSpPr/>
            <p:nvPr/>
          </p:nvSpPr>
          <p:spPr>
            <a:xfrm>
              <a:off x="-1" y="416560"/>
              <a:ext cx="3662208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pc="600" dirty="0">
                  <a:cs typeface="+mn-ea"/>
                  <a:sym typeface="+mn-lt"/>
                </a:rPr>
                <a:t>2.3.2 Implementation</a:t>
              </a:r>
              <a:endParaRPr lang="zh-CN" altLang="en-US" sz="2000" b="1" spc="600" dirty="0">
                <a:cs typeface="+mn-ea"/>
                <a:sym typeface="+mn-lt"/>
              </a:endParaRPr>
            </a:p>
          </p:txBody>
        </p:sp>
        <p:sp>
          <p:nvSpPr>
            <p:cNvPr id="66" name="燕尾形 9">
              <a:extLst>
                <a:ext uri="{FF2B5EF4-FFF2-40B4-BE49-F238E27FC236}">
                  <a16:creationId xmlns:a16="http://schemas.microsoft.com/office/drawing/2014/main" id="{2283F30D-7755-4348-8203-C463490CECDD}"/>
                </a:ext>
              </a:extLst>
            </p:cNvPr>
            <p:cNvSpPr/>
            <p:nvPr/>
          </p:nvSpPr>
          <p:spPr>
            <a:xfrm>
              <a:off x="3735464" y="408171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4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e1f664-17ef-4856-aa84-dc49753f0efc">
            <a:extLst>
              <a:ext uri="{FF2B5EF4-FFF2-40B4-BE49-F238E27FC236}">
                <a16:creationId xmlns:a16="http://schemas.microsoft.com/office/drawing/2014/main" id="{8FE96FE4-6713-4924-9ED2-8D56B3558B08}"/>
              </a:ext>
            </a:extLst>
          </p:cNvPr>
          <p:cNvGrpSpPr>
            <a:grpSpLocks noChangeAspect="1"/>
          </p:cNvGrpSpPr>
          <p:nvPr/>
        </p:nvGrpSpPr>
        <p:grpSpPr>
          <a:xfrm>
            <a:off x="6672064" y="1843314"/>
            <a:ext cx="4720185" cy="3395510"/>
            <a:chOff x="6672064" y="1843314"/>
            <a:chExt cx="4720185" cy="3395510"/>
          </a:xfrm>
        </p:grpSpPr>
        <p:sp>
          <p:nvSpPr>
            <p:cNvPr id="6" name="矩形 5"/>
            <p:cNvSpPr/>
            <p:nvPr/>
          </p:nvSpPr>
          <p:spPr>
            <a:xfrm>
              <a:off x="7574073" y="3269943"/>
              <a:ext cx="3667173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Read in the retail store data</a:t>
              </a: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Sort the data according to the user ID.</a:t>
              </a: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Output a tuple :[user ID, product ID]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584046" y="2880418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Mapper A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588003" y="4714853"/>
              <a:ext cx="3804246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Collect all the product IDs and assign them</a:t>
              </a:r>
              <a:endPara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584049" y="4325328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Reducer A 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574074" y="2268259"/>
              <a:ext cx="2657698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Produce basket lists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584046" y="1878736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Purpose</a:t>
              </a:r>
            </a:p>
            <a:p>
              <a:pPr>
                <a:buSzPct val="25000"/>
              </a:pP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049653" y="219394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049653" y="460012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049653" y="3177593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22"/>
            <p:cNvSpPr/>
            <p:nvPr/>
          </p:nvSpPr>
          <p:spPr>
            <a:xfrm>
              <a:off x="7185629" y="23195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23"/>
            <p:cNvSpPr/>
            <p:nvPr/>
          </p:nvSpPr>
          <p:spPr>
            <a:xfrm>
              <a:off x="7185629" y="3324258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24"/>
            <p:cNvSpPr/>
            <p:nvPr/>
          </p:nvSpPr>
          <p:spPr>
            <a:xfrm>
              <a:off x="7202009" y="47219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672064" y="1843314"/>
              <a:ext cx="0" cy="339551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25E61F-CA03-445A-9A3D-447081880103}"/>
              </a:ext>
            </a:extLst>
          </p:cNvPr>
          <p:cNvGrpSpPr/>
          <p:nvPr/>
        </p:nvGrpSpPr>
        <p:grpSpPr>
          <a:xfrm>
            <a:off x="0" y="379337"/>
            <a:ext cx="5316573" cy="597669"/>
            <a:chOff x="-1" y="408171"/>
            <a:chExt cx="4324745" cy="597669"/>
          </a:xfrm>
        </p:grpSpPr>
        <p:sp>
          <p:nvSpPr>
            <p:cNvPr id="26" name="五边形 8">
              <a:extLst>
                <a:ext uri="{FF2B5EF4-FFF2-40B4-BE49-F238E27FC236}">
                  <a16:creationId xmlns:a16="http://schemas.microsoft.com/office/drawing/2014/main" id="{D592C407-C135-47E5-825B-4701C49F7FFA}"/>
                </a:ext>
              </a:extLst>
            </p:cNvPr>
            <p:cNvSpPr/>
            <p:nvPr/>
          </p:nvSpPr>
          <p:spPr>
            <a:xfrm>
              <a:off x="-1" y="416560"/>
              <a:ext cx="3662208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pc="600" dirty="0">
                  <a:cs typeface="+mn-ea"/>
                  <a:sym typeface="+mn-lt"/>
                </a:rPr>
                <a:t>2.3.2 Implementation</a:t>
              </a:r>
              <a:endParaRPr lang="zh-CN" altLang="en-US" sz="2000" b="1" spc="600" dirty="0">
                <a:cs typeface="+mn-ea"/>
                <a:sym typeface="+mn-lt"/>
              </a:endParaRPr>
            </a:p>
          </p:txBody>
        </p:sp>
        <p:sp>
          <p:nvSpPr>
            <p:cNvPr id="27" name="燕尾形 9">
              <a:extLst>
                <a:ext uri="{FF2B5EF4-FFF2-40B4-BE49-F238E27FC236}">
                  <a16:creationId xmlns:a16="http://schemas.microsoft.com/office/drawing/2014/main" id="{3BD33530-928F-45DC-944D-E6FF5C0CCA7A}"/>
                </a:ext>
              </a:extLst>
            </p:cNvPr>
            <p:cNvSpPr/>
            <p:nvPr/>
          </p:nvSpPr>
          <p:spPr>
            <a:xfrm>
              <a:off x="3735464" y="408171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79F45127-92A7-4A2E-8847-D1134DC2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7" y="2024781"/>
            <a:ext cx="5601673" cy="31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e1f664-17ef-4856-aa84-dc49753f0efc">
            <a:extLst>
              <a:ext uri="{FF2B5EF4-FFF2-40B4-BE49-F238E27FC236}">
                <a16:creationId xmlns:a16="http://schemas.microsoft.com/office/drawing/2014/main" id="{8FE96FE4-6713-4924-9ED2-8D56B3558B08}"/>
              </a:ext>
            </a:extLst>
          </p:cNvPr>
          <p:cNvGrpSpPr>
            <a:grpSpLocks noChangeAspect="1"/>
          </p:cNvGrpSpPr>
          <p:nvPr/>
        </p:nvGrpSpPr>
        <p:grpSpPr>
          <a:xfrm>
            <a:off x="6672064" y="1843314"/>
            <a:ext cx="4944682" cy="3395510"/>
            <a:chOff x="6672064" y="1843314"/>
            <a:chExt cx="4944682" cy="3395510"/>
          </a:xfrm>
        </p:grpSpPr>
        <p:sp>
          <p:nvSpPr>
            <p:cNvPr id="6" name="矩形 5"/>
            <p:cNvSpPr/>
            <p:nvPr/>
          </p:nvSpPr>
          <p:spPr>
            <a:xfrm>
              <a:off x="7639180" y="3577222"/>
              <a:ext cx="3667173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Handle the baskets of the 10 chunks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649153" y="3187697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Mapper B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653109" y="4679431"/>
              <a:ext cx="3963637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Checked repetitiveness of the incoming frequent itemset candidates</a:t>
              </a: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Removed repeated frequent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itemsets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49156" y="4289906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Reducer B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639180" y="2232837"/>
              <a:ext cx="3725891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Find all the frequent itemset candidates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(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A-priori algorithm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)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49153" y="1843314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Purpose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114760" y="2158522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14760" y="4564702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114760" y="3484872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22"/>
            <p:cNvSpPr/>
            <p:nvPr/>
          </p:nvSpPr>
          <p:spPr>
            <a:xfrm>
              <a:off x="7250736" y="2284138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23"/>
            <p:cNvSpPr/>
            <p:nvPr/>
          </p:nvSpPr>
          <p:spPr>
            <a:xfrm>
              <a:off x="7250736" y="3631537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24"/>
            <p:cNvSpPr/>
            <p:nvPr/>
          </p:nvSpPr>
          <p:spPr>
            <a:xfrm>
              <a:off x="7267116" y="4686536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672064" y="1843314"/>
              <a:ext cx="0" cy="339551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25E61F-CA03-445A-9A3D-447081880103}"/>
              </a:ext>
            </a:extLst>
          </p:cNvPr>
          <p:cNvGrpSpPr/>
          <p:nvPr/>
        </p:nvGrpSpPr>
        <p:grpSpPr>
          <a:xfrm>
            <a:off x="0" y="379337"/>
            <a:ext cx="5316573" cy="597669"/>
            <a:chOff x="-1" y="408171"/>
            <a:chExt cx="4324745" cy="597669"/>
          </a:xfrm>
        </p:grpSpPr>
        <p:sp>
          <p:nvSpPr>
            <p:cNvPr id="26" name="五边形 8">
              <a:extLst>
                <a:ext uri="{FF2B5EF4-FFF2-40B4-BE49-F238E27FC236}">
                  <a16:creationId xmlns:a16="http://schemas.microsoft.com/office/drawing/2014/main" id="{D592C407-C135-47E5-825B-4701C49F7FFA}"/>
                </a:ext>
              </a:extLst>
            </p:cNvPr>
            <p:cNvSpPr/>
            <p:nvPr/>
          </p:nvSpPr>
          <p:spPr>
            <a:xfrm>
              <a:off x="-1" y="416560"/>
              <a:ext cx="3662208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pc="600" dirty="0">
                  <a:cs typeface="+mn-ea"/>
                  <a:sym typeface="+mn-lt"/>
                </a:rPr>
                <a:t>2.3.2 Implementation</a:t>
              </a:r>
              <a:endParaRPr lang="zh-CN" altLang="en-US" sz="2000" b="1" spc="600" dirty="0">
                <a:cs typeface="+mn-ea"/>
                <a:sym typeface="+mn-lt"/>
              </a:endParaRPr>
            </a:p>
          </p:txBody>
        </p:sp>
        <p:sp>
          <p:nvSpPr>
            <p:cNvPr id="27" name="燕尾形 9">
              <a:extLst>
                <a:ext uri="{FF2B5EF4-FFF2-40B4-BE49-F238E27FC236}">
                  <a16:creationId xmlns:a16="http://schemas.microsoft.com/office/drawing/2014/main" id="{3BD33530-928F-45DC-944D-E6FF5C0CCA7A}"/>
                </a:ext>
              </a:extLst>
            </p:cNvPr>
            <p:cNvSpPr/>
            <p:nvPr/>
          </p:nvSpPr>
          <p:spPr>
            <a:xfrm>
              <a:off x="3735464" y="408171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C125A33F-F1EC-4512-AF33-3F6CAE92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2" y="2191200"/>
            <a:ext cx="5954631" cy="26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e1f664-17ef-4856-aa84-dc49753f0efc">
            <a:extLst>
              <a:ext uri="{FF2B5EF4-FFF2-40B4-BE49-F238E27FC236}">
                <a16:creationId xmlns:a16="http://schemas.microsoft.com/office/drawing/2014/main" id="{8FE96FE4-6713-4924-9ED2-8D56B3558B08}"/>
              </a:ext>
            </a:extLst>
          </p:cNvPr>
          <p:cNvGrpSpPr>
            <a:grpSpLocks noChangeAspect="1"/>
          </p:cNvGrpSpPr>
          <p:nvPr/>
        </p:nvGrpSpPr>
        <p:grpSpPr>
          <a:xfrm>
            <a:off x="6672064" y="1843314"/>
            <a:ext cx="4711796" cy="3395510"/>
            <a:chOff x="6672064" y="1843314"/>
            <a:chExt cx="4711796" cy="3395510"/>
          </a:xfrm>
        </p:grpSpPr>
        <p:sp>
          <p:nvSpPr>
            <p:cNvPr id="6" name="矩形 5"/>
            <p:cNvSpPr/>
            <p:nvPr/>
          </p:nvSpPr>
          <p:spPr>
            <a:xfrm>
              <a:off x="7565684" y="3669956"/>
              <a:ext cx="3667173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Calculate the support for the list candidates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575657" y="3280431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Mapper C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579614" y="4714853"/>
              <a:ext cx="3804246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Sum all supports of the same candidate </a:t>
              </a: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Filter out terms with support no less than 600 </a:t>
              </a: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Return the true frequent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575660" y="4325328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Reducer C 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565684" y="2268259"/>
              <a:ext cx="3725895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Finding the true frequent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itemsets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</a:t>
              </a:r>
            </a:p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Returning all true frequent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itemsets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with their support. 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575657" y="1878736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Purpose</a:t>
              </a:r>
            </a:p>
            <a:p>
              <a:pPr>
                <a:buSzPct val="25000"/>
              </a:pP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041264" y="219394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041264" y="460012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041264" y="3577606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22"/>
            <p:cNvSpPr/>
            <p:nvPr/>
          </p:nvSpPr>
          <p:spPr>
            <a:xfrm>
              <a:off x="7177240" y="23195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23"/>
            <p:cNvSpPr/>
            <p:nvPr/>
          </p:nvSpPr>
          <p:spPr>
            <a:xfrm>
              <a:off x="7177240" y="3724271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24"/>
            <p:cNvSpPr/>
            <p:nvPr/>
          </p:nvSpPr>
          <p:spPr>
            <a:xfrm>
              <a:off x="7193620" y="47219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672064" y="1843314"/>
              <a:ext cx="0" cy="339551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25E61F-CA03-445A-9A3D-447081880103}"/>
              </a:ext>
            </a:extLst>
          </p:cNvPr>
          <p:cNvGrpSpPr/>
          <p:nvPr/>
        </p:nvGrpSpPr>
        <p:grpSpPr>
          <a:xfrm>
            <a:off x="0" y="379337"/>
            <a:ext cx="5316573" cy="597669"/>
            <a:chOff x="-1" y="408171"/>
            <a:chExt cx="4324745" cy="597669"/>
          </a:xfrm>
        </p:grpSpPr>
        <p:sp>
          <p:nvSpPr>
            <p:cNvPr id="26" name="五边形 8">
              <a:extLst>
                <a:ext uri="{FF2B5EF4-FFF2-40B4-BE49-F238E27FC236}">
                  <a16:creationId xmlns:a16="http://schemas.microsoft.com/office/drawing/2014/main" id="{D592C407-C135-47E5-825B-4701C49F7FFA}"/>
                </a:ext>
              </a:extLst>
            </p:cNvPr>
            <p:cNvSpPr/>
            <p:nvPr/>
          </p:nvSpPr>
          <p:spPr>
            <a:xfrm>
              <a:off x="-1" y="416560"/>
              <a:ext cx="3662208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pc="600" dirty="0">
                  <a:cs typeface="+mn-ea"/>
                  <a:sym typeface="+mn-lt"/>
                </a:rPr>
                <a:t>2.3.2 Implementation</a:t>
              </a:r>
              <a:endParaRPr lang="zh-CN" altLang="en-US" sz="2000" b="1" spc="600" dirty="0">
                <a:cs typeface="+mn-ea"/>
                <a:sym typeface="+mn-lt"/>
              </a:endParaRPr>
            </a:p>
          </p:txBody>
        </p:sp>
        <p:sp>
          <p:nvSpPr>
            <p:cNvPr id="27" name="燕尾形 9">
              <a:extLst>
                <a:ext uri="{FF2B5EF4-FFF2-40B4-BE49-F238E27FC236}">
                  <a16:creationId xmlns:a16="http://schemas.microsoft.com/office/drawing/2014/main" id="{3BD33530-928F-45DC-944D-E6FF5C0CCA7A}"/>
                </a:ext>
              </a:extLst>
            </p:cNvPr>
            <p:cNvSpPr/>
            <p:nvPr/>
          </p:nvSpPr>
          <p:spPr>
            <a:xfrm>
              <a:off x="3735464" y="408171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A5AB357-876F-438C-ACB9-B4957B91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5" y="2238869"/>
            <a:ext cx="6259423" cy="27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24D3E1-C383-40E3-BC05-697C5E1B0C3B}"/>
              </a:ext>
            </a:extLst>
          </p:cNvPr>
          <p:cNvGrpSpPr/>
          <p:nvPr/>
        </p:nvGrpSpPr>
        <p:grpSpPr>
          <a:xfrm>
            <a:off x="-1" y="333509"/>
            <a:ext cx="6529607" cy="589280"/>
            <a:chOff x="-1" y="416560"/>
            <a:chExt cx="5311482" cy="589280"/>
          </a:xfrm>
        </p:grpSpPr>
        <p:sp>
          <p:nvSpPr>
            <p:cNvPr id="34" name="五边形 8">
              <a:extLst>
                <a:ext uri="{FF2B5EF4-FFF2-40B4-BE49-F238E27FC236}">
                  <a16:creationId xmlns:a16="http://schemas.microsoft.com/office/drawing/2014/main" id="{20E803F8-3360-4A7F-B444-D0CDD4C65D20}"/>
                </a:ext>
              </a:extLst>
            </p:cNvPr>
            <p:cNvSpPr/>
            <p:nvPr/>
          </p:nvSpPr>
          <p:spPr>
            <a:xfrm>
              <a:off x="-1" y="416560"/>
              <a:ext cx="4722202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pc="600" dirty="0">
                  <a:cs typeface="+mn-ea"/>
                  <a:sym typeface="+mn-lt"/>
                </a:rPr>
                <a:t>2.4.1 Recommend Algorithm</a:t>
              </a:r>
              <a:endParaRPr lang="zh-CN" altLang="en-US" sz="2000" b="1" spc="600" dirty="0">
                <a:cs typeface="+mn-ea"/>
                <a:sym typeface="+mn-lt"/>
              </a:endParaRPr>
            </a:p>
          </p:txBody>
        </p:sp>
        <p:sp>
          <p:nvSpPr>
            <p:cNvPr id="35" name="燕尾形 9">
              <a:extLst>
                <a:ext uri="{FF2B5EF4-FFF2-40B4-BE49-F238E27FC236}">
                  <a16:creationId xmlns:a16="http://schemas.microsoft.com/office/drawing/2014/main" id="{8031621B-70F8-418D-9109-D3415988957A}"/>
                </a:ext>
              </a:extLst>
            </p:cNvPr>
            <p:cNvSpPr/>
            <p:nvPr/>
          </p:nvSpPr>
          <p:spPr>
            <a:xfrm>
              <a:off x="4722201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C1F825B-D9B2-482B-A017-29C68DD9DE3B}"/>
              </a:ext>
            </a:extLst>
          </p:cNvPr>
          <p:cNvGrpSpPr/>
          <p:nvPr/>
        </p:nvGrpSpPr>
        <p:grpSpPr>
          <a:xfrm>
            <a:off x="268177" y="1124030"/>
            <a:ext cx="11214197" cy="900780"/>
            <a:chOff x="-6240327" y="2174244"/>
            <a:chExt cx="11214197" cy="90078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11B7BB0-B593-4561-B986-0AFF6DF34BAA}"/>
                </a:ext>
              </a:extLst>
            </p:cNvPr>
            <p:cNvSpPr txBox="1"/>
            <p:nvPr/>
          </p:nvSpPr>
          <p:spPr>
            <a:xfrm>
              <a:off x="-6215756" y="2679275"/>
              <a:ext cx="11189626" cy="39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Based on the frequent item sets for generating a decision tree</a:t>
              </a:r>
              <a:endPara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DF46C1A-AADA-4E53-8451-42F12367F200}"/>
                </a:ext>
              </a:extLst>
            </p:cNvPr>
            <p:cNvSpPr txBox="1"/>
            <p:nvPr/>
          </p:nvSpPr>
          <p:spPr>
            <a:xfrm>
              <a:off x="-6240327" y="2174244"/>
              <a:ext cx="8047195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 different approach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D20EF00-3DA0-4D64-868A-FCA9BAF968FD}"/>
              </a:ext>
            </a:extLst>
          </p:cNvPr>
          <p:cNvGrpSpPr/>
          <p:nvPr/>
        </p:nvGrpSpPr>
        <p:grpSpPr>
          <a:xfrm>
            <a:off x="292748" y="2649234"/>
            <a:ext cx="6912804" cy="3516801"/>
            <a:chOff x="537491" y="3470195"/>
            <a:chExt cx="10776500" cy="351680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206BA72-48BA-4950-8C0F-4C3F3AF71C60}"/>
                </a:ext>
              </a:extLst>
            </p:cNvPr>
            <p:cNvSpPr txBox="1"/>
            <p:nvPr/>
          </p:nvSpPr>
          <p:spPr>
            <a:xfrm>
              <a:off x="537491" y="3932057"/>
              <a:ext cx="10776500" cy="305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A-Priori algorithm and Hadoop platform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Generate frequent item sets with size from 1 to 4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Table 1: few parts of user-basket pairs which is extracted from original data</a:t>
              </a:r>
            </a:p>
            <a:p>
              <a:pPr algn="just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MapReduce implementation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Fixed support threshold 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Make use of multiple rounds of MapReduce jobs to find frequent item sets with size from 1 to 4.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Table 2 :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shows a sample of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itemsets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and their support threshold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689721F-5F52-49E9-89F8-0AC41A2A3459}"/>
                </a:ext>
              </a:extLst>
            </p:cNvPr>
            <p:cNvSpPr txBox="1"/>
            <p:nvPr/>
          </p:nvSpPr>
          <p:spPr>
            <a:xfrm>
              <a:off x="537491" y="3470195"/>
              <a:ext cx="6981793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Frequent Item sets generation</a:t>
              </a:r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B874F26-9B4E-479F-9249-3E4BD2FF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27231"/>
              </p:ext>
            </p:extLst>
          </p:nvPr>
        </p:nvGraphicFramePr>
        <p:xfrm>
          <a:off x="7435600" y="978373"/>
          <a:ext cx="465415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076">
                  <a:extLst>
                    <a:ext uri="{9D8B030D-6E8A-4147-A177-3AD203B41FA5}">
                      <a16:colId xmlns:a16="http://schemas.microsoft.com/office/drawing/2014/main" val="1785196763"/>
                    </a:ext>
                  </a:extLst>
                </a:gridCol>
                <a:gridCol w="2327076">
                  <a:extLst>
                    <a:ext uri="{9D8B030D-6E8A-4147-A177-3AD203B41FA5}">
                      <a16:colId xmlns:a16="http://schemas.microsoft.com/office/drawing/2014/main" val="3121159492"/>
                    </a:ext>
                  </a:extLst>
                </a:gridCol>
              </a:tblGrid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60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Baskets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6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900476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A,B,C,D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00406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30216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224193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6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79808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670963"/>
                  </a:ext>
                </a:extLst>
              </a:tr>
            </a:tbl>
          </a:graphicData>
        </a:graphic>
      </p:graphicFrame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CAC146A5-A6AB-4460-BDFD-557C8DAB6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05169"/>
              </p:ext>
            </p:extLst>
          </p:nvPr>
        </p:nvGraphicFramePr>
        <p:xfrm>
          <a:off x="7435601" y="3750423"/>
          <a:ext cx="46541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69">
                  <a:extLst>
                    <a:ext uri="{9D8B030D-6E8A-4147-A177-3AD203B41FA5}">
                      <a16:colId xmlns:a16="http://schemas.microsoft.com/office/drawing/2014/main" val="1785196763"/>
                    </a:ext>
                  </a:extLst>
                </a:gridCol>
                <a:gridCol w="2485833">
                  <a:extLst>
                    <a:ext uri="{9D8B030D-6E8A-4147-A177-3AD203B41FA5}">
                      <a16:colId xmlns:a16="http://schemas.microsoft.com/office/drawing/2014/main" val="3121159492"/>
                    </a:ext>
                  </a:extLst>
                </a:gridCol>
                <a:gridCol w="1346750">
                  <a:extLst>
                    <a:ext uri="{9D8B030D-6E8A-4147-A177-3AD203B41FA5}">
                      <a16:colId xmlns:a16="http://schemas.microsoft.com/office/drawing/2014/main" val="2762764354"/>
                    </a:ext>
                  </a:extLst>
                </a:gridCol>
              </a:tblGrid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 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60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60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threshold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6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900476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004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005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00406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9195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004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56275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005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22683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004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052300"/>
                  </a:ext>
                </a:extLst>
              </a:tr>
              <a:tr h="328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8891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6CA410D-B44B-4EE8-ABD4-96F85E3E9D16}"/>
              </a:ext>
            </a:extLst>
          </p:cNvPr>
          <p:cNvSpPr txBox="1"/>
          <p:nvPr/>
        </p:nvSpPr>
        <p:spPr>
          <a:xfrm>
            <a:off x="7365645" y="520164"/>
            <a:ext cx="495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: Example of Purchasing History Datasets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37475D-3A61-4F26-9C34-EF00FDBD0E33}"/>
              </a:ext>
            </a:extLst>
          </p:cNvPr>
          <p:cNvSpPr txBox="1"/>
          <p:nvPr/>
        </p:nvSpPr>
        <p:spPr>
          <a:xfrm>
            <a:off x="7595313" y="3185572"/>
            <a:ext cx="449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support threshold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7708C75-8197-4F79-B708-EBF4D847AEA8}"/>
              </a:ext>
            </a:extLst>
          </p:cNvPr>
          <p:cNvSpPr/>
          <p:nvPr/>
        </p:nvSpPr>
        <p:spPr>
          <a:xfrm>
            <a:off x="102247" y="2499832"/>
            <a:ext cx="7142853" cy="3815607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CA28AB2-A916-4BD9-BDCD-6FE6DFE162F7}"/>
              </a:ext>
            </a:extLst>
          </p:cNvPr>
          <p:cNvSpPr/>
          <p:nvPr/>
        </p:nvSpPr>
        <p:spPr>
          <a:xfrm>
            <a:off x="102248" y="1166326"/>
            <a:ext cx="7142853" cy="1058437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24D3E1-C383-40E3-BC05-697C5E1B0C3B}"/>
              </a:ext>
            </a:extLst>
          </p:cNvPr>
          <p:cNvGrpSpPr/>
          <p:nvPr/>
        </p:nvGrpSpPr>
        <p:grpSpPr>
          <a:xfrm>
            <a:off x="-1" y="333509"/>
            <a:ext cx="6529607" cy="589280"/>
            <a:chOff x="-1" y="416560"/>
            <a:chExt cx="5311482" cy="589280"/>
          </a:xfrm>
        </p:grpSpPr>
        <p:sp>
          <p:nvSpPr>
            <p:cNvPr id="34" name="五边形 8">
              <a:extLst>
                <a:ext uri="{FF2B5EF4-FFF2-40B4-BE49-F238E27FC236}">
                  <a16:creationId xmlns:a16="http://schemas.microsoft.com/office/drawing/2014/main" id="{20E803F8-3360-4A7F-B444-D0CDD4C65D20}"/>
                </a:ext>
              </a:extLst>
            </p:cNvPr>
            <p:cNvSpPr/>
            <p:nvPr/>
          </p:nvSpPr>
          <p:spPr>
            <a:xfrm>
              <a:off x="-1" y="416560"/>
              <a:ext cx="4722202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pc="600" dirty="0">
                  <a:cs typeface="+mn-ea"/>
                  <a:sym typeface="+mn-lt"/>
                </a:rPr>
                <a:t>2.4.2 Recommend Algorithm</a:t>
              </a:r>
              <a:endParaRPr lang="zh-CN" altLang="en-US" sz="2000" b="1" spc="600" dirty="0">
                <a:cs typeface="+mn-ea"/>
                <a:sym typeface="+mn-lt"/>
              </a:endParaRPr>
            </a:p>
          </p:txBody>
        </p:sp>
        <p:sp>
          <p:nvSpPr>
            <p:cNvPr id="35" name="燕尾形 9">
              <a:extLst>
                <a:ext uri="{FF2B5EF4-FFF2-40B4-BE49-F238E27FC236}">
                  <a16:creationId xmlns:a16="http://schemas.microsoft.com/office/drawing/2014/main" id="{8031621B-70F8-418D-9109-D3415988957A}"/>
                </a:ext>
              </a:extLst>
            </p:cNvPr>
            <p:cNvSpPr/>
            <p:nvPr/>
          </p:nvSpPr>
          <p:spPr>
            <a:xfrm>
              <a:off x="4722201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11B7BB0-B593-4561-B986-0AFF6DF34BAA}"/>
              </a:ext>
            </a:extLst>
          </p:cNvPr>
          <p:cNvSpPr txBox="1"/>
          <p:nvPr/>
        </p:nvSpPr>
        <p:spPr>
          <a:xfrm>
            <a:off x="292748" y="1629061"/>
            <a:ext cx="11189626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CAC146A5-A6AB-4460-BDFD-557C8DAB6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12378"/>
              </p:ext>
            </p:extLst>
          </p:nvPr>
        </p:nvGraphicFramePr>
        <p:xfrm>
          <a:off x="7387434" y="1166326"/>
          <a:ext cx="4654152" cy="544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684">
                  <a:extLst>
                    <a:ext uri="{9D8B030D-6E8A-4147-A177-3AD203B41FA5}">
                      <a16:colId xmlns:a16="http://schemas.microsoft.com/office/drawing/2014/main" val="1785196763"/>
                    </a:ext>
                  </a:extLst>
                </a:gridCol>
                <a:gridCol w="2120718">
                  <a:extLst>
                    <a:ext uri="{9D8B030D-6E8A-4147-A177-3AD203B41FA5}">
                      <a16:colId xmlns:a16="http://schemas.microsoft.com/office/drawing/2014/main" val="3121159492"/>
                    </a:ext>
                  </a:extLst>
                </a:gridCol>
                <a:gridCol w="1346750">
                  <a:extLst>
                    <a:ext uri="{9D8B030D-6E8A-4147-A177-3AD203B41FA5}">
                      <a16:colId xmlns:a16="http://schemas.microsoft.com/office/drawing/2014/main" val="2762764354"/>
                    </a:ext>
                  </a:extLst>
                </a:gridCol>
              </a:tblGrid>
              <a:tr h="1074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Itemset 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60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Recommended Itemset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60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Recommend-ed Itemset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6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900476"/>
                  </a:ext>
                </a:extLst>
              </a:tr>
              <a:tr h="104612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{C,D}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00406"/>
                  </a:ext>
                </a:extLst>
              </a:tr>
              <a:tr h="1083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{B}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65497"/>
                  </a:ext>
                </a:extLst>
              </a:tr>
              <a:tr h="11937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{C}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{A}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957837"/>
                  </a:ext>
                </a:extLst>
              </a:tr>
              <a:tr h="1046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{D}</a:t>
                      </a: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{A}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171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6CA410D-B44B-4EE8-ABD4-96F85E3E9D16}"/>
              </a:ext>
            </a:extLst>
          </p:cNvPr>
          <p:cNvSpPr txBox="1"/>
          <p:nvPr/>
        </p:nvSpPr>
        <p:spPr>
          <a:xfrm>
            <a:off x="7365645" y="520164"/>
            <a:ext cx="495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recommendation procedure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CA28AB2-A916-4BD9-BDCD-6FE6DFE162F7}"/>
              </a:ext>
            </a:extLst>
          </p:cNvPr>
          <p:cNvSpPr/>
          <p:nvPr/>
        </p:nvSpPr>
        <p:spPr>
          <a:xfrm>
            <a:off x="102248" y="1166326"/>
            <a:ext cx="7142853" cy="517172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8613F0-DBC4-45EC-B35F-CDE3AEDB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78" y="1166326"/>
            <a:ext cx="5206591" cy="51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MH_Title"/>
          <p:cNvSpPr txBox="1"/>
          <p:nvPr>
            <p:custDataLst>
              <p:tags r:id="rId3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>
                <a:cs typeface="+mn-ea"/>
                <a:sym typeface="+mn-lt"/>
              </a:rPr>
              <a:t>RESULT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A3E8A-9716-4350-AAB0-569E45B0B2EB}"/>
              </a:ext>
            </a:extLst>
          </p:cNvPr>
          <p:cNvSpPr txBox="1"/>
          <p:nvPr/>
        </p:nvSpPr>
        <p:spPr>
          <a:xfrm>
            <a:off x="4903515" y="1457450"/>
            <a:ext cx="3627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00" dirty="0">
                <a:latin typeface="Franklin Gothic Book" panose="020B0503020102020204" pitchFamily="34" charset="0"/>
              </a:rPr>
              <a:t>3</a:t>
            </a:r>
            <a:endParaRPr lang="zh-CN" altLang="en-US" sz="14400" dirty="0">
              <a:latin typeface="Franklin Gothic Book" panose="020B05030201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3120355-B368-44E3-9790-8F7C4C19BF28}"/>
              </a:ext>
            </a:extLst>
          </p:cNvPr>
          <p:cNvCxnSpPr>
            <a:cxnSpLocks/>
          </p:cNvCxnSpPr>
          <p:nvPr/>
        </p:nvCxnSpPr>
        <p:spPr>
          <a:xfrm>
            <a:off x="5486400" y="3765774"/>
            <a:ext cx="509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F726248-577A-4A6A-AC0F-A96D209CC8AD}"/>
              </a:ext>
            </a:extLst>
          </p:cNvPr>
          <p:cNvCxnSpPr>
            <a:cxnSpLocks/>
          </p:cNvCxnSpPr>
          <p:nvPr/>
        </p:nvCxnSpPr>
        <p:spPr>
          <a:xfrm>
            <a:off x="4505325" y="1717899"/>
            <a:ext cx="509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701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24D3E1-C383-40E3-BC05-697C5E1B0C3B}"/>
              </a:ext>
            </a:extLst>
          </p:cNvPr>
          <p:cNvGrpSpPr/>
          <p:nvPr/>
        </p:nvGrpSpPr>
        <p:grpSpPr>
          <a:xfrm>
            <a:off x="-1" y="333509"/>
            <a:ext cx="3199178" cy="589280"/>
            <a:chOff x="-1" y="416560"/>
            <a:chExt cx="2602358" cy="589280"/>
          </a:xfrm>
        </p:grpSpPr>
        <p:sp>
          <p:nvSpPr>
            <p:cNvPr id="34" name="五边形 8">
              <a:extLst>
                <a:ext uri="{FF2B5EF4-FFF2-40B4-BE49-F238E27FC236}">
                  <a16:creationId xmlns:a16="http://schemas.microsoft.com/office/drawing/2014/main" id="{20E803F8-3360-4A7F-B444-D0CDD4C65D20}"/>
                </a:ext>
              </a:extLst>
            </p:cNvPr>
            <p:cNvSpPr/>
            <p:nvPr/>
          </p:nvSpPr>
          <p:spPr>
            <a:xfrm>
              <a:off x="-1" y="416560"/>
              <a:ext cx="2013078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600" dirty="0">
                  <a:cs typeface="+mn-ea"/>
                  <a:sym typeface="+mn-lt"/>
                </a:rPr>
                <a:t>Result</a:t>
              </a:r>
              <a:endParaRPr lang="zh-CN" altLang="en-US" sz="2400" b="1" spc="600" dirty="0">
                <a:cs typeface="+mn-ea"/>
                <a:sym typeface="+mn-lt"/>
              </a:endParaRPr>
            </a:p>
          </p:txBody>
        </p:sp>
        <p:sp>
          <p:nvSpPr>
            <p:cNvPr id="35" name="燕尾形 9">
              <a:extLst>
                <a:ext uri="{FF2B5EF4-FFF2-40B4-BE49-F238E27FC236}">
                  <a16:creationId xmlns:a16="http://schemas.microsoft.com/office/drawing/2014/main" id="{8031621B-70F8-418D-9109-D3415988957A}"/>
                </a:ext>
              </a:extLst>
            </p:cNvPr>
            <p:cNvSpPr/>
            <p:nvPr/>
          </p:nvSpPr>
          <p:spPr>
            <a:xfrm>
              <a:off x="2013077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F12CE5-921E-474E-B5E9-A8ED10C33667}"/>
              </a:ext>
            </a:extLst>
          </p:cNvPr>
          <p:cNvGrpSpPr/>
          <p:nvPr/>
        </p:nvGrpSpPr>
        <p:grpSpPr>
          <a:xfrm>
            <a:off x="158524" y="1242474"/>
            <a:ext cx="6452001" cy="5416896"/>
            <a:chOff x="317915" y="1385349"/>
            <a:chExt cx="5975356" cy="5416896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206BA72-48BA-4950-8C0F-4C3F3AF71C60}"/>
                </a:ext>
              </a:extLst>
            </p:cNvPr>
            <p:cNvSpPr txBox="1"/>
            <p:nvPr/>
          </p:nvSpPr>
          <p:spPr>
            <a:xfrm>
              <a:off x="508499" y="1942700"/>
              <a:ext cx="5644925" cy="4716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Step 1: 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Input his/her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user_id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to login and click the item button in the left form to ask for recommendation.</a:t>
              </a:r>
            </a:p>
            <a:p>
              <a:pPr algn="just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Step 2: 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Recommender system will first recommend what he/she has bought according to the browse history.</a:t>
              </a:r>
            </a:p>
            <a:p>
              <a:pPr algn="just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Step 3: 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User will click the button in the bottom part of the right form to ask for more recommendation if he/she is not satisfied with the first round recommendation.</a:t>
              </a:r>
            </a:p>
            <a:p>
              <a:pPr algn="just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Step 4: </a:t>
              </a:r>
            </a:p>
            <a:p>
              <a:pPr marL="285750" indent="-285750" algn="just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Recommender system will search from the frequent item pair to do next round recommendation until the quaternion pair is recommended.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E4EDF90-787A-42A0-BC24-7D251ED78FBA}"/>
                </a:ext>
              </a:extLst>
            </p:cNvPr>
            <p:cNvSpPr/>
            <p:nvPr/>
          </p:nvSpPr>
          <p:spPr>
            <a:xfrm>
              <a:off x="317915" y="1385349"/>
              <a:ext cx="5975356" cy="5416896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A66D180-6468-4801-81A1-713E1865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51" y="1972298"/>
            <a:ext cx="4990638" cy="39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071762" y="2644170"/>
            <a:ext cx="4547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Thanks for Listening</a:t>
            </a:r>
            <a:endParaRPr lang="zh-CN" altLang="en-US" sz="48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1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TextBox 23"/>
          <p:cNvSpPr txBox="1"/>
          <p:nvPr/>
        </p:nvSpPr>
        <p:spPr>
          <a:xfrm>
            <a:off x="7961803" y="3320692"/>
            <a:ext cx="1910489" cy="59147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CONTENT</a:t>
            </a:r>
          </a:p>
        </p:txBody>
      </p:sp>
      <p:grpSp>
        <p:nvGrpSpPr>
          <p:cNvPr id="6" name="Group 283"/>
          <p:cNvGrpSpPr/>
          <p:nvPr/>
        </p:nvGrpSpPr>
        <p:grpSpPr>
          <a:xfrm>
            <a:off x="784702" y="2039904"/>
            <a:ext cx="5407244" cy="2897918"/>
            <a:chOff x="6792409" y="1649954"/>
            <a:chExt cx="4443658" cy="2381501"/>
          </a:xfrm>
        </p:grpSpPr>
        <p:sp>
          <p:nvSpPr>
            <p:cNvPr id="23" name="TextBox 300"/>
            <p:cNvSpPr txBox="1"/>
            <p:nvPr/>
          </p:nvSpPr>
          <p:spPr>
            <a:xfrm>
              <a:off x="7267569" y="3621381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24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RESULT</a:t>
              </a:r>
              <a:endPara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7259920" y="2742805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28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METHODOLOGY</a:t>
              </a:r>
              <a:endParaRPr lang="zh-CN" altLang="en-US" sz="28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7259934" y="2604670"/>
              <a:ext cx="3962574" cy="380929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endPara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7273493" y="1813682"/>
              <a:ext cx="3962574" cy="29689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lnSpcReduction="10000"/>
            </a:bodyPr>
            <a:lstStyle/>
            <a:p>
              <a:r>
                <a:rPr lang="en-US" altLang="zh-CN" sz="24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INTRODUCTION</a:t>
              </a:r>
              <a:endPara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5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MH_Title"/>
          <p:cNvSpPr txBox="1"/>
          <p:nvPr>
            <p:custDataLst>
              <p:tags r:id="rId3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>
                <a:cs typeface="+mn-ea"/>
                <a:sym typeface="+mn-lt"/>
              </a:rPr>
              <a:t>INTRODUCTION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A3E8A-9716-4350-AAB0-569E45B0B2EB}"/>
              </a:ext>
            </a:extLst>
          </p:cNvPr>
          <p:cNvSpPr txBox="1"/>
          <p:nvPr/>
        </p:nvSpPr>
        <p:spPr>
          <a:xfrm>
            <a:off x="4903515" y="1457450"/>
            <a:ext cx="3627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00" dirty="0">
                <a:latin typeface="Franklin Gothic Book" panose="020B0503020102020204" pitchFamily="34" charset="0"/>
              </a:rPr>
              <a:t>1</a:t>
            </a:r>
            <a:endParaRPr lang="zh-CN" altLang="en-US" sz="14400" dirty="0">
              <a:latin typeface="Franklin Gothic Book" panose="020B05030201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3120355-B368-44E3-9790-8F7C4C19BF28}"/>
              </a:ext>
            </a:extLst>
          </p:cNvPr>
          <p:cNvCxnSpPr>
            <a:cxnSpLocks/>
          </p:cNvCxnSpPr>
          <p:nvPr/>
        </p:nvCxnSpPr>
        <p:spPr>
          <a:xfrm>
            <a:off x="5486400" y="3765774"/>
            <a:ext cx="509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F726248-577A-4A6A-AC0F-A96D209CC8AD}"/>
              </a:ext>
            </a:extLst>
          </p:cNvPr>
          <p:cNvCxnSpPr>
            <a:cxnSpLocks/>
          </p:cNvCxnSpPr>
          <p:nvPr/>
        </p:nvCxnSpPr>
        <p:spPr>
          <a:xfrm>
            <a:off x="4505325" y="1717899"/>
            <a:ext cx="509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58A4CDD6-B542-4648-B163-4AE392349593}"/>
              </a:ext>
            </a:extLst>
          </p:cNvPr>
          <p:cNvSpPr txBox="1"/>
          <p:nvPr/>
        </p:nvSpPr>
        <p:spPr>
          <a:xfrm>
            <a:off x="4588199" y="1359725"/>
            <a:ext cx="3447875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Background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1B7BB0-B593-4561-B986-0AFF6DF34BAA}"/>
              </a:ext>
            </a:extLst>
          </p:cNvPr>
          <p:cNvSpPr txBox="1"/>
          <p:nvPr/>
        </p:nvSpPr>
        <p:spPr>
          <a:xfrm>
            <a:off x="4588199" y="1779021"/>
            <a:ext cx="6727592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1.92 billion people purchased goods or services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consumption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shopping behavior can be affected by different factors such as regions, personal habits, global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growth of e-commerce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platforms have undergone an unprecedented global traffic increase between January 2019 and June 2020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952957-2E1D-436D-A048-C7D9366EBF3F}"/>
              </a:ext>
            </a:extLst>
          </p:cNvPr>
          <p:cNvGrpSpPr/>
          <p:nvPr/>
        </p:nvGrpSpPr>
        <p:grpSpPr>
          <a:xfrm>
            <a:off x="0" y="325120"/>
            <a:ext cx="4180688" cy="589280"/>
            <a:chOff x="0" y="416560"/>
            <a:chExt cx="3400764" cy="589280"/>
          </a:xfrm>
        </p:grpSpPr>
        <p:sp>
          <p:nvSpPr>
            <p:cNvPr id="26" name="五边形 8">
              <a:extLst>
                <a:ext uri="{FF2B5EF4-FFF2-40B4-BE49-F238E27FC236}">
                  <a16:creationId xmlns:a16="http://schemas.microsoft.com/office/drawing/2014/main" id="{409ADE25-0E83-4F57-A265-F02256BD6EE7}"/>
                </a:ext>
              </a:extLst>
            </p:cNvPr>
            <p:cNvSpPr/>
            <p:nvPr/>
          </p:nvSpPr>
          <p:spPr>
            <a:xfrm>
              <a:off x="0" y="416560"/>
              <a:ext cx="2811484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Introduction</a:t>
              </a:r>
              <a:endPara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30" name="燕尾形 9">
              <a:extLst>
                <a:ext uri="{FF2B5EF4-FFF2-40B4-BE49-F238E27FC236}">
                  <a16:creationId xmlns:a16="http://schemas.microsoft.com/office/drawing/2014/main" id="{FCA11AB3-5988-4FD0-B35A-4CAC269EC811}"/>
                </a:ext>
              </a:extLst>
            </p:cNvPr>
            <p:cNvSpPr/>
            <p:nvPr/>
          </p:nvSpPr>
          <p:spPr>
            <a:xfrm>
              <a:off x="2811484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C91CAF87-E062-473B-AADC-ED98FF853B77}"/>
              </a:ext>
            </a:extLst>
          </p:cNvPr>
          <p:cNvSpPr txBox="1"/>
          <p:nvPr/>
        </p:nvSpPr>
        <p:spPr>
          <a:xfrm>
            <a:off x="4524638" y="4931701"/>
            <a:ext cx="736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customized product recommendation to different customers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249B282-D15E-42C6-A0D4-90408A631195}"/>
              </a:ext>
            </a:extLst>
          </p:cNvPr>
          <p:cNvSpPr txBox="1"/>
          <p:nvPr/>
        </p:nvSpPr>
        <p:spPr>
          <a:xfrm>
            <a:off x="4527413" y="4525488"/>
            <a:ext cx="3447875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Motivation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BE51D8F-072B-41BB-8C9E-CE034FF37563}"/>
              </a:ext>
            </a:extLst>
          </p:cNvPr>
          <p:cNvSpPr txBox="1"/>
          <p:nvPr/>
        </p:nvSpPr>
        <p:spPr>
          <a:xfrm>
            <a:off x="4588199" y="6115228"/>
            <a:ext cx="69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present more dimensions in regards to item recommendations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AD7B6CC-F5EB-4542-8655-339577FB2D7A}"/>
              </a:ext>
            </a:extLst>
          </p:cNvPr>
          <p:cNvSpPr txBox="1"/>
          <p:nvPr/>
        </p:nvSpPr>
        <p:spPr>
          <a:xfrm>
            <a:off x="4527413" y="5652981"/>
            <a:ext cx="3447875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Objective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D9D1E7C7-27D9-4D3D-A7BF-F73898F1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65" y="1633037"/>
            <a:ext cx="2237774" cy="4649597"/>
          </a:xfrm>
          <a:prstGeom prst="rect">
            <a:avLst/>
          </a:prstGeom>
          <a:ln>
            <a:noFill/>
          </a:ln>
          <a:effectLst/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340B4D2-9F6B-4411-965F-F4940B4B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3" y="1677799"/>
            <a:ext cx="2237774" cy="464959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9B44254-941A-4D47-AB5E-07DAD323C54D}"/>
              </a:ext>
            </a:extLst>
          </p:cNvPr>
          <p:cNvSpPr/>
          <p:nvPr/>
        </p:nvSpPr>
        <p:spPr>
          <a:xfrm>
            <a:off x="4479721" y="1359725"/>
            <a:ext cx="7365534" cy="3099680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26F571D-10A2-4908-A4A2-8DC7CF31E1F2}"/>
              </a:ext>
            </a:extLst>
          </p:cNvPr>
          <p:cNvSpPr/>
          <p:nvPr/>
        </p:nvSpPr>
        <p:spPr>
          <a:xfrm>
            <a:off x="4479721" y="5678184"/>
            <a:ext cx="7365534" cy="873917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69F62F-803F-4D52-9E26-47E2DC878688}"/>
              </a:ext>
            </a:extLst>
          </p:cNvPr>
          <p:cNvSpPr/>
          <p:nvPr/>
        </p:nvSpPr>
        <p:spPr>
          <a:xfrm>
            <a:off x="4479721" y="4557057"/>
            <a:ext cx="7365534" cy="98777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MH_Title"/>
          <p:cNvSpPr txBox="1"/>
          <p:nvPr>
            <p:custDataLst>
              <p:tags r:id="rId3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>
                <a:cs typeface="+mn-ea"/>
                <a:sym typeface="+mn-lt"/>
              </a:rPr>
              <a:t>METHODOLOGY</a:t>
            </a:r>
            <a:endParaRPr lang="en-US" altLang="zh-CN" sz="3200" spc="600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A3E8A-9716-4350-AAB0-569E45B0B2EB}"/>
              </a:ext>
            </a:extLst>
          </p:cNvPr>
          <p:cNvSpPr txBox="1"/>
          <p:nvPr/>
        </p:nvSpPr>
        <p:spPr>
          <a:xfrm>
            <a:off x="4903515" y="1457450"/>
            <a:ext cx="3627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00" dirty="0">
                <a:latin typeface="Franklin Gothic Book" panose="020B0503020102020204" pitchFamily="34" charset="0"/>
              </a:rPr>
              <a:t>2</a:t>
            </a:r>
            <a:endParaRPr lang="zh-CN" altLang="en-US" sz="14400" dirty="0">
              <a:latin typeface="Franklin Gothic Book" panose="020B05030201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3120355-B368-44E3-9790-8F7C4C19BF28}"/>
              </a:ext>
            </a:extLst>
          </p:cNvPr>
          <p:cNvCxnSpPr>
            <a:cxnSpLocks/>
          </p:cNvCxnSpPr>
          <p:nvPr/>
        </p:nvCxnSpPr>
        <p:spPr>
          <a:xfrm>
            <a:off x="5486400" y="3765774"/>
            <a:ext cx="509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F726248-577A-4A6A-AC0F-A96D209CC8AD}"/>
              </a:ext>
            </a:extLst>
          </p:cNvPr>
          <p:cNvCxnSpPr>
            <a:cxnSpLocks/>
          </p:cNvCxnSpPr>
          <p:nvPr/>
        </p:nvCxnSpPr>
        <p:spPr>
          <a:xfrm>
            <a:off x="4505325" y="1717899"/>
            <a:ext cx="509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1311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6A821E7-ADA7-40C1-BAA1-1FF33062958F}"/>
              </a:ext>
            </a:extLst>
          </p:cNvPr>
          <p:cNvSpPr/>
          <p:nvPr/>
        </p:nvSpPr>
        <p:spPr>
          <a:xfrm>
            <a:off x="498491" y="1406131"/>
            <a:ext cx="11246096" cy="206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1" y="325120"/>
            <a:ext cx="5262869" cy="589280"/>
            <a:chOff x="-1" y="416560"/>
            <a:chExt cx="4281060" cy="589280"/>
          </a:xfrm>
        </p:grpSpPr>
        <p:sp>
          <p:nvSpPr>
            <p:cNvPr id="9" name="五边形 8"/>
            <p:cNvSpPr/>
            <p:nvPr/>
          </p:nvSpPr>
          <p:spPr>
            <a:xfrm>
              <a:off x="-1" y="416560"/>
              <a:ext cx="369178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600" dirty="0">
                  <a:cs typeface="+mn-ea"/>
                  <a:sym typeface="+mn-lt"/>
                </a:rPr>
                <a:t>2.1 Data Collection</a:t>
              </a:r>
              <a:endParaRPr lang="zh-CN" altLang="en-US" sz="2400" b="1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691779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974279A-C385-46AA-A203-85260F038211}"/>
              </a:ext>
            </a:extLst>
          </p:cNvPr>
          <p:cNvSpPr txBox="1"/>
          <p:nvPr/>
        </p:nvSpPr>
        <p:spPr>
          <a:xfrm>
            <a:off x="726011" y="1446465"/>
            <a:ext cx="839962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285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million users’ purchasing events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months: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Feburary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2020 to April 2020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15F680A-105B-437D-84DA-56FDE867E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62331"/>
              </p:ext>
            </p:extLst>
          </p:nvPr>
        </p:nvGraphicFramePr>
        <p:xfrm>
          <a:off x="498492" y="3556067"/>
          <a:ext cx="54802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422">
                  <a:extLst>
                    <a:ext uri="{9D8B030D-6E8A-4147-A177-3AD203B41FA5}">
                      <a16:colId xmlns:a16="http://schemas.microsoft.com/office/drawing/2014/main" val="4252419154"/>
                    </a:ext>
                  </a:extLst>
                </a:gridCol>
                <a:gridCol w="1667917">
                  <a:extLst>
                    <a:ext uri="{9D8B030D-6E8A-4147-A177-3AD203B41FA5}">
                      <a16:colId xmlns:a16="http://schemas.microsoft.com/office/drawing/2014/main" val="3237377650"/>
                    </a:ext>
                  </a:extLst>
                </a:gridCol>
                <a:gridCol w="1582912">
                  <a:extLst>
                    <a:ext uri="{9D8B030D-6E8A-4147-A177-3AD203B41FA5}">
                      <a16:colId xmlns:a16="http://schemas.microsoft.com/office/drawing/2014/main" val="1103179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15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2020-Feb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7.14GB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55,318,566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2020-Mar 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7.28GB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56,341,242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0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2020-Apr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8.62GB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66,589,269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5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Size of Datasets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6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23.04GB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6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4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No. of Records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FEC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178,249,077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FEC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26719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8B4C20-0F7E-4A19-A063-2C594B09DB4C}"/>
              </a:ext>
            </a:extLst>
          </p:cNvPr>
          <p:cNvGraphicFramePr>
            <a:graphicFrameLocks noGrp="1"/>
          </p:cNvGraphicFramePr>
          <p:nvPr/>
        </p:nvGraphicFramePr>
        <p:xfrm>
          <a:off x="10846965" y="380021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410054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101364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8B8AB379-7569-47A5-9F58-2CBC732DA13F}"/>
              </a:ext>
            </a:extLst>
          </p:cNvPr>
          <p:cNvGrpSpPr/>
          <p:nvPr/>
        </p:nvGrpSpPr>
        <p:grpSpPr>
          <a:xfrm>
            <a:off x="6096000" y="3601957"/>
            <a:ext cx="5584097" cy="2731732"/>
            <a:chOff x="6096000" y="3123038"/>
            <a:chExt cx="5584097" cy="273173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89404AD-AA77-42E0-85FF-4811D46740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285" b="19887"/>
            <a:stretch/>
          </p:blipFill>
          <p:spPr>
            <a:xfrm>
              <a:off x="6096000" y="3123038"/>
              <a:ext cx="5584097" cy="27317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93B55A-A0BB-4F0E-9B96-E148B1EB0598}"/>
                </a:ext>
              </a:extLst>
            </p:cNvPr>
            <p:cNvSpPr/>
            <p:nvPr/>
          </p:nvSpPr>
          <p:spPr>
            <a:xfrm>
              <a:off x="6330513" y="3159075"/>
              <a:ext cx="2147581" cy="244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b="1" dirty="0">
                  <a:solidFill>
                    <a:srgbClr val="595A5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2020-Feb.csv</a:t>
              </a:r>
              <a:endParaRPr lang="zh-CN" altLang="en-US" sz="1100" b="1" dirty="0">
                <a:solidFill>
                  <a:srgbClr val="595A5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B848A-D835-4297-8677-861137E9D19F}"/>
              </a:ext>
            </a:extLst>
          </p:cNvPr>
          <p:cNvSpPr txBox="1"/>
          <p:nvPr/>
        </p:nvSpPr>
        <p:spPr>
          <a:xfrm>
            <a:off x="489116" y="6464746"/>
            <a:ext cx="1097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website: https://www.kaggle.com/mkechinov/ecommerce-behavior-data-from-multi-category-store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AF5989-4883-49E4-81FE-9616815A8E3D}"/>
              </a:ext>
            </a:extLst>
          </p:cNvPr>
          <p:cNvSpPr txBox="1"/>
          <p:nvPr/>
        </p:nvSpPr>
        <p:spPr>
          <a:xfrm>
            <a:off x="726011" y="1395321"/>
            <a:ext cx="3447875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Data detail </a:t>
            </a:r>
          </a:p>
        </p:txBody>
      </p:sp>
    </p:spTree>
    <p:extLst>
      <p:ext uri="{BB962C8B-B14F-4D97-AF65-F5344CB8AC3E}">
        <p14:creationId xmlns:p14="http://schemas.microsoft.com/office/powerpoint/2010/main" val="158261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257043E-3638-43C6-9EAC-8BF9C8E74551}"/>
              </a:ext>
            </a:extLst>
          </p:cNvPr>
          <p:cNvCxnSpPr/>
          <p:nvPr/>
        </p:nvCxnSpPr>
        <p:spPr>
          <a:xfrm>
            <a:off x="10795242" y="1383234"/>
            <a:ext cx="0" cy="492132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A91AA6A-BDEE-4084-A1DC-9E2CE7BEDB0F}"/>
              </a:ext>
            </a:extLst>
          </p:cNvPr>
          <p:cNvCxnSpPr/>
          <p:nvPr/>
        </p:nvCxnSpPr>
        <p:spPr>
          <a:xfrm>
            <a:off x="8350195" y="1412603"/>
            <a:ext cx="0" cy="492132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8314279-60F3-43D7-91D7-75EE9D512035}"/>
              </a:ext>
            </a:extLst>
          </p:cNvPr>
          <p:cNvCxnSpPr/>
          <p:nvPr/>
        </p:nvCxnSpPr>
        <p:spPr>
          <a:xfrm>
            <a:off x="6368995" y="1412603"/>
            <a:ext cx="0" cy="492132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-1" y="333509"/>
            <a:ext cx="6368996" cy="593016"/>
            <a:chOff x="-1" y="416560"/>
            <a:chExt cx="5180834" cy="593016"/>
          </a:xfrm>
        </p:grpSpPr>
        <p:sp>
          <p:nvSpPr>
            <p:cNvPr id="9" name="五边形 8"/>
            <p:cNvSpPr/>
            <p:nvPr/>
          </p:nvSpPr>
          <p:spPr>
            <a:xfrm>
              <a:off x="-1" y="416560"/>
              <a:ext cx="4544774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600" dirty="0">
                  <a:cs typeface="+mn-ea"/>
                  <a:sym typeface="+mn-lt"/>
                </a:rPr>
                <a:t>2.2 Data Pre-processing</a:t>
              </a:r>
              <a:endParaRPr lang="zh-CN" altLang="en-US" sz="2400" b="1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91553" y="420296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E422164-84DC-4ABE-899E-6410A60E5CD4}"/>
              </a:ext>
            </a:extLst>
          </p:cNvPr>
          <p:cNvCxnSpPr/>
          <p:nvPr/>
        </p:nvCxnSpPr>
        <p:spPr>
          <a:xfrm>
            <a:off x="1044333" y="1412604"/>
            <a:ext cx="0" cy="492132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8BB9F8B-3FEA-4551-BAF7-5E0E8EE42B4F}"/>
              </a:ext>
            </a:extLst>
          </p:cNvPr>
          <p:cNvCxnSpPr/>
          <p:nvPr/>
        </p:nvCxnSpPr>
        <p:spPr>
          <a:xfrm>
            <a:off x="2779287" y="1445949"/>
            <a:ext cx="0" cy="492132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303EA22-6B8C-414A-BA2A-64B9F8392A00}"/>
              </a:ext>
            </a:extLst>
          </p:cNvPr>
          <p:cNvCxnSpPr/>
          <p:nvPr/>
        </p:nvCxnSpPr>
        <p:spPr>
          <a:xfrm>
            <a:off x="4502095" y="1412603"/>
            <a:ext cx="0" cy="492132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PA_00e6aa4c-33c1-4c4c-8d0d-59f2d3a7bcb8">
            <a:extLst>
              <a:ext uri="{FF2B5EF4-FFF2-40B4-BE49-F238E27FC236}">
                <a16:creationId xmlns:a16="http://schemas.microsoft.com/office/drawing/2014/main" id="{04E0AD60-20B8-455A-B6E4-9A3D9D7105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7956" y="1140179"/>
            <a:ext cx="9951980" cy="5279560"/>
            <a:chOff x="2570701" y="939652"/>
            <a:chExt cx="9951980" cy="5279560"/>
          </a:xfrm>
        </p:grpSpPr>
        <p:cxnSp>
          <p:nvCxnSpPr>
            <p:cNvPr id="13" name="直接连接符 12"/>
            <p:cNvCxnSpPr>
              <a:cxnSpLocks/>
              <a:endCxn id="46" idx="2"/>
            </p:cNvCxnSpPr>
            <p:nvPr/>
          </p:nvCxnSpPr>
          <p:spPr>
            <a:xfrm flipV="1">
              <a:off x="3420347" y="3886544"/>
              <a:ext cx="1078420" cy="792277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4883713" y="3783821"/>
              <a:ext cx="1942255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>
              <a:off x="8873752" y="2622010"/>
              <a:ext cx="1461068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 flipV="1">
              <a:off x="7097306" y="2710227"/>
              <a:ext cx="1282740" cy="1063541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/>
            </p:cNvCxnSpPr>
            <p:nvPr/>
          </p:nvCxnSpPr>
          <p:spPr>
            <a:xfrm flipV="1">
              <a:off x="10721467" y="939652"/>
              <a:ext cx="1801214" cy="1666674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4498767" y="3492465"/>
              <a:ext cx="820229" cy="788157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step 2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8261975" y="2128797"/>
              <a:ext cx="914612" cy="91651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  <a:cs typeface="+mn-ea"/>
                  <a:sym typeface="+mn-lt"/>
                </a:rPr>
                <a:t>step 4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10082141" y="1914377"/>
              <a:ext cx="1117190" cy="1130463"/>
            </a:xfrm>
            <a:prstGeom prst="ellipse">
              <a:avLst/>
            </a:prstGeom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  <a:cs typeface="+mn-ea"/>
                  <a:sym typeface="+mn-lt"/>
                </a:rPr>
                <a:t>step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40" name="椭圆 39"/>
            <p:cNvSpPr/>
            <p:nvPr/>
          </p:nvSpPr>
          <p:spPr>
            <a:xfrm>
              <a:off x="2929794" y="4374219"/>
              <a:ext cx="820229" cy="84822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step 1</a:t>
              </a:r>
              <a:endParaRPr lang="en-US" sz="20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570701" y="5119122"/>
              <a:ext cx="1539423" cy="110009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chemeClr val="accent6">
                      <a:lumMod val="90000"/>
                    </a:schemeClr>
                  </a:solidFill>
                  <a:cs typeface="+mn-ea"/>
                  <a:sym typeface="+mn-lt"/>
                </a:rPr>
                <a:t>Data 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chemeClr val="accent6">
                      <a:lumMod val="90000"/>
                    </a:schemeClr>
                  </a:solidFill>
                  <a:cs typeface="+mn-ea"/>
                  <a:sym typeface="+mn-lt"/>
                </a:rPr>
                <a:t>Segmentation</a:t>
              </a:r>
              <a:endParaRPr lang="zh-CN" altLang="en-US" sz="2000" b="1" dirty="0">
                <a:solidFill>
                  <a:schemeClr val="accent6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143415" y="3107762"/>
              <a:ext cx="1285123" cy="916513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Data 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Saving</a:t>
              </a:r>
              <a:endPara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43961" y="3164664"/>
              <a:ext cx="2374396" cy="81302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400" b="1" dirty="0">
                  <a:solidFill>
                    <a:schemeClr val="accent2"/>
                  </a:solidFill>
                  <a:cs typeface="+mn-ea"/>
                  <a:sym typeface="+mn-lt"/>
                </a:rPr>
                <a:t>Data 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400" b="1" dirty="0">
                  <a:solidFill>
                    <a:schemeClr val="accent2"/>
                  </a:solidFill>
                  <a:cs typeface="+mn-ea"/>
                  <a:sym typeface="+mn-lt"/>
                </a:rPr>
                <a:t>Cleaning</a:t>
              </a:r>
              <a:endPara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93925" y="4374219"/>
              <a:ext cx="1664086" cy="734157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rgbClr val="7BB8E1"/>
                  </a:solidFill>
                  <a:cs typeface="+mn-ea"/>
                  <a:sym typeface="+mn-lt"/>
                </a:rPr>
                <a:t>Join The 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rgbClr val="7BB8E1"/>
                  </a:solidFill>
                  <a:cs typeface="+mn-ea"/>
                  <a:sym typeface="+mn-lt"/>
                </a:rPr>
                <a:t>Serial Number</a:t>
              </a:r>
              <a:endParaRPr lang="zh-CN" altLang="en-US" sz="2000" b="1" dirty="0">
                <a:solidFill>
                  <a:srgbClr val="7BB8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409728" y="3471689"/>
              <a:ext cx="820228" cy="788157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  <a:cs typeface="+mn-ea"/>
                  <a:sym typeface="+mn-lt"/>
                </a:rPr>
                <a:t>step 3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269271" y="4390233"/>
              <a:ext cx="1540478" cy="778497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rgbClr val="9FCBE9"/>
                  </a:solidFill>
                  <a:cs typeface="+mn-ea"/>
                  <a:sym typeface="+mn-lt"/>
                </a:rPr>
                <a:t>Import 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rgbClr val="9FCBE9"/>
                  </a:solidFill>
                  <a:cs typeface="+mn-ea"/>
                  <a:sym typeface="+mn-lt"/>
                </a:rPr>
                <a:t>Data</a:t>
              </a:r>
              <a:endParaRPr lang="en-US" altLang="zh-CN" sz="2000" b="1" dirty="0">
                <a:solidFill>
                  <a:srgbClr val="9FCB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4A3D3419-30CA-4F73-9161-F42B7CDE7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80" y="5539408"/>
            <a:ext cx="330286" cy="330286"/>
          </a:xfrm>
          <a:prstGeom prst="rect">
            <a:avLst/>
          </a:prstGeom>
        </p:spPr>
      </p:pic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1A7F4040-6882-4A1A-B341-52CD2CD290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80" y="4700143"/>
            <a:ext cx="299939" cy="299939"/>
          </a:xfrm>
          <a:prstGeom prst="rect">
            <a:avLst/>
          </a:prstGeom>
        </p:spPr>
      </p:pic>
      <p:pic>
        <p:nvPicPr>
          <p:cNvPr id="24" name="图片 23" descr="图标&#10;&#10;描述已自动生成">
            <a:extLst>
              <a:ext uri="{FF2B5EF4-FFF2-40B4-BE49-F238E27FC236}">
                <a16:creationId xmlns:a16="http://schemas.microsoft.com/office/drawing/2014/main" id="{8FC9C0AB-B533-4FAF-801A-24A40D113D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93" y="3397796"/>
            <a:ext cx="330286" cy="330286"/>
          </a:xfrm>
          <a:prstGeom prst="rect">
            <a:avLst/>
          </a:prstGeom>
        </p:spPr>
      </p:pic>
      <p:pic>
        <p:nvPicPr>
          <p:cNvPr id="28" name="图片 27" descr="图标&#10;&#10;描述已自动生成">
            <a:extLst>
              <a:ext uri="{FF2B5EF4-FFF2-40B4-BE49-F238E27FC236}">
                <a16:creationId xmlns:a16="http://schemas.microsoft.com/office/drawing/2014/main" id="{498B4A5A-20A0-4069-AA02-D266F88962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40" y="3419968"/>
            <a:ext cx="311770" cy="311770"/>
          </a:xfrm>
          <a:prstGeom prst="rect">
            <a:avLst/>
          </a:prstGeom>
        </p:spPr>
      </p:pic>
      <p:pic>
        <p:nvPicPr>
          <p:cNvPr id="52" name="图片 51" descr="图标&#10;&#10;描述已自动生成">
            <a:extLst>
              <a:ext uri="{FF2B5EF4-FFF2-40B4-BE49-F238E27FC236}">
                <a16:creationId xmlns:a16="http://schemas.microsoft.com/office/drawing/2014/main" id="{8DD856EE-F431-455E-8B9F-62B323D199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81" y="4652276"/>
            <a:ext cx="249394" cy="2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290CFF46-391F-4D0A-90E4-C2B8B568CB92}"/>
              </a:ext>
            </a:extLst>
          </p:cNvPr>
          <p:cNvGrpSpPr/>
          <p:nvPr/>
        </p:nvGrpSpPr>
        <p:grpSpPr>
          <a:xfrm>
            <a:off x="-1" y="333509"/>
            <a:ext cx="6368996" cy="593016"/>
            <a:chOff x="-1" y="416560"/>
            <a:chExt cx="5180834" cy="593016"/>
          </a:xfrm>
        </p:grpSpPr>
        <p:sp>
          <p:nvSpPr>
            <p:cNvPr id="28" name="五边形 8">
              <a:extLst>
                <a:ext uri="{FF2B5EF4-FFF2-40B4-BE49-F238E27FC236}">
                  <a16:creationId xmlns:a16="http://schemas.microsoft.com/office/drawing/2014/main" id="{13E38AF7-6439-4C35-B8BD-7E787B24BB47}"/>
                </a:ext>
              </a:extLst>
            </p:cNvPr>
            <p:cNvSpPr/>
            <p:nvPr/>
          </p:nvSpPr>
          <p:spPr>
            <a:xfrm>
              <a:off x="-1" y="416560"/>
              <a:ext cx="4544774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600" dirty="0">
                  <a:cs typeface="+mn-ea"/>
                  <a:sym typeface="+mn-lt"/>
                </a:rPr>
                <a:t>2.2 Data Pre-processing</a:t>
              </a:r>
              <a:endParaRPr lang="zh-CN" altLang="en-US" sz="2400" b="1" spc="600" dirty="0">
                <a:cs typeface="+mn-ea"/>
                <a:sym typeface="+mn-lt"/>
              </a:endParaRPr>
            </a:p>
          </p:txBody>
        </p:sp>
        <p:sp>
          <p:nvSpPr>
            <p:cNvPr id="29" name="燕尾形 9">
              <a:extLst>
                <a:ext uri="{FF2B5EF4-FFF2-40B4-BE49-F238E27FC236}">
                  <a16:creationId xmlns:a16="http://schemas.microsoft.com/office/drawing/2014/main" id="{BB3C3FFE-99F0-43BA-95D4-769AE2A0288D}"/>
                </a:ext>
              </a:extLst>
            </p:cNvPr>
            <p:cNvSpPr/>
            <p:nvPr/>
          </p:nvSpPr>
          <p:spPr>
            <a:xfrm>
              <a:off x="4591553" y="420296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0BD1B756-9F40-42F5-9FAD-CAD0965F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895" y="2455334"/>
            <a:ext cx="3243258" cy="19605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F517E4-7E1B-45C4-8713-C5A2B4A5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36" y="2329080"/>
            <a:ext cx="3292125" cy="221304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11B7BB0-B593-4561-B986-0AFF6DF34BAA}"/>
              </a:ext>
            </a:extLst>
          </p:cNvPr>
          <p:cNvSpPr txBox="1"/>
          <p:nvPr/>
        </p:nvSpPr>
        <p:spPr>
          <a:xfrm>
            <a:off x="396459" y="4972031"/>
            <a:ext cx="3447875" cy="106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Use Linux's split command to split data:</a:t>
            </a:r>
          </a:p>
          <a:p>
            <a:pPr marL="342900" indent="-34290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split -b 800m 2020-Apr.csv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96AC3E-780F-4C44-BE22-D7539C648563}"/>
              </a:ext>
            </a:extLst>
          </p:cNvPr>
          <p:cNvSpPr txBox="1"/>
          <p:nvPr/>
        </p:nvSpPr>
        <p:spPr>
          <a:xfrm>
            <a:off x="4472060" y="4972030"/>
            <a:ext cx="3270002" cy="139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Use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fread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function to quickly read data</a:t>
            </a:r>
          </a:p>
          <a:p>
            <a:pPr marL="285750" indent="-28575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fread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file.choose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(),header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TRUE,sep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= ",")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AEB4A2A-5196-4DD1-A917-DF65E2E6E14B}"/>
              </a:ext>
            </a:extLst>
          </p:cNvPr>
          <p:cNvSpPr txBox="1"/>
          <p:nvPr/>
        </p:nvSpPr>
        <p:spPr>
          <a:xfrm>
            <a:off x="8428586" y="4972030"/>
            <a:ext cx="3447875" cy="132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Generate a sequence and merge it with the original data.</a:t>
            </a:r>
          </a:p>
          <a:p>
            <a:pPr marL="285750" indent="-28575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Find the  corresponding data purchase record.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ECA0F5-8794-44D6-8884-10806A3086D1}"/>
              </a:ext>
            </a:extLst>
          </p:cNvPr>
          <p:cNvSpPr txBox="1"/>
          <p:nvPr/>
        </p:nvSpPr>
        <p:spPr>
          <a:xfrm>
            <a:off x="797506" y="1703157"/>
            <a:ext cx="281433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Data Segmentation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7D2042-9D2A-40DC-ABA6-760F3DC58BF2}"/>
              </a:ext>
            </a:extLst>
          </p:cNvPr>
          <p:cNvSpPr txBox="1"/>
          <p:nvPr/>
        </p:nvSpPr>
        <p:spPr>
          <a:xfrm>
            <a:off x="5246391" y="1703157"/>
            <a:ext cx="281433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Import Data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A9ADEA-8BE5-4A09-9EDD-8FDFCB825C9E}"/>
              </a:ext>
            </a:extLst>
          </p:cNvPr>
          <p:cNvSpPr txBox="1"/>
          <p:nvPr/>
        </p:nvSpPr>
        <p:spPr>
          <a:xfrm>
            <a:off x="8644972" y="1703157"/>
            <a:ext cx="3740143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Join the serial number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E3036A2-1AAD-447F-8AC5-922D6C248450}"/>
              </a:ext>
            </a:extLst>
          </p:cNvPr>
          <p:cNvSpPr/>
          <p:nvPr/>
        </p:nvSpPr>
        <p:spPr>
          <a:xfrm>
            <a:off x="215541" y="1617443"/>
            <a:ext cx="3628794" cy="503922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C71FAAC-7A09-4125-9C32-DB2B2112403B}"/>
              </a:ext>
            </a:extLst>
          </p:cNvPr>
          <p:cNvSpPr/>
          <p:nvPr/>
        </p:nvSpPr>
        <p:spPr>
          <a:xfrm>
            <a:off x="4282995" y="1615811"/>
            <a:ext cx="3628794" cy="503922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C7A18B0-0FCD-4EBC-9388-C88F2DF1C7DF}"/>
              </a:ext>
            </a:extLst>
          </p:cNvPr>
          <p:cNvSpPr/>
          <p:nvPr/>
        </p:nvSpPr>
        <p:spPr>
          <a:xfrm>
            <a:off x="8326308" y="1615810"/>
            <a:ext cx="3628794" cy="503922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B89B37D-F965-4344-B914-909ADDBF856C}"/>
              </a:ext>
            </a:extLst>
          </p:cNvPr>
          <p:cNvSpPr/>
          <p:nvPr/>
        </p:nvSpPr>
        <p:spPr>
          <a:xfrm>
            <a:off x="7860006" y="3628884"/>
            <a:ext cx="568580" cy="543638"/>
          </a:xfrm>
          <a:prstGeom prst="rightArrow">
            <a:avLst/>
          </a:prstGeom>
          <a:solidFill>
            <a:srgbClr val="E3EFF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9D40810-D8D9-4B8D-B674-D5172287B0E2}"/>
              </a:ext>
            </a:extLst>
          </p:cNvPr>
          <p:cNvSpPr/>
          <p:nvPr/>
        </p:nvSpPr>
        <p:spPr>
          <a:xfrm>
            <a:off x="3803484" y="3628884"/>
            <a:ext cx="528507" cy="543638"/>
          </a:xfrm>
          <a:prstGeom prst="rightArrow">
            <a:avLst/>
          </a:prstGeom>
          <a:solidFill>
            <a:srgbClr val="E3EFF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695307-87EA-4D3A-A883-DDB987B5A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291"/>
          <a:stretch/>
        </p:blipFill>
        <p:spPr>
          <a:xfrm>
            <a:off x="692305" y="2285738"/>
            <a:ext cx="2634416" cy="22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3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24D3E1-C383-40E3-BC05-697C5E1B0C3B}"/>
              </a:ext>
            </a:extLst>
          </p:cNvPr>
          <p:cNvGrpSpPr/>
          <p:nvPr/>
        </p:nvGrpSpPr>
        <p:grpSpPr>
          <a:xfrm>
            <a:off x="-1" y="333509"/>
            <a:ext cx="6368996" cy="593016"/>
            <a:chOff x="-1" y="416560"/>
            <a:chExt cx="5180834" cy="593016"/>
          </a:xfrm>
        </p:grpSpPr>
        <p:sp>
          <p:nvSpPr>
            <p:cNvPr id="34" name="五边形 8">
              <a:extLst>
                <a:ext uri="{FF2B5EF4-FFF2-40B4-BE49-F238E27FC236}">
                  <a16:creationId xmlns:a16="http://schemas.microsoft.com/office/drawing/2014/main" id="{20E803F8-3360-4A7F-B444-D0CDD4C65D20}"/>
                </a:ext>
              </a:extLst>
            </p:cNvPr>
            <p:cNvSpPr/>
            <p:nvPr/>
          </p:nvSpPr>
          <p:spPr>
            <a:xfrm>
              <a:off x="-1" y="416560"/>
              <a:ext cx="4544774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600" dirty="0">
                  <a:cs typeface="+mn-ea"/>
                  <a:sym typeface="+mn-lt"/>
                </a:rPr>
                <a:t>2.2 Data Pre-processing</a:t>
              </a:r>
              <a:endParaRPr lang="zh-CN" altLang="en-US" sz="2400" b="1" spc="600" dirty="0">
                <a:cs typeface="+mn-ea"/>
                <a:sym typeface="+mn-lt"/>
              </a:endParaRPr>
            </a:p>
          </p:txBody>
        </p:sp>
        <p:sp>
          <p:nvSpPr>
            <p:cNvPr id="35" name="燕尾形 9">
              <a:extLst>
                <a:ext uri="{FF2B5EF4-FFF2-40B4-BE49-F238E27FC236}">
                  <a16:creationId xmlns:a16="http://schemas.microsoft.com/office/drawing/2014/main" id="{8031621B-70F8-418D-9109-D3415988957A}"/>
                </a:ext>
              </a:extLst>
            </p:cNvPr>
            <p:cNvSpPr/>
            <p:nvPr/>
          </p:nvSpPr>
          <p:spPr>
            <a:xfrm>
              <a:off x="4591553" y="420296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D2F84BD-0A54-4620-9046-2298342F4E37}"/>
              </a:ext>
            </a:extLst>
          </p:cNvPr>
          <p:cNvSpPr txBox="1"/>
          <p:nvPr/>
        </p:nvSpPr>
        <p:spPr>
          <a:xfrm>
            <a:off x="8762782" y="4697897"/>
            <a:ext cx="2747694" cy="39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it-IT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Save data in CSV format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D07B416-5F2D-45F7-8C3F-96505B6A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18" y="2448733"/>
            <a:ext cx="3179417" cy="1960533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E97540B5-17B9-4864-8BA5-5EE1180898FA}"/>
              </a:ext>
            </a:extLst>
          </p:cNvPr>
          <p:cNvSpPr/>
          <p:nvPr/>
        </p:nvSpPr>
        <p:spPr>
          <a:xfrm>
            <a:off x="3824431" y="3209873"/>
            <a:ext cx="528507" cy="543638"/>
          </a:xfrm>
          <a:prstGeom prst="rightArrow">
            <a:avLst/>
          </a:prstGeom>
          <a:solidFill>
            <a:srgbClr val="E3EFF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2E4229-A953-47A0-8C29-DA9FE96A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4" y="2321106"/>
            <a:ext cx="3304318" cy="221304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11B7BB0-B593-4561-B986-0AFF6DF34BAA}"/>
              </a:ext>
            </a:extLst>
          </p:cNvPr>
          <p:cNvSpPr txBox="1"/>
          <p:nvPr/>
        </p:nvSpPr>
        <p:spPr>
          <a:xfrm>
            <a:off x="464406" y="4697897"/>
            <a:ext cx="7450652" cy="1725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Convert characters to character length</a:t>
            </a:r>
          </a:p>
          <a:p>
            <a:pPr marL="285750" indent="-28575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String type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Numeric type</a:t>
            </a: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Filter out data</a:t>
            </a:r>
          </a:p>
          <a:p>
            <a:pPr marL="285750" indent="-285750" algn="just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 the character length =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there is no string at this position, which is a null value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FC7DCF-B4B3-444B-B10B-22F5E3421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462" y="2322480"/>
            <a:ext cx="3316511" cy="221913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4975BC7-C97D-466F-83D9-760568A70A5D}"/>
              </a:ext>
            </a:extLst>
          </p:cNvPr>
          <p:cNvSpPr txBox="1"/>
          <p:nvPr/>
        </p:nvSpPr>
        <p:spPr>
          <a:xfrm>
            <a:off x="4503257" y="2301449"/>
            <a:ext cx="274769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Before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E28E10-3467-49C4-926F-3788034CA16A}"/>
              </a:ext>
            </a:extLst>
          </p:cNvPr>
          <p:cNvSpPr txBox="1"/>
          <p:nvPr/>
        </p:nvSpPr>
        <p:spPr>
          <a:xfrm>
            <a:off x="4484052" y="3334408"/>
            <a:ext cx="274769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After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F6AF47-F6A7-4920-937F-94F4A6F1DEC5}"/>
              </a:ext>
            </a:extLst>
          </p:cNvPr>
          <p:cNvSpPr txBox="1"/>
          <p:nvPr/>
        </p:nvSpPr>
        <p:spPr>
          <a:xfrm>
            <a:off x="3096090" y="1720154"/>
            <a:ext cx="281433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Data Cleaning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E5AA3A-5ECE-4FF9-970C-0343BECF8ED6}"/>
              </a:ext>
            </a:extLst>
          </p:cNvPr>
          <p:cNvSpPr txBox="1"/>
          <p:nvPr/>
        </p:nvSpPr>
        <p:spPr>
          <a:xfrm>
            <a:off x="9318943" y="1728292"/>
            <a:ext cx="281433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Data Saving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D318AA3-F49A-4B00-8905-7B5B632E1DA2}"/>
              </a:ext>
            </a:extLst>
          </p:cNvPr>
          <p:cNvSpPr/>
          <p:nvPr/>
        </p:nvSpPr>
        <p:spPr>
          <a:xfrm>
            <a:off x="215540" y="1617443"/>
            <a:ext cx="7890957" cy="503922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246A89C-3383-43F3-A004-3A9ADE21819F}"/>
              </a:ext>
            </a:extLst>
          </p:cNvPr>
          <p:cNvSpPr/>
          <p:nvPr/>
        </p:nvSpPr>
        <p:spPr>
          <a:xfrm>
            <a:off x="8355363" y="1613707"/>
            <a:ext cx="3562532" cy="503922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DBCF5BB1-F5B4-4CA8-BDAA-2F73BA6B55C7}"/>
              </a:ext>
            </a:extLst>
          </p:cNvPr>
          <p:cNvSpPr/>
          <p:nvPr/>
        </p:nvSpPr>
        <p:spPr>
          <a:xfrm>
            <a:off x="7931197" y="3214358"/>
            <a:ext cx="528507" cy="543638"/>
          </a:xfrm>
          <a:prstGeom prst="rightArrow">
            <a:avLst/>
          </a:prstGeom>
          <a:solidFill>
            <a:srgbClr val="E3EFF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987</Words>
  <Application>Microsoft Office PowerPoint</Application>
  <PresentationFormat>宽屏</PresentationFormat>
  <Paragraphs>252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微软雅黑</vt:lpstr>
      <vt:lpstr>微软雅黑 Light</vt:lpstr>
      <vt:lpstr>Agency FB</vt:lpstr>
      <vt:lpstr>Arial</vt:lpstr>
      <vt:lpstr>Franklin Gothic Book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elena</dc:creator>
  <cp:keywords>http:/www.ypppt.com</cp:keywords>
  <cp:lastModifiedBy>WU, Yan</cp:lastModifiedBy>
  <cp:revision>217</cp:revision>
  <dcterms:created xsi:type="dcterms:W3CDTF">2017-07-24T17:10:39Z</dcterms:created>
  <dcterms:modified xsi:type="dcterms:W3CDTF">2020-12-08T14:32:05Z</dcterms:modified>
</cp:coreProperties>
</file>