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76" r:id="rId4"/>
    <p:sldId id="277" r:id="rId5"/>
    <p:sldId id="287" r:id="rId6"/>
    <p:sldId id="285" r:id="rId7"/>
    <p:sldId id="286" r:id="rId8"/>
    <p:sldId id="278" r:id="rId9"/>
    <p:sldId id="264" r:id="rId10"/>
    <p:sldId id="258" r:id="rId11"/>
    <p:sldId id="281" r:id="rId12"/>
    <p:sldId id="282" r:id="rId13"/>
    <p:sldId id="268" r:id="rId14"/>
    <p:sldId id="284" r:id="rId15"/>
    <p:sldId id="267" r:id="rId16"/>
    <p:sldId id="288" r:id="rId17"/>
    <p:sldId id="283" r:id="rId18"/>
    <p:sldId id="262" r:id="rId19"/>
    <p:sldId id="270" r:id="rId20"/>
    <p:sldId id="272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63D76A-351C-4BCF-A83C-F4FEE0913795}">
          <p14:sldIdLst>
            <p14:sldId id="256"/>
          </p14:sldIdLst>
        </p14:section>
        <p14:section name="Introduction and Installation" id="{41FD95FC-1315-4653-8DC7-6BADB1E13860}">
          <p14:sldIdLst>
            <p14:sldId id="263"/>
            <p14:sldId id="276"/>
            <p14:sldId id="277"/>
            <p14:sldId id="287"/>
            <p14:sldId id="285"/>
            <p14:sldId id="286"/>
            <p14:sldId id="278"/>
          </p14:sldIdLst>
        </p14:section>
        <p14:section name="Basic Usage" id="{59D4CD44-4988-4166-8B24-9967599AE6F1}">
          <p14:sldIdLst>
            <p14:sldId id="264"/>
            <p14:sldId id="258"/>
            <p14:sldId id="281"/>
            <p14:sldId id="282"/>
            <p14:sldId id="268"/>
            <p14:sldId id="284"/>
            <p14:sldId id="267"/>
            <p14:sldId id="288"/>
            <p14:sldId id="283"/>
          </p14:sldIdLst>
        </p14:section>
        <p14:section name="Applications" id="{A2D8B928-ED9F-42F3-85FF-57B1C437AF23}">
          <p14:sldIdLst>
            <p14:sldId id="262"/>
            <p14:sldId id="270"/>
            <p14:sldId id="272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3B704-C6BD-4547-A0D2-0E6AC062F4FB}" v="277" dt="2018-09-08T03:27:45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5628" autoAdjust="0"/>
  </p:normalViewPr>
  <p:slideViewPr>
    <p:cSldViewPr snapToGrid="0">
      <p:cViewPr varScale="1">
        <p:scale>
          <a:sx n="107" d="100"/>
          <a:sy n="107" d="100"/>
        </p:scale>
        <p:origin x="168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21A75-9098-4D25-8CBE-045920F11332}" type="datetimeFigureOut">
              <a:rPr lang="en-HK" smtClean="0"/>
              <a:t>8/9/2018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177A-04B4-4608-B5F4-8C853EB82B7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78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6177A-04B4-4608-B5F4-8C853EB82B76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4884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coding: utf-8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matplotlib.pyplot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endParaRPr lang="en-H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np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endParaRPr lang="en-H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datasets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random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sys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In[10]: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Required Functions 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 = 1.0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Reg_param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1.0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C_param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0.1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32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num_steps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3000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is_evaluation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initial_learning_rate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=0.1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loss_fn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W,b,x_data,y_target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lvl="0"/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logits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tf.subtract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tf.matmul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W),b)</a:t>
            </a:r>
          </a:p>
          <a:p>
            <a:pPr lvl="0"/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norm_term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tf.divide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tf.reduce_sum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tf.multiply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tf.transpose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(W),W)),2)</a:t>
            </a:r>
          </a:p>
          <a:p>
            <a:pPr lvl="0"/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classification_loss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tf.reduce_mean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tf.maximum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tf.subtract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(delta,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tf.multiply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(logits,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))))</a:t>
            </a:r>
          </a:p>
          <a:p>
            <a:pPr lvl="0"/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total_loss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tf.add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tf.multiply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C_param,classification_loss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tf.multiply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Reg_param,norm_term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pPr lvl="0"/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total_loss</a:t>
            </a:r>
            <a:endParaRPr lang="en-H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inference_fn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W,b,x_data,y_target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tf.sign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tf.subtract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tf.matmul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W), b))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tf.reduce_mean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tf.cast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tf.equal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(prediction,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tf.float32))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accuracy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next_batch_fn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x_train,y_train,num_samples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np.random.choice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size=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num_samples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[index]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np.transpose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[index]])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y_batch</a:t>
            </a:r>
            <a:endParaRPr lang="en-H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In[11]: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Dataset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peparation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Dataset loading and organizing.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datasets.load_iris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Only the first two features are extracted and used.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iris.data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[:, :2]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The labels are transformed to -1 and 1.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 if label==0 else -1 for label in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iris.target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indices for train and test sets.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my_randoms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np.random.choice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[0], replace=False)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train_indices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my_randoms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[0:int(0.5 *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[0])]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test_indices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my_randoms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(0.5 *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[0]):]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Splitting train and test sets.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train_indices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y[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train_indices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x_test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test_indices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y_test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y[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test_indices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In[12]: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Defining Placeholders 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tf.placeholder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(shape=[None,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[1]],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dtype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=tf.float32)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tf.placeholder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(shape=[None, 1],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dtype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=tf.float32)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tf.random_normal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[1],1]))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tf.random_normal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(shape=[1,1]))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Calculation of loss and accuracy.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total_loss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loss_fn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(W, bias,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inference_fn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(W, bias,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Defining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train_op</a:t>
            </a:r>
            <a:endParaRPr lang="en-H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train_op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tf.train.GradientDescentOptimizer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initial_learning_rate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).minimize(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total_loss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In[13]: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Session 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tf.Session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Initialization of the variables.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tf.initialize_all_variables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In[14]: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Training the Linear SVM 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###############################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step_idx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range(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num_steps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batch of data.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next_batch_fn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num_samples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Run the optimizer.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train_op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Calculation of loss and accuracy.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loss_step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total_loss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y_batch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train_acc_step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(accuracy,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np.transpose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y_train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])})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test_acc_step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(accuracy,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x_data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x_test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y_target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np.transpose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y_test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])})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Displaying the desired values.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step_idx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+ 1) % 100 == 0: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print('Step #%d, training accuracy= %% %.2f, testing accuracy= %% %.2f ' % 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step_idx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+ 1, float(100 *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train_acc_step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float(100 *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test_acc_step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In[15]: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is_evaluation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[[w1], [w2]]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[[b]] =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sess.run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(bias)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x_line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[data[1] for data in X]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Find the separator line.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= []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= [-w2/w1*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i+b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/w1 for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x_line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coor_pos_list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positive_X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positive_y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coor_neg_list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negative_X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negative_y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b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index, data in enumerate(X):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y[index] == 1: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positive_X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data[1]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positive_y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data[0]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y[index] == -1: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negative_X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data[1]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negative_y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data[0]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sys.exit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("Invalid label!")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uncomment if plotting is desired!</a:t>
            </a:r>
          </a:p>
          <a:p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Plotting the SVM decision boundary.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positive_X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positive_y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'+', label='Positive')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negative_X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negative_y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'o', label='Negative')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x_line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line, 'r-', label='Separator', linewidth=3)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plt.legend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='best')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('Linear SVM')</a:t>
            </a:r>
          </a:p>
          <a:p>
            <a:r>
              <a:rPr lang="en-H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H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6177A-04B4-4608-B5F4-8C853EB82B76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890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2888"/>
            <a:ext cx="7772400" cy="754062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6062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1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4A-D91B-4F17-9BA2-06D8C5472506}" type="datetime1">
              <a:rPr lang="en-US" smtClean="0"/>
              <a:pPr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2877"/>
            <a:ext cx="2057400" cy="365125"/>
          </a:xfrm>
        </p:spPr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2876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23838" y="6181725"/>
            <a:ext cx="8696325" cy="31115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4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19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022" y="1768979"/>
            <a:ext cx="4314979" cy="4120646"/>
          </a:xfrm>
        </p:spPr>
        <p:txBody>
          <a:bodyPr/>
          <a:lstStyle>
            <a:lvl1pPr>
              <a:lnSpc>
                <a:spcPct val="100000"/>
              </a:lnSpc>
              <a:spcAft>
                <a:spcPts val="1000"/>
              </a:spcAft>
              <a:buClr>
                <a:srgbClr val="0070C0"/>
              </a:buClr>
              <a:buSzPct val="90000"/>
              <a:defRPr sz="2400"/>
            </a:lvl1pPr>
            <a:lvl2pPr>
              <a:buClr>
                <a:srgbClr val="0070C0"/>
              </a:buClr>
              <a:buSzPct val="90000"/>
              <a:defRPr/>
            </a:lvl2pPr>
            <a:lvl3pPr>
              <a:buClr>
                <a:srgbClr val="0070C0"/>
              </a:buClr>
              <a:buSzPct val="90000"/>
              <a:defRPr/>
            </a:lvl3pPr>
            <a:lvl4pPr>
              <a:buClr>
                <a:srgbClr val="0070C0"/>
              </a:buClr>
              <a:buSzPct val="90000"/>
              <a:defRPr/>
            </a:lvl4pPr>
            <a:lvl5pPr>
              <a:buClr>
                <a:srgbClr val="0070C0"/>
              </a:buClr>
              <a:buSzPct val="9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68979"/>
            <a:ext cx="4315968" cy="4133346"/>
          </a:xfrm>
        </p:spPr>
        <p:txBody>
          <a:bodyPr/>
          <a:lstStyle>
            <a:lvl1pPr>
              <a:lnSpc>
                <a:spcPct val="100000"/>
              </a:lnSpc>
              <a:spcAft>
                <a:spcPts val="1000"/>
              </a:spcAft>
              <a:buClr>
                <a:srgbClr val="0070C0"/>
              </a:buClr>
              <a:buSzPct val="90000"/>
              <a:defRPr/>
            </a:lvl1pPr>
            <a:lvl2pPr>
              <a:buClr>
                <a:srgbClr val="0070C0"/>
              </a:buClr>
              <a:buSzPct val="90000"/>
              <a:defRPr/>
            </a:lvl2pPr>
            <a:lvl3pPr>
              <a:buClr>
                <a:srgbClr val="0070C0"/>
              </a:buClr>
              <a:buSzPct val="90000"/>
              <a:defRPr/>
            </a:lvl3pPr>
            <a:lvl4pPr>
              <a:buClr>
                <a:srgbClr val="0070C0"/>
              </a:buClr>
              <a:buSzPct val="90000"/>
              <a:defRPr/>
            </a:lvl4pPr>
            <a:lvl5pPr>
              <a:buClr>
                <a:srgbClr val="0070C0"/>
              </a:buClr>
              <a:buSzPct val="9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99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935832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1" y="1759744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60" y="935832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60" y="1759744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47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9514-18E7-4CB2-8CB4-6BFD671A5866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B926-E58B-40DD-BC08-AA218CC8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>
          <a:srgbClr val="0070C0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po.continuum.io/archive/Anaconda3-4.2.0-Windows-x86_64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versions/r0.12/api_docs/pyth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418"/>
            <a:ext cx="7772400" cy="754062"/>
          </a:xfrm>
        </p:spPr>
        <p:txBody>
          <a:bodyPr/>
          <a:lstStyle/>
          <a:p>
            <a:r>
              <a:rPr lang="en-US" dirty="0"/>
              <a:t>Tutorial on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8782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4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CE4D-605B-49C3-92B2-53F2FFCB64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3838" y="1299882"/>
            <a:ext cx="8696325" cy="4881052"/>
          </a:xfrm>
        </p:spPr>
        <p:txBody>
          <a:bodyPr/>
          <a:lstStyle/>
          <a:p>
            <a:r>
              <a:rPr lang="en-HK" dirty="0"/>
              <a:t>Windows: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Install python 3.5 from: </a:t>
            </a:r>
            <a:r>
              <a:rPr lang="en-HK" dirty="0">
                <a:hlinkClick r:id="rId2"/>
              </a:rPr>
              <a:t>https://repo.continuum.io/archive/Anaconda3-4.2.0-Windows-x86_64.exe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Open Windows PowerShell, then install </a:t>
            </a:r>
            <a:r>
              <a:rPr lang="en-HK" dirty="0" err="1"/>
              <a:t>tensorflow</a:t>
            </a:r>
            <a:r>
              <a:rPr lang="en-HK" dirty="0"/>
              <a:t> by typing:  </a:t>
            </a:r>
          </a:p>
          <a:p>
            <a:pPr marL="457200" lvl="1" indent="0">
              <a:buNone/>
            </a:pPr>
            <a:r>
              <a:rPr lang="en-HK" altLang="zh-CN" dirty="0"/>
              <a:t>	</a:t>
            </a: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HK" dirty="0"/>
              <a:t>pip install </a:t>
            </a:r>
            <a:r>
              <a:rPr lang="en-HK" dirty="0" err="1"/>
              <a:t>tensorflow</a:t>
            </a:r>
            <a:endParaRPr lang="en-HK" dirty="0"/>
          </a:p>
          <a:p>
            <a:pPr marL="457200" lvl="1" indent="0">
              <a:buNone/>
            </a:pPr>
            <a:r>
              <a:rPr lang="en-HK" dirty="0"/>
              <a:t>	</a:t>
            </a:r>
            <a:r>
              <a:rPr lang="en-US" altLang="zh-CN" dirty="0"/>
              <a:t>Notes: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CUDA</a:t>
            </a:r>
            <a:r>
              <a:rPr lang="zh-CN" altLang="en-US" dirty="0"/>
              <a:t> </a:t>
            </a:r>
            <a:r>
              <a:rPr lang="en-US" altLang="zh-CN" dirty="0"/>
              <a:t>installed,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 err="1"/>
              <a:t>tensorflow-gpu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HK" altLang="zh-CN" dirty="0"/>
              <a:t>	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faster.</a:t>
            </a:r>
            <a:endParaRPr lang="en-HK" dirty="0"/>
          </a:p>
          <a:p>
            <a:r>
              <a:rPr lang="en-HK" dirty="0"/>
              <a:t>Validate your installation:</a:t>
            </a:r>
          </a:p>
          <a:p>
            <a:pPr lvl="1"/>
            <a:r>
              <a:rPr lang="en-HK" dirty="0"/>
              <a:t>Type the following contents in python: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0B0517-91C7-4434-890A-B452E071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19" y="4342081"/>
            <a:ext cx="3973515" cy="1106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0306" rIns="0" bIns="6030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&gt;&gt;&gt; </a:t>
            </a:r>
            <a:r>
              <a:rPr lang="en-US" altLang="en-US" sz="1600" dirty="0">
                <a:solidFill>
                  <a:srgbClr val="3B78E7"/>
                </a:solidFill>
                <a:latin typeface="Arial Unicode MS"/>
                <a:ea typeface="Roboto Mono"/>
              </a:rPr>
              <a:t>import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en-US" sz="1600" dirty="0" err="1">
                <a:solidFill>
                  <a:srgbClr val="37474F"/>
                </a:solidFill>
                <a:latin typeface="Arial Unicode MS"/>
                <a:ea typeface="Roboto Mono"/>
              </a:rPr>
              <a:t>tensorflow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en-US" sz="1600" dirty="0">
                <a:solidFill>
                  <a:srgbClr val="3B78E7"/>
                </a:solidFill>
                <a:latin typeface="Arial Unicode MS"/>
                <a:ea typeface="Roboto Mono"/>
              </a:rPr>
              <a:t>as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en-US" sz="1600" dirty="0" err="1">
                <a:solidFill>
                  <a:srgbClr val="37474F"/>
                </a:solidFill>
                <a:latin typeface="Arial Unicode MS"/>
                <a:ea typeface="Roboto Mono"/>
              </a:rPr>
              <a:t>tf</a:t>
            </a:r>
            <a:b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&gt;&gt;&gt; hello = </a:t>
            </a:r>
            <a:r>
              <a:rPr lang="en-US" altLang="en-US" sz="1600" dirty="0" err="1">
                <a:solidFill>
                  <a:srgbClr val="37474F"/>
                </a:solidFill>
                <a:latin typeface="Arial Unicode MS"/>
                <a:ea typeface="Roboto Mono"/>
              </a:rPr>
              <a:t>tf.constant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en-US" altLang="en-US" sz="1600" dirty="0">
                <a:solidFill>
                  <a:srgbClr val="0D904F"/>
                </a:solidFill>
                <a:latin typeface="Arial Unicode MS"/>
                <a:ea typeface="Roboto Mono"/>
              </a:rPr>
              <a:t>'Hello, </a:t>
            </a:r>
            <a:r>
              <a:rPr lang="en-US" altLang="en-US" sz="1600" dirty="0" err="1">
                <a:solidFill>
                  <a:srgbClr val="0D904F"/>
                </a:solidFill>
                <a:latin typeface="Arial Unicode MS"/>
                <a:ea typeface="Roboto Mono"/>
              </a:rPr>
              <a:t>TensorFlow</a:t>
            </a:r>
            <a:r>
              <a:rPr lang="en-US" altLang="en-US" sz="1600" dirty="0">
                <a:solidFill>
                  <a:srgbClr val="0D904F"/>
                </a:solidFill>
                <a:latin typeface="Arial Unicode MS"/>
                <a:ea typeface="Roboto Mono"/>
              </a:rPr>
              <a:t>!'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)</a:t>
            </a:r>
            <a:b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&gt;&gt;&gt; </a:t>
            </a:r>
            <a:r>
              <a:rPr lang="en-US" altLang="en-US" sz="1600" dirty="0" err="1">
                <a:solidFill>
                  <a:srgbClr val="37474F"/>
                </a:solidFill>
                <a:latin typeface="Arial Unicode MS"/>
                <a:ea typeface="Roboto Mono"/>
              </a:rPr>
              <a:t>sess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 = </a:t>
            </a:r>
            <a:r>
              <a:rPr lang="en-US" altLang="en-US" sz="1600" dirty="0" err="1">
                <a:solidFill>
                  <a:srgbClr val="37474F"/>
                </a:solidFill>
                <a:latin typeface="Arial Unicode MS"/>
                <a:ea typeface="Roboto Mono"/>
              </a:rPr>
              <a:t>tf.</a:t>
            </a:r>
            <a:r>
              <a:rPr lang="en-US" altLang="en-US" sz="1600" dirty="0" err="1">
                <a:solidFill>
                  <a:srgbClr val="9C27B0"/>
                </a:solidFill>
                <a:latin typeface="Arial Unicode MS"/>
                <a:ea typeface="Roboto Mono"/>
              </a:rPr>
              <a:t>Session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()</a:t>
            </a:r>
            <a:b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&gt;&gt;&gt; </a:t>
            </a:r>
            <a:r>
              <a:rPr lang="en-US" altLang="en-US" sz="1600" dirty="0">
                <a:solidFill>
                  <a:srgbClr val="3B78E7"/>
                </a:solidFill>
                <a:latin typeface="Arial Unicode MS"/>
                <a:ea typeface="Roboto Mono"/>
              </a:rPr>
              <a:t>print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en-US" altLang="en-US" sz="1600" dirty="0" err="1">
                <a:solidFill>
                  <a:srgbClr val="37474F"/>
                </a:solidFill>
                <a:latin typeface="Arial Unicode MS"/>
                <a:ea typeface="Roboto Mono"/>
              </a:rPr>
              <a:t>sess.run</a:t>
            </a:r>
            <a:r>
              <a:rPr lang="en-US" altLang="en-US" sz="1600" dirty="0">
                <a:solidFill>
                  <a:srgbClr val="37474F"/>
                </a:solidFill>
                <a:latin typeface="Arial Unicode MS"/>
                <a:ea typeface="Roboto Mono"/>
              </a:rPr>
              <a:t>(hello))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71915" y="4009106"/>
            <a:ext cx="4736127" cy="2773066"/>
            <a:chOff x="5979621" y="2488332"/>
            <a:chExt cx="5671272" cy="35797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B4078D-D019-4E3F-82CC-36F95BC0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622" y="2488332"/>
              <a:ext cx="5671271" cy="357978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5979621" y="3648456"/>
              <a:ext cx="3685587" cy="2220037"/>
              <a:chOff x="5979621" y="3648456"/>
              <a:chExt cx="3685587" cy="222003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190488" y="3648456"/>
                <a:ext cx="179222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126480" y="3941064"/>
                <a:ext cx="3538728" cy="5120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79621" y="5356429"/>
                <a:ext cx="2131107" cy="5120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09618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642A6-8A11-4DEC-862C-33679F6B9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748" y="2534619"/>
            <a:ext cx="4571485" cy="2029334"/>
          </a:xfrm>
        </p:spPr>
        <p:txBody>
          <a:bodyPr/>
          <a:lstStyle/>
          <a:p>
            <a:r>
              <a:rPr lang="en-HK" dirty="0"/>
              <a:t>Nodes:</a:t>
            </a:r>
          </a:p>
          <a:p>
            <a:pPr lvl="1"/>
            <a:r>
              <a:rPr lang="en-HK" dirty="0"/>
              <a:t>Operators, variables and constants</a:t>
            </a:r>
          </a:p>
          <a:p>
            <a:r>
              <a:rPr lang="en-HK" dirty="0"/>
              <a:t>Edges:</a:t>
            </a:r>
          </a:p>
          <a:p>
            <a:pPr lvl="1"/>
            <a:r>
              <a:rPr lang="en-HK" dirty="0"/>
              <a:t>Tensors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AD01F7-8608-4A3C-8D5D-4AD9D5B0B2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07101" y="3308054"/>
            <a:ext cx="5754688" cy="3476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88734-EE2B-4D37-A147-A5D0ADA20837}"/>
              </a:ext>
            </a:extLst>
          </p:cNvPr>
          <p:cNvSpPr/>
          <p:nvPr/>
        </p:nvSpPr>
        <p:spPr>
          <a:xfrm>
            <a:off x="457748" y="1690691"/>
            <a:ext cx="3226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H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tf.add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Operators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32731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4F74C-9BA5-4CF7-B252-E11F782EB0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HK" dirty="0"/>
              <a:t>Create a session, assign it to variable</a:t>
            </a:r>
          </a:p>
          <a:p>
            <a:r>
              <a:rPr lang="en-HK" dirty="0"/>
              <a:t>Within the session, evaluate the graph to fetch the value of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18A7B-8095-4D40-B194-F06B10443E0E}"/>
              </a:ext>
            </a:extLst>
          </p:cNvPr>
          <p:cNvSpPr/>
          <p:nvPr/>
        </p:nvSpPr>
        <p:spPr>
          <a:xfrm>
            <a:off x="5052671" y="1836454"/>
            <a:ext cx="4738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H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tf.add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sess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tf.Session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HK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51A29-4C74-45C9-8B08-38A04299C08A}"/>
              </a:ext>
            </a:extLst>
          </p:cNvPr>
          <p:cNvSpPr/>
          <p:nvPr/>
        </p:nvSpPr>
        <p:spPr>
          <a:xfrm>
            <a:off x="5052671" y="43080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H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tf.add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tf.Session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sess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HK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654F-92C4-4AA3-A27F-5DAEA8B95BDD}"/>
              </a:ext>
            </a:extLst>
          </p:cNvPr>
          <p:cNvSpPr txBox="1"/>
          <p:nvPr/>
        </p:nvSpPr>
        <p:spPr>
          <a:xfrm>
            <a:off x="5191216" y="3385561"/>
            <a:ext cx="12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Or: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257022" y="365128"/>
            <a:ext cx="8555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Session: How to obtain the value of a</a:t>
            </a:r>
          </a:p>
        </p:txBody>
      </p:sp>
    </p:spTree>
    <p:extLst>
      <p:ext uri="{BB962C8B-B14F-4D97-AF65-F5344CB8AC3E}">
        <p14:creationId xmlns:p14="http://schemas.microsoft.com/office/powerpoint/2010/main" val="297224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0D97C9-B238-453B-A386-91F64B341585}"/>
              </a:ext>
            </a:extLst>
          </p:cNvPr>
          <p:cNvSpPr/>
          <p:nvPr/>
        </p:nvSpPr>
        <p:spPr>
          <a:xfrm>
            <a:off x="359681" y="1471144"/>
            <a:ext cx="3516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H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H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HK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H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op1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tf.add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op2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tf.multiply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op3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tf.pow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(op2, op1)</a:t>
            </a:r>
          </a:p>
          <a:p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tf.Session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HK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sess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	op3 = </a:t>
            </a:r>
            <a:r>
              <a:rPr lang="en-HK" dirty="0" err="1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HK" dirty="0">
                <a:solidFill>
                  <a:srgbClr val="000000"/>
                </a:solidFill>
                <a:latin typeface="Consolas" panose="020B0609020204030204" pitchFamily="49" charset="0"/>
              </a:rPr>
              <a:t>(op3)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8AF4FF-CA60-4000-ACD1-768A782CA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74520" y="3707802"/>
            <a:ext cx="5754688" cy="30392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More Graphs</a:t>
            </a:r>
          </a:p>
        </p:txBody>
      </p:sp>
    </p:spTree>
    <p:extLst>
      <p:ext uri="{BB962C8B-B14F-4D97-AF65-F5344CB8AC3E}">
        <p14:creationId xmlns:p14="http://schemas.microsoft.com/office/powerpoint/2010/main" val="98579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10460569"/>
              </p:ext>
            </p:extLst>
          </p:nvPr>
        </p:nvGraphicFramePr>
        <p:xfrm>
          <a:off x="917321" y="1766521"/>
          <a:ext cx="73093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679">
                  <a:extLst>
                    <a:ext uri="{9D8B030D-6E8A-4147-A177-3AD203B41FA5}">
                      <a16:colId xmlns:a16="http://schemas.microsoft.com/office/drawing/2014/main" val="3844238213"/>
                    </a:ext>
                  </a:extLst>
                </a:gridCol>
                <a:gridCol w="3654679">
                  <a:extLst>
                    <a:ext uri="{9D8B030D-6E8A-4147-A177-3AD203B41FA5}">
                      <a16:colId xmlns:a16="http://schemas.microsoft.com/office/drawing/2014/main" val="249768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tf.subtract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y, name=None)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2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a scalar times a </a:t>
                      </a:r>
                      <a:r>
                        <a:rPr lang="en-US" dirty="0"/>
                        <a:t>Tensor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tf.scalar_mul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(scalar,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7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Element-wise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division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tf.div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y, name=None)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8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style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tf.divide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y, name=None)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Element-wise remainder of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tf.mod(x, y, name=None)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5328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A92DC-7C3B-41E8-9BF0-BAFE6817C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HK" dirty="0"/>
              <a:t>See all available operators: </a:t>
            </a:r>
            <a:r>
              <a:rPr lang="en-HK" dirty="0">
                <a:hlinkClick r:id="rId2"/>
              </a:rPr>
              <a:t>https://www.tensorflow.org/versions/r0.12/api_docs/python/</a:t>
            </a:r>
            <a:r>
              <a:rPr lang="en-HK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62378"/>
              </p:ext>
            </p:extLst>
          </p:nvPr>
        </p:nvGraphicFramePr>
        <p:xfrm>
          <a:off x="628650" y="4210343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392">
                  <a:extLst>
                    <a:ext uri="{9D8B030D-6E8A-4147-A177-3AD203B41FA5}">
                      <a16:colId xmlns:a16="http://schemas.microsoft.com/office/drawing/2014/main" val="1214658040"/>
                    </a:ext>
                  </a:extLst>
                </a:gridCol>
                <a:gridCol w="5499608">
                  <a:extLst>
                    <a:ext uri="{9D8B030D-6E8A-4147-A177-3AD203B41FA5}">
                      <a16:colId xmlns:a16="http://schemas.microsoft.com/office/drawing/2014/main" val="153576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</a:t>
                      </a:r>
                      <a:r>
                        <a:rPr lang="en-US" baseline="0" dirty="0"/>
                        <a:t> string to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tf.string_to_number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string_tensor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out_type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=None, name=None)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6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size of a tensor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tf.size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(input, name=None,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out_type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=tf.int32)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 a tensor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split_dim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value, name='split')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6916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More 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39233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5E373E-FE07-435D-B9E8-A1237A9578D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104592"/>
              </p:ext>
            </p:extLst>
          </p:nvPr>
        </p:nvGraphicFramePr>
        <p:xfrm>
          <a:off x="319176" y="1568823"/>
          <a:ext cx="847976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54">
                  <a:extLst>
                    <a:ext uri="{9D8B030D-6E8A-4147-A177-3AD203B41FA5}">
                      <a16:colId xmlns:a16="http://schemas.microsoft.com/office/drawing/2014/main" val="2372969608"/>
                    </a:ext>
                  </a:extLst>
                </a:gridCol>
                <a:gridCol w="6051513">
                  <a:extLst>
                    <a:ext uri="{9D8B030D-6E8A-4147-A177-3AD203B41FA5}">
                      <a16:colId xmlns:a16="http://schemas.microsoft.com/office/drawing/2014/main" val="1365221404"/>
                    </a:ext>
                  </a:extLst>
                </a:gridCol>
              </a:tblGrid>
              <a:tr h="341457">
                <a:tc>
                  <a:txBody>
                    <a:bodyPr/>
                    <a:lstStyle/>
                    <a:p>
                      <a:r>
                        <a:rPr lang="en-HK" dirty="0"/>
                        <a:t>Matrix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78297"/>
                  </a:ext>
                </a:extLst>
              </a:tr>
              <a:tr h="547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kern="1200" dirty="0">
                          <a:effectLst/>
                        </a:rPr>
                        <a:t>Identity matrix</a:t>
                      </a:r>
                      <a:endParaRPr lang="en-HK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effectLst/>
                        </a:rPr>
                        <a:t>identity_matrix</a:t>
                      </a:r>
                      <a:r>
                        <a:rPr lang="en-HK" dirty="0">
                          <a:effectLst/>
                        </a:rPr>
                        <a:t> = </a:t>
                      </a:r>
                      <a:r>
                        <a:rPr lang="en-HK" dirty="0" err="1">
                          <a:effectLst/>
                        </a:rPr>
                        <a:t>tf.diag</a:t>
                      </a:r>
                      <a:r>
                        <a:rPr lang="en-HK" dirty="0">
                          <a:effectLst/>
                        </a:rPr>
                        <a:t>([1.0,1.0,1.0])</a:t>
                      </a:r>
                    </a:p>
                    <a:p>
                      <a:r>
                        <a:rPr lang="en-HK" dirty="0">
                          <a:effectLst/>
                        </a:rPr>
                        <a:t>print(</a:t>
                      </a:r>
                      <a:r>
                        <a:rPr lang="en-HK" dirty="0" err="1">
                          <a:effectLst/>
                        </a:rPr>
                        <a:t>sess.run</a:t>
                      </a:r>
                      <a:r>
                        <a:rPr lang="en-HK" dirty="0">
                          <a:effectLst/>
                        </a:rPr>
                        <a:t>(</a:t>
                      </a:r>
                      <a:r>
                        <a:rPr lang="en-HK" dirty="0" err="1">
                          <a:effectLst/>
                        </a:rPr>
                        <a:t>identity_matrix</a:t>
                      </a:r>
                      <a:r>
                        <a:rPr lang="en-HK" dirty="0">
                          <a:effectLst/>
                        </a:rPr>
                        <a:t>))</a:t>
                      </a:r>
                      <a:endParaRPr lang="en-HK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44343"/>
                  </a:ext>
                </a:extLst>
              </a:tr>
              <a:tr h="547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2x3 random norm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effectLst/>
                        </a:rPr>
                        <a:t>A = </a:t>
                      </a:r>
                      <a:r>
                        <a:rPr lang="en-HK" dirty="0" err="1">
                          <a:effectLst/>
                        </a:rPr>
                        <a:t>tf.truncated_normal</a:t>
                      </a:r>
                      <a:r>
                        <a:rPr lang="en-HK" dirty="0">
                          <a:effectLst/>
                        </a:rPr>
                        <a:t>([2,3])</a:t>
                      </a:r>
                    </a:p>
                    <a:p>
                      <a:r>
                        <a:rPr lang="en-HK" dirty="0">
                          <a:effectLst/>
                        </a:rPr>
                        <a:t>print(</a:t>
                      </a:r>
                      <a:r>
                        <a:rPr lang="en-HK" dirty="0" err="1">
                          <a:effectLst/>
                        </a:rPr>
                        <a:t>sess.run</a:t>
                      </a:r>
                      <a:r>
                        <a:rPr lang="en-HK" dirty="0">
                          <a:effectLst/>
                        </a:rPr>
                        <a:t>(A))</a:t>
                      </a:r>
                      <a:endParaRPr lang="en-HK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27934"/>
                  </a:ext>
                </a:extLst>
              </a:tr>
              <a:tr h="547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2x3 constant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tf.fill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([2,3], 5.0)</a:t>
                      </a:r>
                    </a:p>
                    <a:p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77726"/>
                  </a:ext>
                </a:extLst>
              </a:tr>
              <a:tr h="782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matrix from np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tf.convert_to_tensor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([[1., 2., 3.], [-3., -7., -1.], [0., 5., -2.]]))</a:t>
                      </a:r>
                    </a:p>
                    <a:p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24384"/>
                  </a:ext>
                </a:extLst>
              </a:tr>
              <a:tr h="31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tf.matmul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(B, 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identity_matrix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9596"/>
                  </a:ext>
                </a:extLst>
              </a:tr>
              <a:tr h="31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Determinant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tf.matrix_determinant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83161"/>
                  </a:ext>
                </a:extLst>
              </a:tr>
              <a:tr h="31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Inverse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tf.matrix_inverse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9800"/>
                  </a:ext>
                </a:extLst>
              </a:tr>
              <a:tr h="547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Eigenvalues and Eigenvectors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sess.run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H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tf.self_adjoint_eig</a:t>
                      </a:r>
                      <a:r>
                        <a:rPr lang="en-H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66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189154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2500598"/>
              </p:ext>
            </p:extLst>
          </p:nvPr>
        </p:nvGraphicFramePr>
        <p:xfrm>
          <a:off x="223837" y="1969815"/>
          <a:ext cx="86963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163">
                  <a:extLst>
                    <a:ext uri="{9D8B030D-6E8A-4147-A177-3AD203B41FA5}">
                      <a16:colId xmlns:a16="http://schemas.microsoft.com/office/drawing/2014/main" val="245569695"/>
                    </a:ext>
                  </a:extLst>
                </a:gridCol>
                <a:gridCol w="4348163">
                  <a:extLst>
                    <a:ext uri="{9D8B030D-6E8A-4147-A177-3AD203B41FA5}">
                      <a16:colId xmlns:a16="http://schemas.microsoft.com/office/drawing/2014/main" val="99339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tf.map_fn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elems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name=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  <a:r>
                        <a:rPr lang="en-US" baseline="0" dirty="0"/>
                        <a:t> from the first to the 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tf.foldl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elems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name=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 from the last</a:t>
                      </a:r>
                      <a:r>
                        <a:rPr lang="en-US" baseline="0" dirty="0"/>
                        <a:t> to the 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tf.foldr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fn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elems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name=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5191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87" y="3813528"/>
            <a:ext cx="2184512" cy="22861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837" y="3894757"/>
            <a:ext cx="65653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tf.constant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name=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input_data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mapped_elems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tf.map_fn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x: x * x, elements)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reduced_elem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tf.foldl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x: a + x,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mapped_elems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tf.Session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reduced_elem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will return 91 = 1*1 + 2*2 + 3*3 + 4*4 + 5*5 + 6*6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MapReduce</a:t>
            </a:r>
            <a:r>
              <a:rPr lang="en-US" dirty="0"/>
              <a:t> Style Operators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491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DC39C3-AD4C-456A-AE02-438A1258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38489-0C54-415C-9C6C-66A2C92F08F9}"/>
              </a:ext>
            </a:extLst>
          </p:cNvPr>
          <p:cNvSpPr/>
          <p:nvPr/>
        </p:nvSpPr>
        <p:spPr>
          <a:xfrm>
            <a:off x="223838" y="1690691"/>
            <a:ext cx="8696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HK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HK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op1 =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tf.add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op2 =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tf.multiply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op3 =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tf.pow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(op2, op1)</a:t>
            </a:r>
          </a:p>
          <a:p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tf.Session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op3 =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sess.run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</a:rPr>
              <a:t>(op3)</a:t>
            </a:r>
          </a:p>
          <a:p>
            <a:r>
              <a:rPr lang="en-HK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tf.summary.merge_all</a:t>
            </a:r>
            <a:r>
              <a:rPr lang="en-H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H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writer = </a:t>
            </a:r>
            <a:r>
              <a:rPr lang="en-HK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tf.summary.FileWriter</a:t>
            </a:r>
            <a:r>
              <a:rPr lang="en-H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HK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"cmsc5741_tensorflow_logs"</a:t>
            </a:r>
            <a:r>
              <a:rPr lang="en-H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HK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sess.graph</a:t>
            </a:r>
            <a:r>
              <a:rPr lang="en-H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E97EB-5FD1-42E1-8FBD-C25865C24248}"/>
              </a:ext>
            </a:extLst>
          </p:cNvPr>
          <p:cNvSpPr txBox="1"/>
          <p:nvPr/>
        </p:nvSpPr>
        <p:spPr>
          <a:xfrm>
            <a:off x="223838" y="4378491"/>
            <a:ext cx="9615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HK" sz="1600" dirty="0"/>
              <a:t>After executing the above code, type “tensorboard.exe –</a:t>
            </a:r>
            <a:r>
              <a:rPr lang="en-HK" sz="1600" dirty="0" err="1"/>
              <a:t>logdir</a:t>
            </a:r>
            <a:r>
              <a:rPr lang="en-HK" sz="1600" dirty="0"/>
              <a:t>=cmsc5741_tensorflow_logs</a:t>
            </a:r>
          </a:p>
          <a:p>
            <a:pPr marL="342900" indent="-342900">
              <a:buFont typeface="+mj-lt"/>
              <a:buAutoNum type="arabicPeriod"/>
            </a:pPr>
            <a:r>
              <a:rPr lang="en-HK" sz="1600" dirty="0"/>
              <a:t>Use your browser to open the address displayed like the following example: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3838" y="5096521"/>
            <a:ext cx="8696325" cy="1282521"/>
            <a:chOff x="223838" y="5210355"/>
            <a:chExt cx="8696325" cy="12825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6EE6FB-8552-46FC-AF04-F4B970BC8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38" y="5210355"/>
              <a:ext cx="8696325" cy="12825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3A80BB-E21D-40C7-B5EE-D294C975739B}"/>
                </a:ext>
              </a:extLst>
            </p:cNvPr>
            <p:cNvCxnSpPr/>
            <p:nvPr/>
          </p:nvCxnSpPr>
          <p:spPr>
            <a:xfrm flipV="1">
              <a:off x="1607598" y="6337300"/>
              <a:ext cx="2308794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How to show the computation graph: </a:t>
            </a:r>
            <a:r>
              <a:rPr lang="en-HK" dirty="0" err="1"/>
              <a:t>TensorBoard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9999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3834-0400-4129-B6E0-1A03EC9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EA66-0289-4E02-9B6D-F4AB16D37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708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5EEC46-1FC2-44DD-9847-F529EF2471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3838" y="1344706"/>
            <a:ext cx="11595100" cy="5002363"/>
          </a:xfrm>
        </p:spPr>
        <p:txBody>
          <a:bodyPr/>
          <a:lstStyle/>
          <a:p>
            <a:r>
              <a:rPr lang="en-HK" dirty="0"/>
              <a:t>SVM will be introduced in Week 10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E05CD76-2E73-4D92-9468-1378B7C10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EAD14-A1FE-436A-9B97-39788CACC917}"/>
              </a:ext>
            </a:extLst>
          </p:cNvPr>
          <p:cNvGrpSpPr/>
          <p:nvPr/>
        </p:nvGrpSpPr>
        <p:grpSpPr>
          <a:xfrm>
            <a:off x="223838" y="1854447"/>
            <a:ext cx="6278197" cy="3619177"/>
            <a:chOff x="1417146" y="1694585"/>
            <a:chExt cx="9448801" cy="32860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94457B-6BD2-4E1D-BF97-1308EF40F4AE}"/>
                </a:ext>
              </a:extLst>
            </p:cNvPr>
            <p:cNvGrpSpPr/>
            <p:nvPr/>
          </p:nvGrpSpPr>
          <p:grpSpPr>
            <a:xfrm>
              <a:off x="1417146" y="1694585"/>
              <a:ext cx="9448801" cy="3286050"/>
              <a:chOff x="600075" y="2305050"/>
              <a:chExt cx="6934200" cy="32860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5951C0-9D08-40EE-B885-3AE558BAD384}"/>
                  </a:ext>
                </a:extLst>
              </p:cNvPr>
              <p:cNvSpPr/>
              <p:nvPr/>
            </p:nvSpPr>
            <p:spPr>
              <a:xfrm>
                <a:off x="600075" y="2657476"/>
                <a:ext cx="6934200" cy="293362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buClr>
                    <a:srgbClr val="0070C0"/>
                  </a:buClr>
                  <a:buSzPct val="90000"/>
                </a:pPr>
                <a:endParaRPr lang="en-US" sz="2000" dirty="0"/>
              </a:p>
            </p:txBody>
          </p:sp>
          <p:sp>
            <p:nvSpPr>
              <p:cNvPr id="7" name="Round Same Side Corner Rectangle 6">
                <a:extLst>
                  <a:ext uri="{FF2B5EF4-FFF2-40B4-BE49-F238E27FC236}">
                    <a16:creationId xmlns:a16="http://schemas.microsoft.com/office/drawing/2014/main" id="{19E6D50B-68D7-44B2-85CC-B47DC379FB5F}"/>
                  </a:ext>
                </a:extLst>
              </p:cNvPr>
              <p:cNvSpPr/>
              <p:nvPr/>
            </p:nvSpPr>
            <p:spPr>
              <a:xfrm>
                <a:off x="600075" y="2305050"/>
                <a:ext cx="6934200" cy="35242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Define loss function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98563-D185-414B-A2DA-B2B6D08999D0}"/>
                </a:ext>
              </a:extLst>
            </p:cNvPr>
            <p:cNvSpPr/>
            <p:nvPr/>
          </p:nvSpPr>
          <p:spPr>
            <a:xfrm>
              <a:off x="1417146" y="2214108"/>
              <a:ext cx="9448799" cy="2766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HK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HK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loss_fn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W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HK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b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HK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HK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pPr lvl="1"/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logits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tf.subtract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tf.matmul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W),b)</a:t>
              </a:r>
            </a:p>
            <a:p>
              <a:pPr lvl="1"/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norm_term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tf.divide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tf.reduce_sum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tf.multiply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tf.transpose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(W),W)),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1"/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classification_loss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tf.reduce_mean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tf.maximum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tf.subtract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(delta,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tf.multiply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(logits,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))))</a:t>
              </a:r>
            </a:p>
            <a:p>
              <a:pPr lvl="1"/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total_loss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tf.add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tf.multiply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C_param,classification_loss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tf.multiply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Reg_param,norm_term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</a:p>
            <a:p>
              <a:pPr lvl="1"/>
              <a:r>
                <a:rPr lang="en-HK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total_loss</a:t>
              </a:r>
              <a:endParaRPr lang="en-HK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7A4D588F-5DD7-402D-A2E2-B069BB060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8" y="1690691"/>
            <a:ext cx="5523729" cy="504947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SVM Classification on </a:t>
            </a:r>
            <a:r>
              <a:rPr lang="en-HK" dirty="0" err="1"/>
              <a:t>TensorFlow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96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570BB-B228-4164-963C-ADB7291C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C99A9-9659-4038-AB3F-F74F13356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2706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C5569-5851-4ADC-8C1E-3B32DBA7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B73194-63BC-4B0E-81EE-58A179605724}"/>
              </a:ext>
            </a:extLst>
          </p:cNvPr>
          <p:cNvGrpSpPr/>
          <p:nvPr/>
        </p:nvGrpSpPr>
        <p:grpSpPr>
          <a:xfrm>
            <a:off x="223837" y="1866842"/>
            <a:ext cx="8696325" cy="3048058"/>
            <a:chOff x="1417146" y="1694585"/>
            <a:chExt cx="9448801" cy="30480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8DF4F0-562D-44D2-B55F-BD73D40FB7CE}"/>
                </a:ext>
              </a:extLst>
            </p:cNvPr>
            <p:cNvGrpSpPr/>
            <p:nvPr/>
          </p:nvGrpSpPr>
          <p:grpSpPr>
            <a:xfrm>
              <a:off x="1417146" y="1694585"/>
              <a:ext cx="9448801" cy="3048058"/>
              <a:chOff x="600075" y="2305050"/>
              <a:chExt cx="6934200" cy="304805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DBB03B-AA7C-44EA-988E-CBB97A7CD4FC}"/>
                  </a:ext>
                </a:extLst>
              </p:cNvPr>
              <p:cNvSpPr/>
              <p:nvPr/>
            </p:nvSpPr>
            <p:spPr>
              <a:xfrm>
                <a:off x="600075" y="2657475"/>
                <a:ext cx="6934200" cy="269563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buClr>
                    <a:srgbClr val="0070C0"/>
                  </a:buClr>
                  <a:buSzPct val="90000"/>
                </a:pPr>
                <a:endParaRPr lang="en-US" sz="2000" dirty="0"/>
              </a:p>
            </p:txBody>
          </p:sp>
          <p:sp>
            <p:nvSpPr>
              <p:cNvPr id="9" name="Round Same Side Corner Rectangle 6">
                <a:extLst>
                  <a:ext uri="{FF2B5EF4-FFF2-40B4-BE49-F238E27FC236}">
                    <a16:creationId xmlns:a16="http://schemas.microsoft.com/office/drawing/2014/main" id="{87F73358-BA78-4ADC-9822-9AF0395560B7}"/>
                  </a:ext>
                </a:extLst>
              </p:cNvPr>
              <p:cNvSpPr/>
              <p:nvPr/>
            </p:nvSpPr>
            <p:spPr>
              <a:xfrm>
                <a:off x="600075" y="2305050"/>
                <a:ext cx="6934200" cy="35242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Define the training operator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E7ED1D-FB3D-447A-A333-4B1942EC39C8}"/>
                </a:ext>
              </a:extLst>
            </p:cNvPr>
            <p:cNvSpPr/>
            <p:nvPr/>
          </p:nvSpPr>
          <p:spPr>
            <a:xfrm>
              <a:off x="1417146" y="2214108"/>
              <a:ext cx="9448801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tf.placeholder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shape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HK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None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X.shape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]], </a:t>
              </a:r>
              <a:r>
                <a:rPr lang="en-HK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dtype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=tf.float32)</a:t>
              </a:r>
            </a:p>
            <a:p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tf.placeholder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shape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HK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None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</a:t>
              </a:r>
              <a:r>
                <a:rPr lang="en-HK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dtype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=tf.float32)</a:t>
              </a:r>
            </a:p>
            <a:p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tf.Variable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tf.random_normal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shape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X.shape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]))</a:t>
              </a:r>
            </a:p>
            <a:p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bias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tf.Variable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tf.random_normal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shape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HK" sz="16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]))</a:t>
              </a:r>
              <a:b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HK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Calculation of loss and accuracy.</a:t>
              </a:r>
              <a:endParaRPr lang="en-HK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total_loss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loss_fn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(W, bias,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HK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Defining </a:t>
              </a:r>
              <a:r>
                <a:rPr lang="en-HK" sz="16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train_op</a:t>
              </a:r>
              <a:endParaRPr lang="en-HK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train_op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tf.train.GradientDescentOptimizer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initial_learning_rate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).minimize(</a:t>
              </a:r>
              <a:r>
                <a:rPr lang="en-HK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total_loss</a:t>
              </a:r>
              <a:r>
                <a:rPr lang="en-HK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SVM Classification on </a:t>
            </a:r>
            <a:r>
              <a:rPr lang="en-HK" dirty="0" err="1"/>
              <a:t>TensorFlow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4657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C5569-5851-4ADC-8C1E-3B32DBA7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B73194-63BC-4B0E-81EE-58A179605724}"/>
              </a:ext>
            </a:extLst>
          </p:cNvPr>
          <p:cNvGrpSpPr/>
          <p:nvPr/>
        </p:nvGrpSpPr>
        <p:grpSpPr>
          <a:xfrm>
            <a:off x="223838" y="1555146"/>
            <a:ext cx="8696326" cy="2981736"/>
            <a:chOff x="1417146" y="1694585"/>
            <a:chExt cx="9448801" cy="29817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8DF4F0-562D-44D2-B55F-BD73D40FB7CE}"/>
                </a:ext>
              </a:extLst>
            </p:cNvPr>
            <p:cNvGrpSpPr/>
            <p:nvPr/>
          </p:nvGrpSpPr>
          <p:grpSpPr>
            <a:xfrm>
              <a:off x="1417146" y="1694585"/>
              <a:ext cx="9448801" cy="2981736"/>
              <a:chOff x="600075" y="2305050"/>
              <a:chExt cx="6934200" cy="298173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DBB03B-AA7C-44EA-988E-CBB97A7CD4FC}"/>
                  </a:ext>
                </a:extLst>
              </p:cNvPr>
              <p:cNvSpPr/>
              <p:nvPr/>
            </p:nvSpPr>
            <p:spPr>
              <a:xfrm>
                <a:off x="600075" y="2657475"/>
                <a:ext cx="6934200" cy="262931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buClr>
                    <a:srgbClr val="0070C0"/>
                  </a:buClr>
                  <a:buSzPct val="90000"/>
                </a:pPr>
                <a:endParaRPr lang="en-US" sz="2000" dirty="0"/>
              </a:p>
            </p:txBody>
          </p:sp>
          <p:sp>
            <p:nvSpPr>
              <p:cNvPr id="9" name="Round Same Side Corner Rectangle 6">
                <a:extLst>
                  <a:ext uri="{FF2B5EF4-FFF2-40B4-BE49-F238E27FC236}">
                    <a16:creationId xmlns:a16="http://schemas.microsoft.com/office/drawing/2014/main" id="{87F73358-BA78-4ADC-9822-9AF0395560B7}"/>
                  </a:ext>
                </a:extLst>
              </p:cNvPr>
              <p:cNvSpPr/>
              <p:nvPr/>
            </p:nvSpPr>
            <p:spPr>
              <a:xfrm>
                <a:off x="600075" y="2305050"/>
                <a:ext cx="6934200" cy="35242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Run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E7ED1D-FB3D-447A-A333-4B1942EC39C8}"/>
                </a:ext>
              </a:extLst>
            </p:cNvPr>
            <p:cNvSpPr/>
            <p:nvPr/>
          </p:nvSpPr>
          <p:spPr>
            <a:xfrm>
              <a:off x="1417146" y="2214108"/>
              <a:ext cx="9448801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HK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step_idx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HK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HK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range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num_steps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Get the batch of data.</a:t>
              </a:r>
              <a:endParaRPr lang="en-HK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X_batch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y_batch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next_batch_fn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x_train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y_train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num_samples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batch_size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Run the optimizer.</a:t>
              </a:r>
              <a:endParaRPr lang="en-HK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sess.run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train_op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feed_dict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={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X_batch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y_batch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})</a:t>
              </a:r>
              <a:b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Calculation of loss and accuracy.</a:t>
              </a:r>
              <a:endParaRPr lang="en-HK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loss_step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sess.run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total_loss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feed_dict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={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X_batch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y_batch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train_acc_step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sess.run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(accuracy, </a:t>
              </a:r>
              <a:r>
                <a:rPr lang="en-HK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feed_dict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={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x_train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np.transpose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([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y_train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])})</a:t>
              </a:r>
            </a:p>
            <a:p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test_acc_step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sess.run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(accuracy, </a:t>
              </a:r>
              <a:r>
                <a:rPr lang="en-HK" sz="14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feed_dict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={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x_data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y_target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	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np.transpose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([</a:t>
              </a:r>
              <a:r>
                <a:rPr lang="en-HK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y_test</a:t>
              </a:r>
              <a:r>
                <a:rPr lang="en-HK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])})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SVM Classification on </a:t>
            </a:r>
            <a:r>
              <a:rPr lang="en-HK" dirty="0" err="1"/>
              <a:t>TensorFlow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1819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A211-FAE6-4CDC-8BCB-219966C068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3838" y="1470212"/>
            <a:ext cx="8696325" cy="4710722"/>
          </a:xfrm>
        </p:spPr>
        <p:txBody>
          <a:bodyPr/>
          <a:lstStyle/>
          <a:p>
            <a:r>
              <a:rPr lang="en-HK" dirty="0"/>
              <a:t>See the complete source code in note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866D-E87D-465F-93AC-CBE754916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F8840-769E-4E02-9331-ECA7C7C3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11" y="1969477"/>
            <a:ext cx="5999882" cy="42114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SVM Classification on </a:t>
            </a:r>
            <a:r>
              <a:rPr lang="en-HK" dirty="0" err="1"/>
              <a:t>TensorFlow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314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CC3-3FE5-401B-A7E2-A3FC019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dirty="0" err="1"/>
              <a:t>TensorFlow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E9F7-54FF-4026-AD97-06A13A4A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Interface for expressing machine learning algorithms, and an implementation for executing large-scale algorithms</a:t>
            </a:r>
          </a:p>
          <a:p>
            <a:r>
              <a:rPr lang="en" dirty="0"/>
              <a:t>Dataflow framework that compiles to native </a:t>
            </a:r>
            <a:r>
              <a:rPr lang="en-HK" dirty="0"/>
              <a:t>CPU</a:t>
            </a:r>
            <a:r>
              <a:rPr lang="en" dirty="0"/>
              <a:t> / GPU code</a:t>
            </a:r>
          </a:p>
          <a:p>
            <a:r>
              <a:rPr lang="en-HK" dirty="0"/>
              <a:t>Auto-differentiation </a:t>
            </a:r>
            <a:r>
              <a:rPr lang="en-HK" dirty="0" err="1"/>
              <a:t>autodiff</a:t>
            </a:r>
            <a:r>
              <a:rPr lang="en-HK" dirty="0"/>
              <a:t> (no more taking derivatives by hand)</a:t>
            </a:r>
            <a:endParaRPr lang="en" dirty="0"/>
          </a:p>
          <a:p>
            <a:r>
              <a:rPr lang="en" dirty="0"/>
              <a:t>Drastic reduction in development time</a:t>
            </a:r>
          </a:p>
          <a:p>
            <a:r>
              <a:rPr lang="en-HK" dirty="0"/>
              <a:t>Visualization (</a:t>
            </a:r>
            <a:r>
              <a:rPr lang="en-HK" dirty="0" err="1"/>
              <a:t>TensorBoard</a:t>
            </a:r>
            <a:r>
              <a:rPr lang="en-HK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B71A-6661-4EDC-A300-439FDB87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284-B8DF-4187-B2FC-E57321870C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E8D5D-3B8B-4B3A-9474-346239E75457}"/>
              </a:ext>
            </a:extLst>
          </p:cNvPr>
          <p:cNvSpPr/>
          <p:nvPr/>
        </p:nvSpPr>
        <p:spPr>
          <a:xfrm>
            <a:off x="628650" y="6075147"/>
            <a:ext cx="2904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hlinkClick r:id="rId2"/>
              </a:rPr>
              <a:t>https://www.tensorflow.org/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425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47F3-1A08-4723-9C0D-49E345B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dirty="0"/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7A8A-8913-407F-AE81-D96E45DB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Express a numeric computation as a </a:t>
            </a:r>
            <a:r>
              <a:rPr lang="en-HK" b="1" dirty="0"/>
              <a:t>graph</a:t>
            </a:r>
          </a:p>
          <a:p>
            <a:pPr lvl="1"/>
            <a:r>
              <a:rPr lang="en-HK" dirty="0"/>
              <a:t>Graph nodes are </a:t>
            </a:r>
            <a:r>
              <a:rPr lang="en-HK" b="1" dirty="0"/>
              <a:t>operations</a:t>
            </a:r>
            <a:r>
              <a:rPr lang="en-HK" dirty="0"/>
              <a:t> which have any number of inputs and outputs</a:t>
            </a:r>
          </a:p>
          <a:p>
            <a:pPr lvl="1"/>
            <a:r>
              <a:rPr lang="en-HK" dirty="0"/>
              <a:t>Graph edges are </a:t>
            </a:r>
            <a:r>
              <a:rPr lang="en-HK" b="1" dirty="0"/>
              <a:t>tensors</a:t>
            </a:r>
            <a:r>
              <a:rPr lang="en-HK" dirty="0"/>
              <a:t> which flow between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0C30F-DB41-4620-A312-DD720333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2" y="3714796"/>
            <a:ext cx="4776951" cy="29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6DE76-EF50-41DA-843A-651642D278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3838" y="1308847"/>
            <a:ext cx="8696325" cy="4872087"/>
          </a:xfrm>
        </p:spPr>
        <p:txBody>
          <a:bodyPr/>
          <a:lstStyle/>
          <a:p>
            <a:r>
              <a:rPr lang="en-HK" dirty="0"/>
              <a:t>An n-dimensional array </a:t>
            </a:r>
          </a:p>
          <a:p>
            <a:pPr lvl="1"/>
            <a:r>
              <a:rPr lang="en-HK" dirty="0"/>
              <a:t>0-d tensor: scalar (number)</a:t>
            </a:r>
          </a:p>
          <a:p>
            <a:pPr lvl="1"/>
            <a:r>
              <a:rPr lang="en-HK" dirty="0"/>
              <a:t>1-d tensor: vector</a:t>
            </a:r>
          </a:p>
          <a:p>
            <a:pPr lvl="1"/>
            <a:r>
              <a:rPr lang="en-HK" dirty="0"/>
              <a:t>2-d tensor: matrix</a:t>
            </a:r>
          </a:p>
          <a:p>
            <a:pPr lvl="1"/>
            <a:r>
              <a:rPr lang="en-HK" dirty="0"/>
              <a:t>….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BD72C8-7AC3-4295-8F15-D5AB37CFA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50D0EB-76E3-4DC6-988E-AB2701BC57A0}"/>
              </a:ext>
            </a:extLst>
          </p:cNvPr>
          <p:cNvGrpSpPr/>
          <p:nvPr/>
        </p:nvGrpSpPr>
        <p:grpSpPr>
          <a:xfrm>
            <a:off x="5190872" y="1492717"/>
            <a:ext cx="890929" cy="4312207"/>
            <a:chOff x="5617591" y="1359713"/>
            <a:chExt cx="890929" cy="43122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DDEB6A-B9B6-4855-A7EF-5332A6B0EB26}"/>
                </a:ext>
              </a:extLst>
            </p:cNvPr>
            <p:cNvSpPr/>
            <p:nvPr/>
          </p:nvSpPr>
          <p:spPr>
            <a:xfrm>
              <a:off x="5955055" y="1359713"/>
              <a:ext cx="216000" cy="21600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68E91D-C420-4C75-9DB9-CCBF6FF0D473}"/>
                </a:ext>
              </a:extLst>
            </p:cNvPr>
            <p:cNvGrpSpPr/>
            <p:nvPr/>
          </p:nvGrpSpPr>
          <p:grpSpPr>
            <a:xfrm>
              <a:off x="5617966" y="2628645"/>
              <a:ext cx="890178" cy="216000"/>
              <a:chOff x="5624945" y="1876550"/>
              <a:chExt cx="890178" cy="2160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6909799-3C5F-4162-B2D1-6629EBFFC935}"/>
                  </a:ext>
                </a:extLst>
              </p:cNvPr>
              <p:cNvGrpSpPr/>
              <p:nvPr/>
            </p:nvGrpSpPr>
            <p:grpSpPr>
              <a:xfrm>
                <a:off x="5624945" y="1876550"/>
                <a:ext cx="444338" cy="216000"/>
                <a:chOff x="5624945" y="1876550"/>
                <a:chExt cx="444338" cy="2160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D19199D-7147-4AFF-B069-5DFF97789DB9}"/>
                    </a:ext>
                  </a:extLst>
                </p:cNvPr>
                <p:cNvSpPr/>
                <p:nvPr/>
              </p:nvSpPr>
              <p:spPr>
                <a:xfrm>
                  <a:off x="5624945" y="1876550"/>
                  <a:ext cx="216000" cy="216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9CFCA9-0227-4D73-BB7B-32AD80ED06D8}"/>
                    </a:ext>
                  </a:extLst>
                </p:cNvPr>
                <p:cNvSpPr/>
                <p:nvPr/>
              </p:nvSpPr>
              <p:spPr>
                <a:xfrm>
                  <a:off x="5853283" y="1876550"/>
                  <a:ext cx="216000" cy="216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4F34551-0CEC-4B84-8735-CD2C75B5B46C}"/>
                  </a:ext>
                </a:extLst>
              </p:cNvPr>
              <p:cNvGrpSpPr/>
              <p:nvPr/>
            </p:nvGrpSpPr>
            <p:grpSpPr>
              <a:xfrm>
                <a:off x="6070785" y="1876550"/>
                <a:ext cx="444338" cy="216000"/>
                <a:chOff x="5624945" y="1876550"/>
                <a:chExt cx="444338" cy="216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A80BC7-A714-460A-823F-D87982373747}"/>
                    </a:ext>
                  </a:extLst>
                </p:cNvPr>
                <p:cNvSpPr/>
                <p:nvPr/>
              </p:nvSpPr>
              <p:spPr>
                <a:xfrm>
                  <a:off x="5624945" y="1876550"/>
                  <a:ext cx="216000" cy="216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1BF4F0-70A5-49C0-85E2-F6AB8F6F66A5}"/>
                    </a:ext>
                  </a:extLst>
                </p:cNvPr>
                <p:cNvSpPr/>
                <p:nvPr/>
              </p:nvSpPr>
              <p:spPr>
                <a:xfrm>
                  <a:off x="5853283" y="1876550"/>
                  <a:ext cx="216000" cy="216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E9EE00-E3AE-4089-8922-F1F8F98B9F79}"/>
                </a:ext>
              </a:extLst>
            </p:cNvPr>
            <p:cNvGrpSpPr/>
            <p:nvPr/>
          </p:nvGrpSpPr>
          <p:grpSpPr>
            <a:xfrm>
              <a:off x="5617591" y="3897575"/>
              <a:ext cx="890929" cy="868769"/>
              <a:chOff x="5626026" y="2360627"/>
              <a:chExt cx="890929" cy="8687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447E8AF-220E-45E6-9962-05B3F7E5A7C6}"/>
                  </a:ext>
                </a:extLst>
              </p:cNvPr>
              <p:cNvGrpSpPr/>
              <p:nvPr/>
            </p:nvGrpSpPr>
            <p:grpSpPr>
              <a:xfrm>
                <a:off x="5626777" y="2360627"/>
                <a:ext cx="890178" cy="434168"/>
                <a:chOff x="5624945" y="2360627"/>
                <a:chExt cx="890178" cy="43416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8996768-3CD5-4BA0-AC77-AABDD24A71E2}"/>
                    </a:ext>
                  </a:extLst>
                </p:cNvPr>
                <p:cNvGrpSpPr/>
                <p:nvPr/>
              </p:nvGrpSpPr>
              <p:grpSpPr>
                <a:xfrm>
                  <a:off x="5624945" y="2360627"/>
                  <a:ext cx="890178" cy="216000"/>
                  <a:chOff x="5624945" y="1876550"/>
                  <a:chExt cx="890178" cy="216000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AC07D65-58A7-4C51-91C0-3662F635B18E}"/>
                      </a:ext>
                    </a:extLst>
                  </p:cNvPr>
                  <p:cNvGrpSpPr/>
                  <p:nvPr/>
                </p:nvGrpSpPr>
                <p:grpSpPr>
                  <a:xfrm>
                    <a:off x="562494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8465F62-EE6B-47E0-9516-50802A4E2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BEEF9FA0-F0E5-4092-B425-0564C64AA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F265CFF4-0892-4D5B-9810-BEB005AC0EE2}"/>
                      </a:ext>
                    </a:extLst>
                  </p:cNvPr>
                  <p:cNvGrpSpPr/>
                  <p:nvPr/>
                </p:nvGrpSpPr>
                <p:grpSpPr>
                  <a:xfrm>
                    <a:off x="607078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4755A499-2353-4648-860B-9F8E7DD298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F58BF0F-A2F3-4B3F-AE98-2B7191FE0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5DAF2AD-1429-4915-B9D2-8936D90D44BF}"/>
                    </a:ext>
                  </a:extLst>
                </p:cNvPr>
                <p:cNvGrpSpPr/>
                <p:nvPr/>
              </p:nvGrpSpPr>
              <p:grpSpPr>
                <a:xfrm>
                  <a:off x="5624945" y="2578795"/>
                  <a:ext cx="890178" cy="216000"/>
                  <a:chOff x="5624945" y="1876550"/>
                  <a:chExt cx="890178" cy="21600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950750E-1FCA-4D2A-B605-406D6B2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562494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7BC5B7F1-D17D-4960-A8F1-F981DB60B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B75AFC18-2290-49FD-A87C-DDDDDA7EC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ADF40C85-6113-4895-980D-BFDBC2A68DF5}"/>
                      </a:ext>
                    </a:extLst>
                  </p:cNvPr>
                  <p:cNvGrpSpPr/>
                  <p:nvPr/>
                </p:nvGrpSpPr>
                <p:grpSpPr>
                  <a:xfrm>
                    <a:off x="607078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E4616373-04D5-4D22-AD7B-93A34D16E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E4B2BE8F-8548-483B-9F93-62F96BA68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4E715D1-32FE-4A3F-B835-765C6F4FDE11}"/>
                  </a:ext>
                </a:extLst>
              </p:cNvPr>
              <p:cNvGrpSpPr/>
              <p:nvPr/>
            </p:nvGrpSpPr>
            <p:grpSpPr>
              <a:xfrm>
                <a:off x="5626026" y="2795228"/>
                <a:ext cx="890178" cy="434168"/>
                <a:chOff x="5624945" y="2360627"/>
                <a:chExt cx="890178" cy="434168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E283EAF-47F4-40E5-B380-3E9FAD22C7C7}"/>
                    </a:ext>
                  </a:extLst>
                </p:cNvPr>
                <p:cNvGrpSpPr/>
                <p:nvPr/>
              </p:nvGrpSpPr>
              <p:grpSpPr>
                <a:xfrm>
                  <a:off x="5624945" y="2360627"/>
                  <a:ext cx="890178" cy="216000"/>
                  <a:chOff x="5624945" y="1876550"/>
                  <a:chExt cx="890178" cy="216000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CFD1D08-18FF-4559-A56F-597A8760A57C}"/>
                      </a:ext>
                    </a:extLst>
                  </p:cNvPr>
                  <p:cNvGrpSpPr/>
                  <p:nvPr/>
                </p:nvGrpSpPr>
                <p:grpSpPr>
                  <a:xfrm>
                    <a:off x="562494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5375F9CD-3F6D-4A0A-886A-33FAE341F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99731197-A7E0-45EB-AD90-75CEEFC72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71F8EDB-04E4-49AD-B8CB-1C8E943ECDD5}"/>
                      </a:ext>
                    </a:extLst>
                  </p:cNvPr>
                  <p:cNvGrpSpPr/>
                  <p:nvPr/>
                </p:nvGrpSpPr>
                <p:grpSpPr>
                  <a:xfrm>
                    <a:off x="607078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631AFBAE-EA25-400B-9E14-6EDC2665A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6FF4D29-D8CB-4648-A257-FBAE10312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439B952-EA09-453A-B939-F4C1E6F49914}"/>
                    </a:ext>
                  </a:extLst>
                </p:cNvPr>
                <p:cNvGrpSpPr/>
                <p:nvPr/>
              </p:nvGrpSpPr>
              <p:grpSpPr>
                <a:xfrm>
                  <a:off x="5624945" y="2578795"/>
                  <a:ext cx="890178" cy="216000"/>
                  <a:chOff x="5624945" y="1876550"/>
                  <a:chExt cx="890178" cy="21600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517EF5ED-FCF0-4F37-8BBF-7E9D1FA5A469}"/>
                      </a:ext>
                    </a:extLst>
                  </p:cNvPr>
                  <p:cNvGrpSpPr/>
                  <p:nvPr/>
                </p:nvGrpSpPr>
                <p:grpSpPr>
                  <a:xfrm>
                    <a:off x="562494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9490582D-56A0-4C01-9B50-E4E16273D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A6998E08-8C6F-49FA-9E15-62009A893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C854C7BD-4EE8-4A83-9DD4-C485708C4994}"/>
                      </a:ext>
                    </a:extLst>
                  </p:cNvPr>
                  <p:cNvGrpSpPr/>
                  <p:nvPr/>
                </p:nvGrpSpPr>
                <p:grpSpPr>
                  <a:xfrm>
                    <a:off x="6070785" y="1876550"/>
                    <a:ext cx="444338" cy="216000"/>
                    <a:chOff x="5624945" y="1876550"/>
                    <a:chExt cx="444338" cy="21600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B8203C9-C6C2-4355-9FDB-F12DE7A6E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4945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266DED07-BBF5-4473-886C-816BA5F4C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3283" y="1876550"/>
                      <a:ext cx="216000" cy="216000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</p:grpSp>
          </p:grpSp>
        </p:grp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D68E4FE-4724-4CEA-B616-8F8D22EB4EA1}"/>
                </a:ext>
              </a:extLst>
            </p:cNvPr>
            <p:cNvSpPr/>
            <p:nvPr/>
          </p:nvSpPr>
          <p:spPr>
            <a:xfrm>
              <a:off x="5955055" y="1883277"/>
              <a:ext cx="216000" cy="4378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F9C56D2A-BA56-407A-B79C-4FD81349FD4D}"/>
                </a:ext>
              </a:extLst>
            </p:cNvPr>
            <p:cNvSpPr/>
            <p:nvPr/>
          </p:nvSpPr>
          <p:spPr>
            <a:xfrm>
              <a:off x="5955055" y="3152209"/>
              <a:ext cx="216000" cy="4378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BD496861-9CA0-4EFA-874B-26ECEF3620E1}"/>
                </a:ext>
              </a:extLst>
            </p:cNvPr>
            <p:cNvSpPr/>
            <p:nvPr/>
          </p:nvSpPr>
          <p:spPr>
            <a:xfrm>
              <a:off x="5955055" y="5234116"/>
              <a:ext cx="216000" cy="4378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A54647F3-1A08-4723-9C0D-49E345B40D4F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What’s a Tensor?</a:t>
            </a:r>
          </a:p>
        </p:txBody>
      </p:sp>
    </p:spTree>
    <p:extLst>
      <p:ext uri="{BB962C8B-B14F-4D97-AF65-F5344CB8AC3E}">
        <p14:creationId xmlns:p14="http://schemas.microsoft.com/office/powerpoint/2010/main" val="20264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649CE-E2C0-4525-8F7B-E15152E675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3838" y="1290918"/>
            <a:ext cx="8696325" cy="4890016"/>
          </a:xfrm>
        </p:spPr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separates definition of computations from their execution:</a:t>
            </a:r>
          </a:p>
          <a:p>
            <a:pPr lvl="1"/>
            <a:r>
              <a:rPr lang="en-HK" dirty="0"/>
              <a:t>Phase 1: assemble a graph</a:t>
            </a:r>
          </a:p>
          <a:p>
            <a:pPr lvl="1"/>
            <a:r>
              <a:rPr lang="en-HK" dirty="0"/>
              <a:t>Phase 2: use a session to execute operations in the graph.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239DF6-6817-4C6A-AD6D-57E9B64F8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7F295-08F1-4C76-A8FB-C67FB3FF2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5" y="2812212"/>
            <a:ext cx="7651670" cy="30305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4647F3-1A08-4723-9C0D-49E345B40D4F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Data Flow Graphs</a:t>
            </a:r>
          </a:p>
        </p:txBody>
      </p:sp>
    </p:spTree>
    <p:extLst>
      <p:ext uri="{BB962C8B-B14F-4D97-AF65-F5344CB8AC3E}">
        <p14:creationId xmlns:p14="http://schemas.microsoft.com/office/powerpoint/2010/main" val="14659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ational Graph">
            <a:extLst>
              <a:ext uri="{FF2B5EF4-FFF2-40B4-BE49-F238E27FC236}">
                <a16:creationId xmlns:a16="http://schemas.microsoft.com/office/drawing/2014/main" id="{DCAA7CE9-1D57-44C2-B43F-C31D909843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1245" y="3798277"/>
            <a:ext cx="4692755" cy="299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A30322D-DD92-4C7B-A697-473CF4ACF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821" y="1407459"/>
            <a:ext cx="5754624" cy="4482166"/>
          </a:xfrm>
        </p:spPr>
        <p:txBody>
          <a:bodyPr/>
          <a:lstStyle/>
          <a:p>
            <a:r>
              <a:rPr lang="en-HK" dirty="0"/>
              <a:t>Import data, generate data, or setup a data-pipeline through placeholders.</a:t>
            </a:r>
          </a:p>
          <a:p>
            <a:r>
              <a:rPr lang="en-HK" dirty="0"/>
              <a:t>Feed data through computational graph.</a:t>
            </a:r>
          </a:p>
          <a:p>
            <a:r>
              <a:rPr lang="en-HK" dirty="0"/>
              <a:t>Evaluate output on loss function.</a:t>
            </a:r>
          </a:p>
          <a:p>
            <a:r>
              <a:rPr lang="en-HK" dirty="0"/>
              <a:t>Use backpropagation to modify the variables.</a:t>
            </a:r>
          </a:p>
          <a:p>
            <a:r>
              <a:rPr lang="en-HK" dirty="0"/>
              <a:t>Repeat until stopping condition.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 txBox="1">
            <a:spLocks/>
          </p:cNvSpPr>
          <p:nvPr/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HK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1805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F2CA-E401-4817-B789-53F331A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Big Data: Distributed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30BA-D0F9-40B1-99F3-E736899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Portability: deploy computation to one or more CPUs or GPUs in a desktop, server, or mobile device with a single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F905E-BBCD-401B-8820-484F8F23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09" y="2927838"/>
            <a:ext cx="39581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C78A-2B8C-463E-B49C-BD29DA2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00145-1820-491E-9E50-230A7F3D6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15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08773D9-DC6E-4A91-8DB9-F18EFF5F6424}" vid="{B2DCF96D-08B4-4C6B-BC87-EFFBC7331C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yxsu_169</Template>
  <TotalTime>134</TotalTime>
  <Words>1302</Words>
  <Application>Microsoft Macintosh PowerPoint</Application>
  <PresentationFormat>On-screen Show (4:3)</PresentationFormat>
  <Paragraphs>289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等线</vt:lpstr>
      <vt:lpstr>Roboto Mono</vt:lpstr>
      <vt:lpstr>Arial</vt:lpstr>
      <vt:lpstr>Calibri</vt:lpstr>
      <vt:lpstr>Calibri Light</vt:lpstr>
      <vt:lpstr>Consolas</vt:lpstr>
      <vt:lpstr>Office Theme</vt:lpstr>
      <vt:lpstr>Tutorial on TensorFlow</vt:lpstr>
      <vt:lpstr>Introduction</vt:lpstr>
      <vt:lpstr>TensorFlow</vt:lpstr>
      <vt:lpstr>Programming Model</vt:lpstr>
      <vt:lpstr>PowerPoint Presentation</vt:lpstr>
      <vt:lpstr>PowerPoint Presentation</vt:lpstr>
      <vt:lpstr>PowerPoint Presentation</vt:lpstr>
      <vt:lpstr>Big Data: Distributed Environment</vt:lpstr>
      <vt:lpstr>Basic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TensorFlow</dc:title>
  <dc:creator>yxsu</dc:creator>
  <cp:lastModifiedBy>ZENG Jichuan</cp:lastModifiedBy>
  <cp:revision>85</cp:revision>
  <dcterms:created xsi:type="dcterms:W3CDTF">2017-09-10T07:25:57Z</dcterms:created>
  <dcterms:modified xsi:type="dcterms:W3CDTF">2018-09-08T03:27:45Z</dcterms:modified>
</cp:coreProperties>
</file>