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402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33.pn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jpe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11.pn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5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1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15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1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15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5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18" Type="http://schemas.openxmlformats.org/officeDocument/2006/relationships/image" Target="../media/image147.png"/><Relationship Id="rId3" Type="http://schemas.openxmlformats.org/officeDocument/2006/relationships/image" Target="../media/image1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17" Type="http://schemas.openxmlformats.org/officeDocument/2006/relationships/image" Target="../media/image14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5" Type="http://schemas.openxmlformats.org/officeDocument/2006/relationships/image" Target="../media/image144.png"/><Relationship Id="rId10" Type="http://schemas.openxmlformats.org/officeDocument/2006/relationships/image" Target="../media/image139.png"/><Relationship Id="rId19" Type="http://schemas.openxmlformats.org/officeDocument/2006/relationships/image" Target="../media/image148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Relationship Id="rId14" Type="http://schemas.openxmlformats.org/officeDocument/2006/relationships/image" Target="../media/image1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609600"/>
            <a:ext cx="3657600" cy="381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3181350"/>
            <a:ext cx="762000" cy="762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400" y="3371850"/>
            <a:ext cx="304800" cy="381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3543300"/>
            <a:ext cx="1524000" cy="381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0" y="3181350"/>
            <a:ext cx="762000" cy="762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4550" y="3371850"/>
            <a:ext cx="342900" cy="381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5600" y="3543300"/>
            <a:ext cx="1524000" cy="381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58200" y="3181350"/>
            <a:ext cx="762000" cy="762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6800" y="3371850"/>
            <a:ext cx="304800" cy="381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29138" y="5791200"/>
            <a:ext cx="190500" cy="2667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2213" y="5791200"/>
            <a:ext cx="171450" cy="266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67200" y="6210300"/>
            <a:ext cx="3657600" cy="3810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4713952" y="1771650"/>
            <a:ext cx="276409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158" b="1" kern="0" spc="72" dirty="0">
                <a:solidFill>
                  <a:srgbClr val="2C7873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MediClear</a:t>
            </a:r>
            <a:endParaRPr lang="en-US" sz="3158" dirty="0"/>
          </a:p>
        </p:txBody>
      </p:sp>
      <p:sp>
        <p:nvSpPr>
          <p:cNvPr id="17" name="Text 1"/>
          <p:cNvSpPr/>
          <p:nvPr/>
        </p:nvSpPr>
        <p:spPr>
          <a:xfrm>
            <a:off x="2785110" y="2533650"/>
            <a:ext cx="662178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04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기반 환자 눈높이 맞춤 의료 소통 보조 웹 서비스</a:t>
            </a:r>
            <a:endParaRPr lang="en-US" sz="2040" dirty="0"/>
          </a:p>
        </p:txBody>
      </p:sp>
      <p:sp>
        <p:nvSpPr>
          <p:cNvPr id="18" name="Text 2"/>
          <p:cNvSpPr/>
          <p:nvPr/>
        </p:nvSpPr>
        <p:spPr>
          <a:xfrm>
            <a:off x="3267075" y="4248150"/>
            <a:ext cx="5657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정보의 불균형을 해소하고, 더 나은 의료 소통을 만들어갑니다</a:t>
            </a:r>
            <a:endParaRPr lang="en-US" sz="1380" dirty="0"/>
          </a:p>
        </p:txBody>
      </p:sp>
      <p:sp>
        <p:nvSpPr>
          <p:cNvPr id="19" name="Text 3"/>
          <p:cNvSpPr/>
          <p:nvPr/>
        </p:nvSpPr>
        <p:spPr>
          <a:xfrm>
            <a:off x="4872038" y="5791200"/>
            <a:ext cx="116300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발표자: </a:t>
            </a:r>
            <a:r>
              <a:rPr lang="ko-KR" altLang="en-US" sz="1380" dirty="0" smtClean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한성주</a:t>
            </a:r>
            <a:endParaRPr lang="en-US" sz="1380" dirty="0"/>
          </a:p>
        </p:txBody>
      </p:sp>
      <p:sp>
        <p:nvSpPr>
          <p:cNvPr id="20" name="Text 4"/>
          <p:cNvSpPr/>
          <p:nvPr/>
        </p:nvSpPr>
        <p:spPr>
          <a:xfrm>
            <a:off x="6081713" y="5810250"/>
            <a:ext cx="419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|</a:t>
            </a:r>
            <a:endParaRPr lang="en-US" sz="1120" dirty="0"/>
          </a:p>
        </p:txBody>
      </p:sp>
      <p:sp>
        <p:nvSpPr>
          <p:cNvPr id="21" name="Text 5"/>
          <p:cNvSpPr/>
          <p:nvPr/>
        </p:nvSpPr>
        <p:spPr>
          <a:xfrm>
            <a:off x="6596063" y="5791200"/>
            <a:ext cx="11734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2025. 09. 21</a:t>
            </a:r>
            <a:endParaRPr lang="en-US" sz="13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608" y="3170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800100"/>
            <a:ext cx="9144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438275"/>
            <a:ext cx="5619750" cy="14890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" y="1552575"/>
            <a:ext cx="476250" cy="4762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413" y="1638300"/>
            <a:ext cx="200025" cy="304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3041600"/>
            <a:ext cx="5619750" cy="1489025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3155900"/>
            <a:ext cx="476250" cy="4762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413" y="3241625"/>
            <a:ext cx="200025" cy="304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" y="4644926"/>
            <a:ext cx="5619750" cy="14890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300" y="4759226"/>
            <a:ext cx="476250" cy="4762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9125" y="4844951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1250" y="1438275"/>
            <a:ext cx="5619750" cy="3248025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43650" y="1476375"/>
            <a:ext cx="364629" cy="4762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2562" y="1562100"/>
            <a:ext cx="258515" cy="304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60679" y="1819275"/>
            <a:ext cx="4797921" cy="8763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60679" y="2809875"/>
            <a:ext cx="4797921" cy="127635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1250" y="4800600"/>
            <a:ext cx="5619750" cy="1333500"/>
          </a:xfrm>
          <a:prstGeom prst="rect">
            <a:avLst/>
          </a:prstGeom>
        </p:spPr>
      </p:pic>
      <p:sp>
        <p:nvSpPr>
          <p:cNvPr id="19" name="Text 0"/>
          <p:cNvSpPr/>
          <p:nvPr/>
        </p:nvSpPr>
        <p:spPr>
          <a:xfrm>
            <a:off x="-190500" y="381000"/>
            <a:ext cx="125730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040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안정성과 효율성을 고려한 기술 스택</a:t>
            </a:r>
            <a:endParaRPr lang="en-US" sz="2040" dirty="0"/>
          </a:p>
        </p:txBody>
      </p:sp>
      <p:sp>
        <p:nvSpPr>
          <p:cNvPr id="20" name="Text 1"/>
          <p:cNvSpPr/>
          <p:nvPr/>
        </p:nvSpPr>
        <p:spPr>
          <a:xfrm>
            <a:off x="381000" y="1019175"/>
            <a:ext cx="61817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 구성요소</a:t>
            </a:r>
            <a:endParaRPr lang="en-US" sz="1380" dirty="0"/>
          </a:p>
        </p:txBody>
      </p:sp>
      <p:sp>
        <p:nvSpPr>
          <p:cNvPr id="21" name="Text 2"/>
          <p:cNvSpPr/>
          <p:nvPr/>
        </p:nvSpPr>
        <p:spPr>
          <a:xfrm>
            <a:off x="1123950" y="1552575"/>
            <a:ext cx="291274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Backend: Node.js/Express</a:t>
            </a:r>
            <a:endParaRPr lang="en-US" sz="1260" dirty="0"/>
          </a:p>
        </p:txBody>
      </p:sp>
      <p:sp>
        <p:nvSpPr>
          <p:cNvPr id="22" name="Text 3"/>
          <p:cNvSpPr/>
          <p:nvPr/>
        </p:nvSpPr>
        <p:spPr>
          <a:xfrm>
            <a:off x="1123950" y="1857375"/>
            <a:ext cx="291274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비동기 처리 능력으로 실시간 의료 정보 처리</a:t>
            </a:r>
            <a:endParaRPr lang="en-US" sz="980" dirty="0"/>
          </a:p>
        </p:txBody>
      </p:sp>
      <p:sp>
        <p:nvSpPr>
          <p:cNvPr id="23" name="Text 4"/>
          <p:cNvSpPr/>
          <p:nvPr/>
        </p:nvSpPr>
        <p:spPr>
          <a:xfrm>
            <a:off x="1123950" y="2066925"/>
            <a:ext cx="291274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Express.js 기반 REST API 서버 구축</a:t>
            </a:r>
            <a:endParaRPr lang="en-US" sz="980" dirty="0"/>
          </a:p>
        </p:txBody>
      </p:sp>
      <p:sp>
        <p:nvSpPr>
          <p:cNvPr id="24" name="Text 5"/>
          <p:cNvSpPr/>
          <p:nvPr/>
        </p:nvSpPr>
        <p:spPr>
          <a:xfrm>
            <a:off x="1123950" y="2276475"/>
            <a:ext cx="291274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JavaScript 기반 개발 생산성 높임</a:t>
            </a:r>
            <a:endParaRPr lang="en-US" sz="980" dirty="0"/>
          </a:p>
        </p:txBody>
      </p:sp>
      <p:sp>
        <p:nvSpPr>
          <p:cNvPr id="25" name="Text 6"/>
          <p:cNvSpPr/>
          <p:nvPr/>
        </p:nvSpPr>
        <p:spPr>
          <a:xfrm>
            <a:off x="1123950" y="2486025"/>
            <a:ext cx="291274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다수의 동시 요청에 효율적 대응</a:t>
            </a:r>
            <a:endParaRPr lang="en-US" sz="980" dirty="0"/>
          </a:p>
        </p:txBody>
      </p:sp>
      <p:sp>
        <p:nvSpPr>
          <p:cNvPr id="26" name="Text 7"/>
          <p:cNvSpPr/>
          <p:nvPr/>
        </p:nvSpPr>
        <p:spPr>
          <a:xfrm>
            <a:off x="1123950" y="3155900"/>
            <a:ext cx="31432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Database: SQLite</a:t>
            </a:r>
            <a:endParaRPr lang="en-US" sz="1260" dirty="0"/>
          </a:p>
        </p:txBody>
      </p:sp>
      <p:sp>
        <p:nvSpPr>
          <p:cNvPr id="27" name="Text 8"/>
          <p:cNvSpPr/>
          <p:nvPr/>
        </p:nvSpPr>
        <p:spPr>
          <a:xfrm>
            <a:off x="1123950" y="3460700"/>
            <a:ext cx="31432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별도 설치가 필요 없는 경량 데이터베이스</a:t>
            </a:r>
            <a:endParaRPr lang="en-US" sz="980" dirty="0"/>
          </a:p>
        </p:txBody>
      </p:sp>
      <p:sp>
        <p:nvSpPr>
          <p:cNvPr id="28" name="Text 9"/>
          <p:cNvSpPr/>
          <p:nvPr/>
        </p:nvSpPr>
        <p:spPr>
          <a:xfrm>
            <a:off x="1123950" y="3670250"/>
            <a:ext cx="31432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개발 및 배포의 용이성을 확보</a:t>
            </a:r>
            <a:endParaRPr lang="en-US" sz="980" dirty="0"/>
          </a:p>
        </p:txBody>
      </p:sp>
      <p:sp>
        <p:nvSpPr>
          <p:cNvPr id="29" name="Text 10"/>
          <p:cNvSpPr/>
          <p:nvPr/>
        </p:nvSpPr>
        <p:spPr>
          <a:xfrm>
            <a:off x="1123950" y="3879800"/>
            <a:ext cx="31432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초기 개발 단계에서 빠른 프로토타이핑 가능</a:t>
            </a:r>
            <a:endParaRPr lang="en-US" sz="980" dirty="0"/>
          </a:p>
        </p:txBody>
      </p:sp>
      <p:sp>
        <p:nvSpPr>
          <p:cNvPr id="30" name="Text 11"/>
          <p:cNvSpPr/>
          <p:nvPr/>
        </p:nvSpPr>
        <p:spPr>
          <a:xfrm>
            <a:off x="1123950" y="4089350"/>
            <a:ext cx="31432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SQLite의 효율성으로 애플리케이션 성능 최적화</a:t>
            </a:r>
            <a:endParaRPr lang="en-US" sz="980" dirty="0"/>
          </a:p>
        </p:txBody>
      </p:sp>
      <p:sp>
        <p:nvSpPr>
          <p:cNvPr id="31" name="Text 12"/>
          <p:cNvSpPr/>
          <p:nvPr/>
        </p:nvSpPr>
        <p:spPr>
          <a:xfrm>
            <a:off x="1123950" y="4759226"/>
            <a:ext cx="354139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Authentication: JWT 기반</a:t>
            </a:r>
            <a:endParaRPr lang="en-US" sz="1260" dirty="0"/>
          </a:p>
        </p:txBody>
      </p:sp>
      <p:sp>
        <p:nvSpPr>
          <p:cNvPr id="32" name="Text 13"/>
          <p:cNvSpPr/>
          <p:nvPr/>
        </p:nvSpPr>
        <p:spPr>
          <a:xfrm>
            <a:off x="1123950" y="5064026"/>
            <a:ext cx="35413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JSON Web Token으로 Stateless 서버 환경 구축</a:t>
            </a:r>
            <a:endParaRPr lang="en-US" sz="980" dirty="0"/>
          </a:p>
        </p:txBody>
      </p:sp>
      <p:sp>
        <p:nvSpPr>
          <p:cNvPr id="33" name="Text 14"/>
          <p:cNvSpPr/>
          <p:nvPr/>
        </p:nvSpPr>
        <p:spPr>
          <a:xfrm>
            <a:off x="1123950" y="5273576"/>
            <a:ext cx="35413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토큰 자체에 사용자 정보와 권한을 담아 서버 부담 줄임</a:t>
            </a:r>
            <a:endParaRPr lang="en-US" sz="980" dirty="0"/>
          </a:p>
        </p:txBody>
      </p:sp>
      <p:sp>
        <p:nvSpPr>
          <p:cNvPr id="34" name="Text 15"/>
          <p:cNvSpPr/>
          <p:nvPr/>
        </p:nvSpPr>
        <p:spPr>
          <a:xfrm>
            <a:off x="1123950" y="5483126"/>
            <a:ext cx="35413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마이크로서비스 아키텍처에 적합</a:t>
            </a:r>
            <a:endParaRPr lang="en-US" sz="980" dirty="0"/>
          </a:p>
        </p:txBody>
      </p:sp>
      <p:sp>
        <p:nvSpPr>
          <p:cNvPr id="35" name="Text 16"/>
          <p:cNvSpPr/>
          <p:nvPr/>
        </p:nvSpPr>
        <p:spPr>
          <a:xfrm>
            <a:off x="1123950" y="5692676"/>
            <a:ext cx="35413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서비스의 확장성을 고려한 인증 방식</a:t>
            </a:r>
            <a:endParaRPr lang="en-US" sz="980" dirty="0"/>
          </a:p>
        </p:txBody>
      </p:sp>
      <p:sp>
        <p:nvSpPr>
          <p:cNvPr id="36" name="Text 17"/>
          <p:cNvSpPr/>
          <p:nvPr/>
        </p:nvSpPr>
        <p:spPr>
          <a:xfrm>
            <a:off x="6191250" y="1038225"/>
            <a:ext cx="618172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핵심 기술</a:t>
            </a:r>
            <a:endParaRPr lang="en-US" sz="1380" dirty="0"/>
          </a:p>
        </p:txBody>
      </p:sp>
      <p:sp>
        <p:nvSpPr>
          <p:cNvPr id="37" name="Text 18"/>
          <p:cNvSpPr/>
          <p:nvPr/>
        </p:nvSpPr>
        <p:spPr>
          <a:xfrm>
            <a:off x="6860679" y="1476375"/>
            <a:ext cx="527771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고도화된 시스템 프롬프트 설계</a:t>
            </a:r>
            <a:endParaRPr lang="en-US" sz="1260" dirty="0"/>
          </a:p>
        </p:txBody>
      </p:sp>
      <p:sp>
        <p:nvSpPr>
          <p:cNvPr id="38" name="Text 19"/>
          <p:cNvSpPr/>
          <p:nvPr/>
        </p:nvSpPr>
        <p:spPr>
          <a:xfrm>
            <a:off x="6974979" y="1933575"/>
            <a:ext cx="50262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역할 부여:</a:t>
            </a:r>
            <a:endParaRPr lang="en-US" sz="980" dirty="0"/>
          </a:p>
        </p:txBody>
      </p:sp>
      <p:sp>
        <p:nvSpPr>
          <p:cNvPr id="39" name="Text 20"/>
          <p:cNvSpPr/>
          <p:nvPr/>
        </p:nvSpPr>
        <p:spPr>
          <a:xfrm>
            <a:off x="6974979" y="2162175"/>
            <a:ext cx="4569321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00"/>
              </a:lnSpc>
            </a:pP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r>
              <a:rPr lang="ko-KR" alt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너는 한국 병원 환자의 이해를 돕는 의료 안내 전문가다</a:t>
            </a:r>
            <a:r>
              <a:rPr lang="en-US" altLang="ko-KR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라는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명확한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역할을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부여하여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>
              <a:lnSpc>
                <a:spcPts val="1500"/>
              </a:lnSpc>
            </a:pP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전문성과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신뢰성을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바탕으로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처리</a:t>
            </a:r>
            <a:endParaRPr lang="en-US" sz="980" dirty="0"/>
          </a:p>
        </p:txBody>
      </p:sp>
      <p:sp>
        <p:nvSpPr>
          <p:cNvPr id="40" name="Text 21"/>
          <p:cNvSpPr/>
          <p:nvPr/>
        </p:nvSpPr>
        <p:spPr>
          <a:xfrm>
            <a:off x="6974979" y="2924175"/>
            <a:ext cx="50262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세부 지침 설정:</a:t>
            </a:r>
            <a:endParaRPr lang="en-US" sz="980" dirty="0"/>
          </a:p>
        </p:txBody>
      </p:sp>
      <p:sp>
        <p:nvSpPr>
          <p:cNvPr id="41" name="Text 22"/>
          <p:cNvSpPr/>
          <p:nvPr/>
        </p:nvSpPr>
        <p:spPr>
          <a:xfrm>
            <a:off x="6974979" y="3152775"/>
            <a:ext cx="50262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대상 독자: 의료 지식이 없는 일반인</a:t>
            </a:r>
            <a:endParaRPr lang="en-US" sz="980" dirty="0"/>
          </a:p>
        </p:txBody>
      </p:sp>
      <p:sp>
        <p:nvSpPr>
          <p:cNvPr id="42" name="Text 23"/>
          <p:cNvSpPr/>
          <p:nvPr/>
        </p:nvSpPr>
        <p:spPr>
          <a:xfrm>
            <a:off x="6974979" y="3362325"/>
            <a:ext cx="50262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어조: 공감적이고 명확한 언어</a:t>
            </a:r>
            <a:endParaRPr lang="en-US" sz="980" dirty="0"/>
          </a:p>
        </p:txBody>
      </p:sp>
      <p:sp>
        <p:nvSpPr>
          <p:cNvPr id="43" name="Text 24"/>
          <p:cNvSpPr/>
          <p:nvPr/>
        </p:nvSpPr>
        <p:spPr>
          <a:xfrm>
            <a:off x="6974979" y="3571875"/>
            <a:ext cx="50262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작성 규칙: 간결하고 명확한 표현</a:t>
            </a:r>
            <a:endParaRPr lang="en-US" sz="980" dirty="0"/>
          </a:p>
        </p:txBody>
      </p:sp>
      <p:sp>
        <p:nvSpPr>
          <p:cNvPr id="44" name="Text 25"/>
          <p:cNvSpPr/>
          <p:nvPr/>
        </p:nvSpPr>
        <p:spPr>
          <a:xfrm>
            <a:off x="6974979" y="3781425"/>
            <a:ext cx="50262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출력 형식: JSON으로 원문과 변환된 쉬운 설명 포함</a:t>
            </a:r>
            <a:endParaRPr lang="en-US" sz="980" dirty="0"/>
          </a:p>
        </p:txBody>
      </p:sp>
      <p:sp>
        <p:nvSpPr>
          <p:cNvPr id="45" name="Text 26"/>
          <p:cNvSpPr/>
          <p:nvPr/>
        </p:nvSpPr>
        <p:spPr>
          <a:xfrm>
            <a:off x="6305550" y="4914900"/>
            <a:ext cx="593026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server.js의 simplifyInstruction 함수 내 시스템 프롬프트 예시:</a:t>
            </a:r>
            <a:endParaRPr lang="en-US" sz="840" dirty="0"/>
          </a:p>
        </p:txBody>
      </p:sp>
      <p:sp>
        <p:nvSpPr>
          <p:cNvPr id="46" name="Text 27"/>
          <p:cNvSpPr/>
          <p:nvPr/>
        </p:nvSpPr>
        <p:spPr>
          <a:xfrm>
            <a:off x="6305550" y="5114925"/>
            <a:ext cx="3246239" cy="92333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 err="1" smtClean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const</a:t>
            </a:r>
            <a:r>
              <a:rPr lang="en-US" sz="840" dirty="0" smtClean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</a:t>
            </a:r>
            <a:r>
              <a:rPr lang="en-US" sz="840" dirty="0" err="1" smtClean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systemPrompt</a:t>
            </a:r>
            <a:r>
              <a:rPr lang="en-US" sz="840" dirty="0" smtClean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 `</a:t>
            </a:r>
            <a:endParaRPr lang="en-US" sz="840" dirty="0" smtClean="0"/>
          </a:p>
          <a:p>
            <a:pPr>
              <a:lnSpc>
                <a:spcPts val="1200"/>
              </a:lnSpc>
            </a:pPr>
            <a:r>
              <a:rPr lang="ko-KR" altLang="en-US" sz="840" dirty="0" smtClean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너는 </a:t>
            </a:r>
            <a:r>
              <a:rPr lang="ko-KR" altLang="en-US" sz="840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한국 병원 환자의 이해를 돕는 의료 안내 전문가다</a:t>
            </a:r>
            <a:r>
              <a:rPr lang="en-US" altLang="ko-KR" sz="840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 </a:t>
            </a:r>
            <a:endParaRPr lang="en-US" altLang="ko-KR" sz="840" dirty="0" smtClean="0">
              <a:solidFill>
                <a:srgbClr val="374151"/>
              </a:solidFill>
              <a:latin typeface="ui-monospace" pitchFamily="34" charset="0"/>
              <a:ea typeface="ui-monospace" pitchFamily="34" charset="-122"/>
              <a:cs typeface="ui-monospace" pitchFamily="34" charset="-120"/>
            </a:endParaRPr>
          </a:p>
          <a:p>
            <a:pPr>
              <a:lnSpc>
                <a:spcPts val="1200"/>
              </a:lnSpc>
            </a:pPr>
            <a:r>
              <a:rPr lang="ko-KR" altLang="en-US" sz="840" dirty="0" smtClean="0"/>
              <a:t>대상 </a:t>
            </a:r>
            <a:r>
              <a:rPr lang="ko-KR" altLang="en-US" sz="840" dirty="0"/>
              <a:t>독자는 </a:t>
            </a:r>
            <a:r>
              <a:rPr lang="ko-KR" altLang="en-US" sz="840" dirty="0" smtClean="0"/>
              <a:t>나이가 </a:t>
            </a:r>
            <a:r>
              <a:rPr lang="ko-KR" altLang="en-US" sz="840" dirty="0"/>
              <a:t>많거나 의료 지식이 전혀 없는 </a:t>
            </a:r>
            <a:r>
              <a:rPr lang="ko-KR" altLang="en-US" sz="840" dirty="0" smtClean="0"/>
              <a:t>환자이며</a:t>
            </a:r>
            <a:r>
              <a:rPr lang="en-US" altLang="ko-KR" sz="840" dirty="0"/>
              <a:t>,  </a:t>
            </a:r>
          </a:p>
          <a:p>
            <a:pPr>
              <a:lnSpc>
                <a:spcPts val="1200"/>
              </a:lnSpc>
            </a:pPr>
            <a:r>
              <a:rPr lang="ko-KR" altLang="en-US" sz="840" dirty="0" smtClean="0"/>
              <a:t>환자가 </a:t>
            </a:r>
            <a:r>
              <a:rPr lang="ko-KR" altLang="en-US" sz="840" dirty="0"/>
              <a:t>글을 읽자마자 바로 이해하고</a:t>
            </a:r>
            <a:r>
              <a:rPr lang="en-US" altLang="ko-KR" sz="840" dirty="0"/>
              <a:t>, </a:t>
            </a:r>
            <a:r>
              <a:rPr lang="ko-KR" altLang="en-US" sz="840" dirty="0"/>
              <a:t>바로 실천할 수 있도록 안내하는 </a:t>
            </a:r>
            <a:r>
              <a:rPr lang="ko-KR" altLang="en-US" sz="840" dirty="0" smtClean="0"/>
              <a:t>것이 </a:t>
            </a:r>
            <a:r>
              <a:rPr lang="ko-KR" altLang="en-US" sz="840" dirty="0"/>
              <a:t>최우선 목표다</a:t>
            </a:r>
            <a:r>
              <a:rPr lang="en-US" altLang="ko-KR" sz="840" dirty="0"/>
              <a:t>. </a:t>
            </a:r>
            <a:endParaRPr lang="en-US" altLang="ko-KR" sz="840" dirty="0">
              <a:solidFill>
                <a:srgbClr val="374151"/>
              </a:solidFill>
              <a:latin typeface="ui-monospace" pitchFamily="34" charset="0"/>
              <a:ea typeface="ui-monospace" pitchFamily="34" charset="-122"/>
            </a:endParaRPr>
          </a:p>
          <a:p>
            <a:pPr>
              <a:lnSpc>
                <a:spcPts val="1200"/>
              </a:lnSpc>
            </a:pPr>
            <a:r>
              <a:rPr lang="en-US" sz="840" dirty="0" smtClean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</a:rPr>
              <a:t>…</a:t>
            </a:r>
            <a:endParaRPr lang="en-US" sz="840" dirty="0"/>
          </a:p>
        </p:txBody>
      </p:sp>
      <p:sp>
        <p:nvSpPr>
          <p:cNvPr id="47" name="Text 28"/>
          <p:cNvSpPr/>
          <p:nvPr/>
        </p:nvSpPr>
        <p:spPr>
          <a:xfrm>
            <a:off x="-190500" y="6286500"/>
            <a:ext cx="125730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 기반 환자 눈높이 맞춤 의료 소통 보조 웹 서비스</a:t>
            </a:r>
            <a:endParaRPr lang="en-US" sz="98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914400"/>
            <a:ext cx="1219200" cy="38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09850"/>
            <a:ext cx="3162300" cy="24765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8325" y="3295650"/>
            <a:ext cx="400050" cy="457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4300" y="3676650"/>
            <a:ext cx="285750" cy="3429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850" y="2609850"/>
            <a:ext cx="3162300" cy="24765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05350" y="2800350"/>
            <a:ext cx="342900" cy="3429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400" y="3295650"/>
            <a:ext cx="457200" cy="457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1950" y="3676650"/>
            <a:ext cx="285750" cy="3429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2609850"/>
            <a:ext cx="3162300" cy="24765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63000" y="2800350"/>
            <a:ext cx="342900" cy="3429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82200" y="3295650"/>
            <a:ext cx="342900" cy="45720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핵심 기능 시연</a:t>
            </a:r>
            <a:endParaRPr lang="en-US" sz="2426" dirty="0"/>
          </a:p>
        </p:txBody>
      </p:sp>
      <p:sp>
        <p:nvSpPr>
          <p:cNvPr id="15" name="Text 1"/>
          <p:cNvSpPr/>
          <p:nvPr/>
        </p:nvSpPr>
        <p:spPr>
          <a:xfrm>
            <a:off x="-106680" y="1257300"/>
            <a:ext cx="1240536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26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 서비스의 실제 작동 모습을 보여드리겠습니다</a:t>
            </a:r>
            <a:endParaRPr lang="en-US" sz="1260" dirty="0"/>
          </a:p>
        </p:txBody>
      </p:sp>
      <p:sp>
        <p:nvSpPr>
          <p:cNvPr id="16" name="Text 2"/>
          <p:cNvSpPr/>
          <p:nvPr/>
        </p:nvSpPr>
        <p:spPr>
          <a:xfrm>
            <a:off x="1104900" y="2838450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 일정 관리</a:t>
            </a:r>
            <a:endParaRPr lang="en-US" sz="1380" dirty="0"/>
          </a:p>
        </p:txBody>
      </p:sp>
      <p:sp>
        <p:nvSpPr>
          <p:cNvPr id="17" name="Text 3"/>
          <p:cNvSpPr/>
          <p:nvPr/>
        </p:nvSpPr>
        <p:spPr>
          <a:xfrm>
            <a:off x="647700" y="39052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 로그인 후 특정 환자 선택</a:t>
            </a:r>
            <a:endParaRPr lang="en-US" sz="980" dirty="0"/>
          </a:p>
        </p:txBody>
      </p:sp>
      <p:sp>
        <p:nvSpPr>
          <p:cNvPr id="18" name="Text 4"/>
          <p:cNvSpPr/>
          <p:nvPr/>
        </p:nvSpPr>
        <p:spPr>
          <a:xfrm>
            <a:off x="647700" y="41719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복약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등록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수정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기능</a:t>
            </a:r>
            <a:endParaRPr lang="en-US" sz="980" dirty="0"/>
          </a:p>
        </p:txBody>
      </p:sp>
      <p:sp>
        <p:nvSpPr>
          <p:cNvPr id="19" name="Text 5"/>
          <p:cNvSpPr/>
          <p:nvPr/>
        </p:nvSpPr>
        <p:spPr>
          <a:xfrm>
            <a:off x="647700" y="44386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검사 일정 </a:t>
            </a: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등록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삭제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기능</a:t>
            </a:r>
            <a:endParaRPr lang="en-US" sz="980" dirty="0"/>
          </a:p>
        </p:txBody>
      </p:sp>
      <p:sp>
        <p:nvSpPr>
          <p:cNvPr id="20" name="Text 6"/>
          <p:cNvSpPr/>
          <p:nvPr/>
        </p:nvSpPr>
        <p:spPr>
          <a:xfrm>
            <a:off x="647700" y="47053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데이터의 정확성과 효율적인 관리 확인</a:t>
            </a:r>
            <a:endParaRPr lang="en-US" sz="980" dirty="0"/>
          </a:p>
        </p:txBody>
      </p:sp>
      <p:sp>
        <p:nvSpPr>
          <p:cNvPr id="21" name="Text 7"/>
          <p:cNvSpPr/>
          <p:nvPr/>
        </p:nvSpPr>
        <p:spPr>
          <a:xfrm>
            <a:off x="4824413" y="2800350"/>
            <a:ext cx="37719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025"/>
              </a:lnSpc>
              <a:buNone/>
            </a:pPr>
            <a:r>
              <a:rPr lang="en-US" sz="126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60" dirty="0"/>
          </a:p>
        </p:txBody>
      </p:sp>
      <p:sp>
        <p:nvSpPr>
          <p:cNvPr id="22" name="Text 8"/>
          <p:cNvSpPr/>
          <p:nvPr/>
        </p:nvSpPr>
        <p:spPr>
          <a:xfrm>
            <a:off x="5162550" y="2838450"/>
            <a:ext cx="152971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쉬운 설명 생성</a:t>
            </a:r>
            <a:endParaRPr lang="en-US" sz="1380" dirty="0"/>
          </a:p>
        </p:txBody>
      </p:sp>
      <p:sp>
        <p:nvSpPr>
          <p:cNvPr id="23" name="Text 9"/>
          <p:cNvSpPr/>
          <p:nvPr/>
        </p:nvSpPr>
        <p:spPr>
          <a:xfrm>
            <a:off x="4705350" y="39052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의사가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수술</a:t>
            </a:r>
            <a:r>
              <a:rPr lang="en-US" sz="98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등록</a:t>
            </a:r>
            <a:endParaRPr lang="en-US" sz="980" dirty="0"/>
          </a:p>
        </p:txBody>
      </p:sp>
      <p:sp>
        <p:nvSpPr>
          <p:cNvPr id="24" name="Text 10"/>
          <p:cNvSpPr/>
          <p:nvPr/>
        </p:nvSpPr>
        <p:spPr>
          <a:xfrm>
            <a:off x="4705350" y="41719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자동으로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변환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하는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과정</a:t>
            </a:r>
            <a:endParaRPr lang="en-US" sz="980" dirty="0"/>
          </a:p>
        </p:txBody>
      </p:sp>
      <p:sp>
        <p:nvSpPr>
          <p:cNvPr id="25" name="Text 11"/>
          <p:cNvSpPr/>
          <p:nvPr/>
        </p:nvSpPr>
        <p:spPr>
          <a:xfrm>
            <a:off x="4705350" y="44386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시스템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프롬프트의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고도화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된 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역할</a:t>
            </a:r>
            <a:endParaRPr lang="en-US" sz="980" dirty="0"/>
          </a:p>
        </p:txBody>
      </p:sp>
      <p:sp>
        <p:nvSpPr>
          <p:cNvPr id="26" name="Text 12"/>
          <p:cNvSpPr/>
          <p:nvPr/>
        </p:nvSpPr>
        <p:spPr>
          <a:xfrm>
            <a:off x="4705350" y="47053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쉬운 설명이 데이터베이스에 저장되는지 확인</a:t>
            </a:r>
            <a:endParaRPr lang="en-US" sz="980" dirty="0"/>
          </a:p>
        </p:txBody>
      </p:sp>
      <p:sp>
        <p:nvSpPr>
          <p:cNvPr id="27" name="Text 13"/>
          <p:cNvSpPr/>
          <p:nvPr/>
        </p:nvSpPr>
        <p:spPr>
          <a:xfrm>
            <a:off x="8882063" y="2800350"/>
            <a:ext cx="37719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025"/>
              </a:lnSpc>
              <a:buNone/>
            </a:pPr>
            <a:r>
              <a:rPr lang="en-US" sz="126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60" dirty="0"/>
          </a:p>
        </p:txBody>
      </p:sp>
      <p:sp>
        <p:nvSpPr>
          <p:cNvPr id="28" name="Text 14"/>
          <p:cNvSpPr/>
          <p:nvPr/>
        </p:nvSpPr>
        <p:spPr>
          <a:xfrm>
            <a:off x="9220200" y="2838450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결과 확인</a:t>
            </a:r>
            <a:endParaRPr lang="en-US" sz="1380" dirty="0"/>
          </a:p>
        </p:txBody>
      </p:sp>
      <p:sp>
        <p:nvSpPr>
          <p:cNvPr id="29" name="Text 15"/>
          <p:cNvSpPr/>
          <p:nvPr/>
        </p:nvSpPr>
        <p:spPr>
          <a:xfrm>
            <a:off x="8763000" y="39052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</a:t>
            </a: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로그인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후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프로필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확인</a:t>
            </a:r>
            <a:endParaRPr lang="en-US" sz="980" dirty="0"/>
          </a:p>
        </p:txBody>
      </p:sp>
      <p:sp>
        <p:nvSpPr>
          <p:cNvPr id="30" name="Text 16"/>
          <p:cNvSpPr/>
          <p:nvPr/>
        </p:nvSpPr>
        <p:spPr>
          <a:xfrm>
            <a:off x="8763000" y="41719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원문 진단 내용 확인</a:t>
            </a:r>
            <a:endParaRPr lang="en-US" sz="980" dirty="0"/>
          </a:p>
        </p:txBody>
      </p:sp>
      <p:sp>
        <p:nvSpPr>
          <p:cNvPr id="31" name="Text 17"/>
          <p:cNvSpPr/>
          <p:nvPr/>
        </p:nvSpPr>
        <p:spPr>
          <a:xfrm>
            <a:off x="8763000" y="44386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변환한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쉬운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설명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확인</a:t>
            </a:r>
            <a:endParaRPr lang="en-US" sz="980" dirty="0"/>
          </a:p>
        </p:txBody>
      </p:sp>
      <p:sp>
        <p:nvSpPr>
          <p:cNvPr id="32" name="Text 18"/>
          <p:cNvSpPr/>
          <p:nvPr/>
        </p:nvSpPr>
        <p:spPr>
          <a:xfrm>
            <a:off x="8763000" y="4705350"/>
            <a:ext cx="30594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복약 </a:t>
            </a:r>
            <a:r>
              <a:rPr lang="en-US" sz="98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</a:t>
            </a: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b="1" dirty="0" err="1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관리</a:t>
            </a:r>
            <a:r>
              <a:rPr lang="en-US" sz="98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기능</a:t>
            </a:r>
            <a:endParaRPr lang="en-US" sz="980" dirty="0"/>
          </a:p>
        </p:txBody>
      </p:sp>
      <p:sp>
        <p:nvSpPr>
          <p:cNvPr id="33" name="Text 19"/>
          <p:cNvSpPr/>
          <p:nvPr/>
        </p:nvSpPr>
        <p:spPr>
          <a:xfrm>
            <a:off x="-106680" y="61722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시연은 MediClear의 핵심 가치인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정보의 불균형 해소</a:t>
            </a:r>
            <a:r>
              <a:rPr lang="en-US" sz="112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와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참여도 증가</a:t>
            </a:r>
            <a:r>
              <a:rPr lang="en-US" sz="112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를 실현하는 방법을 보여줍니다</a:t>
            </a:r>
            <a:endParaRPr lang="en-US" sz="1120" dirty="0"/>
          </a:p>
        </p:txBody>
      </p:sp>
      <p:pic>
        <p:nvPicPr>
          <p:cNvPr id="3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700" y="2804391"/>
            <a:ext cx="342900" cy="342900"/>
          </a:xfrm>
          <a:prstGeom prst="rect">
            <a:avLst/>
          </a:prstGeom>
        </p:spPr>
      </p:pic>
      <p:sp>
        <p:nvSpPr>
          <p:cNvPr id="35" name="Text 7"/>
          <p:cNvSpPr/>
          <p:nvPr/>
        </p:nvSpPr>
        <p:spPr>
          <a:xfrm>
            <a:off x="766763" y="2804391"/>
            <a:ext cx="377190" cy="23506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025"/>
              </a:lnSpc>
              <a:buNone/>
            </a:pPr>
            <a:r>
              <a:rPr lang="en-US" sz="126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</a:rPr>
              <a:t>1</a:t>
            </a:r>
            <a:endParaRPr lang="en-US" sz="12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914400"/>
            <a:ext cx="12192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09675"/>
            <a:ext cx="228600" cy="228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628775"/>
            <a:ext cx="5486400" cy="1219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1781175"/>
            <a:ext cx="381000" cy="381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425" y="1895475"/>
            <a:ext cx="13335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3000375"/>
            <a:ext cx="5486400" cy="12192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152775"/>
            <a:ext cx="381000" cy="3810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425" y="3267075"/>
            <a:ext cx="13335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4371975"/>
            <a:ext cx="5486400" cy="12192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" y="4524375"/>
            <a:ext cx="381000" cy="381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900" y="4638675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48400" y="1209675"/>
            <a:ext cx="228600" cy="2286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8400" y="1628775"/>
            <a:ext cx="5486400" cy="9906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00800" y="1781175"/>
            <a:ext cx="38100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4150" y="1895475"/>
            <a:ext cx="1143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8400" y="2771774"/>
            <a:ext cx="5486400" cy="134302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00800" y="2924175"/>
            <a:ext cx="381000" cy="3810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524625" y="3038475"/>
            <a:ext cx="133350" cy="152400"/>
          </a:xfrm>
          <a:prstGeom prst="rect">
            <a:avLst/>
          </a:prstGeom>
        </p:spPr>
      </p:pic>
      <p:sp>
        <p:nvSpPr>
          <p:cNvPr id="21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더 나은 의료 소통을 향하여</a:t>
            </a:r>
            <a:endParaRPr lang="en-US" sz="2426" dirty="0"/>
          </a:p>
        </p:txBody>
      </p:sp>
      <p:sp>
        <p:nvSpPr>
          <p:cNvPr id="22" name="Text 1"/>
          <p:cNvSpPr/>
          <p:nvPr/>
        </p:nvSpPr>
        <p:spPr>
          <a:xfrm>
            <a:off x="800100" y="1171575"/>
            <a:ext cx="60350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기대 효과</a:t>
            </a:r>
            <a:endParaRPr lang="en-US" sz="1646" dirty="0"/>
          </a:p>
        </p:txBody>
      </p:sp>
      <p:sp>
        <p:nvSpPr>
          <p:cNvPr id="23" name="Text 2"/>
          <p:cNvSpPr/>
          <p:nvPr/>
        </p:nvSpPr>
        <p:spPr>
          <a:xfrm>
            <a:off x="1104900" y="1781175"/>
            <a:ext cx="32270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측면</a:t>
            </a:r>
            <a:endParaRPr lang="en-US" sz="1120" dirty="0"/>
          </a:p>
        </p:txBody>
      </p:sp>
      <p:sp>
        <p:nvSpPr>
          <p:cNvPr id="24" name="Text 3"/>
          <p:cNvSpPr/>
          <p:nvPr/>
        </p:nvSpPr>
        <p:spPr>
          <a:xfrm>
            <a:off x="1104900" y="2047875"/>
            <a:ext cx="34366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치료 과정 이해도 및 순응도 향상</a:t>
            </a:r>
            <a:endParaRPr lang="en-US" sz="980" dirty="0"/>
          </a:p>
        </p:txBody>
      </p:sp>
      <p:sp>
        <p:nvSpPr>
          <p:cNvPr id="25" name="Text 4"/>
          <p:cNvSpPr/>
          <p:nvPr/>
        </p:nvSpPr>
        <p:spPr>
          <a:xfrm>
            <a:off x="1104900" y="2276475"/>
            <a:ext cx="34366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알 권리 충족 및 불안감 감소</a:t>
            </a:r>
            <a:endParaRPr lang="en-US" sz="980" dirty="0"/>
          </a:p>
        </p:txBody>
      </p:sp>
      <p:sp>
        <p:nvSpPr>
          <p:cNvPr id="26" name="Text 5"/>
          <p:cNvSpPr/>
          <p:nvPr/>
        </p:nvSpPr>
        <p:spPr>
          <a:xfrm>
            <a:off x="1104900" y="2505075"/>
            <a:ext cx="34366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의학 정보를 쉽게 접근하고 이해할 수 있음</a:t>
            </a:r>
            <a:endParaRPr lang="en-US" sz="980" dirty="0"/>
          </a:p>
        </p:txBody>
      </p:sp>
      <p:sp>
        <p:nvSpPr>
          <p:cNvPr id="27" name="Text 6"/>
          <p:cNvSpPr/>
          <p:nvPr/>
        </p:nvSpPr>
        <p:spPr>
          <a:xfrm>
            <a:off x="1104900" y="3152775"/>
            <a:ext cx="32270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의료진 측면</a:t>
            </a:r>
            <a:endParaRPr lang="en-US" sz="1120" dirty="0"/>
          </a:p>
        </p:txBody>
      </p:sp>
      <p:sp>
        <p:nvSpPr>
          <p:cNvPr id="28" name="Text 7"/>
          <p:cNvSpPr/>
          <p:nvPr/>
        </p:nvSpPr>
        <p:spPr>
          <a:xfrm>
            <a:off x="1104900" y="3419475"/>
            <a:ext cx="34366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반복적인 설명 부담 감소</a:t>
            </a:r>
            <a:endParaRPr lang="en-US" sz="980" dirty="0"/>
          </a:p>
        </p:txBody>
      </p:sp>
      <p:sp>
        <p:nvSpPr>
          <p:cNvPr id="29" name="Text 8"/>
          <p:cNvSpPr/>
          <p:nvPr/>
        </p:nvSpPr>
        <p:spPr>
          <a:xfrm>
            <a:off x="1104900" y="3648075"/>
            <a:ext cx="34366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진료 효율성 증대</a:t>
            </a:r>
            <a:endParaRPr lang="en-US" sz="980" dirty="0"/>
          </a:p>
        </p:txBody>
      </p:sp>
      <p:sp>
        <p:nvSpPr>
          <p:cNvPr id="30" name="Text 9"/>
          <p:cNvSpPr/>
          <p:nvPr/>
        </p:nvSpPr>
        <p:spPr>
          <a:xfrm>
            <a:off x="1104900" y="3876675"/>
            <a:ext cx="34366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환자의 질문 질이 향상되어 더 심층적인 상담 가능</a:t>
            </a:r>
            <a:endParaRPr lang="en-US" sz="980" dirty="0"/>
          </a:p>
        </p:txBody>
      </p:sp>
      <p:sp>
        <p:nvSpPr>
          <p:cNvPr id="31" name="Text 10"/>
          <p:cNvSpPr/>
          <p:nvPr/>
        </p:nvSpPr>
        <p:spPr>
          <a:xfrm>
            <a:off x="1104900" y="4524375"/>
            <a:ext cx="34051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사회적 측면</a:t>
            </a:r>
            <a:endParaRPr lang="en-US" sz="1120" dirty="0"/>
          </a:p>
        </p:txBody>
      </p:sp>
      <p:sp>
        <p:nvSpPr>
          <p:cNvPr id="32" name="Text 11"/>
          <p:cNvSpPr/>
          <p:nvPr/>
        </p:nvSpPr>
        <p:spPr>
          <a:xfrm>
            <a:off x="1104900" y="4791075"/>
            <a:ext cx="361473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 격차 해소에 기여</a:t>
            </a:r>
            <a:endParaRPr lang="en-US" sz="980" dirty="0"/>
          </a:p>
        </p:txBody>
      </p:sp>
      <p:sp>
        <p:nvSpPr>
          <p:cNvPr id="33" name="Text 12"/>
          <p:cNvSpPr/>
          <p:nvPr/>
        </p:nvSpPr>
        <p:spPr>
          <a:xfrm>
            <a:off x="1104900" y="5019675"/>
            <a:ext cx="361473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의료비 절감: 복약 순응도 향상으로 인한 재입원 감소</a:t>
            </a:r>
            <a:endParaRPr lang="en-US" sz="980" dirty="0"/>
          </a:p>
        </p:txBody>
      </p:sp>
      <p:sp>
        <p:nvSpPr>
          <p:cNvPr id="34" name="Text 13"/>
          <p:cNvSpPr/>
          <p:nvPr/>
        </p:nvSpPr>
        <p:spPr>
          <a:xfrm>
            <a:off x="1104900" y="5248275"/>
            <a:ext cx="361473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건강 형평성 증진에 기여</a:t>
            </a:r>
            <a:endParaRPr lang="en-US" sz="980" dirty="0"/>
          </a:p>
        </p:txBody>
      </p:sp>
      <p:sp>
        <p:nvSpPr>
          <p:cNvPr id="35" name="Text 14"/>
          <p:cNvSpPr/>
          <p:nvPr/>
        </p:nvSpPr>
        <p:spPr>
          <a:xfrm>
            <a:off x="6591300" y="1171575"/>
            <a:ext cx="60350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과제</a:t>
            </a:r>
            <a:endParaRPr lang="en-US" sz="1646" dirty="0"/>
          </a:p>
        </p:txBody>
      </p:sp>
      <p:sp>
        <p:nvSpPr>
          <p:cNvPr id="36" name="Text 15"/>
          <p:cNvSpPr/>
          <p:nvPr/>
        </p:nvSpPr>
        <p:spPr>
          <a:xfrm>
            <a:off x="6896100" y="1781175"/>
            <a:ext cx="376142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단기 과제</a:t>
            </a:r>
            <a:endParaRPr lang="en-US" sz="1120" dirty="0"/>
          </a:p>
        </p:txBody>
      </p:sp>
      <p:sp>
        <p:nvSpPr>
          <p:cNvPr id="37" name="Text 16"/>
          <p:cNvSpPr/>
          <p:nvPr/>
        </p:nvSpPr>
        <p:spPr>
          <a:xfrm>
            <a:off x="6896100" y="2047875"/>
            <a:ext cx="397097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복약 시간 푸시 알림:설정된 복약 시간에 맞춰 모바일 알림</a:t>
            </a:r>
            <a:endParaRPr lang="en-US" sz="980" dirty="0"/>
          </a:p>
        </p:txBody>
      </p:sp>
      <p:sp>
        <p:nvSpPr>
          <p:cNvPr id="38" name="Text 17"/>
          <p:cNvSpPr/>
          <p:nvPr/>
        </p:nvSpPr>
        <p:spPr>
          <a:xfrm>
            <a:off x="6896100" y="2276475"/>
            <a:ext cx="397097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요약 리포트:환자 메모를 분석하여 요약 리포트로 제공</a:t>
            </a:r>
            <a:endParaRPr lang="en-US" sz="980" dirty="0"/>
          </a:p>
        </p:txBody>
      </p:sp>
      <p:sp>
        <p:nvSpPr>
          <p:cNvPr id="39" name="Text 18"/>
          <p:cNvSpPr/>
          <p:nvPr/>
        </p:nvSpPr>
        <p:spPr>
          <a:xfrm>
            <a:off x="6896100" y="2924175"/>
            <a:ext cx="46729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장기 과제</a:t>
            </a:r>
            <a:endParaRPr lang="en-US" sz="1120" dirty="0"/>
          </a:p>
        </p:txBody>
      </p:sp>
      <p:sp>
        <p:nvSpPr>
          <p:cNvPr id="40" name="Text 19"/>
          <p:cNvSpPr/>
          <p:nvPr/>
        </p:nvSpPr>
        <p:spPr>
          <a:xfrm>
            <a:off x="6896100" y="3190875"/>
            <a:ext cx="48825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웨어러블 기기 연동:스마트워치 등으로부터 수집된 건강 데이터를 시각화</a:t>
            </a:r>
            <a:endParaRPr lang="en-US" sz="980" dirty="0"/>
          </a:p>
        </p:txBody>
      </p:sp>
      <p:sp>
        <p:nvSpPr>
          <p:cNvPr id="41" name="Text 20"/>
          <p:cNvSpPr/>
          <p:nvPr/>
        </p:nvSpPr>
        <p:spPr>
          <a:xfrm>
            <a:off x="6896100" y="3419475"/>
            <a:ext cx="48825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500"/>
              </a:lnSpc>
              <a:buSzPct val="100000"/>
              <a:buChar char="•"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마이크로서비스 확장:더 큰 규모의 의료 기관 및 병원 네트워크로 확장</a:t>
            </a:r>
            <a:endParaRPr lang="en-US" sz="980" dirty="0"/>
          </a:p>
        </p:txBody>
      </p:sp>
      <p:sp>
        <p:nvSpPr>
          <p:cNvPr id="42" name="Text 21"/>
          <p:cNvSpPr/>
          <p:nvPr/>
        </p:nvSpPr>
        <p:spPr>
          <a:xfrm>
            <a:off x="6896100" y="3648075"/>
            <a:ext cx="50557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500"/>
              </a:lnSpc>
              <a:buSzPct val="100000"/>
              <a:buChar char="•"/>
            </a:pPr>
            <a:r>
              <a:rPr lang="ko-KR" alt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기반 치료 성과 분석 </a:t>
            </a:r>
            <a:r>
              <a:rPr lang="en-US" altLang="ko-KR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r>
              <a:rPr lang="ko-KR" alt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축적된 데이터를 바탕으로 치료 성과</a:t>
            </a:r>
            <a:r>
              <a:rPr lang="en-US" altLang="ko-KR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·</a:t>
            </a:r>
            <a:r>
              <a:rPr lang="ko-KR" alt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복약 </a:t>
            </a:r>
            <a:r>
              <a:rPr lang="ko-KR" alt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이행률과</a:t>
            </a:r>
            <a:endParaRPr lang="en-US" altLang="ko-KR" sz="980" dirty="0" smtClean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>
              <a:lnSpc>
                <a:spcPts val="1500"/>
              </a:lnSpc>
              <a:buSzPct val="100000"/>
            </a:pPr>
            <a:r>
              <a:rPr lang="en-US" altLang="ko-KR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        </a:t>
            </a:r>
            <a:r>
              <a:rPr lang="ko-KR" altLang="en-US" sz="98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재입원율을</a:t>
            </a:r>
            <a:r>
              <a:rPr lang="ko-KR" altLang="en-US" sz="98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분석해 의료진에게 피드백을 제공합니다</a:t>
            </a:r>
            <a:r>
              <a:rPr lang="en-US" altLang="ko-KR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980" dirty="0"/>
          </a:p>
        </p:txBody>
      </p:sp>
      <p:sp>
        <p:nvSpPr>
          <p:cNvPr id="43" name="Text 22"/>
          <p:cNvSpPr/>
          <p:nvPr/>
        </p:nvSpPr>
        <p:spPr>
          <a:xfrm>
            <a:off x="-106680" y="61722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소통의 질을 향상시켜, 더 나은 의료 결과를 만들어갑니다</a:t>
            </a:r>
            <a:endParaRPr lang="en-US" sz="11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2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914400"/>
            <a:ext cx="9144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28775"/>
            <a:ext cx="5334000" cy="381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1628775"/>
            <a:ext cx="2857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085975"/>
            <a:ext cx="5334000" cy="381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085975"/>
            <a:ext cx="257175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917536"/>
            <a:ext cx="5334000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917536"/>
            <a:ext cx="228600" cy="304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706090"/>
            <a:ext cx="53340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9620" y="3722832"/>
            <a:ext cx="171450" cy="3048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973783"/>
            <a:ext cx="5334000" cy="381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691" y="5009196"/>
            <a:ext cx="257175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1247775"/>
            <a:ext cx="5638800" cy="46196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628775"/>
            <a:ext cx="5334000" cy="3810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05600" y="1628775"/>
            <a:ext cx="200025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2085975"/>
            <a:ext cx="533400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05600" y="2085975"/>
            <a:ext cx="200025" cy="304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076575"/>
            <a:ext cx="5334000" cy="3810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5600" y="3076575"/>
            <a:ext cx="25717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533775"/>
            <a:ext cx="5334000" cy="3810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05600" y="3533775"/>
            <a:ext cx="2857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524375"/>
            <a:ext cx="5334000" cy="3810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5600" y="4524375"/>
            <a:ext cx="285750" cy="3048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4981575"/>
            <a:ext cx="5334000" cy="3810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05600" y="4981575"/>
            <a:ext cx="228600" cy="304800"/>
          </a:xfrm>
          <a:prstGeom prst="rect">
            <a:avLst/>
          </a:prstGeom>
        </p:spPr>
      </p:pic>
      <p:sp>
        <p:nvSpPr>
          <p:cNvPr id="27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목차</a:t>
            </a:r>
            <a:endParaRPr lang="en-US" sz="2426" dirty="0"/>
          </a:p>
        </p:txBody>
      </p:sp>
      <p:sp>
        <p:nvSpPr>
          <p:cNvPr id="28" name="Text 1"/>
          <p:cNvSpPr/>
          <p:nvPr/>
        </p:nvSpPr>
        <p:spPr>
          <a:xfrm>
            <a:off x="457200" y="1247775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소개</a:t>
            </a:r>
            <a:endParaRPr lang="en-US" sz="1380" dirty="0"/>
          </a:p>
        </p:txBody>
      </p:sp>
      <p:sp>
        <p:nvSpPr>
          <p:cNvPr id="29" name="Text 2"/>
          <p:cNvSpPr/>
          <p:nvPr/>
        </p:nvSpPr>
        <p:spPr>
          <a:xfrm>
            <a:off x="457200" y="1666875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120" dirty="0"/>
          </a:p>
        </p:txBody>
      </p:sp>
      <p:sp>
        <p:nvSpPr>
          <p:cNvPr id="30" name="Text 3"/>
          <p:cNvSpPr/>
          <p:nvPr/>
        </p:nvSpPr>
        <p:spPr>
          <a:xfrm>
            <a:off x="1162050" y="166687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표지</a:t>
            </a:r>
            <a:endParaRPr lang="en-US" sz="1120" dirty="0"/>
          </a:p>
        </p:txBody>
      </p:sp>
      <p:sp>
        <p:nvSpPr>
          <p:cNvPr id="31" name="Text 4"/>
          <p:cNvSpPr/>
          <p:nvPr/>
        </p:nvSpPr>
        <p:spPr>
          <a:xfrm>
            <a:off x="457200" y="2124075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120" dirty="0"/>
          </a:p>
        </p:txBody>
      </p:sp>
      <p:sp>
        <p:nvSpPr>
          <p:cNvPr id="32" name="Text 5"/>
          <p:cNvSpPr/>
          <p:nvPr/>
        </p:nvSpPr>
        <p:spPr>
          <a:xfrm>
            <a:off x="1133475" y="212407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1120" dirty="0"/>
          </a:p>
        </p:txBody>
      </p:sp>
      <p:sp>
        <p:nvSpPr>
          <p:cNvPr id="33" name="Text 6"/>
          <p:cNvSpPr/>
          <p:nvPr/>
        </p:nvSpPr>
        <p:spPr>
          <a:xfrm>
            <a:off x="457200" y="2612736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문제 정의</a:t>
            </a:r>
            <a:endParaRPr lang="en-US" sz="1380" dirty="0"/>
          </a:p>
        </p:txBody>
      </p:sp>
      <p:sp>
        <p:nvSpPr>
          <p:cNvPr id="34" name="Text 7"/>
          <p:cNvSpPr/>
          <p:nvPr/>
        </p:nvSpPr>
        <p:spPr>
          <a:xfrm>
            <a:off x="457200" y="2955636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120" dirty="0"/>
          </a:p>
        </p:txBody>
      </p:sp>
      <p:sp>
        <p:nvSpPr>
          <p:cNvPr id="35" name="Text 8"/>
          <p:cNvSpPr/>
          <p:nvPr/>
        </p:nvSpPr>
        <p:spPr>
          <a:xfrm>
            <a:off x="1104900" y="2955636"/>
            <a:ext cx="28079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의사의 설명, 환자는 얼마나 이해할까요?</a:t>
            </a:r>
            <a:endParaRPr lang="en-US" sz="1120" dirty="0"/>
          </a:p>
        </p:txBody>
      </p:sp>
      <p:sp>
        <p:nvSpPr>
          <p:cNvPr id="36" name="Text 9"/>
          <p:cNvSpPr/>
          <p:nvPr/>
        </p:nvSpPr>
        <p:spPr>
          <a:xfrm>
            <a:off x="457200" y="3425535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서비스 목표 및 컨셉</a:t>
            </a:r>
            <a:endParaRPr lang="en-US" sz="1380" dirty="0"/>
          </a:p>
        </p:txBody>
      </p:sp>
      <p:sp>
        <p:nvSpPr>
          <p:cNvPr id="37" name="Text 10"/>
          <p:cNvSpPr/>
          <p:nvPr/>
        </p:nvSpPr>
        <p:spPr>
          <a:xfrm>
            <a:off x="457200" y="3751984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120" dirty="0"/>
          </a:p>
        </p:txBody>
      </p:sp>
      <p:sp>
        <p:nvSpPr>
          <p:cNvPr id="38" name="Text 11"/>
          <p:cNvSpPr/>
          <p:nvPr/>
        </p:nvSpPr>
        <p:spPr>
          <a:xfrm>
            <a:off x="1047750" y="3751984"/>
            <a:ext cx="32375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AI로 의료 정보 격차를 해소합니다</a:t>
            </a:r>
            <a:endParaRPr lang="en-US" sz="1120" dirty="0"/>
          </a:p>
        </p:txBody>
      </p:sp>
      <p:sp>
        <p:nvSpPr>
          <p:cNvPr id="39" name="Text 12"/>
          <p:cNvSpPr/>
          <p:nvPr/>
        </p:nvSpPr>
        <p:spPr>
          <a:xfrm>
            <a:off x="464301" y="4799646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기능 및 UX/UI</a:t>
            </a:r>
            <a:endParaRPr lang="en-US" sz="1380" dirty="0"/>
          </a:p>
        </p:txBody>
      </p:sp>
      <p:sp>
        <p:nvSpPr>
          <p:cNvPr id="40" name="Text 13"/>
          <p:cNvSpPr/>
          <p:nvPr/>
        </p:nvSpPr>
        <p:spPr>
          <a:xfrm>
            <a:off x="454891" y="5047296"/>
            <a:ext cx="3352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</a:rPr>
              <a:t>6</a:t>
            </a:r>
            <a:endParaRPr lang="en-US" sz="1120" dirty="0"/>
          </a:p>
        </p:txBody>
      </p:sp>
      <p:sp>
        <p:nvSpPr>
          <p:cNvPr id="41" name="Text 14"/>
          <p:cNvSpPr/>
          <p:nvPr/>
        </p:nvSpPr>
        <p:spPr>
          <a:xfrm>
            <a:off x="1131166" y="5047296"/>
            <a:ext cx="27241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의사와 환자를 위한 직관적인 사용 흐름</a:t>
            </a:r>
            <a:endParaRPr lang="en-US" sz="1120" dirty="0"/>
          </a:p>
        </p:txBody>
      </p:sp>
      <p:sp>
        <p:nvSpPr>
          <p:cNvPr id="42" name="Text 15"/>
          <p:cNvSpPr/>
          <p:nvPr/>
        </p:nvSpPr>
        <p:spPr>
          <a:xfrm>
            <a:off x="6400800" y="1247775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화면 구성</a:t>
            </a:r>
            <a:endParaRPr lang="en-US" sz="1380" dirty="0"/>
          </a:p>
        </p:txBody>
      </p:sp>
      <p:sp>
        <p:nvSpPr>
          <p:cNvPr id="43" name="Text 16"/>
          <p:cNvSpPr/>
          <p:nvPr/>
        </p:nvSpPr>
        <p:spPr>
          <a:xfrm>
            <a:off x="6400800" y="1666875"/>
            <a:ext cx="3352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</a:rPr>
              <a:t>7</a:t>
            </a:r>
            <a:endParaRPr lang="en-US" sz="1120" dirty="0"/>
          </a:p>
        </p:txBody>
      </p:sp>
      <p:sp>
        <p:nvSpPr>
          <p:cNvPr id="44" name="Text 17"/>
          <p:cNvSpPr/>
          <p:nvPr/>
        </p:nvSpPr>
        <p:spPr>
          <a:xfrm>
            <a:off x="7019925" y="1666875"/>
            <a:ext cx="258794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신속하고 정확한 정보 입력을 위한 UI</a:t>
            </a:r>
            <a:endParaRPr lang="en-US" sz="1120" dirty="0"/>
          </a:p>
        </p:txBody>
      </p:sp>
      <p:sp>
        <p:nvSpPr>
          <p:cNvPr id="45" name="Text 18"/>
          <p:cNvSpPr/>
          <p:nvPr/>
        </p:nvSpPr>
        <p:spPr>
          <a:xfrm>
            <a:off x="6400800" y="2124075"/>
            <a:ext cx="3352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</a:rPr>
              <a:t>8</a:t>
            </a:r>
            <a:endParaRPr lang="en-US" sz="1120" dirty="0"/>
          </a:p>
        </p:txBody>
      </p:sp>
      <p:sp>
        <p:nvSpPr>
          <p:cNvPr id="46" name="Text 19"/>
          <p:cNvSpPr/>
          <p:nvPr/>
        </p:nvSpPr>
        <p:spPr>
          <a:xfrm>
            <a:off x="7019925" y="2124075"/>
            <a:ext cx="21583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 눈에 보는 나의 건강 정보 UI</a:t>
            </a:r>
            <a:endParaRPr lang="en-US" sz="1120" dirty="0"/>
          </a:p>
        </p:txBody>
      </p:sp>
      <p:sp>
        <p:nvSpPr>
          <p:cNvPr id="47" name="Text 20"/>
          <p:cNvSpPr/>
          <p:nvPr/>
        </p:nvSpPr>
        <p:spPr>
          <a:xfrm>
            <a:off x="6400800" y="2695575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</a:t>
            </a:r>
            <a:endParaRPr lang="en-US" sz="1380" dirty="0"/>
          </a:p>
        </p:txBody>
      </p:sp>
      <p:sp>
        <p:nvSpPr>
          <p:cNvPr id="48" name="Text 21"/>
          <p:cNvSpPr/>
          <p:nvPr/>
        </p:nvSpPr>
        <p:spPr>
          <a:xfrm>
            <a:off x="6400800" y="3114675"/>
            <a:ext cx="3352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</a:rPr>
              <a:t>9</a:t>
            </a:r>
            <a:endParaRPr lang="en-US" sz="1120" dirty="0"/>
          </a:p>
        </p:txBody>
      </p:sp>
      <p:sp>
        <p:nvSpPr>
          <p:cNvPr id="49" name="Text 22"/>
          <p:cNvSpPr/>
          <p:nvPr/>
        </p:nvSpPr>
        <p:spPr>
          <a:xfrm>
            <a:off x="7077075" y="3114675"/>
            <a:ext cx="9848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서비스 구성도</a:t>
            </a:r>
            <a:endParaRPr lang="en-US" sz="1120" dirty="0"/>
          </a:p>
        </p:txBody>
      </p:sp>
      <p:sp>
        <p:nvSpPr>
          <p:cNvPr id="50" name="Text 23"/>
          <p:cNvSpPr/>
          <p:nvPr/>
        </p:nvSpPr>
        <p:spPr>
          <a:xfrm>
            <a:off x="6400800" y="3571875"/>
            <a:ext cx="3352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sz="1120" dirty="0"/>
          </a:p>
        </p:txBody>
      </p:sp>
      <p:sp>
        <p:nvSpPr>
          <p:cNvPr id="51" name="Text 24"/>
          <p:cNvSpPr/>
          <p:nvPr/>
        </p:nvSpPr>
        <p:spPr>
          <a:xfrm>
            <a:off x="7105650" y="3571875"/>
            <a:ext cx="252507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안정성과 효율성을 고려한 기술 스택</a:t>
            </a:r>
            <a:endParaRPr lang="en-US" sz="1120" dirty="0"/>
          </a:p>
        </p:txBody>
      </p:sp>
      <p:sp>
        <p:nvSpPr>
          <p:cNvPr id="52" name="Text 25"/>
          <p:cNvSpPr/>
          <p:nvPr/>
        </p:nvSpPr>
        <p:spPr>
          <a:xfrm>
            <a:off x="6400800" y="4143375"/>
            <a:ext cx="5867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데모 및 결과</a:t>
            </a:r>
            <a:endParaRPr lang="en-US" sz="1380" dirty="0"/>
          </a:p>
        </p:txBody>
      </p:sp>
      <p:sp>
        <p:nvSpPr>
          <p:cNvPr id="53" name="Text 26"/>
          <p:cNvSpPr/>
          <p:nvPr/>
        </p:nvSpPr>
        <p:spPr>
          <a:xfrm>
            <a:off x="6400800" y="4562475"/>
            <a:ext cx="335280" cy="21031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</a:t>
            </a:r>
            <a:endParaRPr lang="en-US" sz="1120" dirty="0"/>
          </a:p>
        </p:txBody>
      </p:sp>
      <p:sp>
        <p:nvSpPr>
          <p:cNvPr id="54" name="Text 27"/>
          <p:cNvSpPr/>
          <p:nvPr/>
        </p:nvSpPr>
        <p:spPr>
          <a:xfrm>
            <a:off x="7105650" y="4562475"/>
            <a:ext cx="102679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기능 시연</a:t>
            </a:r>
            <a:endParaRPr lang="en-US" sz="1120" dirty="0"/>
          </a:p>
        </p:txBody>
      </p:sp>
      <p:sp>
        <p:nvSpPr>
          <p:cNvPr id="55" name="Text 28"/>
          <p:cNvSpPr/>
          <p:nvPr/>
        </p:nvSpPr>
        <p:spPr>
          <a:xfrm>
            <a:off x="6400800" y="5019675"/>
            <a:ext cx="335280" cy="21031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 smtClean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</a:t>
            </a:r>
            <a:endParaRPr lang="en-US" sz="1120" dirty="0"/>
          </a:p>
        </p:txBody>
      </p:sp>
      <p:sp>
        <p:nvSpPr>
          <p:cNvPr id="56" name="Text 29"/>
          <p:cNvSpPr/>
          <p:nvPr/>
        </p:nvSpPr>
        <p:spPr>
          <a:xfrm>
            <a:off x="7048500" y="5019675"/>
            <a:ext cx="189642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나은 의료 소통을 향하여</a:t>
            </a:r>
            <a:endParaRPr lang="en-US" sz="1120" dirty="0"/>
          </a:p>
        </p:txBody>
      </p:sp>
      <p:sp>
        <p:nvSpPr>
          <p:cNvPr id="57" name="Text 30"/>
          <p:cNvSpPr/>
          <p:nvPr/>
        </p:nvSpPr>
        <p:spPr>
          <a:xfrm>
            <a:off x="-106680" y="61722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 기반 환자 눈높이 맞춤 의료 소통 보조 웹 서비스</a:t>
            </a:r>
            <a:endParaRPr lang="en-US" sz="1120" dirty="0"/>
          </a:p>
        </p:txBody>
      </p:sp>
      <p:pic>
        <p:nvPicPr>
          <p:cNvPr id="58" name="Image 10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60140"/>
            <a:ext cx="5334000" cy="381000"/>
          </a:xfrm>
          <a:prstGeom prst="rect">
            <a:avLst/>
          </a:prstGeom>
        </p:spPr>
      </p:pic>
      <p:sp>
        <p:nvSpPr>
          <p:cNvPr id="61" name="Text 12"/>
          <p:cNvSpPr/>
          <p:nvPr/>
        </p:nvSpPr>
        <p:spPr>
          <a:xfrm>
            <a:off x="473711" y="4168487"/>
            <a:ext cx="5867400" cy="24769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ko-KR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SOTA K </a:t>
            </a:r>
            <a:r>
              <a:rPr lang="ko-KR" alt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파트너와 함께한 </a:t>
            </a:r>
            <a:r>
              <a:rPr lang="ko-KR" altLang="en-US" sz="1380" b="1" dirty="0" err="1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바이브</a:t>
            </a:r>
            <a:r>
              <a:rPr lang="ko-KR" alt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80" b="1" dirty="0" smtClean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코딩 설계</a:t>
            </a:r>
            <a:endParaRPr lang="en-US" sz="1380" dirty="0"/>
          </a:p>
        </p:txBody>
      </p:sp>
      <p:sp>
        <p:nvSpPr>
          <p:cNvPr id="62" name="Text 13"/>
          <p:cNvSpPr/>
          <p:nvPr/>
        </p:nvSpPr>
        <p:spPr>
          <a:xfrm>
            <a:off x="464301" y="4416137"/>
            <a:ext cx="335280" cy="21108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</a:rPr>
              <a:t>5</a:t>
            </a:r>
            <a:endParaRPr lang="en-US" sz="1120" dirty="0"/>
          </a:p>
        </p:txBody>
      </p:sp>
      <p:sp>
        <p:nvSpPr>
          <p:cNvPr id="63" name="Text 14"/>
          <p:cNvSpPr/>
          <p:nvPr/>
        </p:nvSpPr>
        <p:spPr>
          <a:xfrm>
            <a:off x="1140576" y="4423643"/>
            <a:ext cx="2724150" cy="230832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SOTA </a:t>
            </a:r>
            <a:r>
              <a:rPr lang="en-US" altLang="ko-KR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</a:t>
            </a:r>
            <a:r>
              <a:rPr lang="ko-KR" altLang="en-US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와 함께하는 기획 및 코딩</a:t>
            </a:r>
            <a:endParaRPr lang="en-US" sz="1120" dirty="0"/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52" y="4409053"/>
            <a:ext cx="250116" cy="2501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572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838200"/>
            <a:ext cx="76200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095375"/>
            <a:ext cx="6534150" cy="1752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1247775"/>
            <a:ext cx="2857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3038475"/>
            <a:ext cx="6534150" cy="2057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190875"/>
            <a:ext cx="257175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5286375"/>
            <a:ext cx="6534150" cy="1524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5438775"/>
            <a:ext cx="257175" cy="304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53300" y="1128713"/>
            <a:ext cx="4248150" cy="23717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3750" y="3729038"/>
            <a:ext cx="4667250" cy="914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96150" y="3881438"/>
            <a:ext cx="609600" cy="609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43750" y="4795838"/>
            <a:ext cx="4667250" cy="914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96150" y="4948238"/>
            <a:ext cx="609600" cy="6096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3750" y="5862638"/>
            <a:ext cx="4667250" cy="914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96150" y="6015038"/>
            <a:ext cx="609600" cy="609600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의사의 설명, 환자는 얼마나 이해할까요?</a:t>
            </a:r>
            <a:endParaRPr lang="en-US" sz="2426" dirty="0"/>
          </a:p>
        </p:txBody>
      </p:sp>
      <p:sp>
        <p:nvSpPr>
          <p:cNvPr id="18" name="Text 1"/>
          <p:cNvSpPr/>
          <p:nvPr/>
        </p:nvSpPr>
        <p:spPr>
          <a:xfrm>
            <a:off x="933450" y="1266825"/>
            <a:ext cx="1445895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 불균형</a:t>
            </a:r>
            <a:endParaRPr lang="en-US" sz="1380" dirty="0"/>
          </a:p>
        </p:txBody>
      </p:sp>
      <p:sp>
        <p:nvSpPr>
          <p:cNvPr id="19" name="Text 2"/>
          <p:cNvSpPr/>
          <p:nvPr/>
        </p:nvSpPr>
        <p:spPr>
          <a:xfrm>
            <a:off x="723900" y="1628775"/>
            <a:ext cx="6038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WHO 2025년 보고서: 건강 불평등의 근본 원인은 주거, 교육, 직업 기회 부족 등 건강 부문 외적 요인</a:t>
            </a:r>
            <a:endParaRPr lang="en-US" sz="1120" dirty="0"/>
          </a:p>
        </p:txBody>
      </p:sp>
      <p:sp>
        <p:nvSpPr>
          <p:cNvPr id="20" name="Text 3"/>
          <p:cNvSpPr/>
          <p:nvPr/>
        </p:nvSpPr>
        <p:spPr>
          <a:xfrm>
            <a:off x="723900" y="21621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이러한 불균형은 건강 기대 수명을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수십 년 단축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시킬 수 있습니다</a:t>
            </a:r>
            <a:endParaRPr lang="en-US" sz="1120" dirty="0"/>
          </a:p>
        </p:txBody>
      </p:sp>
      <p:sp>
        <p:nvSpPr>
          <p:cNvPr id="21" name="Text 4"/>
          <p:cNvSpPr/>
          <p:nvPr/>
        </p:nvSpPr>
        <p:spPr>
          <a:xfrm>
            <a:off x="723900" y="24669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디지털 격차: 60세 이상 노인의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74%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 eHealth 리터러시가 불충분한 것으로 나타났습니다</a:t>
            </a:r>
            <a:endParaRPr lang="en-US" sz="1120" dirty="0"/>
          </a:p>
        </p:txBody>
      </p:sp>
      <p:sp>
        <p:nvSpPr>
          <p:cNvPr id="22" name="Text 5"/>
          <p:cNvSpPr/>
          <p:nvPr/>
        </p:nvSpPr>
        <p:spPr>
          <a:xfrm>
            <a:off x="904875" y="3209925"/>
            <a:ext cx="16344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치료 이행의 어려움</a:t>
            </a:r>
            <a:endParaRPr lang="en-US" sz="1380" dirty="0"/>
          </a:p>
        </p:txBody>
      </p:sp>
      <p:sp>
        <p:nvSpPr>
          <p:cNvPr id="23" name="Text 6"/>
          <p:cNvSpPr/>
          <p:nvPr/>
        </p:nvSpPr>
        <p:spPr>
          <a:xfrm>
            <a:off x="723900" y="35718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약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50%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 처방된 약물이 환자에 의해 제대로 복용되지 않음</a:t>
            </a:r>
            <a:endParaRPr lang="en-US" sz="1120" dirty="0"/>
          </a:p>
        </p:txBody>
      </p:sp>
      <p:sp>
        <p:nvSpPr>
          <p:cNvPr id="24" name="Text 7"/>
          <p:cNvSpPr/>
          <p:nvPr/>
        </p:nvSpPr>
        <p:spPr>
          <a:xfrm>
            <a:off x="723900" y="38766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미국에서 약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125,000명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 사망자가 약물 비순응과 관련되어 있음</a:t>
            </a:r>
            <a:endParaRPr lang="en-US" sz="1120" dirty="0"/>
          </a:p>
        </p:txBody>
      </p:sp>
      <p:sp>
        <p:nvSpPr>
          <p:cNvPr id="25" name="Text 8"/>
          <p:cNvSpPr/>
          <p:nvPr/>
        </p:nvSpPr>
        <p:spPr>
          <a:xfrm>
            <a:off x="723900" y="41814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이는 전체 입원의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25%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를 차지</a:t>
            </a:r>
            <a:endParaRPr lang="en-US" sz="1120" dirty="0"/>
          </a:p>
        </p:txBody>
      </p:sp>
      <p:sp>
        <p:nvSpPr>
          <p:cNvPr id="26" name="Text 9"/>
          <p:cNvSpPr/>
          <p:nvPr/>
        </p:nvSpPr>
        <p:spPr>
          <a:xfrm>
            <a:off x="723900" y="4486275"/>
            <a:ext cx="6038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환자는 복약 지시의 복잡성, 약물 부작용에 대한 우려, 치료의 필요성에 대한 불충분한 이해로 인해 치료를 중단하거나 잘못 이행</a:t>
            </a:r>
            <a:endParaRPr lang="en-US" sz="1120" dirty="0"/>
          </a:p>
        </p:txBody>
      </p:sp>
      <p:sp>
        <p:nvSpPr>
          <p:cNvPr id="27" name="Text 10"/>
          <p:cNvSpPr/>
          <p:nvPr/>
        </p:nvSpPr>
        <p:spPr>
          <a:xfrm>
            <a:off x="904875" y="5457825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사회적 비용 및 불안감</a:t>
            </a:r>
            <a:endParaRPr lang="en-US" sz="1380" dirty="0"/>
          </a:p>
        </p:txBody>
      </p:sp>
      <p:sp>
        <p:nvSpPr>
          <p:cNvPr id="28" name="Text 11"/>
          <p:cNvSpPr/>
          <p:nvPr/>
        </p:nvSpPr>
        <p:spPr>
          <a:xfrm>
            <a:off x="723900" y="58197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약물 비순응으로 인한 의료비용은 미국에서만 연간</a:t>
            </a: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1,000억 달러에서 3,000억 달러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 달함</a:t>
            </a:r>
            <a:endParaRPr lang="en-US" sz="1120" dirty="0"/>
          </a:p>
        </p:txBody>
      </p:sp>
      <p:sp>
        <p:nvSpPr>
          <p:cNvPr id="29" name="Text 12"/>
          <p:cNvSpPr/>
          <p:nvPr/>
        </p:nvSpPr>
        <p:spPr>
          <a:xfrm>
            <a:off x="723900" y="61245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환자는 자신의 질병과 치료에 대한 불확실성으로 인해 심리적 불안감을 느림</a:t>
            </a:r>
            <a:endParaRPr lang="en-US" sz="1120" dirty="0"/>
          </a:p>
        </p:txBody>
      </p:sp>
      <p:sp>
        <p:nvSpPr>
          <p:cNvPr id="30" name="Text 13"/>
          <p:cNvSpPr/>
          <p:nvPr/>
        </p:nvSpPr>
        <p:spPr>
          <a:xfrm>
            <a:off x="723900" y="6429375"/>
            <a:ext cx="66427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의사와 환자 간의 소통 부족은 환자의 불만족과 의료 소송의 원인이 됨</a:t>
            </a:r>
            <a:endParaRPr lang="en-US" sz="1120" dirty="0"/>
          </a:p>
        </p:txBody>
      </p:sp>
      <p:sp>
        <p:nvSpPr>
          <p:cNvPr id="31" name="Text 14"/>
          <p:cNvSpPr/>
          <p:nvPr/>
        </p:nvSpPr>
        <p:spPr>
          <a:xfrm>
            <a:off x="7384271" y="4030230"/>
            <a:ext cx="67056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74%</a:t>
            </a:r>
            <a:endParaRPr lang="en-US" sz="1646" dirty="0"/>
          </a:p>
        </p:txBody>
      </p:sp>
      <p:sp>
        <p:nvSpPr>
          <p:cNvPr id="32" name="Text 15"/>
          <p:cNvSpPr/>
          <p:nvPr/>
        </p:nvSpPr>
        <p:spPr>
          <a:xfrm>
            <a:off x="8058150" y="3976687"/>
            <a:ext cx="25669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60세 이상 노인의 eHealth 리터러시</a:t>
            </a:r>
            <a:endParaRPr lang="en-US" sz="1120" dirty="0"/>
          </a:p>
        </p:txBody>
      </p:sp>
      <p:sp>
        <p:nvSpPr>
          <p:cNvPr id="33" name="Text 16"/>
          <p:cNvSpPr/>
          <p:nvPr/>
        </p:nvSpPr>
        <p:spPr>
          <a:xfrm>
            <a:off x="8058150" y="4205288"/>
            <a:ext cx="256698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 접근 및 이해에 어려움</a:t>
            </a:r>
            <a:endParaRPr lang="en-US" sz="980" dirty="0"/>
          </a:p>
        </p:txBody>
      </p:sp>
      <p:sp>
        <p:nvSpPr>
          <p:cNvPr id="34" name="Text 17"/>
          <p:cNvSpPr/>
          <p:nvPr/>
        </p:nvSpPr>
        <p:spPr>
          <a:xfrm>
            <a:off x="7412355" y="5095876"/>
            <a:ext cx="67056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50%</a:t>
            </a:r>
            <a:endParaRPr lang="en-US" sz="1646" dirty="0"/>
          </a:p>
        </p:txBody>
      </p:sp>
      <p:sp>
        <p:nvSpPr>
          <p:cNvPr id="35" name="Text 18"/>
          <p:cNvSpPr/>
          <p:nvPr/>
        </p:nvSpPr>
        <p:spPr>
          <a:xfrm>
            <a:off x="8058150" y="5043488"/>
            <a:ext cx="23679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처방된 약물의 복용되지 않은 비율</a:t>
            </a:r>
            <a:endParaRPr lang="en-US" sz="1120" dirty="0"/>
          </a:p>
        </p:txBody>
      </p:sp>
      <p:sp>
        <p:nvSpPr>
          <p:cNvPr id="36" name="Text 19"/>
          <p:cNvSpPr/>
          <p:nvPr/>
        </p:nvSpPr>
        <p:spPr>
          <a:xfrm>
            <a:off x="8058150" y="5272088"/>
            <a:ext cx="236791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약물 비순응으로 인한 의료비용 증가</a:t>
            </a:r>
            <a:endParaRPr lang="en-US" sz="980" dirty="0"/>
          </a:p>
        </p:txBody>
      </p:sp>
      <p:sp>
        <p:nvSpPr>
          <p:cNvPr id="37" name="Text 20"/>
          <p:cNvSpPr/>
          <p:nvPr/>
        </p:nvSpPr>
        <p:spPr>
          <a:xfrm>
            <a:off x="7412355" y="6162676"/>
            <a:ext cx="67056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25%</a:t>
            </a:r>
            <a:endParaRPr lang="en-US" sz="1646" dirty="0"/>
          </a:p>
        </p:txBody>
      </p:sp>
      <p:sp>
        <p:nvSpPr>
          <p:cNvPr id="38" name="Text 21"/>
          <p:cNvSpPr/>
          <p:nvPr/>
        </p:nvSpPr>
        <p:spPr>
          <a:xfrm>
            <a:off x="8058150" y="6110288"/>
            <a:ext cx="169735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약물 비순응 관련 사망자</a:t>
            </a:r>
            <a:endParaRPr lang="en-US" sz="1120" dirty="0"/>
          </a:p>
        </p:txBody>
      </p:sp>
      <p:sp>
        <p:nvSpPr>
          <p:cNvPr id="39" name="Text 22"/>
          <p:cNvSpPr/>
          <p:nvPr/>
        </p:nvSpPr>
        <p:spPr>
          <a:xfrm>
            <a:off x="8058150" y="6338888"/>
            <a:ext cx="169735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입원의 25%에 해당</a:t>
            </a:r>
            <a:endParaRPr lang="en-US" sz="98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50" y="914400"/>
            <a:ext cx="3759101" cy="38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81100"/>
            <a:ext cx="11277600" cy="14097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457325"/>
            <a:ext cx="228600" cy="2286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2943225"/>
            <a:ext cx="285750" cy="2286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7404" y="3810000"/>
            <a:ext cx="762000" cy="762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6004" y="4000500"/>
            <a:ext cx="304800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59757" y="4648200"/>
            <a:ext cx="1735038" cy="381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0" y="3695700"/>
            <a:ext cx="762000" cy="762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4550" y="3886200"/>
            <a:ext cx="342900" cy="381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7353" y="4648200"/>
            <a:ext cx="1735038" cy="381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2596" y="3695700"/>
            <a:ext cx="762000" cy="762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81196" y="3886200"/>
            <a:ext cx="304800" cy="381000"/>
          </a:xfrm>
          <a:prstGeom prst="rect">
            <a:avLst/>
          </a:prstGeom>
        </p:spPr>
      </p:pic>
      <p:sp>
        <p:nvSpPr>
          <p:cNvPr id="15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MediClear: AI로 의료 정보 격차를 해소합니다</a:t>
            </a:r>
            <a:endParaRPr lang="en-US" sz="2426" dirty="0"/>
          </a:p>
        </p:txBody>
      </p:sp>
      <p:sp>
        <p:nvSpPr>
          <p:cNvPr id="16" name="Text 1"/>
          <p:cNvSpPr/>
          <p:nvPr/>
        </p:nvSpPr>
        <p:spPr>
          <a:xfrm>
            <a:off x="990600" y="1409700"/>
            <a:ext cx="11902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목표</a:t>
            </a:r>
            <a:endParaRPr lang="en-US" sz="1646" dirty="0"/>
          </a:p>
        </p:txBody>
      </p:sp>
      <p:sp>
        <p:nvSpPr>
          <p:cNvPr id="17" name="Text 2"/>
          <p:cNvSpPr/>
          <p:nvPr/>
        </p:nvSpPr>
        <p:spPr>
          <a:xfrm>
            <a:off x="685800" y="1828800"/>
            <a:ext cx="1082040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26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의사와 환자 간의 소통 불균형을 해소하여 환자의 치료 이행도를 높이고 불안감을 감소시키는 것입니다. 이는 환자가 자신의 건강 상태와 치료 계획을 명확하게 이해하도록 돕고, 궁극적으로 더 나은 의료 결과를 달성하는 데 기여합니다.</a:t>
            </a:r>
            <a:endParaRPr lang="en-US" sz="1260" dirty="0"/>
          </a:p>
        </p:txBody>
      </p:sp>
      <p:sp>
        <p:nvSpPr>
          <p:cNvPr id="18" name="Text 3"/>
          <p:cNvSpPr/>
          <p:nvPr/>
        </p:nvSpPr>
        <p:spPr>
          <a:xfrm>
            <a:off x="819150" y="2895600"/>
            <a:ext cx="1240536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서비스 핵심 컨셉</a:t>
            </a:r>
            <a:endParaRPr lang="en-US" sz="1646" dirty="0"/>
          </a:p>
        </p:txBody>
      </p:sp>
      <p:sp>
        <p:nvSpPr>
          <p:cNvPr id="19" name="Text 4"/>
          <p:cNvSpPr/>
          <p:nvPr/>
        </p:nvSpPr>
        <p:spPr>
          <a:xfrm>
            <a:off x="1569809" y="4724400"/>
            <a:ext cx="3771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</a:t>
            </a:r>
            <a:endParaRPr lang="en-US" sz="1380" dirty="0"/>
          </a:p>
        </p:txBody>
      </p:sp>
      <p:sp>
        <p:nvSpPr>
          <p:cNvPr id="20" name="Text 5"/>
          <p:cNvSpPr/>
          <p:nvPr/>
        </p:nvSpPr>
        <p:spPr>
          <a:xfrm>
            <a:off x="457200" y="5067300"/>
            <a:ext cx="260255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진단 내용, 수술 설명, 복약 지시 등을 평소처럼 시스템에 입력합니다.</a:t>
            </a:r>
            <a:endParaRPr lang="en-US" sz="1120" dirty="0"/>
          </a:p>
        </p:txBody>
      </p:sp>
      <p:sp>
        <p:nvSpPr>
          <p:cNvPr id="21" name="Text 6"/>
          <p:cNvSpPr/>
          <p:nvPr/>
        </p:nvSpPr>
        <p:spPr>
          <a:xfrm>
            <a:off x="5991225" y="4610100"/>
            <a:ext cx="2095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</a:t>
            </a:r>
            <a:endParaRPr lang="en-US" sz="1380" dirty="0"/>
          </a:p>
        </p:txBody>
      </p:sp>
      <p:sp>
        <p:nvSpPr>
          <p:cNvPr id="22" name="Text 7"/>
          <p:cNvSpPr/>
          <p:nvPr/>
        </p:nvSpPr>
        <p:spPr>
          <a:xfrm>
            <a:off x="4794796" y="4953000"/>
            <a:ext cx="2602557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입력된 의료 정보를 환자의 눈높이에 맞춰 이해하기 쉽고 구체적인 행동 지침으로 자동 변환합니다.</a:t>
            </a:r>
            <a:endParaRPr lang="en-US" sz="1120" dirty="0"/>
          </a:p>
        </p:txBody>
      </p:sp>
      <p:sp>
        <p:nvSpPr>
          <p:cNvPr id="23" name="Text 8"/>
          <p:cNvSpPr/>
          <p:nvPr/>
        </p:nvSpPr>
        <p:spPr>
          <a:xfrm>
            <a:off x="10245001" y="4610100"/>
            <a:ext cx="37719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</a:t>
            </a:r>
            <a:endParaRPr lang="en-US" sz="1380" dirty="0"/>
          </a:p>
        </p:txBody>
      </p:sp>
      <p:sp>
        <p:nvSpPr>
          <p:cNvPr id="24" name="Text 9"/>
          <p:cNvSpPr/>
          <p:nvPr/>
        </p:nvSpPr>
        <p:spPr>
          <a:xfrm>
            <a:off x="9132391" y="4953000"/>
            <a:ext cx="2602557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AI에 의해 변환된 내용을 자신의 </a:t>
            </a:r>
            <a:r>
              <a:rPr lang="en-US" sz="1120" dirty="0" err="1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모바일</a:t>
            </a: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 smtClean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기기에서</a:t>
            </a:r>
            <a:r>
              <a:rPr lang="en-US" sz="1120" dirty="0" smtClean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언제든지 편리하게 확인할 수 있습니다.</a:t>
            </a:r>
            <a:endParaRPr lang="en-US" sz="11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914400"/>
            <a:ext cx="9144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71575"/>
            <a:ext cx="381000" cy="381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975" y="1228725"/>
            <a:ext cx="171450" cy="2667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1150" y="1704975"/>
            <a:ext cx="571500" cy="571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1838325"/>
            <a:ext cx="228600" cy="3048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4225" y="2266950"/>
            <a:ext cx="1314450" cy="1905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0250" y="1704975"/>
            <a:ext cx="571500" cy="5715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1700" y="1838325"/>
            <a:ext cx="22860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53325" y="2266950"/>
            <a:ext cx="1314450" cy="1905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350" y="1704975"/>
            <a:ext cx="571500" cy="5715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39375" y="1838325"/>
            <a:ext cx="171450" cy="3048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3709988"/>
            <a:ext cx="381000" cy="3810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1975" y="3767138"/>
            <a:ext cx="171450" cy="266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121" y="4243388"/>
            <a:ext cx="571500" cy="5715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70571" y="4376738"/>
            <a:ext cx="228600" cy="3048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0315" y="4805363"/>
            <a:ext cx="656630" cy="190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06491" y="4243388"/>
            <a:ext cx="571500" cy="5715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63653" y="4376738"/>
            <a:ext cx="25717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67685" y="4805363"/>
            <a:ext cx="656630" cy="190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313861" y="4243388"/>
            <a:ext cx="571500" cy="5715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99598" y="4376738"/>
            <a:ext cx="200025" cy="3048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775055" y="4805363"/>
            <a:ext cx="656630" cy="1905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321230" y="4243388"/>
            <a:ext cx="571500" cy="5715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506968" y="4376738"/>
            <a:ext cx="200025" cy="304800"/>
          </a:xfrm>
          <a:prstGeom prst="rect">
            <a:avLst/>
          </a:prstGeom>
        </p:spPr>
      </p:pic>
      <p:sp>
        <p:nvSpPr>
          <p:cNvPr id="27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의사와 환자를 위한 직관적인 사용 흐름</a:t>
            </a:r>
            <a:endParaRPr lang="en-US" sz="2426" dirty="0"/>
          </a:p>
        </p:txBody>
      </p:sp>
      <p:sp>
        <p:nvSpPr>
          <p:cNvPr id="28" name="Text 1"/>
          <p:cNvSpPr/>
          <p:nvPr/>
        </p:nvSpPr>
        <p:spPr>
          <a:xfrm>
            <a:off x="952500" y="1209675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 사용자 흐름</a:t>
            </a:r>
            <a:endParaRPr lang="en-US" sz="1646" dirty="0"/>
          </a:p>
        </p:txBody>
      </p:sp>
      <p:sp>
        <p:nvSpPr>
          <p:cNvPr id="29" name="Text 2"/>
          <p:cNvSpPr/>
          <p:nvPr/>
        </p:nvSpPr>
        <p:spPr>
          <a:xfrm>
            <a:off x="1075849" y="2390775"/>
            <a:ext cx="15821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로그인</a:t>
            </a:r>
            <a:endParaRPr lang="en-US" sz="1120" dirty="0"/>
          </a:p>
        </p:txBody>
      </p:sp>
      <p:sp>
        <p:nvSpPr>
          <p:cNvPr id="30" name="Text 3"/>
          <p:cNvSpPr/>
          <p:nvPr/>
        </p:nvSpPr>
        <p:spPr>
          <a:xfrm>
            <a:off x="1075849" y="2657475"/>
            <a:ext cx="158210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시스템에 안전하게 로그인</a:t>
            </a:r>
            <a:endParaRPr lang="en-US" sz="980" dirty="0"/>
          </a:p>
        </p:txBody>
      </p:sp>
      <p:sp>
        <p:nvSpPr>
          <p:cNvPr id="31" name="Text 4"/>
          <p:cNvSpPr/>
          <p:nvPr/>
        </p:nvSpPr>
        <p:spPr>
          <a:xfrm>
            <a:off x="5420201" y="2390775"/>
            <a:ext cx="13515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검색</a:t>
            </a:r>
            <a:endParaRPr lang="en-US" sz="1120" dirty="0"/>
          </a:p>
        </p:txBody>
      </p:sp>
      <p:sp>
        <p:nvSpPr>
          <p:cNvPr id="32" name="Text 5"/>
          <p:cNvSpPr/>
          <p:nvPr/>
        </p:nvSpPr>
        <p:spPr>
          <a:xfrm>
            <a:off x="5420201" y="2657475"/>
            <a:ext cx="13515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특정 환자의 정보 조회</a:t>
            </a:r>
            <a:endParaRPr lang="en-US" sz="980" dirty="0"/>
          </a:p>
        </p:txBody>
      </p:sp>
      <p:sp>
        <p:nvSpPr>
          <p:cNvPr id="33" name="Text 6"/>
          <p:cNvSpPr/>
          <p:nvPr/>
        </p:nvSpPr>
        <p:spPr>
          <a:xfrm>
            <a:off x="9340215" y="2390775"/>
            <a:ext cx="19697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등록 및 관리</a:t>
            </a:r>
            <a:endParaRPr lang="en-US" sz="1120" dirty="0"/>
          </a:p>
        </p:txBody>
      </p:sp>
      <p:sp>
        <p:nvSpPr>
          <p:cNvPr id="34" name="Text 7"/>
          <p:cNvSpPr/>
          <p:nvPr/>
        </p:nvSpPr>
        <p:spPr>
          <a:xfrm>
            <a:off x="9340215" y="2657475"/>
            <a:ext cx="19697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진단, 수술, 일정 등록/수정/삭제</a:t>
            </a:r>
            <a:endParaRPr lang="en-US" sz="980" dirty="0"/>
          </a:p>
        </p:txBody>
      </p:sp>
      <p:sp>
        <p:nvSpPr>
          <p:cNvPr id="35" name="Text 8"/>
          <p:cNvSpPr/>
          <p:nvPr/>
        </p:nvSpPr>
        <p:spPr>
          <a:xfrm>
            <a:off x="952500" y="3748087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사용자 흐름</a:t>
            </a:r>
            <a:endParaRPr lang="en-US" sz="1646" dirty="0"/>
          </a:p>
        </p:txBody>
      </p:sp>
      <p:sp>
        <p:nvSpPr>
          <p:cNvPr id="36" name="Text 9"/>
          <p:cNvSpPr/>
          <p:nvPr/>
        </p:nvSpPr>
        <p:spPr>
          <a:xfrm>
            <a:off x="930027" y="4929188"/>
            <a:ext cx="13096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로그인</a:t>
            </a:r>
            <a:endParaRPr lang="en-US" sz="1120" dirty="0"/>
          </a:p>
        </p:txBody>
      </p:sp>
      <p:sp>
        <p:nvSpPr>
          <p:cNvPr id="37" name="Text 10"/>
          <p:cNvSpPr/>
          <p:nvPr/>
        </p:nvSpPr>
        <p:spPr>
          <a:xfrm>
            <a:off x="930027" y="5195888"/>
            <a:ext cx="130968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개인 계정으로 로그인</a:t>
            </a:r>
            <a:endParaRPr lang="en-US" sz="980" dirty="0"/>
          </a:p>
        </p:txBody>
      </p:sp>
      <p:sp>
        <p:nvSpPr>
          <p:cNvPr id="38" name="Text 11"/>
          <p:cNvSpPr/>
          <p:nvPr/>
        </p:nvSpPr>
        <p:spPr>
          <a:xfrm>
            <a:off x="3738324" y="4929188"/>
            <a:ext cx="170783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프로필 확인</a:t>
            </a:r>
            <a:endParaRPr lang="en-US" sz="1120" dirty="0"/>
          </a:p>
        </p:txBody>
      </p:sp>
      <p:sp>
        <p:nvSpPr>
          <p:cNvPr id="39" name="Text 12"/>
          <p:cNvSpPr/>
          <p:nvPr/>
        </p:nvSpPr>
        <p:spPr>
          <a:xfrm>
            <a:off x="3738324" y="5195888"/>
            <a:ext cx="17078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 정보 및 건강 기록 확인</a:t>
            </a:r>
            <a:endParaRPr lang="en-US" sz="980" dirty="0"/>
          </a:p>
        </p:txBody>
      </p:sp>
      <p:sp>
        <p:nvSpPr>
          <p:cNvPr id="40" name="Text 13"/>
          <p:cNvSpPr/>
          <p:nvPr/>
        </p:nvSpPr>
        <p:spPr>
          <a:xfrm>
            <a:off x="6923812" y="4929188"/>
            <a:ext cx="13515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쉬운 진단 내용</a:t>
            </a:r>
            <a:endParaRPr lang="en-US" sz="1120" dirty="0"/>
          </a:p>
        </p:txBody>
      </p:sp>
      <p:sp>
        <p:nvSpPr>
          <p:cNvPr id="41" name="Text 14"/>
          <p:cNvSpPr/>
          <p:nvPr/>
        </p:nvSpPr>
        <p:spPr>
          <a:xfrm>
            <a:off x="6923812" y="5195888"/>
            <a:ext cx="13515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AI가 변환한 내용 확인</a:t>
            </a:r>
            <a:endParaRPr lang="en-US" sz="980" dirty="0"/>
          </a:p>
        </p:txBody>
      </p:sp>
      <p:sp>
        <p:nvSpPr>
          <p:cNvPr id="42" name="Text 15"/>
          <p:cNvSpPr/>
          <p:nvPr/>
        </p:nvSpPr>
        <p:spPr>
          <a:xfrm>
            <a:off x="9810690" y="4929188"/>
            <a:ext cx="15925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 관리</a:t>
            </a:r>
            <a:endParaRPr lang="en-US" sz="1120" dirty="0"/>
          </a:p>
        </p:txBody>
      </p:sp>
      <p:sp>
        <p:nvSpPr>
          <p:cNvPr id="43" name="Text 16"/>
          <p:cNvSpPr/>
          <p:nvPr/>
        </p:nvSpPr>
        <p:spPr>
          <a:xfrm>
            <a:off x="9810690" y="5195888"/>
            <a:ext cx="15925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복약 일정, 메모 확인/관리</a:t>
            </a:r>
            <a:endParaRPr lang="en-US" sz="980" dirty="0"/>
          </a:p>
        </p:txBody>
      </p:sp>
      <p:sp>
        <p:nvSpPr>
          <p:cNvPr id="44" name="Text 17"/>
          <p:cNvSpPr/>
          <p:nvPr/>
        </p:nvSpPr>
        <p:spPr>
          <a:xfrm>
            <a:off x="-106680" y="61722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 기반 환자 눈높이 맞춤 의료 소통 보조 웹 서비스</a:t>
            </a:r>
            <a:endParaRPr lang="en-US" sz="11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Image 1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041" y="2209800"/>
            <a:ext cx="257175" cy="41148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-106680" y="457200"/>
            <a:ext cx="12405360" cy="362856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ko-KR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SOTA K</a:t>
            </a:r>
            <a:r>
              <a:rPr lang="ko-KR" alt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와 함께하는 기획 및 코딩</a:t>
            </a: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143000"/>
            <a:ext cx="5410200" cy="2171700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50" y="1409700"/>
            <a:ext cx="285750" cy="228600"/>
          </a:xfrm>
          <a:prstGeom prst="rect">
            <a:avLst/>
          </a:prstGeom>
        </p:spPr>
      </p:pic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" y="2438400"/>
            <a:ext cx="4953000" cy="647700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" y="3543300"/>
            <a:ext cx="5410200" cy="1371600"/>
          </a:xfrm>
          <a:prstGeom prst="rect">
            <a:avLst/>
          </a:prstGeom>
        </p:spPr>
      </p:pic>
      <p:pic>
        <p:nvPicPr>
          <p:cNvPr id="11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850" y="3810000"/>
            <a:ext cx="200025" cy="228600"/>
          </a:xfrm>
          <a:prstGeom prst="rect">
            <a:avLst/>
          </a:prstGeom>
        </p:spPr>
      </p:pic>
      <p:pic>
        <p:nvPicPr>
          <p:cNvPr id="12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5050" y="1181100"/>
            <a:ext cx="200025" cy="228600"/>
          </a:xfrm>
          <a:prstGeom prst="rect">
            <a:avLst/>
          </a:prstGeom>
        </p:spPr>
      </p:pic>
      <p:pic>
        <p:nvPicPr>
          <p:cNvPr id="13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5050" y="1600200"/>
            <a:ext cx="1066800" cy="1600200"/>
          </a:xfrm>
          <a:prstGeom prst="rect">
            <a:avLst/>
          </a:prstGeom>
        </p:spPr>
      </p:pic>
      <p:pic>
        <p:nvPicPr>
          <p:cNvPr id="14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950" y="1752600"/>
            <a:ext cx="381000" cy="381000"/>
          </a:xfrm>
          <a:prstGeom prst="rect">
            <a:avLst/>
          </a:prstGeom>
        </p:spPr>
      </p:pic>
      <p:pic>
        <p:nvPicPr>
          <p:cNvPr id="15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0825" y="1866900"/>
            <a:ext cx="95250" cy="152400"/>
          </a:xfrm>
          <a:prstGeom prst="rect">
            <a:avLst/>
          </a:prstGeom>
        </p:spPr>
      </p:pic>
      <p:pic>
        <p:nvPicPr>
          <p:cNvPr id="16" name="Image 1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712" y="2186586"/>
            <a:ext cx="257175" cy="411480"/>
          </a:xfrm>
          <a:prstGeom prst="rect">
            <a:avLst/>
          </a:prstGeom>
        </p:spPr>
      </p:pic>
      <p:pic>
        <p:nvPicPr>
          <p:cNvPr id="17" name="Image 13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86750" y="1600200"/>
            <a:ext cx="1066800" cy="1600200"/>
          </a:xfrm>
          <a:prstGeom prst="rect">
            <a:avLst/>
          </a:prstGeom>
        </p:spPr>
      </p:pic>
      <p:pic>
        <p:nvPicPr>
          <p:cNvPr id="18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29650" y="1752600"/>
            <a:ext cx="381000" cy="381000"/>
          </a:xfrm>
          <a:prstGeom prst="rect">
            <a:avLst/>
          </a:prstGeom>
        </p:spPr>
      </p:pic>
      <p:pic>
        <p:nvPicPr>
          <p:cNvPr id="20" name="Image 16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58450" y="1600200"/>
            <a:ext cx="1066800" cy="1600200"/>
          </a:xfrm>
          <a:prstGeom prst="rect">
            <a:avLst/>
          </a:prstGeom>
        </p:spPr>
      </p:pic>
      <p:pic>
        <p:nvPicPr>
          <p:cNvPr id="21" name="Image 17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01350" y="1752600"/>
            <a:ext cx="381000" cy="381000"/>
          </a:xfrm>
          <a:prstGeom prst="rect">
            <a:avLst/>
          </a:prstGeom>
        </p:spPr>
      </p:pic>
      <p:pic>
        <p:nvPicPr>
          <p:cNvPr id="22" name="Image 18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15650" y="1866900"/>
            <a:ext cx="152400" cy="152400"/>
          </a:xfrm>
          <a:prstGeom prst="rect">
            <a:avLst/>
          </a:prstGeom>
        </p:spPr>
      </p:pic>
      <p:pic>
        <p:nvPicPr>
          <p:cNvPr id="23" name="Image 19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15050" y="3505200"/>
            <a:ext cx="5410200" cy="2178966"/>
          </a:xfrm>
          <a:prstGeom prst="rect">
            <a:avLst/>
          </a:prstGeom>
        </p:spPr>
      </p:pic>
      <p:pic>
        <p:nvPicPr>
          <p:cNvPr id="24" name="Image 20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43650" y="3771900"/>
            <a:ext cx="285750" cy="228600"/>
          </a:xfrm>
          <a:prstGeom prst="rect">
            <a:avLst/>
          </a:prstGeom>
        </p:spPr>
      </p:pic>
      <p:pic>
        <p:nvPicPr>
          <p:cNvPr id="25" name="Image 21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43650" y="4595569"/>
            <a:ext cx="2419350" cy="342900"/>
          </a:xfrm>
          <a:prstGeom prst="rect">
            <a:avLst/>
          </a:prstGeom>
        </p:spPr>
      </p:pic>
      <p:pic>
        <p:nvPicPr>
          <p:cNvPr id="26" name="Image 22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19850" y="4690819"/>
            <a:ext cx="133350" cy="152400"/>
          </a:xfrm>
          <a:prstGeom prst="rect">
            <a:avLst/>
          </a:prstGeom>
        </p:spPr>
      </p:pic>
      <p:pic>
        <p:nvPicPr>
          <p:cNvPr id="27" name="Image 23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300" y="4595569"/>
            <a:ext cx="2419350" cy="342900"/>
          </a:xfrm>
          <a:prstGeom prst="rect">
            <a:avLst/>
          </a:prstGeom>
        </p:spPr>
      </p:pic>
      <p:pic>
        <p:nvPicPr>
          <p:cNvPr id="28" name="Image 24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53500" y="4690819"/>
            <a:ext cx="190500" cy="152400"/>
          </a:xfrm>
          <a:prstGeom prst="rect">
            <a:avLst/>
          </a:prstGeom>
        </p:spPr>
      </p:pic>
      <p:pic>
        <p:nvPicPr>
          <p:cNvPr id="29" name="Image 25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43650" y="5052769"/>
            <a:ext cx="2419350" cy="342900"/>
          </a:xfrm>
          <a:prstGeom prst="rect">
            <a:avLst/>
          </a:prstGeom>
        </p:spPr>
      </p:pic>
      <p:pic>
        <p:nvPicPr>
          <p:cNvPr id="30" name="Image 26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19850" y="5148019"/>
            <a:ext cx="171450" cy="152400"/>
          </a:xfrm>
          <a:prstGeom prst="rect">
            <a:avLst/>
          </a:prstGeom>
        </p:spPr>
      </p:pic>
      <p:pic>
        <p:nvPicPr>
          <p:cNvPr id="31" name="Image 2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77300" y="5052769"/>
            <a:ext cx="2419350" cy="342900"/>
          </a:xfrm>
          <a:prstGeom prst="rect">
            <a:avLst/>
          </a:prstGeom>
        </p:spPr>
      </p:pic>
      <p:pic>
        <p:nvPicPr>
          <p:cNvPr id="32" name="Image 28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953500" y="5148019"/>
            <a:ext cx="152400" cy="152400"/>
          </a:xfrm>
          <a:prstGeom prst="rect">
            <a:avLst/>
          </a:prstGeom>
        </p:spPr>
      </p:pic>
      <p:sp>
        <p:nvSpPr>
          <p:cNvPr id="34" name="Text 1"/>
          <p:cNvSpPr/>
          <p:nvPr/>
        </p:nvSpPr>
        <p:spPr>
          <a:xfrm>
            <a:off x="723900" y="1371600"/>
            <a:ext cx="5448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F9731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기획 파트너로서의 SOTA K</a:t>
            </a:r>
            <a:endParaRPr lang="en-US" sz="1646" dirty="0"/>
          </a:p>
        </p:txBody>
      </p:sp>
      <p:sp>
        <p:nvSpPr>
          <p:cNvPr id="35" name="Text 2"/>
          <p:cNvSpPr/>
          <p:nvPr/>
        </p:nvSpPr>
        <p:spPr>
          <a:xfrm>
            <a:off x="323850" y="1828800"/>
            <a:ext cx="4953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None/>
            </a:pPr>
            <a:r>
              <a:rPr lang="en-US" sz="112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저는</a:t>
            </a:r>
            <a:r>
              <a:rPr lang="en-US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SOTA K에게 "환자 중심의 의료 소통 플랫폼"이라는 명확한 비전을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제시하며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120" dirty="0" smtClean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12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기획</a:t>
            </a:r>
            <a:r>
              <a:rPr lang="en-US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파트너로서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함께 제작하였습니다</a:t>
            </a:r>
            <a:r>
              <a:rPr lang="en-US" altLang="ko-KR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1120" dirty="0"/>
          </a:p>
        </p:txBody>
      </p:sp>
      <p:sp>
        <p:nvSpPr>
          <p:cNvPr id="36" name="Text 3"/>
          <p:cNvSpPr/>
          <p:nvPr/>
        </p:nvSpPr>
        <p:spPr>
          <a:xfrm>
            <a:off x="438150" y="2552700"/>
            <a:ext cx="5196840" cy="21031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120" i="1" dirty="0" smtClean="0">
                <a:solidFill>
                  <a:srgbClr val="C2410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r>
              <a:rPr lang="ko-KR" altLang="en-US" sz="1120" i="1" dirty="0">
                <a:solidFill>
                  <a:srgbClr val="C2410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환자가 가장 먼저 이해하고</a:t>
            </a:r>
            <a:r>
              <a:rPr lang="en-US" altLang="ko-KR" sz="1120" i="1" dirty="0">
                <a:solidFill>
                  <a:srgbClr val="C2410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</a:t>
            </a:r>
            <a:r>
              <a:rPr lang="ko-KR" altLang="en-US" sz="1120" i="1" dirty="0">
                <a:solidFill>
                  <a:srgbClr val="C2410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 안전하게 실천할 수 있는 의료 소통 플랫폼</a:t>
            </a:r>
            <a:r>
              <a:rPr lang="en-US" sz="1120" i="1" dirty="0" smtClean="0">
                <a:solidFill>
                  <a:srgbClr val="C2410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endParaRPr lang="en-US" sz="1120" dirty="0"/>
          </a:p>
        </p:txBody>
      </p:sp>
      <p:sp>
        <p:nvSpPr>
          <p:cNvPr id="37" name="Text 4"/>
          <p:cNvSpPr/>
          <p:nvPr/>
        </p:nvSpPr>
        <p:spPr>
          <a:xfrm>
            <a:off x="438150" y="2781300"/>
            <a:ext cx="5196840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— </a:t>
            </a:r>
            <a:r>
              <a:rPr lang="ko-KR" altLang="en-US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정보의 문턱을 낮춰 누구나 쉽게 이해하고 따라 할 수 있도록 돕습니다</a:t>
            </a:r>
            <a:r>
              <a:rPr lang="en-US" altLang="ko-KR" sz="98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980" dirty="0"/>
          </a:p>
        </p:txBody>
      </p:sp>
      <p:sp>
        <p:nvSpPr>
          <p:cNvPr id="38" name="Text 5"/>
          <p:cNvSpPr/>
          <p:nvPr/>
        </p:nvSpPr>
        <p:spPr>
          <a:xfrm>
            <a:off x="638175" y="3771900"/>
            <a:ext cx="5448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2C55E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바이브 코딩의 시작</a:t>
            </a:r>
            <a:endParaRPr lang="en-US" sz="1646" dirty="0"/>
          </a:p>
        </p:txBody>
      </p:sp>
      <p:sp>
        <p:nvSpPr>
          <p:cNvPr id="39" name="Text 6"/>
          <p:cNvSpPr/>
          <p:nvPr/>
        </p:nvSpPr>
        <p:spPr>
          <a:xfrm>
            <a:off x="323850" y="4229100"/>
            <a:ext cx="4953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MediClear를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효과적으로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구현하기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위해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AI에게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'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커뮤니케이션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전문가'</a:t>
            </a:r>
            <a:r>
              <a:rPr lang="en-US" sz="112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라는</a:t>
            </a:r>
            <a:endParaRPr lang="en-US" sz="1120" dirty="0" smtClean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>
              <a:lnSpc>
                <a:spcPts val="1800"/>
              </a:lnSpc>
            </a:pPr>
            <a:r>
              <a:rPr lang="en-US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페르소나를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부여하는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것으로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바이브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코딩을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시작했습니다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1120" dirty="0"/>
          </a:p>
        </p:txBody>
      </p:sp>
      <p:sp>
        <p:nvSpPr>
          <p:cNvPr id="40" name="Text 7"/>
          <p:cNvSpPr/>
          <p:nvPr/>
        </p:nvSpPr>
        <p:spPr>
          <a:xfrm>
            <a:off x="6429375" y="1143000"/>
            <a:ext cx="5951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B82F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프롬프트 진화 과정</a:t>
            </a:r>
            <a:endParaRPr lang="en-US" sz="1646" dirty="0"/>
          </a:p>
        </p:txBody>
      </p:sp>
      <p:sp>
        <p:nvSpPr>
          <p:cNvPr id="41" name="Text 8"/>
          <p:cNvSpPr/>
          <p:nvPr/>
        </p:nvSpPr>
        <p:spPr>
          <a:xfrm>
            <a:off x="6515100" y="2209800"/>
            <a:ext cx="2933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v1.0</a:t>
            </a:r>
            <a:endParaRPr lang="en-US" sz="980" dirty="0"/>
          </a:p>
        </p:txBody>
      </p:sp>
      <p:sp>
        <p:nvSpPr>
          <p:cNvPr id="42" name="Text 9"/>
          <p:cNvSpPr/>
          <p:nvPr/>
        </p:nvSpPr>
        <p:spPr>
          <a:xfrm>
            <a:off x="6267450" y="2438400"/>
            <a:ext cx="7620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840" dirty="0" smtClean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r>
              <a:rPr lang="ko-KR" altLang="en-US" sz="84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 진단을 쉽게 설명해줘</a:t>
            </a:r>
            <a:r>
              <a:rPr lang="en-US" sz="840" dirty="0" smtClean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endParaRPr lang="en-US" sz="840" dirty="0"/>
          </a:p>
        </p:txBody>
      </p:sp>
      <p:sp>
        <p:nvSpPr>
          <p:cNvPr id="43" name="Text 10"/>
          <p:cNvSpPr/>
          <p:nvPr/>
        </p:nvSpPr>
        <p:spPr>
          <a:xfrm>
            <a:off x="8686800" y="2209800"/>
            <a:ext cx="2933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v2.0</a:t>
            </a:r>
            <a:endParaRPr lang="en-US" sz="980" dirty="0"/>
          </a:p>
        </p:txBody>
      </p:sp>
      <p:sp>
        <p:nvSpPr>
          <p:cNvPr id="44" name="Text 11"/>
          <p:cNvSpPr/>
          <p:nvPr/>
        </p:nvSpPr>
        <p:spPr>
          <a:xfrm>
            <a:off x="8439150" y="2438400"/>
            <a:ext cx="762000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00"/>
              </a:lnSpc>
            </a:pPr>
            <a:r>
              <a:rPr lang="en-US" sz="840" dirty="0" smtClean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</a:t>
            </a:r>
            <a:r>
              <a:rPr lang="ko-KR" altLang="en-US" sz="84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너는 환자 안내 전문가야</a:t>
            </a:r>
            <a:r>
              <a:rPr lang="en-US" altLang="ko-KR" sz="84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</a:t>
            </a:r>
            <a:r>
              <a:rPr lang="ko-KR" altLang="en-US" sz="84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누구나 이해할 수 있게 쉽게 설명해</a:t>
            </a:r>
            <a:r>
              <a:rPr lang="en-US" altLang="ko-KR" sz="84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840" dirty="0"/>
          </a:p>
        </p:txBody>
      </p:sp>
      <p:sp>
        <p:nvSpPr>
          <p:cNvPr id="45" name="Text 12"/>
          <p:cNvSpPr/>
          <p:nvPr/>
        </p:nvSpPr>
        <p:spPr>
          <a:xfrm>
            <a:off x="10858500" y="2209800"/>
            <a:ext cx="2933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v3.0</a:t>
            </a:r>
            <a:endParaRPr lang="en-US" sz="980" dirty="0"/>
          </a:p>
        </p:txBody>
      </p:sp>
      <p:sp>
        <p:nvSpPr>
          <p:cNvPr id="46" name="Text 13"/>
          <p:cNvSpPr/>
          <p:nvPr/>
        </p:nvSpPr>
        <p:spPr>
          <a:xfrm>
            <a:off x="10610850" y="2438400"/>
            <a:ext cx="762000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"5가지 섹션 구조를 지키고 JSON으로 답해줘."</a:t>
            </a:r>
            <a:endParaRPr lang="en-US" sz="840" dirty="0"/>
          </a:p>
        </p:txBody>
      </p:sp>
      <p:sp>
        <p:nvSpPr>
          <p:cNvPr id="47" name="Text 14"/>
          <p:cNvSpPr/>
          <p:nvPr/>
        </p:nvSpPr>
        <p:spPr>
          <a:xfrm>
            <a:off x="6743700" y="3733800"/>
            <a:ext cx="5448300" cy="281231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1646" b="1" dirty="0" err="1">
                <a:solidFill>
                  <a:srgbClr val="A855F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완성된</a:t>
            </a:r>
            <a:r>
              <a:rPr lang="en-US" sz="1646" b="1" dirty="0">
                <a:solidFill>
                  <a:srgbClr val="A855F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646" b="1" dirty="0" err="1">
                <a:solidFill>
                  <a:srgbClr val="A855F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</a:t>
            </a:r>
            <a:endParaRPr lang="en-US" sz="1646" b="1" dirty="0">
              <a:solidFill>
                <a:srgbClr val="A855F7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</p:txBody>
      </p:sp>
      <p:sp>
        <p:nvSpPr>
          <p:cNvPr id="48" name="Text 15"/>
          <p:cNvSpPr/>
          <p:nvPr/>
        </p:nvSpPr>
        <p:spPr>
          <a:xfrm>
            <a:off x="6429375" y="4191000"/>
            <a:ext cx="4953000" cy="212943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0"/>
              </a:lnSpc>
            </a:pPr>
            <a:r>
              <a:rPr lang="ko-KR" alt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프롬프트와 환자용 </a:t>
            </a:r>
            <a:r>
              <a:rPr lang="ko-KR" altLang="en-US" sz="12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웹앱</a:t>
            </a:r>
            <a:r>
              <a:rPr lang="en-US" altLang="ko-KR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</a:t>
            </a:r>
            <a:r>
              <a:rPr lang="ko-KR" altLang="en-US" sz="12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바이브</a:t>
            </a:r>
            <a:r>
              <a:rPr lang="ko-KR" alt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코딩과 반복 개선의 결과물</a:t>
            </a:r>
            <a:endParaRPr lang="en-US" sz="1200" dirty="0"/>
          </a:p>
        </p:txBody>
      </p:sp>
      <p:sp>
        <p:nvSpPr>
          <p:cNvPr id="49" name="Text 16"/>
          <p:cNvSpPr/>
          <p:nvPr/>
        </p:nvSpPr>
        <p:spPr>
          <a:xfrm>
            <a:off x="6629400" y="4671769"/>
            <a:ext cx="221075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페르소나: 의료 커뮤니케이션 전문가</a:t>
            </a:r>
            <a:endParaRPr lang="en-US" sz="980" dirty="0"/>
          </a:p>
        </p:txBody>
      </p:sp>
      <p:sp>
        <p:nvSpPr>
          <p:cNvPr id="50" name="Text 17"/>
          <p:cNvSpPr/>
          <p:nvPr/>
        </p:nvSpPr>
        <p:spPr>
          <a:xfrm>
            <a:off x="9220200" y="4671769"/>
            <a:ext cx="18859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한국어 특화: 존댓말, 쉬운 비유</a:t>
            </a:r>
            <a:endParaRPr lang="en-US" sz="980" dirty="0"/>
          </a:p>
        </p:txBody>
      </p:sp>
      <p:sp>
        <p:nvSpPr>
          <p:cNvPr id="51" name="Text 18"/>
          <p:cNvSpPr/>
          <p:nvPr/>
        </p:nvSpPr>
        <p:spPr>
          <a:xfrm>
            <a:off x="6667500" y="5128969"/>
            <a:ext cx="1791652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구조화: 5가지 필수 섹션 강제</a:t>
            </a:r>
            <a:endParaRPr lang="en-US" sz="980" dirty="0"/>
          </a:p>
        </p:txBody>
      </p:sp>
      <p:sp>
        <p:nvSpPr>
          <p:cNvPr id="52" name="Text 19"/>
          <p:cNvSpPr/>
          <p:nvPr/>
        </p:nvSpPr>
        <p:spPr>
          <a:xfrm>
            <a:off x="9182100" y="5128969"/>
            <a:ext cx="18021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안정성: JSON 출력 형식 지정</a:t>
            </a:r>
            <a:endParaRPr lang="en-US" sz="980" dirty="0"/>
          </a:p>
        </p:txBody>
      </p:sp>
      <p:sp>
        <p:nvSpPr>
          <p:cNvPr id="53" name="Text 20"/>
          <p:cNvSpPr/>
          <p:nvPr/>
        </p:nvSpPr>
        <p:spPr>
          <a:xfrm>
            <a:off x="-476250" y="6286500"/>
            <a:ext cx="1257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1800"/>
              </a:lnSpc>
              <a:buNone/>
            </a:pPr>
            <a:r>
              <a:rPr lang="en-US" sz="1120" i="1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"의료 정보에 취약한 모든 환자를 돕는 앱을 만들고 싶어.</a:t>
            </a:r>
            <a:r>
              <a:rPr lang="en-US" sz="1120" i="1" dirty="0">
                <a:solidFill>
                  <a:srgbClr val="F9731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공감과 안정을 주는 따뜻한 'Vibe'</a:t>
            </a:r>
            <a:r>
              <a:rPr lang="en-US" sz="1120" i="1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 중요하다."</a:t>
            </a:r>
            <a:endParaRPr lang="en-US" sz="1120" dirty="0"/>
          </a:p>
        </p:txBody>
      </p:sp>
    </p:spTree>
    <p:extLst>
      <p:ext uri="{BB962C8B-B14F-4D97-AF65-F5344CB8AC3E}">
        <p14:creationId xmlns:p14="http://schemas.microsoft.com/office/powerpoint/2010/main" val="388623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191375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914400"/>
            <a:ext cx="9144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371600"/>
            <a:ext cx="285750" cy="228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81175"/>
            <a:ext cx="1752600" cy="4953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088" y="1895475"/>
            <a:ext cx="142875" cy="2667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0" y="1781175"/>
            <a:ext cx="1752600" cy="4953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2263" y="1895475"/>
            <a:ext cx="238125" cy="266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1781175"/>
            <a:ext cx="1752600" cy="4953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0" y="1895475"/>
            <a:ext cx="171450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2505075"/>
            <a:ext cx="1727150" cy="914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500" y="2657475"/>
            <a:ext cx="1143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98650" y="2505075"/>
            <a:ext cx="1727150" cy="914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12950" y="2657475"/>
            <a:ext cx="1905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40101" y="2505075"/>
            <a:ext cx="1727150" cy="914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54401" y="2657475"/>
            <a:ext cx="13335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200" y="3571875"/>
            <a:ext cx="5410200" cy="13716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0" y="1323975"/>
            <a:ext cx="5638800" cy="50292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324600" y="1371600"/>
            <a:ext cx="285750" cy="2286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324600" y="1781175"/>
            <a:ext cx="5410200" cy="27813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15100" y="1971675"/>
            <a:ext cx="457200" cy="4572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48450" y="2066925"/>
            <a:ext cx="190500" cy="2667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15100" y="2847975"/>
            <a:ext cx="457200" cy="4572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34163" y="2943225"/>
            <a:ext cx="219075" cy="2667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15100" y="3724275"/>
            <a:ext cx="457200" cy="4572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48450" y="3819525"/>
            <a:ext cx="190500" cy="2667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324600" y="4714875"/>
            <a:ext cx="5410200" cy="16383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7200" y="6553200"/>
            <a:ext cx="190500" cy="152400"/>
          </a:xfrm>
          <a:prstGeom prst="rect">
            <a:avLst/>
          </a:prstGeom>
        </p:spPr>
      </p:pic>
      <p:sp>
        <p:nvSpPr>
          <p:cNvPr id="29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신속하고 정확한 정보 입력을 위한 UI</a:t>
            </a:r>
            <a:endParaRPr lang="en-US" sz="2426" dirty="0"/>
          </a:p>
        </p:txBody>
      </p:sp>
      <p:sp>
        <p:nvSpPr>
          <p:cNvPr id="30" name="Text 1"/>
          <p:cNvSpPr/>
          <p:nvPr/>
        </p:nvSpPr>
        <p:spPr>
          <a:xfrm>
            <a:off x="819150" y="1323975"/>
            <a:ext cx="5951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탭 기반 인터페이스</a:t>
            </a:r>
            <a:endParaRPr lang="en-US" sz="1646" dirty="0"/>
          </a:p>
        </p:txBody>
      </p:sp>
      <p:sp>
        <p:nvSpPr>
          <p:cNvPr id="31" name="Text 2"/>
          <p:cNvSpPr/>
          <p:nvPr/>
        </p:nvSpPr>
        <p:spPr>
          <a:xfrm>
            <a:off x="1300163" y="191452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진단</a:t>
            </a:r>
            <a:endParaRPr lang="en-US" sz="1120" dirty="0"/>
          </a:p>
        </p:txBody>
      </p:sp>
      <p:sp>
        <p:nvSpPr>
          <p:cNvPr id="32" name="Text 3"/>
          <p:cNvSpPr/>
          <p:nvPr/>
        </p:nvSpPr>
        <p:spPr>
          <a:xfrm>
            <a:off x="3176588" y="191452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수술</a:t>
            </a:r>
            <a:endParaRPr lang="en-US" sz="1120" dirty="0"/>
          </a:p>
        </p:txBody>
      </p:sp>
      <p:sp>
        <p:nvSpPr>
          <p:cNvPr id="33" name="Text 4"/>
          <p:cNvSpPr/>
          <p:nvPr/>
        </p:nvSpPr>
        <p:spPr>
          <a:xfrm>
            <a:off x="4972050" y="191452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</a:t>
            </a:r>
            <a:endParaRPr lang="en-US" sz="1120" dirty="0"/>
          </a:p>
        </p:txBody>
      </p:sp>
      <p:sp>
        <p:nvSpPr>
          <p:cNvPr id="34" name="Text 5"/>
          <p:cNvSpPr/>
          <p:nvPr/>
        </p:nvSpPr>
        <p:spPr>
          <a:xfrm>
            <a:off x="762000" y="2619375"/>
            <a:ext cx="51339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진단 탭</a:t>
            </a:r>
            <a:endParaRPr lang="en-US" sz="1120" dirty="0"/>
          </a:p>
        </p:txBody>
      </p:sp>
      <p:sp>
        <p:nvSpPr>
          <p:cNvPr id="35" name="Text 6"/>
          <p:cNvSpPr/>
          <p:nvPr/>
        </p:nvSpPr>
        <p:spPr>
          <a:xfrm>
            <a:off x="571500" y="2924175"/>
            <a:ext cx="14985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환자의 진단 기록을 입력하고 조회합니다.</a:t>
            </a:r>
            <a:endParaRPr lang="en-US" sz="980" dirty="0"/>
          </a:p>
        </p:txBody>
      </p:sp>
      <p:sp>
        <p:nvSpPr>
          <p:cNvPr id="36" name="Text 7"/>
          <p:cNvSpPr/>
          <p:nvPr/>
        </p:nvSpPr>
        <p:spPr>
          <a:xfrm>
            <a:off x="2679650" y="2619375"/>
            <a:ext cx="51339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수술 탭</a:t>
            </a:r>
            <a:endParaRPr lang="en-US" sz="1120" dirty="0"/>
          </a:p>
        </p:txBody>
      </p:sp>
      <p:sp>
        <p:nvSpPr>
          <p:cNvPr id="37" name="Text 8"/>
          <p:cNvSpPr/>
          <p:nvPr/>
        </p:nvSpPr>
        <p:spPr>
          <a:xfrm>
            <a:off x="2412950" y="2924175"/>
            <a:ext cx="14985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수술 관련 정보를 관리합니다.</a:t>
            </a:r>
            <a:endParaRPr lang="en-US" sz="980" dirty="0"/>
          </a:p>
        </p:txBody>
      </p:sp>
      <p:sp>
        <p:nvSpPr>
          <p:cNvPr id="38" name="Text 9"/>
          <p:cNvSpPr/>
          <p:nvPr/>
        </p:nvSpPr>
        <p:spPr>
          <a:xfrm>
            <a:off x="4463951" y="2619375"/>
            <a:ext cx="51339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 탭</a:t>
            </a:r>
            <a:endParaRPr lang="en-US" sz="1120" dirty="0"/>
          </a:p>
        </p:txBody>
      </p:sp>
      <p:sp>
        <p:nvSpPr>
          <p:cNvPr id="39" name="Text 10"/>
          <p:cNvSpPr/>
          <p:nvPr/>
        </p:nvSpPr>
        <p:spPr>
          <a:xfrm>
            <a:off x="4254401" y="2924175"/>
            <a:ext cx="149855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복약 및 검사 일정을 손쉽게 확인합니다.</a:t>
            </a:r>
            <a:endParaRPr lang="en-US" sz="980" dirty="0"/>
          </a:p>
        </p:txBody>
      </p:sp>
      <p:sp>
        <p:nvSpPr>
          <p:cNvPr id="40" name="Text 11"/>
          <p:cNvSpPr/>
          <p:nvPr/>
        </p:nvSpPr>
        <p:spPr>
          <a:xfrm>
            <a:off x="609600" y="37242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의사의 업무 효율성 증대</a:t>
            </a:r>
            <a:endParaRPr lang="en-US" sz="1120" dirty="0"/>
          </a:p>
        </p:txBody>
      </p:sp>
      <p:sp>
        <p:nvSpPr>
          <p:cNvPr id="41" name="Text 12"/>
          <p:cNvSpPr/>
          <p:nvPr/>
        </p:nvSpPr>
        <p:spPr>
          <a:xfrm>
            <a:off x="609600" y="40290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진료에 필요한 정보에 신속하게 접근 가능</a:t>
            </a:r>
            <a:endParaRPr lang="en-US" sz="1120" dirty="0"/>
          </a:p>
        </p:txBody>
      </p:sp>
      <p:sp>
        <p:nvSpPr>
          <p:cNvPr id="42" name="Text 13"/>
          <p:cNvSpPr/>
          <p:nvPr/>
        </p:nvSpPr>
        <p:spPr>
          <a:xfrm>
            <a:off x="609600" y="42957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작업 흐름에 집중할 수 있는 직관적 구조</a:t>
            </a:r>
            <a:endParaRPr lang="en-US" sz="1120" dirty="0"/>
          </a:p>
        </p:txBody>
      </p:sp>
      <p:sp>
        <p:nvSpPr>
          <p:cNvPr id="43" name="Text 14"/>
          <p:cNvSpPr/>
          <p:nvPr/>
        </p:nvSpPr>
        <p:spPr>
          <a:xfrm>
            <a:off x="609600" y="45624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의사의 인지 부하 감소로 더 많은 시간을 환자 진료에 할애</a:t>
            </a:r>
            <a:endParaRPr lang="en-US" sz="1120" dirty="0"/>
          </a:p>
        </p:txBody>
      </p:sp>
      <p:sp>
        <p:nvSpPr>
          <p:cNvPr id="44" name="Text 15"/>
          <p:cNvSpPr/>
          <p:nvPr/>
        </p:nvSpPr>
        <p:spPr>
          <a:xfrm>
            <a:off x="6686550" y="1323975"/>
            <a:ext cx="5951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일정 관리</a:t>
            </a:r>
            <a:endParaRPr lang="en-US" sz="1646" dirty="0"/>
          </a:p>
        </p:txBody>
      </p:sp>
      <p:sp>
        <p:nvSpPr>
          <p:cNvPr id="45" name="Text 16"/>
          <p:cNvSpPr/>
          <p:nvPr/>
        </p:nvSpPr>
        <p:spPr>
          <a:xfrm>
            <a:off x="7124700" y="1990725"/>
            <a:ext cx="28394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검색</a:t>
            </a:r>
            <a:endParaRPr lang="en-US" sz="1120" dirty="0"/>
          </a:p>
        </p:txBody>
      </p:sp>
      <p:sp>
        <p:nvSpPr>
          <p:cNvPr id="46" name="Text 17"/>
          <p:cNvSpPr/>
          <p:nvPr/>
        </p:nvSpPr>
        <p:spPr>
          <a:xfrm>
            <a:off x="7124700" y="2219325"/>
            <a:ext cx="283940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환자의 이메일을 통해 특정 환자를 조회합니다.</a:t>
            </a:r>
            <a:endParaRPr lang="en-US" sz="980" dirty="0"/>
          </a:p>
        </p:txBody>
      </p:sp>
      <p:sp>
        <p:nvSpPr>
          <p:cNvPr id="47" name="Text 18"/>
          <p:cNvSpPr/>
          <p:nvPr/>
        </p:nvSpPr>
        <p:spPr>
          <a:xfrm>
            <a:off x="7124700" y="2867025"/>
            <a:ext cx="24307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 조회</a:t>
            </a:r>
            <a:endParaRPr lang="en-US" sz="1120" dirty="0"/>
          </a:p>
        </p:txBody>
      </p:sp>
      <p:sp>
        <p:nvSpPr>
          <p:cNvPr id="48" name="Text 19"/>
          <p:cNvSpPr/>
          <p:nvPr/>
        </p:nvSpPr>
        <p:spPr>
          <a:xfrm>
            <a:off x="7124700" y="3095625"/>
            <a:ext cx="243078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등록된 복약 및 검사 일정을 확인합니다.</a:t>
            </a:r>
            <a:endParaRPr lang="en-US" sz="980" dirty="0"/>
          </a:p>
        </p:txBody>
      </p:sp>
      <p:sp>
        <p:nvSpPr>
          <p:cNvPr id="49" name="Text 20"/>
          <p:cNvSpPr/>
          <p:nvPr/>
        </p:nvSpPr>
        <p:spPr>
          <a:xfrm>
            <a:off x="7124700" y="3743325"/>
            <a:ext cx="2933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수정 및 삭제</a:t>
            </a:r>
            <a:endParaRPr lang="en-US" sz="1120" dirty="0"/>
          </a:p>
        </p:txBody>
      </p:sp>
      <p:sp>
        <p:nvSpPr>
          <p:cNvPr id="50" name="Text 21"/>
          <p:cNvSpPr/>
          <p:nvPr/>
        </p:nvSpPr>
        <p:spPr>
          <a:xfrm>
            <a:off x="7124700" y="3971925"/>
            <a:ext cx="293370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일정을 수정하거나 불필요한 일정을 삭제합니다.</a:t>
            </a:r>
            <a:endParaRPr lang="en-US" sz="980" dirty="0"/>
          </a:p>
        </p:txBody>
      </p:sp>
      <p:sp>
        <p:nvSpPr>
          <p:cNvPr id="51" name="Text 22"/>
          <p:cNvSpPr/>
          <p:nvPr/>
        </p:nvSpPr>
        <p:spPr>
          <a:xfrm>
            <a:off x="6477000" y="48672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데이터의 정확성과 효율성</a:t>
            </a:r>
            <a:endParaRPr lang="en-US" sz="1120" dirty="0"/>
          </a:p>
        </p:txBody>
      </p:sp>
      <p:sp>
        <p:nvSpPr>
          <p:cNvPr id="52" name="Text 23"/>
          <p:cNvSpPr/>
          <p:nvPr/>
        </p:nvSpPr>
        <p:spPr>
          <a:xfrm>
            <a:off x="6477000" y="51720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의사가 오류 없이 정확한 정보를 관리할 수 있습니다.</a:t>
            </a:r>
            <a:endParaRPr lang="en-US" sz="1120" dirty="0"/>
          </a:p>
        </p:txBody>
      </p:sp>
      <p:sp>
        <p:nvSpPr>
          <p:cNvPr id="53" name="Text 24"/>
          <p:cNvSpPr/>
          <p:nvPr/>
        </p:nvSpPr>
        <p:spPr>
          <a:xfrm>
            <a:off x="6477000" y="54387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환자의 치료 계획 변경이나 예상치 못한 상황 발생 시 즉각적 대응 가능</a:t>
            </a:r>
            <a:endParaRPr lang="en-US" sz="1120" dirty="0"/>
          </a:p>
        </p:txBody>
      </p:sp>
      <p:sp>
        <p:nvSpPr>
          <p:cNvPr id="54" name="Text 25"/>
          <p:cNvSpPr/>
          <p:nvPr/>
        </p:nvSpPr>
        <p:spPr>
          <a:xfrm>
            <a:off x="6477000" y="57054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수정/삭제 버튼이 명확히 표시된 일정 조회 목록으로 정보 관리의 편의성 제공</a:t>
            </a:r>
            <a:endParaRPr lang="en-US" sz="1120" dirty="0"/>
          </a:p>
        </p:txBody>
      </p:sp>
      <p:sp>
        <p:nvSpPr>
          <p:cNvPr id="55" name="Text 26"/>
          <p:cNvSpPr/>
          <p:nvPr/>
        </p:nvSpPr>
        <p:spPr>
          <a:xfrm>
            <a:off x="6477000" y="5972175"/>
            <a:ext cx="56159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 치료의 연속성과 안전성을 높입니다.</a:t>
            </a:r>
            <a:endParaRPr lang="en-US" sz="1120" dirty="0"/>
          </a:p>
        </p:txBody>
      </p:sp>
      <p:sp>
        <p:nvSpPr>
          <p:cNvPr id="56" name="Text 27"/>
          <p:cNvSpPr/>
          <p:nvPr/>
        </p:nvSpPr>
        <p:spPr>
          <a:xfrm>
            <a:off x="524351" y="6505575"/>
            <a:ext cx="439007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 기반 환자 눈높이 맞춤 의료 소통 보조 웹 서비스</a:t>
            </a:r>
            <a:endParaRPr lang="en-US" sz="11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914400"/>
            <a:ext cx="914400" cy="2857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695575"/>
            <a:ext cx="5334000" cy="13716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1323975"/>
            <a:ext cx="5334000" cy="42481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1476375"/>
            <a:ext cx="800100" cy="3810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5600" y="1600200"/>
            <a:ext cx="13335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29500" y="1476375"/>
            <a:ext cx="800100" cy="381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1900" y="1600200"/>
            <a:ext cx="1333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5800" y="1476375"/>
            <a:ext cx="8001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8200" y="1600200"/>
            <a:ext cx="13335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3200" y="2009775"/>
            <a:ext cx="5029200" cy="8763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200" y="2676525"/>
            <a:ext cx="5029200" cy="8763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4333875"/>
            <a:ext cx="2590800" cy="123825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" y="4486275"/>
            <a:ext cx="476250" cy="47625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1525" y="4648200"/>
            <a:ext cx="1524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00400" y="4333875"/>
            <a:ext cx="2590800" cy="123825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52800" y="4486275"/>
            <a:ext cx="476250" cy="4762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14725" y="4648200"/>
            <a:ext cx="152400" cy="152400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한 눈에 보는 나의 건강 정보 UI</a:t>
            </a:r>
            <a:endParaRPr lang="en-US" sz="2426" dirty="0"/>
          </a:p>
        </p:txBody>
      </p:sp>
      <p:sp>
        <p:nvSpPr>
          <p:cNvPr id="21" name="Text 1"/>
          <p:cNvSpPr/>
          <p:nvPr/>
        </p:nvSpPr>
        <p:spPr>
          <a:xfrm>
            <a:off x="457200" y="1323975"/>
            <a:ext cx="5867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 err="1" smtClean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환자의</a:t>
            </a:r>
            <a:r>
              <a:rPr lang="en-US" sz="1646" b="1" dirty="0" smtClean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646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건강 정보 접근</a:t>
            </a:r>
            <a:endParaRPr lang="en-US" sz="1646" dirty="0"/>
          </a:p>
        </p:txBody>
      </p:sp>
      <p:sp>
        <p:nvSpPr>
          <p:cNvPr id="22" name="Text 2"/>
          <p:cNvSpPr/>
          <p:nvPr/>
        </p:nvSpPr>
        <p:spPr>
          <a:xfrm>
            <a:off x="457200" y="1781175"/>
            <a:ext cx="5486400" cy="46166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ko-KR" altLang="en-US" sz="112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마이페이지</a:t>
            </a:r>
            <a:r>
              <a:rPr lang="ko-KR" alt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는</a:t>
            </a:r>
            <a:r>
              <a:rPr lang="en-US" sz="1120" dirty="0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환자가 자신의 건강 정보를 직관적으로 탐색할 수 있도록 설계되었습니다. </a:t>
            </a:r>
            <a:endParaRPr lang="en-US" sz="1120" dirty="0" smtClean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120" dirty="0" err="1" smtClean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진단</a:t>
            </a: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일정, 메모와 같은 주요 건강 정보는 탭 기반 인터페이스를 통해 쉽게 접근할 수 있습니다.</a:t>
            </a:r>
            <a:endParaRPr lang="en-US" sz="1120" dirty="0"/>
          </a:p>
        </p:txBody>
      </p:sp>
      <p:sp>
        <p:nvSpPr>
          <p:cNvPr id="23" name="Text 3"/>
          <p:cNvSpPr/>
          <p:nvPr/>
        </p:nvSpPr>
        <p:spPr>
          <a:xfrm>
            <a:off x="609600" y="2847975"/>
            <a:ext cx="553212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환자의 눈높이에 맞춤</a:t>
            </a:r>
            <a:endParaRPr lang="en-US" sz="1380" dirty="0"/>
          </a:p>
        </p:txBody>
      </p:sp>
      <p:sp>
        <p:nvSpPr>
          <p:cNvPr id="24" name="Text 4"/>
          <p:cNvSpPr/>
          <p:nvPr/>
        </p:nvSpPr>
        <p:spPr>
          <a:xfrm>
            <a:off x="609600" y="3228975"/>
            <a:ext cx="50292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 과부하를 줄이고, 환자가 자신의 건강 상태를 능동적으로 관리하는 데 필요한 편의성을 제공합니다. 복잡한 의학 용어나 치료 지시를 명확하게 이해하도록 지원하여, 치료 순응도를 높이고 의료 정보 불균형을 해소합니다.</a:t>
            </a:r>
            <a:endParaRPr lang="en-US" sz="1120" dirty="0"/>
          </a:p>
        </p:txBody>
      </p:sp>
      <p:sp>
        <p:nvSpPr>
          <p:cNvPr id="25" name="Text 5"/>
          <p:cNvSpPr/>
          <p:nvPr/>
        </p:nvSpPr>
        <p:spPr>
          <a:xfrm>
            <a:off x="6915150" y="155257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진단</a:t>
            </a:r>
            <a:endParaRPr lang="en-US" sz="1120" dirty="0"/>
          </a:p>
        </p:txBody>
      </p:sp>
      <p:sp>
        <p:nvSpPr>
          <p:cNvPr id="26" name="Text 6"/>
          <p:cNvSpPr/>
          <p:nvPr/>
        </p:nvSpPr>
        <p:spPr>
          <a:xfrm>
            <a:off x="7791450" y="155257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일정</a:t>
            </a:r>
            <a:endParaRPr lang="en-US" sz="1120" dirty="0"/>
          </a:p>
        </p:txBody>
      </p:sp>
      <p:sp>
        <p:nvSpPr>
          <p:cNvPr id="27" name="Text 7"/>
          <p:cNvSpPr/>
          <p:nvPr/>
        </p:nvSpPr>
        <p:spPr>
          <a:xfrm>
            <a:off x="8667750" y="1552575"/>
            <a:ext cx="3143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</a:t>
            </a:r>
            <a:endParaRPr lang="en-US" sz="1120" dirty="0"/>
          </a:p>
        </p:txBody>
      </p:sp>
      <p:sp>
        <p:nvSpPr>
          <p:cNvPr id="28" name="Text 8"/>
          <p:cNvSpPr/>
          <p:nvPr/>
        </p:nvSpPr>
        <p:spPr>
          <a:xfrm>
            <a:off x="6696075" y="2105025"/>
            <a:ext cx="52177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의사의 원문:</a:t>
            </a:r>
            <a:endParaRPr lang="en-US" sz="980" dirty="0"/>
          </a:p>
        </p:txBody>
      </p:sp>
      <p:sp>
        <p:nvSpPr>
          <p:cNvPr id="29" name="Text 9"/>
          <p:cNvSpPr/>
          <p:nvPr/>
        </p:nvSpPr>
        <p:spPr>
          <a:xfrm>
            <a:off x="6696075" y="2333625"/>
            <a:ext cx="4743450" cy="21031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Cataract surgery, R eye, NPO after midnight, admit tomorrow 8am</a:t>
            </a:r>
            <a:endParaRPr lang="en-US" sz="1120" dirty="0"/>
          </a:p>
        </p:txBody>
      </p:sp>
      <p:sp>
        <p:nvSpPr>
          <p:cNvPr id="30" name="Text 10"/>
          <p:cNvSpPr/>
          <p:nvPr/>
        </p:nvSpPr>
        <p:spPr>
          <a:xfrm>
            <a:off x="6696075" y="2771775"/>
            <a:ext cx="52177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쉬운 설명:</a:t>
            </a:r>
            <a:endParaRPr lang="en-US" sz="980" dirty="0"/>
          </a:p>
        </p:txBody>
      </p:sp>
      <p:sp>
        <p:nvSpPr>
          <p:cNvPr id="31" name="Text 11"/>
          <p:cNvSpPr/>
          <p:nvPr/>
        </p:nvSpPr>
        <p:spPr>
          <a:xfrm>
            <a:off x="6696075" y="3000375"/>
            <a:ext cx="47434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내일 아침 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시에 오른쪽 눈 백내장 수술을 받으십니다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오늘 밤 자정 이후에는 물 포함 아무것도 드시지 마세요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내일 아침에 입원 수속을 하셔야 합니다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1120" dirty="0"/>
          </a:p>
        </p:txBody>
      </p:sp>
      <p:sp>
        <p:nvSpPr>
          <p:cNvPr id="32" name="Text 12"/>
          <p:cNvSpPr/>
          <p:nvPr/>
        </p:nvSpPr>
        <p:spPr>
          <a:xfrm>
            <a:off x="1200150" y="4610100"/>
            <a:ext cx="82772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 접근성</a:t>
            </a:r>
            <a:endParaRPr lang="en-US" sz="1120" dirty="0"/>
          </a:p>
        </p:txBody>
      </p:sp>
      <p:sp>
        <p:nvSpPr>
          <p:cNvPr id="33" name="Text 13"/>
          <p:cNvSpPr/>
          <p:nvPr/>
        </p:nvSpPr>
        <p:spPr>
          <a:xfrm>
            <a:off x="609600" y="5038725"/>
            <a:ext cx="2286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탭 기반 인터페이스로 진단, 일정, 메모 등 주요 건강 정보에 쉽게 접근 가능</a:t>
            </a:r>
            <a:endParaRPr lang="en-US" sz="980" dirty="0"/>
          </a:p>
        </p:txBody>
      </p:sp>
      <p:sp>
        <p:nvSpPr>
          <p:cNvPr id="34" name="Text 14"/>
          <p:cNvSpPr/>
          <p:nvPr/>
        </p:nvSpPr>
        <p:spPr>
          <a:xfrm>
            <a:off x="3943350" y="4610100"/>
            <a:ext cx="86963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쉬운 설명</a:t>
            </a:r>
            <a:endParaRPr lang="en-US" sz="1120" dirty="0"/>
          </a:p>
        </p:txBody>
      </p:sp>
      <p:sp>
        <p:nvSpPr>
          <p:cNvPr id="35" name="Text 15"/>
          <p:cNvSpPr/>
          <p:nvPr/>
        </p:nvSpPr>
        <p:spPr>
          <a:xfrm>
            <a:off x="3352800" y="5038725"/>
            <a:ext cx="2286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의학 용어와 치료 지시를 AI가 환자의 눈높이에 맞춰 재구성</a:t>
            </a:r>
            <a:endParaRPr lang="en-US" sz="980" dirty="0"/>
          </a:p>
        </p:txBody>
      </p:sp>
      <p:sp>
        <p:nvSpPr>
          <p:cNvPr id="36" name="Text 16"/>
          <p:cNvSpPr/>
          <p:nvPr/>
        </p:nvSpPr>
        <p:spPr>
          <a:xfrm>
            <a:off x="-106680" y="617220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 기반 환자 눈높이 맞춤 의료 소통 보조 웹 서비스</a:t>
            </a:r>
            <a:endParaRPr lang="en-US" sz="1120" dirty="0"/>
          </a:p>
        </p:txBody>
      </p:sp>
      <p:pic>
        <p:nvPicPr>
          <p:cNvPr id="37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53200" y="4419600"/>
            <a:ext cx="5029200" cy="876300"/>
          </a:xfrm>
          <a:prstGeom prst="rect">
            <a:avLst/>
          </a:prstGeom>
        </p:spPr>
      </p:pic>
      <p:sp>
        <p:nvSpPr>
          <p:cNvPr id="38" name="Text 10"/>
          <p:cNvSpPr/>
          <p:nvPr/>
        </p:nvSpPr>
        <p:spPr>
          <a:xfrm>
            <a:off x="6696075" y="4514850"/>
            <a:ext cx="52177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FF8C4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쉬운 설명:</a:t>
            </a:r>
            <a:endParaRPr lang="en-US" sz="980" dirty="0"/>
          </a:p>
        </p:txBody>
      </p:sp>
      <p:sp>
        <p:nvSpPr>
          <p:cNvPr id="39" name="Text 11"/>
          <p:cNvSpPr/>
          <p:nvPr/>
        </p:nvSpPr>
        <p:spPr>
          <a:xfrm>
            <a:off x="6696075" y="4743450"/>
            <a:ext cx="47434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월 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 오후 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시에 뇌 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MRI 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검사를 받으셔야 합니다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 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조영제를 사용하는 </a:t>
            </a:r>
            <a:r>
              <a:rPr lang="ko-KR" altLang="en-US" sz="112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검사라서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검사 시작 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r>
              <a:rPr lang="ko-KR" alt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 전부터는 금식을 해야 합니다</a:t>
            </a:r>
            <a:r>
              <a:rPr lang="en-US" altLang="ko-KR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.</a:t>
            </a:r>
            <a:endParaRPr lang="en-US" sz="1120" dirty="0"/>
          </a:p>
        </p:txBody>
      </p:sp>
      <p:sp>
        <p:nvSpPr>
          <p:cNvPr id="44" name="Text 8"/>
          <p:cNvSpPr/>
          <p:nvPr/>
        </p:nvSpPr>
        <p:spPr>
          <a:xfrm>
            <a:off x="6696075" y="3781043"/>
            <a:ext cx="521779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의사의 원문:</a:t>
            </a:r>
            <a:endParaRPr lang="en-US" sz="980" dirty="0"/>
          </a:p>
        </p:txBody>
      </p:sp>
      <p:sp>
        <p:nvSpPr>
          <p:cNvPr id="45" name="Text 9"/>
          <p:cNvSpPr/>
          <p:nvPr/>
        </p:nvSpPr>
        <p:spPr>
          <a:xfrm>
            <a:off x="6696075" y="4009643"/>
            <a:ext cx="4743450" cy="210314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12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Cataract surgery, R eye, NPO after midnight, admit tomorrow 8am</a:t>
            </a:r>
            <a:endParaRPr lang="en-US" sz="11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8295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914400"/>
            <a:ext cx="1219200" cy="38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1181100"/>
            <a:ext cx="4724400" cy="19431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0" y="1409700"/>
            <a:ext cx="457200" cy="4572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3525" y="1485900"/>
            <a:ext cx="285750" cy="304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181100"/>
            <a:ext cx="4724400" cy="19431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7000" y="1409700"/>
            <a:ext cx="457200" cy="4572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91300" y="1485900"/>
            <a:ext cx="228600" cy="304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429000"/>
            <a:ext cx="4724400" cy="19431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800" y="3657600"/>
            <a:ext cx="457200" cy="4572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76388" y="3733800"/>
            <a:ext cx="200025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3429000"/>
            <a:ext cx="4724400" cy="19431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3657600"/>
            <a:ext cx="457200" cy="4572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91300" y="3733800"/>
            <a:ext cx="228600" cy="304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1775" y="5676900"/>
            <a:ext cx="247650" cy="3429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114800" y="5953125"/>
            <a:ext cx="3962400" cy="1905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172575" y="5676900"/>
            <a:ext cx="247650" cy="3429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090863" y="6477000"/>
            <a:ext cx="6010275" cy="4191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19463" y="6629400"/>
            <a:ext cx="133350" cy="133350"/>
          </a:xfrm>
          <a:prstGeom prst="rect">
            <a:avLst/>
          </a:prstGeom>
        </p:spPr>
      </p:pic>
      <p:sp>
        <p:nvSpPr>
          <p:cNvPr id="21" name="Text 0"/>
          <p:cNvSpPr/>
          <p:nvPr/>
        </p:nvSpPr>
        <p:spPr>
          <a:xfrm>
            <a:off x="-106680" y="457200"/>
            <a:ext cx="124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Noto Serif KR" pitchFamily="34" charset="0"/>
                <a:ea typeface="Noto Serif KR" pitchFamily="34" charset="-122"/>
                <a:cs typeface="Noto Serif KR" pitchFamily="34" charset="-120"/>
              </a:rPr>
              <a:t>서비스 구성도</a:t>
            </a:r>
            <a:endParaRPr lang="en-US" sz="2426" dirty="0"/>
          </a:p>
        </p:txBody>
      </p:sp>
      <p:sp>
        <p:nvSpPr>
          <p:cNvPr id="22" name="Text 1"/>
          <p:cNvSpPr/>
          <p:nvPr/>
        </p:nvSpPr>
        <p:spPr>
          <a:xfrm>
            <a:off x="2057400" y="1504950"/>
            <a:ext cx="1299210" cy="24769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Client </a:t>
            </a:r>
            <a:endParaRPr lang="en-US" sz="1380" dirty="0"/>
          </a:p>
        </p:txBody>
      </p:sp>
      <p:sp>
        <p:nvSpPr>
          <p:cNvPr id="23" name="Text 2"/>
          <p:cNvSpPr/>
          <p:nvPr/>
        </p:nvSpPr>
        <p:spPr>
          <a:xfrm>
            <a:off x="1485900" y="19812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HTML, CSS, </a:t>
            </a:r>
            <a:r>
              <a:rPr lang="en-US" sz="1120" dirty="0" smtClean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20" dirty="0" err="1" smtClean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JS</a:t>
            </a:r>
            <a:r>
              <a:rPr lang="en-US" sz="1120" dirty="0" err="1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개발</a:t>
            </a:r>
            <a:endParaRPr lang="en-US" sz="1120" dirty="0"/>
          </a:p>
        </p:txBody>
      </p:sp>
      <p:sp>
        <p:nvSpPr>
          <p:cNvPr id="24" name="Text 3"/>
          <p:cNvSpPr/>
          <p:nvPr/>
        </p:nvSpPr>
        <p:spPr>
          <a:xfrm>
            <a:off x="1485900" y="22098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Progressive Web App 형태</a:t>
            </a:r>
            <a:endParaRPr lang="en-US" sz="1120" dirty="0"/>
          </a:p>
        </p:txBody>
      </p:sp>
      <p:sp>
        <p:nvSpPr>
          <p:cNvPr id="25" name="Text 4"/>
          <p:cNvSpPr/>
          <p:nvPr/>
        </p:nvSpPr>
        <p:spPr>
          <a:xfrm>
            <a:off x="1485900" y="24384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사용자 인터페이스 제공</a:t>
            </a:r>
            <a:endParaRPr lang="en-US" sz="1120" dirty="0"/>
          </a:p>
        </p:txBody>
      </p:sp>
      <p:sp>
        <p:nvSpPr>
          <p:cNvPr id="26" name="Text 5"/>
          <p:cNvSpPr/>
          <p:nvPr/>
        </p:nvSpPr>
        <p:spPr>
          <a:xfrm>
            <a:off x="1485900" y="26670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의사/환자 양방향 접근</a:t>
            </a:r>
            <a:endParaRPr lang="en-US" sz="1120" dirty="0"/>
          </a:p>
        </p:txBody>
      </p:sp>
      <p:sp>
        <p:nvSpPr>
          <p:cNvPr id="27" name="Text 6"/>
          <p:cNvSpPr/>
          <p:nvPr/>
        </p:nvSpPr>
        <p:spPr>
          <a:xfrm>
            <a:off x="7086600" y="1504950"/>
            <a:ext cx="17183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Server (Node.js)</a:t>
            </a:r>
            <a:endParaRPr lang="en-US" sz="1380" dirty="0"/>
          </a:p>
        </p:txBody>
      </p:sp>
      <p:sp>
        <p:nvSpPr>
          <p:cNvPr id="28" name="Text 7"/>
          <p:cNvSpPr/>
          <p:nvPr/>
        </p:nvSpPr>
        <p:spPr>
          <a:xfrm>
            <a:off x="6515100" y="19812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Express.js 기반 REST API</a:t>
            </a:r>
            <a:endParaRPr lang="en-US" sz="1120" dirty="0"/>
          </a:p>
        </p:txBody>
      </p:sp>
      <p:sp>
        <p:nvSpPr>
          <p:cNvPr id="29" name="Text 8"/>
          <p:cNvSpPr/>
          <p:nvPr/>
        </p:nvSpPr>
        <p:spPr>
          <a:xfrm>
            <a:off x="6515100" y="22098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비동기 처리 능력</a:t>
            </a:r>
            <a:endParaRPr lang="en-US" sz="1120" dirty="0"/>
          </a:p>
        </p:txBody>
      </p:sp>
      <p:sp>
        <p:nvSpPr>
          <p:cNvPr id="30" name="Text 9"/>
          <p:cNvSpPr/>
          <p:nvPr/>
        </p:nvSpPr>
        <p:spPr>
          <a:xfrm>
            <a:off x="6515100" y="24384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 처리 및 저장</a:t>
            </a:r>
            <a:endParaRPr lang="en-US" sz="1120" dirty="0"/>
          </a:p>
        </p:txBody>
      </p:sp>
      <p:sp>
        <p:nvSpPr>
          <p:cNvPr id="31" name="Text 10"/>
          <p:cNvSpPr/>
          <p:nvPr/>
        </p:nvSpPr>
        <p:spPr>
          <a:xfrm>
            <a:off x="6515100" y="26670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JWT 기반 인증</a:t>
            </a:r>
            <a:endParaRPr lang="en-US" sz="1120" dirty="0"/>
          </a:p>
        </p:txBody>
      </p:sp>
      <p:sp>
        <p:nvSpPr>
          <p:cNvPr id="32" name="Text 11"/>
          <p:cNvSpPr/>
          <p:nvPr/>
        </p:nvSpPr>
        <p:spPr>
          <a:xfrm>
            <a:off x="2057400" y="3752850"/>
            <a:ext cx="185451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Database (SQLite)</a:t>
            </a:r>
            <a:endParaRPr lang="en-US" sz="1380" dirty="0"/>
          </a:p>
        </p:txBody>
      </p:sp>
      <p:sp>
        <p:nvSpPr>
          <p:cNvPr id="33" name="Text 12"/>
          <p:cNvSpPr/>
          <p:nvPr/>
        </p:nvSpPr>
        <p:spPr>
          <a:xfrm>
            <a:off x="1485900" y="42291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경량형 데이터베이스</a:t>
            </a:r>
            <a:endParaRPr lang="en-US" sz="1120" dirty="0"/>
          </a:p>
        </p:txBody>
      </p:sp>
      <p:sp>
        <p:nvSpPr>
          <p:cNvPr id="34" name="Text 13"/>
          <p:cNvSpPr/>
          <p:nvPr/>
        </p:nvSpPr>
        <p:spPr>
          <a:xfrm>
            <a:off x="1485900" y="44577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설치 없이 개발 용이</a:t>
            </a:r>
            <a:endParaRPr lang="en-US" sz="1120" dirty="0"/>
          </a:p>
        </p:txBody>
      </p:sp>
      <p:sp>
        <p:nvSpPr>
          <p:cNvPr id="35" name="Text 14"/>
          <p:cNvSpPr/>
          <p:nvPr/>
        </p:nvSpPr>
        <p:spPr>
          <a:xfrm>
            <a:off x="1485900" y="46863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빠른 프로토타이핑</a:t>
            </a:r>
            <a:endParaRPr lang="en-US" sz="1120" dirty="0"/>
          </a:p>
        </p:txBody>
      </p:sp>
      <p:sp>
        <p:nvSpPr>
          <p:cNvPr id="36" name="Text 15"/>
          <p:cNvSpPr/>
          <p:nvPr/>
        </p:nvSpPr>
        <p:spPr>
          <a:xfrm>
            <a:off x="1485900" y="49149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 및 사용자 데이터 저장</a:t>
            </a:r>
            <a:endParaRPr lang="en-US" sz="1120" dirty="0"/>
          </a:p>
        </p:txBody>
      </p:sp>
      <p:sp>
        <p:nvSpPr>
          <p:cNvPr id="37" name="Text 16"/>
          <p:cNvSpPr/>
          <p:nvPr/>
        </p:nvSpPr>
        <p:spPr>
          <a:xfrm>
            <a:off x="7086600" y="3752850"/>
            <a:ext cx="124682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2C787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External API</a:t>
            </a:r>
            <a:endParaRPr lang="en-US" sz="1380" dirty="0"/>
          </a:p>
        </p:txBody>
      </p:sp>
      <p:sp>
        <p:nvSpPr>
          <p:cNvPr id="38" name="Text 17"/>
          <p:cNvSpPr/>
          <p:nvPr/>
        </p:nvSpPr>
        <p:spPr>
          <a:xfrm>
            <a:off x="6515100" y="42291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OpenAI API (GPT-4o Mini)</a:t>
            </a:r>
            <a:endParaRPr lang="en-US" sz="1120" dirty="0"/>
          </a:p>
        </p:txBody>
      </p:sp>
      <p:sp>
        <p:nvSpPr>
          <p:cNvPr id="39" name="Text 18"/>
          <p:cNvSpPr/>
          <p:nvPr/>
        </p:nvSpPr>
        <p:spPr>
          <a:xfrm>
            <a:off x="6515100" y="44577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정보 간소화</a:t>
            </a:r>
            <a:endParaRPr lang="en-US" sz="1120" dirty="0"/>
          </a:p>
        </p:txBody>
      </p:sp>
      <p:sp>
        <p:nvSpPr>
          <p:cNvPr id="40" name="Text 19"/>
          <p:cNvSpPr/>
          <p:nvPr/>
        </p:nvSpPr>
        <p:spPr>
          <a:xfrm>
            <a:off x="6515100" y="46863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의학 용어 변환</a:t>
            </a:r>
            <a:endParaRPr lang="en-US" sz="1120" dirty="0"/>
          </a:p>
        </p:txBody>
      </p:sp>
      <p:sp>
        <p:nvSpPr>
          <p:cNvPr id="41" name="Text 20"/>
          <p:cNvSpPr/>
          <p:nvPr/>
        </p:nvSpPr>
        <p:spPr>
          <a:xfrm>
            <a:off x="6515100" y="49149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112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JSON 형식으로 출력</a:t>
            </a:r>
            <a:endParaRPr lang="en-US" sz="1120" dirty="0"/>
          </a:p>
        </p:txBody>
      </p:sp>
      <p:sp>
        <p:nvSpPr>
          <p:cNvPr id="42" name="Text 21"/>
          <p:cNvSpPr/>
          <p:nvPr/>
        </p:nvSpPr>
        <p:spPr>
          <a:xfrm>
            <a:off x="1722120" y="6057900"/>
            <a:ext cx="234696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의사</a:t>
            </a:r>
            <a:endParaRPr lang="en-US" sz="980" dirty="0"/>
          </a:p>
        </p:txBody>
      </p:sp>
      <p:sp>
        <p:nvSpPr>
          <p:cNvPr id="43" name="Text 22"/>
          <p:cNvSpPr/>
          <p:nvPr/>
        </p:nvSpPr>
        <p:spPr>
          <a:xfrm>
            <a:off x="5105400" y="5800725"/>
            <a:ext cx="23050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입력</a:t>
            </a:r>
            <a:endParaRPr lang="en-US" sz="840" dirty="0"/>
          </a:p>
        </p:txBody>
      </p:sp>
      <p:sp>
        <p:nvSpPr>
          <p:cNvPr id="44" name="Text 23"/>
          <p:cNvSpPr/>
          <p:nvPr/>
        </p:nvSpPr>
        <p:spPr>
          <a:xfrm>
            <a:off x="6877050" y="5972175"/>
            <a:ext cx="230505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출력</a:t>
            </a:r>
            <a:endParaRPr lang="en-US" sz="840" dirty="0"/>
          </a:p>
        </p:txBody>
      </p:sp>
      <p:sp>
        <p:nvSpPr>
          <p:cNvPr id="45" name="Text 24"/>
          <p:cNvSpPr/>
          <p:nvPr/>
        </p:nvSpPr>
        <p:spPr>
          <a:xfrm>
            <a:off x="8122920" y="6057900"/>
            <a:ext cx="234696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환자</a:t>
            </a:r>
            <a:endParaRPr lang="en-US" sz="980" dirty="0"/>
          </a:p>
        </p:txBody>
      </p:sp>
      <p:sp>
        <p:nvSpPr>
          <p:cNvPr id="46" name="Text 25"/>
          <p:cNvSpPr/>
          <p:nvPr/>
        </p:nvSpPr>
        <p:spPr>
          <a:xfrm>
            <a:off x="3041809" y="6591300"/>
            <a:ext cx="610838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8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MediClear은 각 컴포넌트가 유기적으로 연결되어 시스템의 핵심 기능을 안정적으로 지원합니다.</a:t>
            </a:r>
            <a:endParaRPr lang="en-US" sz="980" dirty="0"/>
          </a:p>
        </p:txBody>
      </p:sp>
      <p:sp>
        <p:nvSpPr>
          <p:cNvPr id="47" name="Text 26"/>
          <p:cNvSpPr/>
          <p:nvPr/>
        </p:nvSpPr>
        <p:spPr>
          <a:xfrm>
            <a:off x="-106680" y="7143750"/>
            <a:ext cx="1240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MediClear: AI 기반 환자 눈높이 맞춤 의료 소통 보조 웹 서비스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1599</Words>
  <Application>Microsoft Office PowerPoint</Application>
  <PresentationFormat>와이드스크린</PresentationFormat>
  <Paragraphs>281</Paragraphs>
  <Slides>12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KR</vt:lpstr>
      <vt:lpstr>Noto Serif KR</vt:lpstr>
      <vt:lpstr>ui-monospace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성주</cp:lastModifiedBy>
  <cp:revision>33</cp:revision>
  <dcterms:created xsi:type="dcterms:W3CDTF">2025-09-20T22:09:13Z</dcterms:created>
  <dcterms:modified xsi:type="dcterms:W3CDTF">2025-09-21T01:40:27Z</dcterms:modified>
</cp:coreProperties>
</file>