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304" r:id="rId2"/>
    <p:sldId id="312" r:id="rId3"/>
    <p:sldId id="313" r:id="rId4"/>
    <p:sldId id="303" r:id="rId5"/>
    <p:sldId id="302" r:id="rId6"/>
    <p:sldId id="299" r:id="rId7"/>
    <p:sldId id="305" r:id="rId8"/>
    <p:sldId id="260" r:id="rId9"/>
    <p:sldId id="262" r:id="rId10"/>
    <p:sldId id="314" r:id="rId11"/>
    <p:sldId id="307" r:id="rId12"/>
    <p:sldId id="288" r:id="rId13"/>
    <p:sldId id="308" r:id="rId14"/>
    <p:sldId id="293" r:id="rId15"/>
    <p:sldId id="294" r:id="rId16"/>
    <p:sldId id="309" r:id="rId17"/>
    <p:sldId id="315" r:id="rId18"/>
    <p:sldId id="296" r:id="rId19"/>
    <p:sldId id="29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D18C2-9E2E-498A-8F0B-333F0ED4C7F7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3F7B1-91A8-41C6-8557-1073444278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7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E54D0-EA5C-48C9-A52F-1D5456013CC0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45F23-5D5A-49ED-85BA-775D0451D577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3F7B1-91A8-41C6-8557-1073444278D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85228D-FE40-4E33-B2EC-B130A7901C8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C3E15AC-AA71-4AB8-AB19-99B34D5A80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28D-FE40-4E33-B2EC-B130A7901C8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15AC-AA71-4AB8-AB19-99B34D5A80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28D-FE40-4E33-B2EC-B130A7901C8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15AC-AA71-4AB8-AB19-99B34D5A80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28D-FE40-4E33-B2EC-B130A7901C8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15AC-AA71-4AB8-AB19-99B34D5A80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28D-FE40-4E33-B2EC-B130A7901C8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15AC-AA71-4AB8-AB19-99B34D5A80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28D-FE40-4E33-B2EC-B130A7901C8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15AC-AA71-4AB8-AB19-99B34D5A80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28D-FE40-4E33-B2EC-B130A7901C8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15AC-AA71-4AB8-AB19-99B34D5A80F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28D-FE40-4E33-B2EC-B130A7901C8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15AC-AA71-4AB8-AB19-99B34D5A80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28D-FE40-4E33-B2EC-B130A7901C8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15AC-AA71-4AB8-AB19-99B34D5A80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F85228D-FE40-4E33-B2EC-B130A7901C8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15AC-AA71-4AB8-AB19-99B34D5A80F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85228D-FE40-4E33-B2EC-B130A7901C8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C3E15AC-AA71-4AB8-AB19-99B34D5A80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85228D-FE40-4E33-B2EC-B130A7901C8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C3E15AC-AA71-4AB8-AB19-99B34D5A80F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Ethics, Decision-Making and The Data Science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CTEC 298</a:t>
            </a:r>
          </a:p>
          <a:p>
            <a:r>
              <a:rPr lang="en-US" sz="2800" dirty="0"/>
              <a:t>Fall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9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Decisions are not made in a vacuum.</a:t>
            </a:r>
          </a:p>
          <a:p>
            <a:r>
              <a:rPr lang="en-US" dirty="0"/>
              <a:t>Data scientists works in TEAMS.</a:t>
            </a:r>
          </a:p>
          <a:p>
            <a:r>
              <a:rPr lang="en-US" dirty="0"/>
              <a:t>Data scientists have a variety of skills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Communications</a:t>
            </a:r>
          </a:p>
          <a:p>
            <a:pPr lvl="1"/>
            <a:r>
              <a:rPr lang="en-US" dirty="0"/>
              <a:t>Sociology, Psychology, History</a:t>
            </a:r>
          </a:p>
          <a:p>
            <a:pPr lvl="1"/>
            <a:r>
              <a:rPr lang="en-US" dirty="0"/>
              <a:t>Computer Science, Computer Technology</a:t>
            </a:r>
          </a:p>
          <a:p>
            <a:r>
              <a:rPr lang="en-US" dirty="0"/>
              <a:t>Data science teams work best when different skills are represented; nobody is good at everything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Making / Data Science Teams</a:t>
            </a:r>
          </a:p>
        </p:txBody>
      </p:sp>
    </p:spTree>
    <p:extLst>
      <p:ext uri="{BB962C8B-B14F-4D97-AF65-F5344CB8AC3E}">
        <p14:creationId xmlns:p14="http://schemas.microsoft.com/office/powerpoint/2010/main" val="381226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3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Involves the collection of data, modeling and interpretation, and making predictions</a:t>
            </a:r>
          </a:p>
          <a:p>
            <a:r>
              <a:rPr lang="en-US" dirty="0"/>
              <a:t>Critical to an organization that wants to make better strategic decisions</a:t>
            </a:r>
          </a:p>
          <a:p>
            <a:r>
              <a:rPr lang="en-US" sz="2800" dirty="0"/>
              <a:t>Goal is to extrapolate insights from intimidating sizes of data (Big Data)</a:t>
            </a:r>
          </a:p>
          <a:p>
            <a:r>
              <a:rPr lang="en-US" sz="2800" dirty="0"/>
              <a:t>Involves the analysis of structured, unstructured and semi-structured data</a:t>
            </a:r>
          </a:p>
          <a:p>
            <a:r>
              <a:rPr lang="en-US" sz="2800" dirty="0"/>
              <a:t>Uses more robust scientific and technology-enabled methods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Implications</a:t>
            </a:r>
          </a:p>
        </p:txBody>
      </p:sp>
    </p:spTree>
    <p:extLst>
      <p:ext uri="{BB962C8B-B14F-4D97-AF65-F5344CB8AC3E}">
        <p14:creationId xmlns:p14="http://schemas.microsoft.com/office/powerpoint/2010/main" val="40944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indent="-457200">
              <a:buFont typeface="+mj-lt"/>
              <a:buAutoNum type="arabicPeriod"/>
            </a:pPr>
            <a:r>
              <a:rPr lang="en-US" sz="2800" dirty="0"/>
              <a:t>Identify the type(s) of data needed specific to organizational objectives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800" dirty="0"/>
              <a:t>Assess and select datasets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800" dirty="0"/>
              <a:t>Integrate and cleanse the data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800" dirty="0"/>
              <a:t>Investigate and analyze data through the use of data modeling, machine learning, statistical modeling, and algorithms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800" dirty="0"/>
              <a:t>Assess and understand results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800" dirty="0"/>
              <a:t>Communicate insights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(more or less)</a:t>
            </a:r>
          </a:p>
        </p:txBody>
      </p:sp>
    </p:spTree>
    <p:extLst>
      <p:ext uri="{BB962C8B-B14F-4D97-AF65-F5344CB8AC3E}">
        <p14:creationId xmlns:p14="http://schemas.microsoft.com/office/powerpoint/2010/main" val="301865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3400" dirty="0">
                <a:solidFill>
                  <a:srgbClr val="C00000"/>
                </a:solidFill>
              </a:rPr>
              <a:t>Formation of a Data Science Team</a:t>
            </a:r>
          </a:p>
          <a:p>
            <a:pPr marL="1117854" lvl="2" indent="-514350"/>
            <a:r>
              <a:rPr lang="en-US" sz="2200" dirty="0"/>
              <a:t>Get to know your teammates</a:t>
            </a:r>
          </a:p>
          <a:p>
            <a:pPr marL="1117854" lvl="2" indent="-514350"/>
            <a:r>
              <a:rPr lang="en-US" sz="2200" dirty="0"/>
              <a:t>Understand each person’s dominant skill</a:t>
            </a:r>
          </a:p>
          <a:p>
            <a:pPr marL="1117854" lvl="2" indent="-514350"/>
            <a:r>
              <a:rPr lang="en-US" sz="2200" dirty="0"/>
              <a:t>Identify a facilitator for each assignment/part of the project</a:t>
            </a:r>
          </a:p>
          <a:p>
            <a:pPr marL="603504" lvl="2" indent="0">
              <a:buNone/>
            </a:pPr>
            <a:endParaRPr lang="en-US" sz="3400" dirty="0"/>
          </a:p>
          <a:p>
            <a:pPr marL="624078" indent="-514350">
              <a:buFont typeface="+mj-lt"/>
              <a:buAutoNum type="arabicPeriod"/>
            </a:pPr>
            <a:r>
              <a:rPr lang="en-US" sz="3400" dirty="0">
                <a:solidFill>
                  <a:srgbClr val="C00000"/>
                </a:solidFill>
              </a:rPr>
              <a:t>Develop a business understanding </a:t>
            </a:r>
          </a:p>
          <a:p>
            <a:pPr marL="1117854" lvl="2" indent="-514350"/>
            <a:r>
              <a:rPr lang="en-US" sz="2200" dirty="0"/>
              <a:t>Review business scenario – ask clarifying questions</a:t>
            </a:r>
          </a:p>
          <a:p>
            <a:pPr marL="1117854" lvl="2" indent="-514350"/>
            <a:r>
              <a:rPr lang="en-US" sz="2200" dirty="0"/>
              <a:t>Define research problem</a:t>
            </a:r>
          </a:p>
          <a:p>
            <a:pPr marL="1117854" lvl="2" indent="-514350"/>
            <a:r>
              <a:rPr lang="en-US" sz="2200" dirty="0"/>
              <a:t>Establish project objectives</a:t>
            </a:r>
          </a:p>
          <a:p>
            <a:pPr marL="1117854" lvl="2" indent="-514350"/>
            <a:r>
              <a:rPr lang="en-US" sz="2200" dirty="0"/>
              <a:t>Develop a concept map</a:t>
            </a:r>
          </a:p>
          <a:p>
            <a:pPr marL="1117854" lvl="2" indent="-514350"/>
            <a:r>
              <a:rPr lang="en-US" sz="2200" dirty="0"/>
              <a:t>Write </a:t>
            </a:r>
            <a:r>
              <a:rPr lang="en-US" sz="2200" u="sng" dirty="0"/>
              <a:t>preliminary</a:t>
            </a:r>
            <a:r>
              <a:rPr lang="en-US" sz="2200" dirty="0"/>
              <a:t> research questions</a:t>
            </a:r>
          </a:p>
          <a:p>
            <a:pPr marL="393192" lvl="1" indent="0">
              <a:buNone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CTEC 128 Data Science Approach</a:t>
            </a:r>
          </a:p>
        </p:txBody>
      </p:sp>
    </p:spTree>
    <p:extLst>
      <p:ext uri="{BB962C8B-B14F-4D97-AF65-F5344CB8AC3E}">
        <p14:creationId xmlns:p14="http://schemas.microsoft.com/office/powerpoint/2010/main" val="314774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 fontScale="92500" lnSpcReduction="20000"/>
          </a:bodyPr>
          <a:lstStyle/>
          <a:p>
            <a:pPr marL="624078" indent="-514350">
              <a:buFont typeface="+mj-lt"/>
              <a:buAutoNum type="arabicPeriod" startAt="3"/>
            </a:pPr>
            <a:r>
              <a:rPr lang="en-US" sz="2800" dirty="0">
                <a:solidFill>
                  <a:srgbClr val="C00000"/>
                </a:solidFill>
              </a:rPr>
              <a:t>Get the data</a:t>
            </a:r>
          </a:p>
          <a:p>
            <a:pPr marL="946404" lvl="2" indent="-342900">
              <a:buFont typeface="Arial" panose="020B0604020202020204" pitchFamily="34" charset="0"/>
              <a:buChar char="•"/>
            </a:pPr>
            <a:r>
              <a:rPr lang="en-US" dirty="0"/>
              <a:t>Data understanding</a:t>
            </a:r>
          </a:p>
          <a:p>
            <a:pPr marL="946404" lvl="2" indent="-342900">
              <a:buFont typeface="Arial" panose="020B0604020202020204" pitchFamily="34" charset="0"/>
              <a:buChar char="•"/>
            </a:pPr>
            <a:r>
              <a:rPr lang="en-US" dirty="0"/>
              <a:t>Data wrangling</a:t>
            </a:r>
          </a:p>
          <a:p>
            <a:pPr marL="603504" lvl="2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 startAt="3"/>
            </a:pPr>
            <a:r>
              <a:rPr lang="en-US" sz="2800" dirty="0">
                <a:solidFill>
                  <a:srgbClr val="C00000"/>
                </a:solidFill>
              </a:rPr>
              <a:t>Exploratory Data Analysis </a:t>
            </a:r>
            <a:r>
              <a:rPr lang="en-US" sz="1500" dirty="0">
                <a:solidFill>
                  <a:srgbClr val="C00000"/>
                </a:solidFill>
              </a:rPr>
              <a:t>(EDA, first step for any DS project)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Descriptive, exploratory methods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Engaging critical thinking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Make and defend decisions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Additional research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Developing insights about the data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Gathering additional data to fill gaps, if necessary</a:t>
            </a:r>
          </a:p>
          <a:p>
            <a:pPr marL="630936" lvl="2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624078" indent="-514350">
              <a:buFont typeface="+mj-lt"/>
              <a:buAutoNum type="arabicPeriod" startAt="3"/>
            </a:pPr>
            <a:r>
              <a:rPr lang="en-US" sz="2800" dirty="0">
                <a:solidFill>
                  <a:srgbClr val="C00000"/>
                </a:solidFill>
              </a:rPr>
              <a:t>Communicate results</a:t>
            </a:r>
          </a:p>
          <a:p>
            <a:pPr marL="946404" lvl="2" indent="-342900"/>
            <a:r>
              <a:rPr lang="en-US" sz="1900" dirty="0"/>
              <a:t>Visualizations</a:t>
            </a:r>
          </a:p>
          <a:p>
            <a:pPr marL="946404" lvl="2" indent="-342900"/>
            <a:r>
              <a:rPr lang="en-US" sz="1900" dirty="0"/>
              <a:t>Explaining results/insights</a:t>
            </a:r>
          </a:p>
          <a:p>
            <a:pPr marL="624078" indent="-514350">
              <a:buFont typeface="+mj-lt"/>
              <a:buAutoNum type="arabicPeriod" startAt="3"/>
            </a:pPr>
            <a:endParaRPr lang="en-US" sz="2800" dirty="0">
              <a:solidFill>
                <a:srgbClr val="C00000"/>
              </a:solidFill>
            </a:endParaRPr>
          </a:p>
          <a:p>
            <a:pPr marL="624078" indent="-514350">
              <a:buFont typeface="+mj-lt"/>
              <a:buAutoNum type="arabicPeriod" startAt="3"/>
            </a:pPr>
            <a:r>
              <a:rPr lang="en-US" sz="2800" dirty="0">
                <a:solidFill>
                  <a:srgbClr val="C00000"/>
                </a:solidFill>
              </a:rPr>
              <a:t>Make recommendations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Forming Your Data Science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0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Skills from “Tell Me about Yourself” assignment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Leadership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Other</a:t>
            </a:r>
          </a:p>
          <a:p>
            <a:r>
              <a:rPr lang="en-US" dirty="0"/>
              <a:t>Random number generator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Were the Teams Selected?</a:t>
            </a:r>
          </a:p>
        </p:txBody>
      </p:sp>
    </p:spTree>
    <p:extLst>
      <p:ext uri="{BB962C8B-B14F-4D97-AF65-F5344CB8AC3E}">
        <p14:creationId xmlns:p14="http://schemas.microsoft.com/office/powerpoint/2010/main" val="3532265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Teams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280121"/>
              </p:ext>
            </p:extLst>
          </p:nvPr>
        </p:nvGraphicFramePr>
        <p:xfrm>
          <a:off x="3524775" y="1018850"/>
          <a:ext cx="2449034" cy="9623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49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363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b="1" u="none" strike="noStrike" dirty="0">
                          <a:effectLst/>
                          <a:latin typeface="Albany WT" panose="020B0604020202020204" pitchFamily="34" charset="0"/>
                          <a:cs typeface="Albany WT" panose="020B0604020202020204" pitchFamily="34" charset="0"/>
                        </a:rPr>
                        <a:t>TEAM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lbany WT" panose="020B0604020202020204" pitchFamily="34" charset="0"/>
                        <a:cs typeface="Albany WT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u="none" strike="noStrike" dirty="0" err="1">
                          <a:effectLst/>
                          <a:latin typeface="Albany WT" panose="020B0604020202020204" pitchFamily="34" charset="0"/>
                          <a:cs typeface="Albany WT" panose="020B0604020202020204" pitchFamily="34" charset="0"/>
                        </a:rPr>
                        <a:t>Adekola,V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lbany WT" panose="020B0604020202020204" pitchFamily="34" charset="0"/>
                        <a:cs typeface="Albany WT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600" u="none" strike="noStrike" dirty="0" err="1">
                          <a:effectLst/>
                          <a:latin typeface="Albany WT" panose="020B0604020202020204" pitchFamily="34" charset="0"/>
                          <a:cs typeface="Albany WT" panose="020B0604020202020204" pitchFamily="34" charset="0"/>
                        </a:rPr>
                        <a:t>Agyemangprempehjr</a:t>
                      </a:r>
                      <a:r>
                        <a:rPr lang="en-US" sz="1600" u="none" strike="noStrike" dirty="0">
                          <a:effectLst/>
                          <a:latin typeface="Albany WT" panose="020B0604020202020204" pitchFamily="34" charset="0"/>
                          <a:cs typeface="Albany WT" panose="020B0604020202020204" pitchFamily="34" charset="0"/>
                        </a:rPr>
                        <a:t>, 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lbany WT" panose="020B0604020202020204" pitchFamily="34" charset="0"/>
                        <a:cs typeface="Albany WT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91097"/>
              </p:ext>
            </p:extLst>
          </p:nvPr>
        </p:nvGraphicFramePr>
        <p:xfrm>
          <a:off x="3524775" y="2150238"/>
          <a:ext cx="2438400" cy="7543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TEAM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lbany WT" panose="020B0604020202020204" pitchFamily="34" charset="0"/>
                        <a:cs typeface="Albany WT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Barnes, 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lbany WT" panose="020B0604020202020204" pitchFamily="34" charset="0"/>
                        <a:cs typeface="Albany WT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Bassog</a:t>
                      </a:r>
                      <a:r>
                        <a:rPr lang="en-US" sz="1600" u="none" strike="noStrike" dirty="0">
                          <a:effectLst/>
                        </a:rPr>
                        <a:t>, 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lbany WT" panose="020B0604020202020204" pitchFamily="34" charset="0"/>
                        <a:cs typeface="Albany WT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46918"/>
              </p:ext>
            </p:extLst>
          </p:nvPr>
        </p:nvGraphicFramePr>
        <p:xfrm>
          <a:off x="3535409" y="3073656"/>
          <a:ext cx="2438400" cy="7543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lbany WT" panose="020B0604020202020204" pitchFamily="34" charset="0"/>
                          <a:cs typeface="Albany WT" panose="020B0604020202020204" pitchFamily="34" charset="0"/>
                        </a:rPr>
                        <a:t>Team 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4065481"/>
                  </a:ext>
                </a:extLst>
              </a:tr>
              <a:tr h="83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lbany WT" panose="020B0604020202020204" pitchFamily="34" charset="0"/>
                          <a:cs typeface="Albany WT" panose="020B0604020202020204" pitchFamily="34" charset="0"/>
                        </a:rPr>
                        <a:t>Jackson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lbany WT" panose="020B0604020202020204" pitchFamily="34" charset="0"/>
                          <a:cs typeface="Albany WT" panose="020B0604020202020204" pitchFamily="34" charset="0"/>
                        </a:rPr>
                        <a:t>Kolade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lbany WT" panose="020B0604020202020204" pitchFamily="34" charset="0"/>
                        <a:cs typeface="Albany WT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89208"/>
              </p:ext>
            </p:extLst>
          </p:nvPr>
        </p:nvGraphicFramePr>
        <p:xfrm>
          <a:off x="3494566" y="3997074"/>
          <a:ext cx="244903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034">
                  <a:extLst>
                    <a:ext uri="{9D8B030D-6E8A-4147-A177-3AD203B41FA5}">
                      <a16:colId xmlns:a16="http://schemas.microsoft.com/office/drawing/2014/main" val="20592596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Team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43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Mbolembe</a:t>
                      </a:r>
                      <a:r>
                        <a:rPr lang="en-US" dirty="0"/>
                        <a:t>,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1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Payne,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372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Pecku</a:t>
                      </a:r>
                      <a:r>
                        <a:rPr lang="en-US" dirty="0"/>
                        <a:t>, 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34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88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Only using the items you selected—individually—agree on 8 items as a Team (no duplicates)</a:t>
            </a:r>
          </a:p>
          <a:p>
            <a:endParaRPr lang="en-US" dirty="0"/>
          </a:p>
          <a:p>
            <a:r>
              <a:rPr lang="en-US" dirty="0"/>
              <a:t>20 minutes to discuss and plan</a:t>
            </a:r>
          </a:p>
          <a:p>
            <a:endParaRPr lang="en-US" dirty="0"/>
          </a:p>
          <a:p>
            <a:r>
              <a:rPr lang="en-US" b="1" dirty="0"/>
              <a:t>Brief Class Presentation</a:t>
            </a:r>
          </a:p>
          <a:p>
            <a:pPr lvl="1"/>
            <a:r>
              <a:rPr lang="en-US" sz="2200" dirty="0"/>
              <a:t>Select a team recorder</a:t>
            </a:r>
          </a:p>
          <a:p>
            <a:pPr lvl="1"/>
            <a:r>
              <a:rPr lang="en-US" sz="2200" dirty="0"/>
              <a:t>Select a team presenter</a:t>
            </a:r>
          </a:p>
          <a:p>
            <a:pPr lvl="1"/>
            <a:r>
              <a:rPr lang="en-US" sz="2200" dirty="0"/>
              <a:t>What items did you choose?  Why?</a:t>
            </a:r>
          </a:p>
          <a:p>
            <a:pPr lvl="1"/>
            <a:r>
              <a:rPr lang="en-US" sz="2200" dirty="0"/>
              <a:t>Describe your Team’s collaboration/decision-making process.  </a:t>
            </a:r>
          </a:p>
          <a:p>
            <a:pPr lvl="1"/>
            <a:r>
              <a:rPr lang="en-US" sz="2200" dirty="0"/>
              <a:t>Who lead the discussion?  Why?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Mountain (TEAM) Survival</a:t>
            </a:r>
          </a:p>
        </p:txBody>
      </p:sp>
    </p:spTree>
    <p:extLst>
      <p:ext uri="{BB962C8B-B14F-4D97-AF65-F5344CB8AC3E}">
        <p14:creationId xmlns:p14="http://schemas.microsoft.com/office/powerpoint/2010/main" val="284561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After your small light aircraft crashes, you are stranded on a mountain.</a:t>
            </a:r>
          </a:p>
          <a:p>
            <a:r>
              <a:rPr lang="en-US" sz="2600" dirty="0"/>
              <a:t>It is winter and you are in sub-freezing conditions.  The mountain is snow covered.</a:t>
            </a:r>
          </a:p>
          <a:p>
            <a:r>
              <a:rPr lang="en-US" sz="2600" dirty="0"/>
              <a:t>You are 50 to 200 miles from civilization and you are not sure of your whereabouts.  </a:t>
            </a:r>
          </a:p>
          <a:p>
            <a:r>
              <a:rPr lang="en-US" sz="2600" dirty="0"/>
              <a:t>You may be able to get a cell signal a few miles out, but it is highly unlikely.  Radio contact was lost one hour before you crashed.</a:t>
            </a:r>
          </a:p>
          <a:p>
            <a:r>
              <a:rPr lang="en-US" sz="2600" dirty="0"/>
              <a:t>You are wearing casual clothing, but you do not have on a coat.</a:t>
            </a:r>
          </a:p>
          <a:p>
            <a:r>
              <a:rPr lang="en-US" sz="2600" dirty="0"/>
              <a:t>The plane is about to burst into flames and you have a 5 minutes to gather some items. </a:t>
            </a:r>
          </a:p>
          <a:p>
            <a:pPr marL="109728" indent="0">
              <a:buNone/>
            </a:pPr>
            <a:r>
              <a:rPr lang="en-US" dirty="0"/>
              <a:t> 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Are Stranded on A Mountain…</a:t>
            </a:r>
          </a:p>
        </p:txBody>
      </p:sp>
    </p:spTree>
    <p:extLst>
      <p:ext uri="{BB962C8B-B14F-4D97-AF65-F5344CB8AC3E}">
        <p14:creationId xmlns:p14="http://schemas.microsoft.com/office/powerpoint/2010/main" val="255793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9950"/>
          </a:xfrm>
        </p:spPr>
        <p:txBody>
          <a:bodyPr>
            <a:noAutofit/>
          </a:bodyPr>
          <a:lstStyle/>
          <a:p>
            <a:r>
              <a:rPr lang="en-US" sz="2400" dirty="0"/>
              <a:t>Choose 5 items before everything inside is destroyed by fire.  Grab from of the items listed below.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838200"/>
            <a:ext cx="4040188" cy="5638800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Pack of 6 boxes x 50 matches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Roll of polythene sheeting 3m x 2m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1 bottle of brandy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1 crate of bottled spring water (twelve liters in total)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Small toolbox containing hammer, screwdriver set, adjustable wrench, hacksaw, large pen-knife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Box of distress signal flares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Small basic first-aid kit containing plasters, bandages, antiseptic ointment, small pair of scissors and pain-killer tablets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Tri-band mobile phone with infrared port and battery half-charged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Clockwork transistor radio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Gallon container full of fresh water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Box of 36 x 50gm chocolate bars</a:t>
            </a:r>
          </a:p>
          <a:p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041775" cy="60198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Box of 24 x 20gm bags of peanuts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Box of tissues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Laptop computer with infrared port, modem, unknown software and data, and unknown battery life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Inflatable 4-person life-raft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Compass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Large full Aerosol can of insect killer spray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Small half-full aerosol can of air freshener spray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Notebook and pencil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Travelling games - chess, backgammon &amp; draughts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Sewing kit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Whistle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Torch with a set of spare batteries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Box of 50 night-light 6hr candles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Bag of 6 large blankets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20m of 200kg nylon rope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Shovel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Short hand-held axe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Hand-gun with magazine of 20 rounds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35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Ethics in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2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(about people) can cause harm</a:t>
            </a:r>
          </a:p>
          <a:p>
            <a:r>
              <a:rPr lang="en-US" dirty="0"/>
              <a:t>Algorithmic outcomes are often not explainable; context matters</a:t>
            </a:r>
          </a:p>
          <a:p>
            <a:r>
              <a:rPr lang="en-US" dirty="0"/>
              <a:t>More and more data is produced by daily life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Can Be Bad</a:t>
            </a:r>
          </a:p>
        </p:txBody>
      </p:sp>
    </p:spTree>
    <p:extLst>
      <p:ext uri="{BB962C8B-B14F-4D97-AF65-F5344CB8AC3E}">
        <p14:creationId xmlns:p14="http://schemas.microsoft.com/office/powerpoint/2010/main" val="166055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Preserving privacy</a:t>
            </a:r>
          </a:p>
          <a:p>
            <a:pPr lvl="1"/>
            <a:r>
              <a:rPr lang="en-US" dirty="0"/>
              <a:t>Handling sensitive data</a:t>
            </a:r>
          </a:p>
          <a:p>
            <a:pPr lvl="1"/>
            <a:r>
              <a:rPr lang="en-US" dirty="0"/>
              <a:t>HIPPA, FERPA, etc.</a:t>
            </a:r>
          </a:p>
          <a:p>
            <a:r>
              <a:rPr lang="en-US" dirty="0"/>
              <a:t>Private data should be treated confidentially</a:t>
            </a:r>
          </a:p>
          <a:p>
            <a:r>
              <a:rPr lang="en-US" dirty="0"/>
              <a:t>Avoid researcher bias</a:t>
            </a:r>
          </a:p>
          <a:p>
            <a:pPr lvl="1"/>
            <a:r>
              <a:rPr lang="en-US" dirty="0"/>
              <a:t>Data should not institutionalize unfair biases</a:t>
            </a:r>
          </a:p>
          <a:p>
            <a:r>
              <a:rPr lang="en-US" dirty="0"/>
              <a:t>Data should not interfere with human will</a:t>
            </a:r>
          </a:p>
          <a:p>
            <a:r>
              <a:rPr lang="en-US" dirty="0"/>
              <a:t>Societal value of data and data science</a:t>
            </a:r>
          </a:p>
          <a:p>
            <a:pPr>
              <a:defRPr/>
            </a:pPr>
            <a:r>
              <a:rPr lang="en-US" dirty="0"/>
              <a:t>Managing sensitive data</a:t>
            </a:r>
          </a:p>
          <a:p>
            <a:pPr lvl="1">
              <a:defRPr/>
            </a:pPr>
            <a:r>
              <a:rPr lang="en-US" dirty="0"/>
              <a:t>Major concern when it comes to electronic records and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Ethical Concerns to Consider</a:t>
            </a:r>
          </a:p>
        </p:txBody>
      </p:sp>
    </p:spTree>
    <p:extLst>
      <p:ext uri="{BB962C8B-B14F-4D97-AF65-F5344CB8AC3E}">
        <p14:creationId xmlns:p14="http://schemas.microsoft.com/office/powerpoint/2010/main" val="282647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3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900" dirty="0"/>
              <a:t>© 2010 Cengage Learning. All rights reserved.  May not be scanned, copied or duplicated, or posted to a publically accessible website, in whole or in part.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Importance of Decision Making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6075" indent="-346075"/>
            <a:r>
              <a:rPr lang="en-US" altLang="en-US" dirty="0"/>
              <a:t>Key ways in which researchers contribute to decision making:</a:t>
            </a:r>
          </a:p>
          <a:p>
            <a:pPr marL="1085850" lvl="1" indent="-457200">
              <a:spcBef>
                <a:spcPct val="40000"/>
              </a:spcBef>
              <a:buFont typeface="Wingdings" pitchFamily="2" charset="2"/>
              <a:buAutoNum type="arabicPeriod"/>
            </a:pPr>
            <a:r>
              <a:rPr lang="en-US" altLang="en-US" sz="2000" dirty="0"/>
              <a:t>Helping to better define the current situation</a:t>
            </a:r>
          </a:p>
          <a:p>
            <a:pPr marL="1085850" lvl="1" indent="-457200">
              <a:spcBef>
                <a:spcPct val="40000"/>
              </a:spcBef>
              <a:buFont typeface="Wingdings" pitchFamily="2" charset="2"/>
              <a:buAutoNum type="arabicPeriod"/>
            </a:pPr>
            <a:r>
              <a:rPr lang="en-US" altLang="en-US" sz="2000" dirty="0"/>
              <a:t>Defining the firm—determining how consumers, competitors, and employees view the firm</a:t>
            </a:r>
          </a:p>
          <a:p>
            <a:pPr marL="1085850" lvl="1" indent="-457200">
              <a:spcBef>
                <a:spcPct val="40000"/>
              </a:spcBef>
              <a:buFont typeface="Wingdings" pitchFamily="2" charset="2"/>
              <a:buAutoNum type="arabicPeriod"/>
            </a:pPr>
            <a:r>
              <a:rPr lang="en-US" altLang="en-US" sz="2000" dirty="0"/>
              <a:t>Providing ideas for enhancing current business practices</a:t>
            </a:r>
          </a:p>
          <a:p>
            <a:pPr marL="1085850" lvl="1" indent="-457200">
              <a:spcBef>
                <a:spcPct val="40000"/>
              </a:spcBef>
              <a:buFont typeface="Wingdings" pitchFamily="2" charset="2"/>
              <a:buAutoNum type="arabicPeriod"/>
            </a:pPr>
            <a:r>
              <a:rPr lang="en-US" altLang="en-US" sz="2000" dirty="0"/>
              <a:t>Identifying new strategic directions</a:t>
            </a:r>
          </a:p>
          <a:p>
            <a:pPr marL="1085850" lvl="1" indent="-457200">
              <a:spcBef>
                <a:spcPct val="40000"/>
              </a:spcBef>
              <a:buFont typeface="Wingdings" pitchFamily="2" charset="2"/>
              <a:buAutoNum type="arabicPeriod"/>
            </a:pPr>
            <a:r>
              <a:rPr lang="en-US" altLang="en-US" sz="2000" dirty="0"/>
              <a:t>Testing ideas that will assist in implementing business strategies for the firm</a:t>
            </a:r>
          </a:p>
          <a:p>
            <a:pPr marL="1085850" lvl="1" indent="-457200">
              <a:spcBef>
                <a:spcPct val="40000"/>
              </a:spcBef>
              <a:buFont typeface="Wingdings" pitchFamily="2" charset="2"/>
              <a:buAutoNum type="arabicPeriod"/>
            </a:pPr>
            <a:r>
              <a:rPr lang="en-US" altLang="en-US" sz="2000" dirty="0"/>
              <a:t>Examining how correct a certain business theory is in a given situation</a:t>
            </a:r>
          </a:p>
        </p:txBody>
      </p:sp>
    </p:spTree>
    <p:extLst>
      <p:ext uri="{BB962C8B-B14F-4D97-AF65-F5344CB8AC3E}">
        <p14:creationId xmlns:p14="http://schemas.microsoft.com/office/powerpoint/2010/main" val="82243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900" dirty="0"/>
              <a:t>© 2010 Cengage Learning. All rights reserved.  May not be scanned, copied or duplicated, or posted to a publically accessible website, in whole or in part.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Decision Making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Decision making defined</a:t>
            </a:r>
          </a:p>
          <a:p>
            <a:pPr lvl="1"/>
            <a:r>
              <a:rPr lang="en-US" altLang="en-US" dirty="0"/>
              <a:t>The process of developing and deciding among alternative ways of resolving a problem or choosing from among alternative opportunities.</a:t>
            </a:r>
          </a:p>
          <a:p>
            <a:r>
              <a:rPr lang="en-US" altLang="en-US" dirty="0"/>
              <a:t>Research’s role in the decision making process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Recognizing the nature of the problem or opportunity.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Identifying how much information is currently available and how reliable it is.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Determining what information is needed to better deal with the situation.</a:t>
            </a:r>
          </a:p>
        </p:txBody>
      </p:sp>
    </p:spTree>
    <p:extLst>
      <p:ext uri="{BB962C8B-B14F-4D97-AF65-F5344CB8AC3E}">
        <p14:creationId xmlns:p14="http://schemas.microsoft.com/office/powerpoint/2010/main" val="4201087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926</TotalTime>
  <Words>1051</Words>
  <Application>Microsoft Office PowerPoint</Application>
  <PresentationFormat>On-screen Show (4:3)</PresentationFormat>
  <Paragraphs>165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Albany WT</vt:lpstr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Data Ethics, Decision-Making and The Data Science Process</vt:lpstr>
      <vt:lpstr>You Are Stranded on A Mountain…</vt:lpstr>
      <vt:lpstr>Choose 5 items before everything inside is destroyed by fire.  Grab from of the items listed below.</vt:lpstr>
      <vt:lpstr>Ethics in Data Science</vt:lpstr>
      <vt:lpstr>Why Data Can Be Bad</vt:lpstr>
      <vt:lpstr>Ethical Concerns to Consider</vt:lpstr>
      <vt:lpstr>Importance of Decision-Making</vt:lpstr>
      <vt:lpstr>The Importance of Decision Making</vt:lpstr>
      <vt:lpstr>Decision Making</vt:lpstr>
      <vt:lpstr>Decision Making / Data Science Teams</vt:lpstr>
      <vt:lpstr>Data Science Process</vt:lpstr>
      <vt:lpstr>Implications</vt:lpstr>
      <vt:lpstr>Step by Step (more or less)</vt:lpstr>
      <vt:lpstr>The CTEC 128 Data Science Approach</vt:lpstr>
      <vt:lpstr>PowerPoint Presentation</vt:lpstr>
      <vt:lpstr>Forming Your Data Science Team</vt:lpstr>
      <vt:lpstr>How Were the Teams Selected?</vt:lpstr>
      <vt:lpstr>Project Teams</vt:lpstr>
      <vt:lpstr>Mountain (TEAM) Survival</vt:lpstr>
    </vt:vector>
  </TitlesOfParts>
  <Company>U.S.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 Decision-Making and  The Business Research Process</dc:title>
  <dc:creator>Miller, Stephanie</dc:creator>
  <cp:lastModifiedBy>Louise Bassog</cp:lastModifiedBy>
  <cp:revision>44</cp:revision>
  <dcterms:created xsi:type="dcterms:W3CDTF">2019-01-24T17:25:10Z</dcterms:created>
  <dcterms:modified xsi:type="dcterms:W3CDTF">2022-11-02T03:08:52Z</dcterms:modified>
</cp:coreProperties>
</file>