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60"/>
  </p:normalViewPr>
  <p:slideViewPr>
    <p:cSldViewPr snapToGrid="0">
      <p:cViewPr>
        <p:scale>
          <a:sx n="60" d="100"/>
          <a:sy n="60" d="100"/>
        </p:scale>
        <p:origin x="109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701E-809F-376F-1595-C3645C379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00360-C448-7312-62BC-65519711B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D5A95A-729C-8F72-0ADB-0DF8C9AAEB86}"/>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5" name="Footer Placeholder 4">
            <a:extLst>
              <a:ext uri="{FF2B5EF4-FFF2-40B4-BE49-F238E27FC236}">
                <a16:creationId xmlns:a16="http://schemas.microsoft.com/office/drawing/2014/main" id="{FB34DBD7-4286-0353-80B2-34E3DC6E3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A8A2E-59E5-5FD8-286F-2B9F429AE017}"/>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92622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93AF-0ED1-DC2A-F5C7-3CA1C18C82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C64603-9370-57A2-F41B-94A7F8B4B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ACE83-155C-9A7F-10F0-6CB6B4B09BE6}"/>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5" name="Footer Placeholder 4">
            <a:extLst>
              <a:ext uri="{FF2B5EF4-FFF2-40B4-BE49-F238E27FC236}">
                <a16:creationId xmlns:a16="http://schemas.microsoft.com/office/drawing/2014/main" id="{BC580E43-65F1-E6CA-97A3-B400AE102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86FFF-0A27-22CE-69E0-444F46CFAEBE}"/>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23160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5EF2B-BA26-84B5-3379-D14F05C794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E97B76-8E91-3774-8BF2-B19A6C8FB6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CE1F2-138A-0756-259C-99BE8B899863}"/>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5" name="Footer Placeholder 4">
            <a:extLst>
              <a:ext uri="{FF2B5EF4-FFF2-40B4-BE49-F238E27FC236}">
                <a16:creationId xmlns:a16="http://schemas.microsoft.com/office/drawing/2014/main" id="{5D7D9C0B-EDA3-5069-FCEA-5DBB5C5A2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A854C-1226-0A09-FD15-F8B97AD78D9F}"/>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261713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01D9-2C6C-A33E-365D-6F8508BAD1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4708F-09DE-B356-958F-3DF619BEBB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6EFE5-B546-E90B-D27A-1942C9053D85}"/>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5" name="Footer Placeholder 4">
            <a:extLst>
              <a:ext uri="{FF2B5EF4-FFF2-40B4-BE49-F238E27FC236}">
                <a16:creationId xmlns:a16="http://schemas.microsoft.com/office/drawing/2014/main" id="{860737BF-F3D6-A432-BA1A-E5EECBA0C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6956F-8B9D-89DE-DEC3-E60E7C321CC0}"/>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129969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D005-4CF5-7EF2-F603-5251FC0F89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B0B88-1436-1A6B-510F-236F69B669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6E98F2-765D-92D4-BCD4-E8D51A3254E1}"/>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5" name="Footer Placeholder 4">
            <a:extLst>
              <a:ext uri="{FF2B5EF4-FFF2-40B4-BE49-F238E27FC236}">
                <a16:creationId xmlns:a16="http://schemas.microsoft.com/office/drawing/2014/main" id="{A5DEA216-1561-B0C0-000E-40E9550EA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E0EC7-A898-46FF-B126-9ACD02D0FBF5}"/>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94436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7ADA-894D-3F9F-BED9-7468979B1E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52B2AF-A269-E5B8-C8C1-7FA45BBD6B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17DF83-7210-E8A9-F1A6-6993D2E0E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D67E8-BE4E-483D-0359-9089963F48A3}"/>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6" name="Footer Placeholder 5">
            <a:extLst>
              <a:ext uri="{FF2B5EF4-FFF2-40B4-BE49-F238E27FC236}">
                <a16:creationId xmlns:a16="http://schemas.microsoft.com/office/drawing/2014/main" id="{892A43C7-81B4-F539-A5DE-D48DF649F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3E7C2-05E8-36B0-2884-2E64CECA692F}"/>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2466384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CF268-0C97-7DA4-B483-43D83753F2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AC9F0-904C-D88C-AA91-CD046E787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918D97-F918-552E-6370-5D7C91109B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A9876-EC3E-1220-80B1-0926EE8A7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D77C5-2BFB-74E7-6C46-1B4A49FD0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7FD29B-AA50-4DF5-164F-D6959AA2DBCA}"/>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8" name="Footer Placeholder 7">
            <a:extLst>
              <a:ext uri="{FF2B5EF4-FFF2-40B4-BE49-F238E27FC236}">
                <a16:creationId xmlns:a16="http://schemas.microsoft.com/office/drawing/2014/main" id="{16F9B267-0657-3DF6-929D-8314794A9F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02B93-2725-9634-4134-80B9DE7DB2C5}"/>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276741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76CED-61AE-AE45-BDC5-4B27FD63ED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B0BF13-6EC9-E3BB-1FE8-E938E321BF07}"/>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4" name="Footer Placeholder 3">
            <a:extLst>
              <a:ext uri="{FF2B5EF4-FFF2-40B4-BE49-F238E27FC236}">
                <a16:creationId xmlns:a16="http://schemas.microsoft.com/office/drawing/2014/main" id="{5546740F-0DC6-92FD-120D-033371F526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4B7999-7043-C344-C6B1-40E0A1EB4CFB}"/>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57544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860ADD-F449-EFE9-C0D9-6FF2D7F42050}"/>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3" name="Footer Placeholder 2">
            <a:extLst>
              <a:ext uri="{FF2B5EF4-FFF2-40B4-BE49-F238E27FC236}">
                <a16:creationId xmlns:a16="http://schemas.microsoft.com/office/drawing/2014/main" id="{95F49C40-5C68-EEC7-D36C-4D07EF6E7E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7541C-4985-8158-BEA5-489A65C64A30}"/>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370034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84F2-C404-BC67-9567-F6751D0BA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F62A48-8C54-E02D-9CD3-EFAB7F682E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0F012-EB3D-D46C-1D44-5FA663559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3B593-324B-67A6-8D94-E6EC63F7564E}"/>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6" name="Footer Placeholder 5">
            <a:extLst>
              <a:ext uri="{FF2B5EF4-FFF2-40B4-BE49-F238E27FC236}">
                <a16:creationId xmlns:a16="http://schemas.microsoft.com/office/drawing/2014/main" id="{35A50C40-2596-E846-73C6-7B4D454014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50E5B6-7FA8-B516-1018-F21DD5280179}"/>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297976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F5D5-2CD7-7755-52E3-14693D014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A42463-25ED-A8ED-7746-4D2A07116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2F39B7-3130-9C93-4E4C-798FA9C86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6C6D7C-73B7-A18F-BDB7-8B4D4197939E}"/>
              </a:ext>
            </a:extLst>
          </p:cNvPr>
          <p:cNvSpPr>
            <a:spLocks noGrp="1"/>
          </p:cNvSpPr>
          <p:nvPr>
            <p:ph type="dt" sz="half" idx="10"/>
          </p:nvPr>
        </p:nvSpPr>
        <p:spPr/>
        <p:txBody>
          <a:bodyPr/>
          <a:lstStyle/>
          <a:p>
            <a:fld id="{993B72A6-D643-460D-BF4E-45EB4FD99BED}" type="datetimeFigureOut">
              <a:rPr lang="en-US" smtClean="0"/>
              <a:t>12/24/2024</a:t>
            </a:fld>
            <a:endParaRPr lang="en-US"/>
          </a:p>
        </p:txBody>
      </p:sp>
      <p:sp>
        <p:nvSpPr>
          <p:cNvPr id="6" name="Footer Placeholder 5">
            <a:extLst>
              <a:ext uri="{FF2B5EF4-FFF2-40B4-BE49-F238E27FC236}">
                <a16:creationId xmlns:a16="http://schemas.microsoft.com/office/drawing/2014/main" id="{D961156F-919F-79AE-329B-3A9E1367A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1E1C8-5F7A-8A0D-91D3-DEF1AEFD66DC}"/>
              </a:ext>
            </a:extLst>
          </p:cNvPr>
          <p:cNvSpPr>
            <a:spLocks noGrp="1"/>
          </p:cNvSpPr>
          <p:nvPr>
            <p:ph type="sldNum" sz="quarter" idx="12"/>
          </p:nvPr>
        </p:nvSpPr>
        <p:spPr/>
        <p:txBody>
          <a:bodyPr/>
          <a:lstStyle/>
          <a:p>
            <a:fld id="{8A4BB23B-4466-4983-846D-DECCF5DD8405}" type="slidenum">
              <a:rPr lang="en-US" smtClean="0"/>
              <a:t>‹#›</a:t>
            </a:fld>
            <a:endParaRPr lang="en-US"/>
          </a:p>
        </p:txBody>
      </p:sp>
    </p:spTree>
    <p:extLst>
      <p:ext uri="{BB962C8B-B14F-4D97-AF65-F5344CB8AC3E}">
        <p14:creationId xmlns:p14="http://schemas.microsoft.com/office/powerpoint/2010/main" val="199576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A4727-1D1B-718A-404A-F3F1495F2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D0F7ED-B10A-A70A-290E-247DACA2B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F6B2C-87A6-504D-7C80-A1F0CF187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B72A6-D643-460D-BF4E-45EB4FD99BED}" type="datetimeFigureOut">
              <a:rPr lang="en-US" smtClean="0"/>
              <a:t>12/24/2024</a:t>
            </a:fld>
            <a:endParaRPr lang="en-US"/>
          </a:p>
        </p:txBody>
      </p:sp>
      <p:sp>
        <p:nvSpPr>
          <p:cNvPr id="5" name="Footer Placeholder 4">
            <a:extLst>
              <a:ext uri="{FF2B5EF4-FFF2-40B4-BE49-F238E27FC236}">
                <a16:creationId xmlns:a16="http://schemas.microsoft.com/office/drawing/2014/main" id="{C949DF6D-AC39-44DE-DA8E-468D034EC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C5C9A-D4C7-B45E-EBF4-A4C916C96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BB23B-4466-4983-846D-DECCF5DD8405}" type="slidenum">
              <a:rPr lang="en-US" smtClean="0"/>
              <a:t>‹#›</a:t>
            </a:fld>
            <a:endParaRPr lang="en-US"/>
          </a:p>
        </p:txBody>
      </p:sp>
    </p:spTree>
    <p:extLst>
      <p:ext uri="{BB962C8B-B14F-4D97-AF65-F5344CB8AC3E}">
        <p14:creationId xmlns:p14="http://schemas.microsoft.com/office/powerpoint/2010/main" val="376130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C46D85-2C89-F8B9-BB57-20EDF0404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6" name="TextBox 5">
            <a:extLst>
              <a:ext uri="{FF2B5EF4-FFF2-40B4-BE49-F238E27FC236}">
                <a16:creationId xmlns:a16="http://schemas.microsoft.com/office/drawing/2014/main" id="{BCAB720A-3168-DFFC-6EEA-106564585B12}"/>
              </a:ext>
            </a:extLst>
          </p:cNvPr>
          <p:cNvSpPr txBox="1"/>
          <p:nvPr/>
        </p:nvSpPr>
        <p:spPr>
          <a:xfrm>
            <a:off x="6583680" y="358140"/>
            <a:ext cx="6035040" cy="1692771"/>
          </a:xfrm>
          <a:prstGeom prst="rect">
            <a:avLst/>
          </a:prstGeom>
          <a:noFill/>
        </p:spPr>
        <p:txBody>
          <a:bodyPr wrap="square" rtlCol="0">
            <a:spAutoFit/>
          </a:bodyPr>
          <a:lstStyle/>
          <a:p>
            <a:r>
              <a:rPr lang="en-US" sz="7200" dirty="0">
                <a:solidFill>
                  <a:srgbClr val="C00000"/>
                </a:solidFill>
              </a:rPr>
              <a:t>67 Capital Ltd</a:t>
            </a:r>
          </a:p>
          <a:p>
            <a:r>
              <a:rPr lang="en-US" sz="3200" b="1" dirty="0">
                <a:solidFill>
                  <a:srgbClr val="C00000"/>
                </a:solidFill>
              </a:rPr>
              <a:t>South-South Nigeria </a:t>
            </a:r>
          </a:p>
        </p:txBody>
      </p:sp>
      <p:sp>
        <p:nvSpPr>
          <p:cNvPr id="7" name="TextBox 6">
            <a:extLst>
              <a:ext uri="{FF2B5EF4-FFF2-40B4-BE49-F238E27FC236}">
                <a16:creationId xmlns:a16="http://schemas.microsoft.com/office/drawing/2014/main" id="{A014AFE1-EBD0-5DCE-46B5-7EBF4B1C6322}"/>
              </a:ext>
            </a:extLst>
          </p:cNvPr>
          <p:cNvSpPr txBox="1"/>
          <p:nvPr/>
        </p:nvSpPr>
        <p:spPr>
          <a:xfrm>
            <a:off x="1661160" y="3131015"/>
            <a:ext cx="7940040" cy="1323439"/>
          </a:xfrm>
          <a:prstGeom prst="rect">
            <a:avLst/>
          </a:prstGeom>
          <a:noFill/>
        </p:spPr>
        <p:txBody>
          <a:bodyPr wrap="square" rtlCol="0">
            <a:spAutoFit/>
          </a:bodyPr>
          <a:lstStyle/>
          <a:p>
            <a:r>
              <a:rPr lang="en-US" sz="4000" b="1" dirty="0"/>
              <a:t>Profit and Loss Statement Financial </a:t>
            </a:r>
          </a:p>
          <a:p>
            <a:r>
              <a:rPr lang="en-US" sz="4000" b="1" dirty="0"/>
              <a:t>Analysis</a:t>
            </a:r>
          </a:p>
        </p:txBody>
      </p:sp>
      <p:sp>
        <p:nvSpPr>
          <p:cNvPr id="8" name="TextBox 7">
            <a:extLst>
              <a:ext uri="{FF2B5EF4-FFF2-40B4-BE49-F238E27FC236}">
                <a16:creationId xmlns:a16="http://schemas.microsoft.com/office/drawing/2014/main" id="{79696D0F-7A2D-D1C2-F5FD-5A2BA58B4436}"/>
              </a:ext>
            </a:extLst>
          </p:cNvPr>
          <p:cNvSpPr txBox="1"/>
          <p:nvPr/>
        </p:nvSpPr>
        <p:spPr>
          <a:xfrm>
            <a:off x="9601200" y="5853529"/>
            <a:ext cx="2804160" cy="646331"/>
          </a:xfrm>
          <a:prstGeom prst="rect">
            <a:avLst/>
          </a:prstGeom>
          <a:noFill/>
        </p:spPr>
        <p:txBody>
          <a:bodyPr wrap="square" rtlCol="0">
            <a:spAutoFit/>
          </a:bodyPr>
          <a:lstStyle/>
          <a:p>
            <a:r>
              <a:rPr lang="en-US" sz="3600" dirty="0">
                <a:solidFill>
                  <a:srgbClr val="C00000"/>
                </a:solidFill>
              </a:rPr>
              <a:t>Love Friday</a:t>
            </a:r>
          </a:p>
        </p:txBody>
      </p:sp>
    </p:spTree>
    <p:extLst>
      <p:ext uri="{BB962C8B-B14F-4D97-AF65-F5344CB8AC3E}">
        <p14:creationId xmlns:p14="http://schemas.microsoft.com/office/powerpoint/2010/main" val="87241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9B6721-ABB1-2932-2536-F91258402E0E}"/>
              </a:ext>
            </a:extLst>
          </p:cNvPr>
          <p:cNvSpPr>
            <a:spLocks noGrp="1"/>
          </p:cNvSpPr>
          <p:nvPr>
            <p:ph type="subTitle" idx="1"/>
          </p:nvPr>
        </p:nvSpPr>
        <p:spPr>
          <a:xfrm>
            <a:off x="-1" y="0"/>
            <a:ext cx="12192001" cy="6858000"/>
          </a:xfrm>
          <a:solidFill>
            <a:schemeClr val="accent1"/>
          </a:solidFill>
        </p:spPr>
        <p:txBody>
          <a:bodyPr/>
          <a:lstStyle/>
          <a:p>
            <a:endParaRPr lang="en-US" dirty="0"/>
          </a:p>
        </p:txBody>
      </p:sp>
      <p:sp>
        <p:nvSpPr>
          <p:cNvPr id="4" name="TextBox 3">
            <a:extLst>
              <a:ext uri="{FF2B5EF4-FFF2-40B4-BE49-F238E27FC236}">
                <a16:creationId xmlns:a16="http://schemas.microsoft.com/office/drawing/2014/main" id="{938A56AD-E07D-8F99-A7A9-ED3B2632BFAB}"/>
              </a:ext>
            </a:extLst>
          </p:cNvPr>
          <p:cNvSpPr txBox="1"/>
          <p:nvPr/>
        </p:nvSpPr>
        <p:spPr>
          <a:xfrm>
            <a:off x="5638800" y="2654968"/>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5C2C1B2-A4AF-D096-116E-8B93A6244787}"/>
              </a:ext>
            </a:extLst>
          </p:cNvPr>
          <p:cNvSpPr txBox="1"/>
          <p:nvPr/>
        </p:nvSpPr>
        <p:spPr>
          <a:xfrm>
            <a:off x="770021" y="2654968"/>
            <a:ext cx="7218947" cy="923330"/>
          </a:xfrm>
          <a:prstGeom prst="rect">
            <a:avLst/>
          </a:prstGeom>
          <a:noFill/>
        </p:spPr>
        <p:txBody>
          <a:bodyPr wrap="square" rtlCol="0">
            <a:spAutoFit/>
          </a:bodyPr>
          <a:lstStyle/>
          <a:p>
            <a:pPr algn="ctr"/>
            <a:r>
              <a:rPr lang="en-US" sz="5400" dirty="0">
                <a:latin typeface="Bodoni MT Black" panose="02070A03080606020203" pitchFamily="18" charset="0"/>
              </a:rPr>
              <a:t>THANK YOU</a:t>
            </a:r>
          </a:p>
        </p:txBody>
      </p:sp>
      <p:sp>
        <p:nvSpPr>
          <p:cNvPr id="6" name="TextBox 5">
            <a:extLst>
              <a:ext uri="{FF2B5EF4-FFF2-40B4-BE49-F238E27FC236}">
                <a16:creationId xmlns:a16="http://schemas.microsoft.com/office/drawing/2014/main" id="{50E73DA2-1B66-94E2-279D-1C56FA2F3CDF}"/>
              </a:ext>
            </a:extLst>
          </p:cNvPr>
          <p:cNvSpPr txBox="1"/>
          <p:nvPr/>
        </p:nvSpPr>
        <p:spPr>
          <a:xfrm>
            <a:off x="10074442" y="6071937"/>
            <a:ext cx="2229853" cy="461665"/>
          </a:xfrm>
          <a:prstGeom prst="rect">
            <a:avLst/>
          </a:prstGeom>
          <a:noFill/>
        </p:spPr>
        <p:txBody>
          <a:bodyPr wrap="square" rtlCol="0">
            <a:spAutoFit/>
          </a:bodyPr>
          <a:lstStyle/>
          <a:p>
            <a:r>
              <a:rPr lang="en-US" sz="2400" dirty="0">
                <a:solidFill>
                  <a:schemeClr val="bg1"/>
                </a:solidFill>
              </a:rPr>
              <a:t>Love Friday</a:t>
            </a:r>
          </a:p>
        </p:txBody>
      </p:sp>
    </p:spTree>
    <p:extLst>
      <p:ext uri="{BB962C8B-B14F-4D97-AF65-F5344CB8AC3E}">
        <p14:creationId xmlns:p14="http://schemas.microsoft.com/office/powerpoint/2010/main" val="426708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72BBBB4-158E-E001-4326-21345D1A3C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6019800" cy="6857999"/>
          </a:xfrm>
        </p:spPr>
      </p:pic>
      <p:sp>
        <p:nvSpPr>
          <p:cNvPr id="4" name="Content Placeholder 3">
            <a:extLst>
              <a:ext uri="{FF2B5EF4-FFF2-40B4-BE49-F238E27FC236}">
                <a16:creationId xmlns:a16="http://schemas.microsoft.com/office/drawing/2014/main" id="{ED69F8CC-9194-5C49-0950-0F667DBCCFD5}"/>
              </a:ext>
            </a:extLst>
          </p:cNvPr>
          <p:cNvSpPr>
            <a:spLocks noGrp="1"/>
          </p:cNvSpPr>
          <p:nvPr>
            <p:ph sz="half" idx="2"/>
          </p:nvPr>
        </p:nvSpPr>
        <p:spPr>
          <a:xfrm>
            <a:off x="6172200" y="487680"/>
            <a:ext cx="5181600" cy="5689283"/>
          </a:xfrm>
        </p:spPr>
        <p:txBody>
          <a:bodyPr/>
          <a:lstStyle/>
          <a:p>
            <a:pPr marL="0" indent="0" algn="ctr">
              <a:buNone/>
            </a:pPr>
            <a:endParaRPr lang="en-US" dirty="0"/>
          </a:p>
          <a:p>
            <a:pPr marL="0" indent="0" algn="ctr">
              <a:buNone/>
            </a:pPr>
            <a:r>
              <a:rPr lang="en-US" b="1" u="sng" dirty="0"/>
              <a:t>Objective </a:t>
            </a:r>
          </a:p>
          <a:p>
            <a:r>
              <a:rPr lang="en-US" dirty="0"/>
              <a:t>Analyze Profit &amp; Loss data to understand revenue, expenses, and overall profitability across the South-South branches.</a:t>
            </a:r>
          </a:p>
          <a:p>
            <a:r>
              <a:rPr lang="en-US" dirty="0"/>
              <a:t>Have a clear picture of each branch’s financial health and actionable insights to improve performance. </a:t>
            </a:r>
          </a:p>
        </p:txBody>
      </p:sp>
    </p:spTree>
    <p:extLst>
      <p:ext uri="{BB962C8B-B14F-4D97-AF65-F5344CB8AC3E}">
        <p14:creationId xmlns:p14="http://schemas.microsoft.com/office/powerpoint/2010/main" val="1108037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48666-8BDF-B019-C544-92153C3265FD}"/>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F6BED4A-6200-5C42-897B-85F409B737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6019800" cy="6857999"/>
          </a:xfrm>
        </p:spPr>
      </p:pic>
      <p:sp>
        <p:nvSpPr>
          <p:cNvPr id="4" name="Content Placeholder 3">
            <a:extLst>
              <a:ext uri="{FF2B5EF4-FFF2-40B4-BE49-F238E27FC236}">
                <a16:creationId xmlns:a16="http://schemas.microsoft.com/office/drawing/2014/main" id="{49773961-E668-C575-3B4A-D60A4E594871}"/>
              </a:ext>
            </a:extLst>
          </p:cNvPr>
          <p:cNvSpPr>
            <a:spLocks noGrp="1"/>
          </p:cNvSpPr>
          <p:nvPr>
            <p:ph sz="half" idx="2"/>
          </p:nvPr>
        </p:nvSpPr>
        <p:spPr>
          <a:xfrm>
            <a:off x="6019800" y="0"/>
            <a:ext cx="6172200" cy="6858000"/>
          </a:xfrm>
          <a:solidFill>
            <a:schemeClr val="accent1"/>
          </a:solidFill>
        </p:spPr>
        <p:txBody>
          <a:bodyPr>
            <a:normAutofit/>
          </a:bodyPr>
          <a:lstStyle/>
          <a:p>
            <a:pPr marL="0" indent="0">
              <a:buNone/>
            </a:pPr>
            <a:r>
              <a:rPr lang="en-US" sz="4000" b="1" u="sng" dirty="0">
                <a:solidFill>
                  <a:schemeClr val="bg1"/>
                </a:solidFill>
              </a:rPr>
              <a:t>Process</a:t>
            </a:r>
          </a:p>
          <a:p>
            <a:pPr marL="0" indent="0">
              <a:buNone/>
            </a:pPr>
            <a:endParaRPr lang="en-US" sz="4000" b="1" u="sng" dirty="0">
              <a:solidFill>
                <a:schemeClr val="bg1"/>
              </a:solidFill>
            </a:endParaRPr>
          </a:p>
          <a:p>
            <a:pPr marL="457200" indent="-457200">
              <a:buFont typeface="Arial" panose="020B0604020202020204" pitchFamily="34" charset="0"/>
              <a:buChar char="•"/>
            </a:pPr>
            <a:r>
              <a:rPr lang="en-US" dirty="0">
                <a:solidFill>
                  <a:schemeClr val="bg1"/>
                </a:solidFill>
              </a:rPr>
              <a:t>Understanding the data</a:t>
            </a:r>
          </a:p>
          <a:p>
            <a:pPr marL="457200" indent="-457200">
              <a:buFont typeface="Arial" panose="020B0604020202020204" pitchFamily="34" charset="0"/>
              <a:buChar char="•"/>
            </a:pPr>
            <a:endParaRPr lang="en-US" dirty="0">
              <a:solidFill>
                <a:schemeClr val="bg1"/>
              </a:solidFill>
            </a:endParaRPr>
          </a:p>
          <a:p>
            <a:pPr marL="457200" indent="-457200">
              <a:buFont typeface="Arial" panose="020B0604020202020204" pitchFamily="34" charset="0"/>
              <a:buChar char="•"/>
            </a:pPr>
            <a:r>
              <a:rPr lang="en-US" dirty="0">
                <a:solidFill>
                  <a:schemeClr val="bg1"/>
                </a:solidFill>
              </a:rPr>
              <a:t>Data Transformation &amp; Modeling</a:t>
            </a:r>
          </a:p>
          <a:p>
            <a:pPr marL="457200" indent="-457200">
              <a:buFont typeface="Arial" panose="020B0604020202020204" pitchFamily="34" charset="0"/>
              <a:buChar char="•"/>
            </a:pPr>
            <a:endParaRPr lang="en-US" dirty="0">
              <a:solidFill>
                <a:schemeClr val="bg1"/>
              </a:solidFill>
            </a:endParaRPr>
          </a:p>
          <a:p>
            <a:pPr marL="457200" indent="-457200">
              <a:buFont typeface="Arial" panose="020B0604020202020204" pitchFamily="34" charset="0"/>
              <a:buChar char="•"/>
            </a:pPr>
            <a:r>
              <a:rPr lang="en-US" dirty="0">
                <a:solidFill>
                  <a:schemeClr val="bg1"/>
                </a:solidFill>
              </a:rPr>
              <a:t>Data Analysis</a:t>
            </a:r>
          </a:p>
          <a:p>
            <a:pPr marL="457200" indent="-457200">
              <a:buFont typeface="Arial" panose="020B0604020202020204" pitchFamily="34" charset="0"/>
              <a:buChar char="•"/>
            </a:pPr>
            <a:endParaRPr lang="en-US" dirty="0">
              <a:solidFill>
                <a:schemeClr val="bg1"/>
              </a:solidFill>
            </a:endParaRPr>
          </a:p>
          <a:p>
            <a:pPr marL="457200" indent="-457200">
              <a:buFont typeface="Arial" panose="020B0604020202020204" pitchFamily="34" charset="0"/>
              <a:buChar char="•"/>
            </a:pPr>
            <a:r>
              <a:rPr lang="en-US" dirty="0">
                <a:solidFill>
                  <a:schemeClr val="bg1"/>
                </a:solidFill>
              </a:rPr>
              <a:t>Data Visualization</a:t>
            </a:r>
          </a:p>
          <a:p>
            <a:pPr marL="457200" indent="-457200">
              <a:buFont typeface="Arial" panose="020B0604020202020204" pitchFamily="34" charset="0"/>
              <a:buChar char="•"/>
            </a:pPr>
            <a:endParaRPr lang="en-US" dirty="0">
              <a:solidFill>
                <a:schemeClr val="bg1"/>
              </a:solidFill>
            </a:endParaRPr>
          </a:p>
          <a:p>
            <a:pPr marL="457200" indent="-457200">
              <a:buFont typeface="Arial" panose="020B0604020202020204" pitchFamily="34" charset="0"/>
              <a:buChar char="•"/>
            </a:pPr>
            <a:r>
              <a:rPr lang="en-US" dirty="0">
                <a:solidFill>
                  <a:schemeClr val="bg1"/>
                </a:solidFill>
              </a:rPr>
              <a:t>Insights &amp; Recommendations</a:t>
            </a:r>
            <a:br>
              <a:rPr lang="en-US" dirty="0">
                <a:solidFill>
                  <a:schemeClr val="bg1"/>
                </a:solidFill>
              </a:rPr>
            </a:br>
            <a:endParaRPr lang="en-US" b="1" u="sng" dirty="0">
              <a:solidFill>
                <a:schemeClr val="bg1"/>
              </a:solidFill>
            </a:endParaRPr>
          </a:p>
          <a:p>
            <a:pPr marL="0" indent="0">
              <a:buNone/>
            </a:pPr>
            <a:endParaRPr lang="en-US" sz="4000" b="1" u="sng" dirty="0">
              <a:solidFill>
                <a:schemeClr val="bg1"/>
              </a:solidFill>
            </a:endParaRPr>
          </a:p>
          <a:p>
            <a:pPr marL="0" indent="0">
              <a:buNone/>
            </a:pPr>
            <a:endParaRPr lang="en-US" b="1" dirty="0"/>
          </a:p>
        </p:txBody>
      </p:sp>
    </p:spTree>
    <p:extLst>
      <p:ext uri="{BB962C8B-B14F-4D97-AF65-F5344CB8AC3E}">
        <p14:creationId xmlns:p14="http://schemas.microsoft.com/office/powerpoint/2010/main" val="341299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4B2D-FC51-B204-C6CB-D514433A893E}"/>
              </a:ext>
            </a:extLst>
          </p:cNvPr>
          <p:cNvSpPr>
            <a:spLocks noGrp="1"/>
          </p:cNvSpPr>
          <p:nvPr>
            <p:ph type="title"/>
          </p:nvPr>
        </p:nvSpPr>
        <p:spPr>
          <a:xfrm>
            <a:off x="0" y="1"/>
            <a:ext cx="12192000" cy="1690688"/>
          </a:xfrm>
          <a:solidFill>
            <a:schemeClr val="accent1"/>
          </a:solidFill>
        </p:spPr>
        <p:txBody>
          <a:bodyPr/>
          <a:lstStyle/>
          <a:p>
            <a:r>
              <a:rPr lang="en-US" b="1" dirty="0"/>
              <a:t>Dataset- Overview</a:t>
            </a:r>
          </a:p>
        </p:txBody>
      </p:sp>
      <p:sp>
        <p:nvSpPr>
          <p:cNvPr id="3" name="Content Placeholder 2">
            <a:extLst>
              <a:ext uri="{FF2B5EF4-FFF2-40B4-BE49-F238E27FC236}">
                <a16:creationId xmlns:a16="http://schemas.microsoft.com/office/drawing/2014/main" id="{AC423125-ED72-BBBF-B84B-F0AA26B637B8}"/>
              </a:ext>
            </a:extLst>
          </p:cNvPr>
          <p:cNvSpPr>
            <a:spLocks noGrp="1"/>
          </p:cNvSpPr>
          <p:nvPr>
            <p:ph idx="1"/>
          </p:nvPr>
        </p:nvSpPr>
        <p:spPr>
          <a:xfrm>
            <a:off x="0" y="1690690"/>
            <a:ext cx="12192000" cy="5167310"/>
          </a:xfrm>
        </p:spPr>
        <p:txBody>
          <a:bodyPr>
            <a:normAutofit fontScale="92500" lnSpcReduction="10000"/>
          </a:bodyPr>
          <a:lstStyle/>
          <a:p>
            <a:pPr marL="0" indent="0" algn="just">
              <a:buNone/>
            </a:pPr>
            <a:r>
              <a:rPr lang="en-US" dirty="0"/>
              <a:t>The dataset for this project was gotten from 67Capital Ltd dataset. </a:t>
            </a:r>
          </a:p>
          <a:p>
            <a:pPr marL="0" indent="0" algn="just">
              <a:buNone/>
            </a:pPr>
            <a:r>
              <a:rPr lang="en-US" dirty="0"/>
              <a:t>It contains 40,000 rows of transaction carried out between 2020 and 2023 by the bottle water company branches in the South-South region (Akwa-Ibom, Bayelsa, Cross River, Delta, Edo and Rivers) of Nigeria. </a:t>
            </a:r>
          </a:p>
          <a:p>
            <a:pPr marL="0" indent="0" algn="just">
              <a:buNone/>
            </a:pPr>
            <a:endParaRPr lang="en-US" dirty="0"/>
          </a:p>
          <a:p>
            <a:pPr marL="0" indent="0" algn="just">
              <a:buNone/>
            </a:pPr>
            <a:r>
              <a:rPr lang="en-US" dirty="0"/>
              <a:t>It also has the following fields explaining each transaction:</a:t>
            </a:r>
          </a:p>
          <a:p>
            <a:pPr algn="just"/>
            <a:r>
              <a:rPr lang="en-US" b="1" dirty="0"/>
              <a:t>Date: </a:t>
            </a:r>
            <a:r>
              <a:rPr lang="en-US" dirty="0"/>
              <a:t>The date of the financial transaction.</a:t>
            </a:r>
          </a:p>
          <a:p>
            <a:pPr algn="just"/>
            <a:r>
              <a:rPr lang="en-US" b="1" dirty="0"/>
              <a:t>Branch:</a:t>
            </a:r>
            <a:r>
              <a:rPr lang="en-US" dirty="0"/>
              <a:t> The name of the branch where the transaction occurred.</a:t>
            </a:r>
          </a:p>
          <a:p>
            <a:pPr algn="just"/>
            <a:r>
              <a:rPr lang="en-US" b="1" dirty="0"/>
              <a:t>Account Category: </a:t>
            </a:r>
            <a:r>
              <a:rPr lang="en-US" dirty="0"/>
              <a:t>The category of the account (e.g. Revenue , Expenses).</a:t>
            </a:r>
          </a:p>
          <a:p>
            <a:pPr algn="just"/>
            <a:r>
              <a:rPr lang="en-US" b="1" dirty="0"/>
              <a:t>Account Name: </a:t>
            </a:r>
            <a:r>
              <a:rPr lang="en-US" dirty="0"/>
              <a:t>The specific account associated with the transaction (e.g. Salaries, Loan Income).</a:t>
            </a:r>
          </a:p>
          <a:p>
            <a:pPr algn="just"/>
            <a:r>
              <a:rPr lang="en-US" b="1" dirty="0"/>
              <a:t>Amount (NGN): </a:t>
            </a:r>
            <a:r>
              <a:rPr lang="en-US" dirty="0"/>
              <a:t>The monetary amount of the transaction, in Nigeria Naira. </a:t>
            </a:r>
          </a:p>
        </p:txBody>
      </p:sp>
    </p:spTree>
    <p:extLst>
      <p:ext uri="{BB962C8B-B14F-4D97-AF65-F5344CB8AC3E}">
        <p14:creationId xmlns:p14="http://schemas.microsoft.com/office/powerpoint/2010/main" val="249482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2B277-DBE8-BD10-8144-59B4E441A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401EC-C6CE-2D5B-A520-C3B3318EAFC1}"/>
              </a:ext>
            </a:extLst>
          </p:cNvPr>
          <p:cNvSpPr>
            <a:spLocks noGrp="1"/>
          </p:cNvSpPr>
          <p:nvPr>
            <p:ph type="title"/>
          </p:nvPr>
        </p:nvSpPr>
        <p:spPr>
          <a:xfrm>
            <a:off x="0" y="1"/>
            <a:ext cx="12192000" cy="1051559"/>
          </a:xfrm>
          <a:solidFill>
            <a:schemeClr val="accent1"/>
          </a:solidFill>
        </p:spPr>
        <p:txBody>
          <a:bodyPr/>
          <a:lstStyle/>
          <a:p>
            <a:r>
              <a:rPr lang="en-US" b="1" dirty="0"/>
              <a:t>Data Transformation &amp; Modelling</a:t>
            </a:r>
          </a:p>
        </p:txBody>
      </p:sp>
      <p:sp>
        <p:nvSpPr>
          <p:cNvPr id="3" name="Content Placeholder 2">
            <a:extLst>
              <a:ext uri="{FF2B5EF4-FFF2-40B4-BE49-F238E27FC236}">
                <a16:creationId xmlns:a16="http://schemas.microsoft.com/office/drawing/2014/main" id="{4C016662-7A58-2BA7-18C7-BB3DE320E43F}"/>
              </a:ext>
            </a:extLst>
          </p:cNvPr>
          <p:cNvSpPr>
            <a:spLocks noGrp="1"/>
          </p:cNvSpPr>
          <p:nvPr>
            <p:ph idx="1"/>
          </p:nvPr>
        </p:nvSpPr>
        <p:spPr>
          <a:xfrm>
            <a:off x="0" y="1249680"/>
            <a:ext cx="12192000" cy="5608320"/>
          </a:xfrm>
        </p:spPr>
        <p:txBody>
          <a:bodyPr>
            <a:normAutofit fontScale="77500" lnSpcReduction="20000"/>
          </a:bodyPr>
          <a:lstStyle/>
          <a:p>
            <a:pPr marL="0" indent="0" algn="just">
              <a:buNone/>
            </a:pPr>
            <a:r>
              <a:rPr lang="en-US" i="1" u="sng" dirty="0"/>
              <a:t>Data Cleaning Stages in Ms Excel</a:t>
            </a:r>
          </a:p>
          <a:p>
            <a:pPr algn="just"/>
            <a:r>
              <a:rPr lang="en-US" dirty="0"/>
              <a:t>The amount column was formatted to show the exact currency</a:t>
            </a:r>
            <a:r>
              <a:rPr lang="en-US" b="1" dirty="0"/>
              <a:t>(NGN</a:t>
            </a:r>
            <a:r>
              <a:rPr lang="en-US" dirty="0"/>
              <a:t>).</a:t>
            </a:r>
          </a:p>
          <a:p>
            <a:pPr algn="just"/>
            <a:r>
              <a:rPr lang="en-US" dirty="0"/>
              <a:t>Using nested </a:t>
            </a:r>
            <a:r>
              <a:rPr lang="en-US" b="1" dirty="0"/>
              <a:t>IF </a:t>
            </a:r>
            <a:r>
              <a:rPr lang="en-US" dirty="0"/>
              <a:t>functions in Excel, transactions from the </a:t>
            </a:r>
            <a:r>
              <a:rPr lang="en-US" b="1" dirty="0"/>
              <a:t>Account Category </a:t>
            </a:r>
            <a:r>
              <a:rPr lang="en-US" dirty="0"/>
              <a:t>column were grouped into two categories: </a:t>
            </a:r>
            <a:r>
              <a:rPr lang="en-US" b="1" dirty="0"/>
              <a:t>Revenue</a:t>
            </a:r>
            <a:r>
              <a:rPr lang="en-US" dirty="0"/>
              <a:t> and </a:t>
            </a:r>
            <a:r>
              <a:rPr lang="en-US" b="1" dirty="0"/>
              <a:t>Expenses</a:t>
            </a:r>
            <a:r>
              <a:rPr lang="en-US" dirty="0"/>
              <a:t>. Categories such as Other Expenses, Revenue, Cost of goods sold, Depreciation &amp; Amortization, Operating Expenses, and Other Income were classified accordingly in a new column named </a:t>
            </a:r>
            <a:r>
              <a:rPr lang="en-US" b="1" dirty="0"/>
              <a:t>Transaction Type</a:t>
            </a:r>
            <a:r>
              <a:rPr lang="en-US" dirty="0"/>
              <a:t>. </a:t>
            </a:r>
          </a:p>
          <a:p>
            <a:pPr marL="0" indent="0">
              <a:buNone/>
            </a:pPr>
            <a:r>
              <a:rPr lang="en-US" dirty="0">
                <a:solidFill>
                  <a:schemeClr val="bg1"/>
                </a:solidFill>
                <a:highlight>
                  <a:srgbClr val="0000FF"/>
                </a:highlight>
              </a:rPr>
              <a:t>=IF(C2="OtherExpenses","Expenses",IF(C2="OtherIncome","Revenue",IF(C2="Revenue","Revenue",IF(C2="Cost ofGoods Sold","Expenses",IF(C2="Depreciation and Amortization","Expenses",IF(C2="Operating Expenses","Expenses",0))))))</a:t>
            </a:r>
          </a:p>
          <a:p>
            <a:pPr marL="0" indent="0" algn="just">
              <a:buNone/>
            </a:pPr>
            <a:endParaRPr lang="en-US" i="1" u="sng" dirty="0">
              <a:solidFill>
                <a:schemeClr val="bg1"/>
              </a:solidFill>
            </a:endParaRPr>
          </a:p>
          <a:p>
            <a:pPr marL="0" indent="0" algn="just">
              <a:buNone/>
            </a:pPr>
            <a:r>
              <a:rPr lang="en-US" i="1" u="sng" dirty="0"/>
              <a:t>Data Modelling in Power BI</a:t>
            </a:r>
          </a:p>
          <a:p>
            <a:pPr algn="just"/>
            <a:r>
              <a:rPr lang="en-US" dirty="0"/>
              <a:t>Imported the dataset into Power BI for further analysis</a:t>
            </a:r>
          </a:p>
          <a:p>
            <a:pPr algn="just"/>
            <a:r>
              <a:rPr lang="en-US" dirty="0"/>
              <a:t>To enhance data analysis, I utilized time intelligence to create a new “Calendar” Table, which includes key time dimensions: year, month, and quarter. This structure enables deeper insights by simplifying time-based aggregations  and calculations. </a:t>
            </a:r>
          </a:p>
          <a:p>
            <a:pPr algn="just"/>
            <a:r>
              <a:rPr lang="en-US" dirty="0"/>
              <a:t>I modeled the calendar table alongside the financial dataset, establishing a one-to-many relationship between the two. This setup provided a robust foundation for the subsequent data visualization process, enabling more efficient exploration and interpretation of time- based trends. </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99388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7DBAC-7E30-A0B2-597E-EB90FE8D7212}"/>
              </a:ext>
            </a:extLst>
          </p:cNvPr>
          <p:cNvSpPr>
            <a:spLocks noGrp="1"/>
          </p:cNvSpPr>
          <p:nvPr>
            <p:ph type="title"/>
          </p:nvPr>
        </p:nvSpPr>
        <p:spPr>
          <a:xfrm>
            <a:off x="0" y="1"/>
            <a:ext cx="12192000" cy="701039"/>
          </a:xfrm>
          <a:solidFill>
            <a:schemeClr val="accent1"/>
          </a:solidFill>
        </p:spPr>
        <p:txBody>
          <a:bodyPr>
            <a:normAutofit/>
          </a:bodyPr>
          <a:lstStyle/>
          <a:p>
            <a:r>
              <a:rPr lang="en-US" b="1" dirty="0"/>
              <a:t>Insights </a:t>
            </a:r>
          </a:p>
        </p:txBody>
      </p:sp>
      <p:sp>
        <p:nvSpPr>
          <p:cNvPr id="3" name="Content Placeholder 2">
            <a:extLst>
              <a:ext uri="{FF2B5EF4-FFF2-40B4-BE49-F238E27FC236}">
                <a16:creationId xmlns:a16="http://schemas.microsoft.com/office/drawing/2014/main" id="{53BF943F-ED22-55AD-6CE6-4D2C65FB2AF2}"/>
              </a:ext>
            </a:extLst>
          </p:cNvPr>
          <p:cNvSpPr>
            <a:spLocks noGrp="1"/>
          </p:cNvSpPr>
          <p:nvPr>
            <p:ph sz="half" idx="1"/>
          </p:nvPr>
        </p:nvSpPr>
        <p:spPr>
          <a:xfrm>
            <a:off x="0" y="701040"/>
            <a:ext cx="3616657" cy="6156960"/>
          </a:xfrm>
        </p:spPr>
        <p:txBody>
          <a:bodyPr>
            <a:normAutofit fontScale="92500" lnSpcReduction="20000"/>
          </a:bodyPr>
          <a:lstStyle/>
          <a:p>
            <a:pPr marL="0" indent="0">
              <a:buNone/>
            </a:pPr>
            <a:endParaRPr lang="en-US" sz="2000" dirty="0"/>
          </a:p>
          <a:p>
            <a:pPr marL="0" indent="0" algn="just">
              <a:buNone/>
            </a:pPr>
            <a:r>
              <a:rPr lang="en-US" sz="2400" dirty="0"/>
              <a:t>The south-south branches of 67 Capital Ltd generated </a:t>
            </a:r>
            <a:r>
              <a:rPr lang="en-US" sz="2400" b="1" dirty="0"/>
              <a:t>9.28bn</a:t>
            </a:r>
            <a:r>
              <a:rPr lang="en-US" sz="2400" dirty="0"/>
              <a:t> NGN in revenue and utilized </a:t>
            </a:r>
            <a:r>
              <a:rPr lang="en-US" sz="2400" b="1" dirty="0"/>
              <a:t>4.77bn</a:t>
            </a:r>
            <a:r>
              <a:rPr lang="en-US" sz="2400" dirty="0"/>
              <a:t> NGN in expenses, with a Net Profit of </a:t>
            </a:r>
            <a:r>
              <a:rPr lang="en-US" sz="2400" b="1" dirty="0"/>
              <a:t>4.52bn</a:t>
            </a:r>
            <a:r>
              <a:rPr lang="en-US" sz="2400" dirty="0"/>
              <a:t> NGN which is a </a:t>
            </a:r>
            <a:r>
              <a:rPr lang="en-US" sz="2400" b="1" dirty="0"/>
              <a:t>48.67%</a:t>
            </a:r>
            <a:r>
              <a:rPr lang="en-US" sz="2400" dirty="0"/>
              <a:t> profit margin in the space of 4 years, indicating a healthy market/business for the company in the region. </a:t>
            </a:r>
          </a:p>
          <a:p>
            <a:pPr marL="0" indent="0" algn="just">
              <a:buNone/>
            </a:pPr>
            <a:endParaRPr lang="en-US" sz="2400" dirty="0"/>
          </a:p>
          <a:p>
            <a:pPr marL="0" indent="0" algn="just">
              <a:buNone/>
            </a:pPr>
            <a:r>
              <a:rPr lang="en-US" sz="2400" dirty="0"/>
              <a:t>The </a:t>
            </a:r>
            <a:r>
              <a:rPr lang="en-US" sz="2400" b="1" dirty="0"/>
              <a:t>Akwa Ibom </a:t>
            </a:r>
            <a:r>
              <a:rPr lang="en-US" sz="2400" dirty="0"/>
              <a:t>branch generated the most </a:t>
            </a:r>
            <a:r>
              <a:rPr lang="en-US" sz="2400" b="1" dirty="0"/>
              <a:t>revenue </a:t>
            </a:r>
            <a:r>
              <a:rPr lang="en-US" sz="2400" dirty="0"/>
              <a:t>for the company, followed by </a:t>
            </a:r>
            <a:r>
              <a:rPr lang="en-US" sz="2400" b="1" dirty="0"/>
              <a:t>Rivers</a:t>
            </a:r>
            <a:r>
              <a:rPr lang="en-US" sz="2400" dirty="0"/>
              <a:t> with the least being </a:t>
            </a:r>
            <a:r>
              <a:rPr lang="en-US" sz="2400" b="1" dirty="0"/>
              <a:t>Delta</a:t>
            </a:r>
            <a:r>
              <a:rPr lang="en-US" sz="2400" dirty="0"/>
              <a:t>. </a:t>
            </a:r>
          </a:p>
          <a:p>
            <a:pPr marL="0" indent="0" algn="just">
              <a:buNone/>
            </a:pPr>
            <a:endParaRPr lang="en-US" sz="2400" dirty="0"/>
          </a:p>
          <a:p>
            <a:pPr marL="0" indent="0" algn="just">
              <a:buNone/>
            </a:pPr>
            <a:r>
              <a:rPr lang="en-US" sz="2400" b="1" dirty="0"/>
              <a:t>Delta</a:t>
            </a:r>
            <a:r>
              <a:rPr lang="en-US" sz="2400" dirty="0"/>
              <a:t> also had the highest Expenditure within the region.</a:t>
            </a:r>
          </a:p>
          <a:p>
            <a:pPr marL="0" indent="0" algn="just">
              <a:buNone/>
            </a:pPr>
            <a:endParaRPr lang="en-US" sz="2400" dirty="0"/>
          </a:p>
          <a:p>
            <a:pPr marL="0" indent="0">
              <a:buNone/>
            </a:pPr>
            <a:endParaRPr lang="en-US" sz="2000" dirty="0"/>
          </a:p>
        </p:txBody>
      </p:sp>
      <p:pic>
        <p:nvPicPr>
          <p:cNvPr id="12" name="Content Placeholder 11">
            <a:extLst>
              <a:ext uri="{FF2B5EF4-FFF2-40B4-BE49-F238E27FC236}">
                <a16:creationId xmlns:a16="http://schemas.microsoft.com/office/drawing/2014/main" id="{273483AC-F339-F8F5-AEC7-39FDDAA4889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616657" y="701040"/>
            <a:ext cx="8575343" cy="6156959"/>
          </a:xfrm>
        </p:spPr>
      </p:pic>
    </p:spTree>
    <p:extLst>
      <p:ext uri="{BB962C8B-B14F-4D97-AF65-F5344CB8AC3E}">
        <p14:creationId xmlns:p14="http://schemas.microsoft.com/office/powerpoint/2010/main" val="24179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22379-8D74-0962-B7E4-66872D4C7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80FC9-C5B1-FF4C-38EE-423242F835EA}"/>
              </a:ext>
            </a:extLst>
          </p:cNvPr>
          <p:cNvSpPr>
            <a:spLocks noGrp="1"/>
          </p:cNvSpPr>
          <p:nvPr>
            <p:ph type="title"/>
          </p:nvPr>
        </p:nvSpPr>
        <p:spPr>
          <a:xfrm>
            <a:off x="0" y="1"/>
            <a:ext cx="12192000" cy="701039"/>
          </a:xfrm>
          <a:solidFill>
            <a:schemeClr val="accent1"/>
          </a:solidFill>
        </p:spPr>
        <p:txBody>
          <a:bodyPr>
            <a:normAutofit/>
          </a:bodyPr>
          <a:lstStyle/>
          <a:p>
            <a:r>
              <a:rPr lang="en-US" b="1" dirty="0"/>
              <a:t>Insights </a:t>
            </a:r>
          </a:p>
        </p:txBody>
      </p:sp>
      <p:sp>
        <p:nvSpPr>
          <p:cNvPr id="3" name="Content Placeholder 2">
            <a:extLst>
              <a:ext uri="{FF2B5EF4-FFF2-40B4-BE49-F238E27FC236}">
                <a16:creationId xmlns:a16="http://schemas.microsoft.com/office/drawing/2014/main" id="{D490B709-0188-4B9A-8F97-4AE5668A4BD7}"/>
              </a:ext>
            </a:extLst>
          </p:cNvPr>
          <p:cNvSpPr>
            <a:spLocks noGrp="1"/>
          </p:cNvSpPr>
          <p:nvPr>
            <p:ph sz="half" idx="1"/>
          </p:nvPr>
        </p:nvSpPr>
        <p:spPr>
          <a:xfrm>
            <a:off x="0" y="701040"/>
            <a:ext cx="3739487" cy="6156960"/>
          </a:xfrm>
        </p:spPr>
        <p:txBody>
          <a:bodyPr>
            <a:normAutofit fontScale="92500" lnSpcReduction="10000"/>
          </a:bodyPr>
          <a:lstStyle/>
          <a:p>
            <a:pPr marL="0" indent="0">
              <a:buNone/>
            </a:pPr>
            <a:endParaRPr lang="en-US" sz="2000" dirty="0"/>
          </a:p>
          <a:p>
            <a:pPr marL="0" indent="0" algn="just">
              <a:buNone/>
            </a:pPr>
            <a:r>
              <a:rPr lang="en-US" sz="2400" b="1" dirty="0"/>
              <a:t>Akwa Ibom </a:t>
            </a:r>
            <a:r>
              <a:rPr lang="en-US" sz="2400" dirty="0"/>
              <a:t>had their best year in 2021 generating over </a:t>
            </a:r>
            <a:r>
              <a:rPr lang="en-US" sz="2400" b="1" dirty="0"/>
              <a:t>470M</a:t>
            </a:r>
            <a:r>
              <a:rPr lang="en-US" sz="2400" dirty="0"/>
              <a:t> NGN in revenue and utilizing below </a:t>
            </a:r>
            <a:r>
              <a:rPr lang="en-US" sz="2400" b="1" dirty="0"/>
              <a:t>200M </a:t>
            </a:r>
            <a:r>
              <a:rPr lang="en-US" sz="2400" dirty="0"/>
              <a:t>NGN in expenditure with a profit margin of </a:t>
            </a:r>
            <a:r>
              <a:rPr lang="en-US" sz="2400" b="1" dirty="0"/>
              <a:t>53.01%.</a:t>
            </a:r>
          </a:p>
          <a:p>
            <a:pPr marL="0" indent="0" algn="just">
              <a:buNone/>
            </a:pPr>
            <a:endParaRPr lang="en-US" sz="2400" b="1" dirty="0"/>
          </a:p>
          <a:p>
            <a:pPr marL="0" indent="0" algn="just">
              <a:buNone/>
            </a:pPr>
            <a:r>
              <a:rPr lang="en-US" sz="2400" dirty="0"/>
              <a:t>They experienced a sharp decline in revenue in the following years which raises concern. </a:t>
            </a:r>
          </a:p>
          <a:p>
            <a:pPr marL="0" indent="0" algn="just">
              <a:buNone/>
            </a:pPr>
            <a:endParaRPr lang="en-US" sz="2400" dirty="0"/>
          </a:p>
          <a:p>
            <a:pPr marL="0" indent="0" algn="just">
              <a:buNone/>
            </a:pPr>
            <a:r>
              <a:rPr lang="en-US" sz="2400" dirty="0"/>
              <a:t>The main source of revenue was </a:t>
            </a:r>
            <a:r>
              <a:rPr lang="en-US" sz="2400" b="1" dirty="0"/>
              <a:t>Sales</a:t>
            </a:r>
            <a:r>
              <a:rPr lang="en-US" sz="2400" dirty="0"/>
              <a:t> as it is with other branches while majority of the expenditures were on </a:t>
            </a:r>
            <a:r>
              <a:rPr lang="en-US" sz="2400" b="1" dirty="0"/>
              <a:t>Cost of Sales </a:t>
            </a:r>
            <a:r>
              <a:rPr lang="en-US" sz="2400" i="1" dirty="0"/>
              <a:t>i.e</a:t>
            </a:r>
            <a:r>
              <a:rPr lang="en-US" sz="2400" dirty="0"/>
              <a:t>. cost of producing the goods sold.  </a:t>
            </a:r>
          </a:p>
          <a:p>
            <a:pPr marL="0" indent="0">
              <a:buNone/>
            </a:pPr>
            <a:endParaRPr lang="en-US" sz="2000" dirty="0"/>
          </a:p>
        </p:txBody>
      </p:sp>
      <p:pic>
        <p:nvPicPr>
          <p:cNvPr id="12" name="Content Placeholder 11">
            <a:extLst>
              <a:ext uri="{FF2B5EF4-FFF2-40B4-BE49-F238E27FC236}">
                <a16:creationId xmlns:a16="http://schemas.microsoft.com/office/drawing/2014/main" id="{6B0EEE57-A37C-4680-83E6-7B122EEDA7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9487" y="701041"/>
            <a:ext cx="8452513" cy="6156958"/>
          </a:xfrm>
        </p:spPr>
      </p:pic>
    </p:spTree>
    <p:extLst>
      <p:ext uri="{BB962C8B-B14F-4D97-AF65-F5344CB8AC3E}">
        <p14:creationId xmlns:p14="http://schemas.microsoft.com/office/powerpoint/2010/main" val="190972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FF34E-6DA9-D264-4A7E-2F9CE4A6B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9D989-2083-0CB7-9650-5ACE5AE79730}"/>
              </a:ext>
            </a:extLst>
          </p:cNvPr>
          <p:cNvSpPr>
            <a:spLocks noGrp="1"/>
          </p:cNvSpPr>
          <p:nvPr>
            <p:ph type="title"/>
          </p:nvPr>
        </p:nvSpPr>
        <p:spPr>
          <a:xfrm>
            <a:off x="0" y="1"/>
            <a:ext cx="12192000" cy="701039"/>
          </a:xfrm>
          <a:solidFill>
            <a:schemeClr val="accent1"/>
          </a:solidFill>
        </p:spPr>
        <p:txBody>
          <a:bodyPr>
            <a:normAutofit/>
          </a:bodyPr>
          <a:lstStyle/>
          <a:p>
            <a:r>
              <a:rPr lang="en-US" b="1" dirty="0"/>
              <a:t>Insights </a:t>
            </a:r>
          </a:p>
        </p:txBody>
      </p:sp>
      <p:sp>
        <p:nvSpPr>
          <p:cNvPr id="3" name="Content Placeholder 2">
            <a:extLst>
              <a:ext uri="{FF2B5EF4-FFF2-40B4-BE49-F238E27FC236}">
                <a16:creationId xmlns:a16="http://schemas.microsoft.com/office/drawing/2014/main" id="{A8AA3455-3A3F-6BA8-8EC2-DBD2049BB739}"/>
              </a:ext>
            </a:extLst>
          </p:cNvPr>
          <p:cNvSpPr>
            <a:spLocks noGrp="1"/>
          </p:cNvSpPr>
          <p:nvPr>
            <p:ph sz="half" idx="1"/>
          </p:nvPr>
        </p:nvSpPr>
        <p:spPr>
          <a:xfrm>
            <a:off x="0" y="701040"/>
            <a:ext cx="3739487" cy="6156960"/>
          </a:xfrm>
        </p:spPr>
        <p:txBody>
          <a:bodyPr>
            <a:normAutofit/>
          </a:bodyPr>
          <a:lstStyle/>
          <a:p>
            <a:pPr marL="0" indent="0">
              <a:buNone/>
            </a:pPr>
            <a:endParaRPr lang="en-US" sz="2000" dirty="0"/>
          </a:p>
          <a:p>
            <a:pPr marL="0" indent="0">
              <a:buNone/>
            </a:pPr>
            <a:endParaRPr lang="en-US" sz="2000" dirty="0"/>
          </a:p>
          <a:p>
            <a:pPr marL="0" indent="0" algn="just">
              <a:buNone/>
            </a:pPr>
            <a:r>
              <a:rPr lang="en-US" b="1" dirty="0"/>
              <a:t>Delta </a:t>
            </a:r>
            <a:r>
              <a:rPr lang="en-US" dirty="0"/>
              <a:t>experienced an increase in revenue in 2023 after a long decline in revenue over the years. </a:t>
            </a:r>
          </a:p>
          <a:p>
            <a:pPr marL="0" indent="0" algn="just">
              <a:buNone/>
            </a:pPr>
            <a:endParaRPr lang="en-US" dirty="0"/>
          </a:p>
          <a:p>
            <a:pPr marL="0" indent="0" algn="just">
              <a:buNone/>
            </a:pPr>
            <a:r>
              <a:rPr lang="en-US" dirty="0"/>
              <a:t>Also, their profit margin moved from </a:t>
            </a:r>
            <a:r>
              <a:rPr lang="en-US" b="1" dirty="0"/>
              <a:t>39.26%</a:t>
            </a:r>
            <a:r>
              <a:rPr lang="en-US" dirty="0"/>
              <a:t> in 2022 to </a:t>
            </a:r>
            <a:r>
              <a:rPr lang="en-US" b="1" dirty="0"/>
              <a:t>47.21% </a:t>
            </a:r>
            <a:r>
              <a:rPr lang="en-US" dirty="0"/>
              <a:t>indicating a good growth in revenue. </a:t>
            </a:r>
          </a:p>
        </p:txBody>
      </p:sp>
      <p:pic>
        <p:nvPicPr>
          <p:cNvPr id="7" name="Content Placeholder 6">
            <a:extLst>
              <a:ext uri="{FF2B5EF4-FFF2-40B4-BE49-F238E27FC236}">
                <a16:creationId xmlns:a16="http://schemas.microsoft.com/office/drawing/2014/main" id="{CE0813C4-A5AA-EC14-BA22-EBEDF93DE6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739486" y="701040"/>
            <a:ext cx="8452513" cy="6156960"/>
          </a:xfrm>
        </p:spPr>
      </p:pic>
    </p:spTree>
    <p:extLst>
      <p:ext uri="{BB962C8B-B14F-4D97-AF65-F5344CB8AC3E}">
        <p14:creationId xmlns:p14="http://schemas.microsoft.com/office/powerpoint/2010/main" val="6925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9C9E9-C09A-E627-D266-0B00DF8CF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1BDDC-148E-0114-87E4-8ED385B33EFD}"/>
              </a:ext>
            </a:extLst>
          </p:cNvPr>
          <p:cNvSpPr>
            <a:spLocks noGrp="1"/>
          </p:cNvSpPr>
          <p:nvPr>
            <p:ph type="title"/>
          </p:nvPr>
        </p:nvSpPr>
        <p:spPr>
          <a:xfrm>
            <a:off x="0" y="1"/>
            <a:ext cx="12192000" cy="673767"/>
          </a:xfrm>
          <a:solidFill>
            <a:schemeClr val="accent1"/>
          </a:solidFill>
        </p:spPr>
        <p:txBody>
          <a:bodyPr>
            <a:normAutofit/>
          </a:bodyPr>
          <a:lstStyle/>
          <a:p>
            <a:r>
              <a:rPr lang="en-US" sz="3600" b="1" dirty="0"/>
              <a:t>Summary &amp; Recommendation</a:t>
            </a:r>
          </a:p>
        </p:txBody>
      </p:sp>
      <p:sp>
        <p:nvSpPr>
          <p:cNvPr id="3" name="Content Placeholder 2">
            <a:extLst>
              <a:ext uri="{FF2B5EF4-FFF2-40B4-BE49-F238E27FC236}">
                <a16:creationId xmlns:a16="http://schemas.microsoft.com/office/drawing/2014/main" id="{056E0F52-3260-2B00-4DC5-53B07048F8DA}"/>
              </a:ext>
            </a:extLst>
          </p:cNvPr>
          <p:cNvSpPr>
            <a:spLocks noGrp="1"/>
          </p:cNvSpPr>
          <p:nvPr>
            <p:ph idx="1"/>
          </p:nvPr>
        </p:nvSpPr>
        <p:spPr>
          <a:xfrm>
            <a:off x="0" y="673768"/>
            <a:ext cx="12192000" cy="6184232"/>
          </a:xfrm>
        </p:spPr>
        <p:txBody>
          <a:bodyPr>
            <a:normAutofit lnSpcReduction="10000"/>
          </a:bodyPr>
          <a:lstStyle/>
          <a:p>
            <a:pPr marL="0" indent="0" algn="just">
              <a:buNone/>
            </a:pPr>
            <a:r>
              <a:rPr lang="en-US" b="1" i="1" dirty="0"/>
              <a:t>Summary of Key Findings </a:t>
            </a:r>
          </a:p>
          <a:p>
            <a:pPr algn="just"/>
            <a:r>
              <a:rPr lang="en-US" sz="1900" dirty="0"/>
              <a:t>The South-South region has been a good market for the company for the past 4 years, generating over </a:t>
            </a:r>
            <a:r>
              <a:rPr lang="en-US" sz="1900" b="1" dirty="0"/>
              <a:t>9bn</a:t>
            </a:r>
            <a:r>
              <a:rPr lang="en-US" sz="1900" dirty="0"/>
              <a:t> NGN in revenue and a Net Profit of </a:t>
            </a:r>
            <a:r>
              <a:rPr lang="en-US" sz="1900" b="1" dirty="0"/>
              <a:t>4.52bn</a:t>
            </a:r>
            <a:r>
              <a:rPr lang="en-US" sz="1900" dirty="0"/>
              <a:t> NGN indicating a </a:t>
            </a:r>
            <a:r>
              <a:rPr lang="en-US" sz="1900" b="1" dirty="0"/>
              <a:t>48.67%</a:t>
            </a:r>
            <a:r>
              <a:rPr lang="en-US" sz="1900" dirty="0"/>
              <a:t> in Profit Margin. </a:t>
            </a:r>
          </a:p>
          <a:p>
            <a:pPr algn="just"/>
            <a:r>
              <a:rPr lang="en-US" sz="1900" dirty="0"/>
              <a:t>Akwa Ibom generated the highest revenue of about </a:t>
            </a:r>
            <a:r>
              <a:rPr lang="en-US" sz="1900" b="1" dirty="0"/>
              <a:t>1.67bn</a:t>
            </a:r>
            <a:r>
              <a:rPr lang="en-US" sz="1900" dirty="0"/>
              <a:t> NGN in the 4-year period but experienced a decline in revenue from 2022 to 2023. </a:t>
            </a:r>
          </a:p>
          <a:p>
            <a:pPr algn="just"/>
            <a:r>
              <a:rPr lang="en-US" sz="1900" dirty="0"/>
              <a:t>Delta generated the least revenue and had the highest expenditure in the 4-year period amounting to </a:t>
            </a:r>
            <a:r>
              <a:rPr lang="en-US" sz="1900" b="1" dirty="0"/>
              <a:t>844.50M</a:t>
            </a:r>
            <a:r>
              <a:rPr lang="en-US" sz="1900" dirty="0"/>
              <a:t> NGN. Despite the decline, in 2023 they experienced an increase in revenue and a decrease in expenditure. </a:t>
            </a:r>
          </a:p>
          <a:p>
            <a:pPr marL="0" indent="0" algn="just">
              <a:buNone/>
            </a:pPr>
            <a:endParaRPr lang="en-US" sz="1900" dirty="0"/>
          </a:p>
          <a:p>
            <a:pPr marL="0" indent="0" algn="just">
              <a:buNone/>
            </a:pPr>
            <a:r>
              <a:rPr lang="en-US" b="1" i="1" dirty="0"/>
              <a:t>Recommendations</a:t>
            </a:r>
          </a:p>
          <a:p>
            <a:pPr algn="just"/>
            <a:r>
              <a:rPr lang="en-US" sz="1900" dirty="0"/>
              <a:t>Given that Akwa Ibom generated the highest revenue over the 4-year period, but saw a decline from 2022 to 2023, the company should investigate the cause of the revenue drop. This could include market conditions, competition, or operational inefficiencies. It is recommended to strengthen the sales and marketing strategy in this region, perhaps by introducing new products or promotional activities tailored to local demand, to reignite growth and maintain Akwa Ibom's revenue leadership in the South-South region.</a:t>
            </a:r>
          </a:p>
          <a:p>
            <a:pPr algn="just"/>
            <a:r>
              <a:rPr lang="en-US" sz="1900" dirty="0"/>
              <a:t>The management should conduct a comprehensive audit of the company's operations in the high-expense states to identify areas of inefficiency or waste.</a:t>
            </a:r>
          </a:p>
          <a:p>
            <a:pPr algn="just"/>
            <a:r>
              <a:rPr lang="en-US" sz="1900" dirty="0"/>
              <a:t>To increase sales across all states, the company should expand product availability through multiple channels, particularly in regions where sales are underperforming. Additionally, enhancing customer retention and driving repeat purchases can be achieved by launching or refining loyalty programs in these areas. It is also crucial to gain a deep understanding of each state’s unique market needs, preferences, and demographics to tailor strategies effectively.</a:t>
            </a:r>
          </a:p>
          <a:p>
            <a:pPr algn="just"/>
            <a:endParaRPr lang="en-US" sz="2400" b="1" i="1" dirty="0"/>
          </a:p>
        </p:txBody>
      </p:sp>
    </p:spTree>
    <p:extLst>
      <p:ext uri="{BB962C8B-B14F-4D97-AF65-F5344CB8AC3E}">
        <p14:creationId xmlns:p14="http://schemas.microsoft.com/office/powerpoint/2010/main" val="3168794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932</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Bodoni MT Black</vt:lpstr>
      <vt:lpstr>Calibri</vt:lpstr>
      <vt:lpstr>Calibri Light</vt:lpstr>
      <vt:lpstr>Office Theme</vt:lpstr>
      <vt:lpstr>PowerPoint Presentation</vt:lpstr>
      <vt:lpstr>PowerPoint Presentation</vt:lpstr>
      <vt:lpstr>PowerPoint Presentation</vt:lpstr>
      <vt:lpstr>Dataset- Overview</vt:lpstr>
      <vt:lpstr>Data Transformation &amp; Modelling</vt:lpstr>
      <vt:lpstr>Insights </vt:lpstr>
      <vt:lpstr>Insights </vt:lpstr>
      <vt:lpstr>Insights </vt:lpstr>
      <vt:lpstr>Summary &amp; 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Love Friday</dc:creator>
  <cp:lastModifiedBy>Love Friday</cp:lastModifiedBy>
  <cp:revision>5</cp:revision>
  <dcterms:created xsi:type="dcterms:W3CDTF">2024-12-24T15:49:28Z</dcterms:created>
  <dcterms:modified xsi:type="dcterms:W3CDTF">2024-12-24T23:43:58Z</dcterms:modified>
</cp:coreProperties>
</file>