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10314-252D-4CE8-BD0A-BDD7C9ABED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E2309-0A18-4646-8677-733D84D5DA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信息来源</a:t>
            </a:r>
            <a:r>
              <a:rPr lang="en-US" altLang="zh-CN" dirty="0"/>
              <a:t>ACM digital library</a:t>
            </a:r>
            <a:r>
              <a:rPr lang="zh-CN" altLang="en-US" dirty="0"/>
              <a:t>和美密官网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2309-0A18-4646-8677-733D84D5DA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F448-1F68-40D7-B5F9-4CDE90E69F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6AA9-6775-4531-A0E8-15FF532D74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30120" y="2949575"/>
            <a:ext cx="7498080" cy="1102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6000" b="1" dirty="0"/>
              <a:t>科技论文写作汇报 </a:t>
            </a:r>
            <a:endParaRPr lang="zh-CN" altLang="en-US" sz="6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631279" y="5817268"/>
            <a:ext cx="19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汇报人：鄢智琛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5" y="1052763"/>
            <a:ext cx="1067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论文选择</a:t>
            </a:r>
            <a:r>
              <a:rPr lang="en-US" altLang="zh-CN" b="1" dirty="0"/>
              <a:t>(Gen09/BGV12/GSW13)                  </a:t>
            </a:r>
            <a:r>
              <a:rPr lang="zh-CN" altLang="en-US" dirty="0"/>
              <a:t>研究方向：全同态加密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FHE(Fully homomorphic encryption)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726" y="1504727"/>
            <a:ext cx="1139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GENTRY C. Fully homomorphic encryption using ideal lattices[C]. The 41st Annual ACM Symposium on Theory of Computing, Bethesda, USA, 2009: 169–169.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10.1145/1536414.1536440..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6726" y="3148875"/>
            <a:ext cx="11736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BRAKERSKI Z, GENTRY C, and VAIKUNTANATHANV. (Leveled) fully homomorphic encryption without bootstrapping[C]. The 3rd Innovations in Theoretical Computer Science Conference, Cambridge, USA, 2012.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10.1145/2090236.2090262.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726" y="5129909"/>
            <a:ext cx="1139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GENTRY C, SAHAI A, and WATERS B. Homomorphic encryption from learning with errors: Conceptually-simpler,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asymptotically-faster, attribute-based[C]. The 33rd Annual Cryptology Conference, Santa Barbara, USA, 2013.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10.1007/978-3-642-40041-4_5.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354932" y="2248641"/>
          <a:ext cx="1108108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/>
                <a:gridCol w="4656221"/>
                <a:gridCol w="1702469"/>
                <a:gridCol w="2743200"/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  <a:endParaRPr lang="zh-CN" altLang="en-US" dirty="0"/>
                    </a:p>
                  </a:txBody>
                  <a:tcPr/>
                </a:tc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Symposium on Theory of Computing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17308/3980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4932" y="4072205"/>
          <a:ext cx="11081084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/>
                <a:gridCol w="4656221"/>
                <a:gridCol w="1702469"/>
                <a:gridCol w="2743200"/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Innovations in Theoretical Computer Science Conference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4179/742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8"/>
          <p:cNvGraphicFramePr>
            <a:graphicFrameLocks noGrp="1"/>
          </p:cNvGraphicFramePr>
          <p:nvPr/>
        </p:nvGraphicFramePr>
        <p:xfrm>
          <a:off x="354932" y="6010402"/>
          <a:ext cx="1108108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/>
                <a:gridCol w="4656221"/>
                <a:gridCol w="1702469"/>
                <a:gridCol w="2743200"/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  <a:endParaRPr lang="zh-CN" altLang="en-US" dirty="0"/>
                    </a:p>
                  </a:txBody>
                  <a:tcPr/>
                </a:tc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Annual Cryptology Conference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11032/665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Cen09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542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73280" y="534684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方案优化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连接符: 肘形 10"/>
          <p:cNvCxnSpPr>
            <a:stCxn id="4" idx="2"/>
            <a:endCxn id="9" idx="1"/>
          </p:cNvCxnSpPr>
          <p:nvPr/>
        </p:nvCxnSpPr>
        <p:spPr>
          <a:xfrm rot="16200000" flipH="1">
            <a:off x="395765" y="3318244"/>
            <a:ext cx="3551870" cy="1203159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73280" y="2414940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scheme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15" idx="1"/>
          </p:cNvCxnSpPr>
          <p:nvPr/>
        </p:nvCxnSpPr>
        <p:spPr>
          <a:xfrm flipH="1">
            <a:off x="1570122" y="2763856"/>
            <a:ext cx="12031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15" idx="2"/>
          </p:cNvCxnSpPr>
          <p:nvPr/>
        </p:nvCxnSpPr>
        <p:spPr>
          <a:xfrm rot="16200000" flipH="1">
            <a:off x="4405459" y="2268661"/>
            <a:ext cx="441366" cy="212958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09474" y="3264409"/>
            <a:ext cx="241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简述方案第一步步骤</a:t>
            </a:r>
            <a:endParaRPr lang="zh-CN" altLang="en-US" sz="1400" dirty="0"/>
          </a:p>
        </p:txBody>
      </p:sp>
      <p:cxnSp>
        <p:nvCxnSpPr>
          <p:cNvPr id="25" name="连接符: 肘形 24"/>
          <p:cNvCxnSpPr/>
          <p:nvPr/>
        </p:nvCxnSpPr>
        <p:spPr>
          <a:xfrm rot="16200000" flipH="1">
            <a:off x="5470253" y="2654381"/>
            <a:ext cx="441367" cy="224088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15640" y="3711792"/>
            <a:ext cx="241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“</a:t>
            </a:r>
            <a:r>
              <a:rPr lang="zh-CN" altLang="en-US" sz="1400" dirty="0"/>
              <a:t>自举</a:t>
            </a:r>
            <a:r>
              <a:rPr lang="en-US" altLang="zh-CN" sz="1400" dirty="0"/>
              <a:t>”</a:t>
            </a:r>
            <a:r>
              <a:rPr lang="zh-CN" altLang="en-US" sz="1400" dirty="0"/>
              <a:t>概念的提出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2773279" y="3880891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核心加密方案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>
            <a:stCxn id="27" idx="1"/>
          </p:cNvCxnSpPr>
          <p:nvPr/>
        </p:nvCxnSpPr>
        <p:spPr>
          <a:xfrm flipH="1">
            <a:off x="1570120" y="4229807"/>
            <a:ext cx="1203159" cy="101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/>
          <p:nvPr/>
        </p:nvCxnSpPr>
        <p:spPr>
          <a:xfrm rot="16200000" flipH="1">
            <a:off x="4461103" y="3678966"/>
            <a:ext cx="441367" cy="224088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59604" y="4726245"/>
            <a:ext cx="33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提及基于理想格的满足要求的公钥方案</a:t>
            </a:r>
            <a:endParaRPr lang="zh-CN" altLang="en-US" sz="1400" dirty="0"/>
          </a:p>
        </p:txBody>
      </p:sp>
      <p:cxnSp>
        <p:nvCxnSpPr>
          <p:cNvPr id="38" name="连接符: 肘形 37"/>
          <p:cNvCxnSpPr>
            <a:stCxn id="9" idx="2"/>
          </p:cNvCxnSpPr>
          <p:nvPr/>
        </p:nvCxnSpPr>
        <p:spPr>
          <a:xfrm rot="16200000" flipH="1">
            <a:off x="4081714" y="5524308"/>
            <a:ext cx="697831" cy="1738564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561346" y="6280484"/>
            <a:ext cx="1738565" cy="6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74432" y="5989804"/>
            <a:ext cx="132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优化原因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974432" y="6452777"/>
            <a:ext cx="153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优化结果</a:t>
            </a:r>
            <a:endParaRPr lang="zh-CN" altLang="en-US" sz="1400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379" y="319477"/>
            <a:ext cx="4864308" cy="6307758"/>
          </a:xfrm>
          <a:prstGeom prst="rect">
            <a:avLst/>
          </a:prstGeom>
        </p:spPr>
      </p:pic>
      <p:cxnSp>
        <p:nvCxnSpPr>
          <p:cNvPr id="48" name="连接符: 肘形 47"/>
          <p:cNvCxnSpPr/>
          <p:nvPr/>
        </p:nvCxnSpPr>
        <p:spPr>
          <a:xfrm rot="16200000" flipH="1">
            <a:off x="5441173" y="4127652"/>
            <a:ext cx="441367" cy="224088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961019" y="5167364"/>
            <a:ext cx="33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简述方案特性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BVG12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303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46790" y="5238258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方案优化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/>
          <p:cNvCxnSpPr>
            <a:stCxn id="6" idx="2"/>
            <a:endCxn id="8" idx="1"/>
          </p:cNvCxnSpPr>
          <p:nvPr/>
        </p:nvCxnSpPr>
        <p:spPr>
          <a:xfrm rot="5400000" flipV="1">
            <a:off x="-474980" y="3465830"/>
            <a:ext cx="3442970" cy="80010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46321" y="2432987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approach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46222" y="27638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>
            <a:stCxn id="10" idx="2"/>
          </p:cNvCxnSpPr>
          <p:nvPr/>
        </p:nvCxnSpPr>
        <p:spPr>
          <a:xfrm rot="16200000" flipH="1">
            <a:off x="3278500" y="2286708"/>
            <a:ext cx="441366" cy="212958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46789" y="3634511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核心加密方案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04860" y="3282900"/>
            <a:ext cx="132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提及基本原理</a:t>
            </a:r>
            <a:endParaRPr lang="zh-CN" altLang="en-US" sz="1400" dirty="0"/>
          </a:p>
        </p:txBody>
      </p:sp>
      <p:cxnSp>
        <p:nvCxnSpPr>
          <p:cNvPr id="31" name="连接符: 肘形 30"/>
          <p:cNvCxnSpPr/>
          <p:nvPr/>
        </p:nvCxnSpPr>
        <p:spPr>
          <a:xfrm rot="16200000" flipH="1">
            <a:off x="4567887" y="2734534"/>
            <a:ext cx="441366" cy="212958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848429" y="3735021"/>
            <a:ext cx="206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与前人工作区别</a:t>
            </a:r>
            <a:r>
              <a:rPr lang="en-US" altLang="zh-CN" sz="1400" dirty="0"/>
              <a:t>(</a:t>
            </a:r>
            <a:r>
              <a:rPr lang="zh-CN" altLang="en-US" sz="1400" dirty="0"/>
              <a:t>无自举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846222" y="39830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17"/>
          <p:cNvCxnSpPr/>
          <p:nvPr/>
        </p:nvCxnSpPr>
        <p:spPr>
          <a:xfrm rot="16200000" flipH="1">
            <a:off x="2955224" y="3809172"/>
            <a:ext cx="697830" cy="1738565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434856" y="4565349"/>
            <a:ext cx="1738565" cy="6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34590" y="4326255"/>
            <a:ext cx="1892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LWE</a:t>
            </a:r>
            <a:r>
              <a:rPr lang="zh-CN" altLang="en-US" sz="1400" dirty="0"/>
              <a:t>方案</a:t>
            </a:r>
            <a:r>
              <a:rPr lang="en-US" altLang="zh-CN" sz="1400" dirty="0"/>
              <a:t> </a:t>
            </a:r>
            <a:r>
              <a:rPr lang="zh-CN" altLang="en-US" sz="1400" dirty="0"/>
              <a:t>性能及</a:t>
            </a:r>
            <a:r>
              <a:rPr lang="zh-CN" altLang="en-US" sz="1400" dirty="0"/>
              <a:t>安全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434590" y="4791710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环</a:t>
            </a:r>
            <a:r>
              <a:rPr lang="en-US" altLang="zh-CN" sz="1400" dirty="0"/>
              <a:t>LWE</a:t>
            </a:r>
            <a:r>
              <a:rPr lang="zh-CN" altLang="en-US" sz="1400" dirty="0"/>
              <a:t>方案</a:t>
            </a:r>
            <a:r>
              <a:rPr lang="en-US" altLang="zh-CN" sz="1400" dirty="0"/>
              <a:t> </a:t>
            </a:r>
            <a:r>
              <a:rPr lang="zh-CN" altLang="en-US" sz="1400" dirty="0"/>
              <a:t>性能及</a:t>
            </a:r>
            <a:r>
              <a:rPr lang="zh-CN" altLang="en-US" sz="1400" dirty="0"/>
              <a:t>安全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1646790" y="607582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本文核心创新</a:t>
            </a:r>
            <a:r>
              <a:rPr lang="zh-CN" altLang="en-US" sz="1400" dirty="0">
                <a:solidFill>
                  <a:schemeClr val="tx1"/>
                </a:solidFill>
              </a:rPr>
              <a:t>点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/>
          <p:nvPr/>
        </p:nvCxnSpPr>
        <p:spPr>
          <a:xfrm rot="5400000" flipV="1">
            <a:off x="826135" y="5597525"/>
            <a:ext cx="847725" cy="8058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65" y="1422400"/>
            <a:ext cx="6363335" cy="4551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GSW13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3589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77980" y="478804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第二特性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标题提及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" name="连接符: 肘形 10"/>
          <p:cNvCxnSpPr>
            <a:stCxn id="4" idx="2"/>
            <a:endCxn id="9" idx="1"/>
          </p:cNvCxnSpPr>
          <p:nvPr/>
        </p:nvCxnSpPr>
        <p:spPr>
          <a:xfrm rot="5400000" flipV="1">
            <a:off x="180023" y="3039428"/>
            <a:ext cx="2992755" cy="120269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277980" y="2414940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scheme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15" idx="1"/>
          </p:cNvCxnSpPr>
          <p:nvPr/>
        </p:nvCxnSpPr>
        <p:spPr>
          <a:xfrm flipH="1">
            <a:off x="1074822" y="2763856"/>
            <a:ext cx="12031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15" idx="2"/>
          </p:cNvCxnSpPr>
          <p:nvPr/>
        </p:nvCxnSpPr>
        <p:spPr>
          <a:xfrm rot="16200000" flipH="1">
            <a:off x="3910159" y="2268661"/>
            <a:ext cx="441366" cy="212958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73864" y="3264409"/>
            <a:ext cx="24123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前人工作中的乘法</a:t>
            </a:r>
            <a:r>
              <a:rPr lang="zh-CN" altLang="en-US" sz="1400" dirty="0"/>
              <a:t>复杂</a:t>
            </a:r>
            <a:endParaRPr lang="zh-CN" altLang="en-US" sz="1400" dirty="0"/>
          </a:p>
        </p:txBody>
      </p:sp>
      <p:cxnSp>
        <p:nvCxnSpPr>
          <p:cNvPr id="25" name="连接符: 肘形 24"/>
          <p:cNvCxnSpPr/>
          <p:nvPr/>
        </p:nvCxnSpPr>
        <p:spPr>
          <a:xfrm rot="16200000" flipH="1">
            <a:off x="4974953" y="2654381"/>
            <a:ext cx="441367" cy="224088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77995" y="372364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提出近似特征向量</a:t>
            </a:r>
            <a:r>
              <a:rPr lang="zh-CN" altLang="en-US" sz="1400" dirty="0"/>
              <a:t>方案</a:t>
            </a:r>
            <a:endParaRPr lang="zh-CN" altLang="en-US" sz="1400" dirty="0"/>
          </a:p>
        </p:txBody>
      </p:sp>
      <p:cxnSp>
        <p:nvCxnSpPr>
          <p:cNvPr id="2" name="连接符: 肘形 20"/>
          <p:cNvCxnSpPr/>
          <p:nvPr/>
        </p:nvCxnSpPr>
        <p:spPr>
          <a:xfrm rot="16200000" flipH="1">
            <a:off x="3910159" y="4635941"/>
            <a:ext cx="441366" cy="212958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3864" y="5631689"/>
            <a:ext cx="24123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前人工作中需要</a:t>
            </a:r>
            <a:r>
              <a:rPr lang="zh-CN" altLang="en-US" sz="1400" dirty="0"/>
              <a:t>计算密钥</a:t>
            </a:r>
            <a:endParaRPr lang="zh-CN" altLang="en-US" sz="1400" dirty="0"/>
          </a:p>
        </p:txBody>
      </p:sp>
      <p:cxnSp>
        <p:nvCxnSpPr>
          <p:cNvPr id="12" name="连接符: 肘形 37"/>
          <p:cNvCxnSpPr/>
          <p:nvPr/>
        </p:nvCxnSpPr>
        <p:spPr>
          <a:xfrm rot="16200000" flipH="1">
            <a:off x="4401119" y="5396038"/>
            <a:ext cx="697831" cy="1738564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880751" y="6262069"/>
            <a:ext cx="1738565" cy="6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089400" y="5993130"/>
            <a:ext cx="1835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基于身份的</a:t>
            </a:r>
            <a:r>
              <a:rPr lang="en-US" altLang="zh-CN" sz="1400" dirty="0"/>
              <a:t>FHE</a:t>
            </a:r>
            <a:endParaRPr lang="en-US" altLang="zh-CN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103337" y="6356257"/>
            <a:ext cx="153803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基于属性的</a:t>
            </a:r>
            <a:r>
              <a:rPr lang="en-US" altLang="zh-CN" sz="1400" dirty="0"/>
              <a:t>FHE</a:t>
            </a:r>
            <a:endParaRPr lang="en-US" altLang="zh-CN" sz="1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114300"/>
            <a:ext cx="7153275" cy="31083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25565" y="3995420"/>
            <a:ext cx="5836285" cy="2376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摘要部分尽可能的描述自己的工作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按步骤描述方法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有针对性的简述前人不足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以突出自己的创新点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可以提到自己的优化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对于自己方案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endParaRPr lang="zh-CN" altLang="en-US"/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 propose/present/describe/construct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BVG12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BVG12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BVG12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k1MGUwZGM1NThjNWZlYTFjNDdhMGEyMmZlNjlmMj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WPS 演示</Application>
  <PresentationFormat>宽屏</PresentationFormat>
  <Paragraphs>139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智琛 鄢</dc:creator>
  <cp:lastModifiedBy>伏清白以死直</cp:lastModifiedBy>
  <cp:revision>17</cp:revision>
  <dcterms:created xsi:type="dcterms:W3CDTF">2024-11-11T09:07:00Z</dcterms:created>
  <dcterms:modified xsi:type="dcterms:W3CDTF">2024-11-12T09:47:13Z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949F2C2931DB405E9468F1B59E05790D_12</vt:lpwstr>
  </property>
  <property fmtid="{D5CDD505-2E9C-101B-9397-08002B2CF9AE}" pid="3" name="KSOProductBuildVer">
    <vt:lpwstr>2052-12.1.0.18608</vt:lpwstr>
  </property>
</Properties>
</file>