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10314-252D-4CE8-BD0A-BDD7C9ABEDDF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E2309-0A18-4646-8677-733D84D5D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2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信息来源</a:t>
            </a:r>
            <a:r>
              <a:rPr lang="en-US" altLang="zh-CN" dirty="0"/>
              <a:t>ACM digital library</a:t>
            </a:r>
            <a:r>
              <a:rPr lang="zh-CN" altLang="en-US" dirty="0"/>
              <a:t>和美密官网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E2309-0A18-4646-8677-733D84D5DA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0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D0381-DB61-47C8-AAD6-B5B1164DE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E335DE-82D3-43C1-A596-537C78F9C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826DB-8827-425D-825F-A57ACD65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8F4C6-99F8-4EA7-8AFB-E69FEB85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4C416-4FFA-4D0C-9CCA-6449C9A8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55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193C6-667E-4072-99B9-DD6092CE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AEFC25-6EB6-4FB1-90C0-1C4C22E0E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ABE57-E70A-4769-8CFF-10ACD57E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3E48A-66B7-4EE3-9D5C-79F511A5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38F56-B0F6-465C-B3AD-78CB2C3A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3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F8E165-6948-43E4-AAAB-3EBB60E6E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A3846-AC52-4FEA-9011-9A78F0A31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93D5B-95D1-4DB4-9B62-1B24046E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5DF58-0349-4FC2-989C-B872836F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384AA-D062-415F-AFFE-EB286611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18FA4-13D9-4067-93CE-6283C6A6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E7924-7082-41B9-A559-BD06EC7D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1B56E-602E-4CAA-A18E-EBDD8C56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42497-EE3B-48CA-A82B-F79BFEA8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08929-4324-4BF0-BE91-34BCC556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81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98B27-188F-4869-A624-D9FF58C8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2A98C-7020-4D9B-878F-43200FB6E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BF773-5BCF-4B52-AD9C-2E0088CE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7B270-0405-4519-BB4D-53DFF4E8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1FCDA-66E5-49EF-86F2-3A126558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05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C3FBC-76C1-4982-A462-20A3082B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2CBC4-04A4-44A1-BDF6-44FF050CE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7C04C-7426-4F3A-879A-A3508717C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5723C-0CA3-42C5-BEA8-812E0492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29EC4-6C2C-4509-A3B6-95AF6C2C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198B3-A057-40C3-957D-B80B040D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38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452FE-725E-49B6-A62B-06426CAF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3A4686-A119-4B28-9FBD-69CE30E1D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AFEA5B-46D9-47E4-A283-FC3EC3EDE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BA021D-7777-4983-9DCF-F41E53DAC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38C2AF-CEF7-404A-A92A-B358F5775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7D5EED-BA9C-4E91-B0C1-BF8C45D5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275B1A-41C0-48DF-ABD9-B0627B91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AC8F30-7D63-4E77-86A3-D349BD93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0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FEF81-86A7-45CA-B016-22EEC6FE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E09D6C-06FA-46B9-B311-5923379C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C0911D-5FB0-49AD-A294-7B95030F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732912-3D50-4575-BF0A-08269E3D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7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ADE1E8-AE53-4AC0-906C-59780747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5E4954-6228-44F6-B7C2-EE3999C6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5B2D25-EDCB-4394-BF80-AA4A1271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8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3C3BC-16E5-49FA-8233-19659A81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0C4C6-32BB-40A8-956A-5A7D9F9C1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116A0-1AFE-4105-8B2C-B2E76747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E3A9D-D418-4EFB-8041-F4B93EDC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E94BE9-0E99-4889-873C-ACE99C2C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A10A1-4E41-4C8E-8189-8F095BB3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4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C3D8B-92FD-4D99-9599-72618B03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CDB2EB-9F3A-4EA7-B142-E06A0ABD1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3EA5DE-9E6E-4A29-9E45-F40BDB0A3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C8FBCD-EA0F-42FF-8E95-5D170D1F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757FFB-59B0-487B-979E-64EFAE50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5551E7-9D65-4A73-B95E-2B3B5560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07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B850DC-D9C1-4917-ACA6-F6CD9B9A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52752-C0C3-4DF4-AA22-F7AF98CD8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2C2EA-A8D8-411C-919E-25BF33076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F448-1F68-40D7-B5F9-4CDE90E69F76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35ED4-865F-4D29-ACFF-537E07F6E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1B585-DBBA-425E-9ED9-E78715FBD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1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E2C6A35-EFF7-4A29-B087-640D36C59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58D41FB-6386-41B8-92CA-7C0AB77C6708}"/>
              </a:ext>
            </a:extLst>
          </p:cNvPr>
          <p:cNvSpPr txBox="1"/>
          <p:nvPr/>
        </p:nvSpPr>
        <p:spPr>
          <a:xfrm>
            <a:off x="2230120" y="2949575"/>
            <a:ext cx="7498080" cy="1102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6000" b="1" dirty="0"/>
              <a:t>科技论文写作汇报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930A34-744D-4695-BFA1-6174FF1446A3}"/>
              </a:ext>
            </a:extLst>
          </p:cNvPr>
          <p:cNvSpPr txBox="1"/>
          <p:nvPr/>
        </p:nvSpPr>
        <p:spPr>
          <a:xfrm>
            <a:off x="9631279" y="5817268"/>
            <a:ext cx="19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汇报人：鄢智琛</a:t>
            </a:r>
          </a:p>
        </p:txBody>
      </p:sp>
    </p:spTree>
    <p:extLst>
      <p:ext uri="{BB962C8B-B14F-4D97-AF65-F5344CB8AC3E}">
        <p14:creationId xmlns:p14="http://schemas.microsoft.com/office/powerpoint/2010/main" val="105602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E2C6A35-EFF7-4A29-B087-640D36C59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F0D9DA-BE0A-465F-8AA0-B8648F0949A6}"/>
              </a:ext>
            </a:extLst>
          </p:cNvPr>
          <p:cNvSpPr txBox="1"/>
          <p:nvPr/>
        </p:nvSpPr>
        <p:spPr>
          <a:xfrm>
            <a:off x="505325" y="1052763"/>
            <a:ext cx="1067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论文选择</a:t>
            </a:r>
            <a:r>
              <a:rPr lang="en-US" altLang="zh-CN" b="1" dirty="0"/>
              <a:t>(Gen09/BGV12/GSW13)                  </a:t>
            </a:r>
            <a:r>
              <a:rPr lang="zh-CN" altLang="en-US" dirty="0"/>
              <a:t>研究方向：全同态加密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FHE(Fully homomorphic encryption)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8FB57E-9A41-48FB-AAFE-23651BC5923A}"/>
              </a:ext>
            </a:extLst>
          </p:cNvPr>
          <p:cNvSpPr txBox="1"/>
          <p:nvPr/>
        </p:nvSpPr>
        <p:spPr>
          <a:xfrm>
            <a:off x="276726" y="1504727"/>
            <a:ext cx="1139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GENTRY C. Fully homomorphic encryption using ideal lattices[C]. The 41st Annual ACM Symposium on Theory of Computing, Bethesda, USA, 2009: 169–169.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10.1145/1536414.1536440..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0D1E44-A2DF-4ECC-A79F-2F06B1AD1196}"/>
              </a:ext>
            </a:extLst>
          </p:cNvPr>
          <p:cNvSpPr txBox="1"/>
          <p:nvPr/>
        </p:nvSpPr>
        <p:spPr>
          <a:xfrm>
            <a:off x="276726" y="3148875"/>
            <a:ext cx="11736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BRAKERSKI Z, GENTRY C, and VAIKUNTANATHANV. (Leveled) fully homomorphic encryption without bootstrapping[C]. The 3rd Innovations in Theoretical Computer Science Conference, Cambridge, USA, 2012.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10.1145/2090236.2090262.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A1EDBD-53D8-4A43-B383-CB3BF8D02D17}"/>
              </a:ext>
            </a:extLst>
          </p:cNvPr>
          <p:cNvSpPr txBox="1"/>
          <p:nvPr/>
        </p:nvSpPr>
        <p:spPr>
          <a:xfrm>
            <a:off x="276726" y="5129909"/>
            <a:ext cx="11393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GENTRY C, SAHAI A, and WATERS B. Homomorphic encryption from learning with errors: Conceptually-simpler,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asymptotically-faster, attribute-based[C]. The 33rd Annual Cryptology Conference, Santa Barbara, USA, 2013.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10.1007/978-3-642-40041-4_5.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03402FC-594C-4E38-8EBB-9A6995E69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46329"/>
              </p:ext>
            </p:extLst>
          </p:nvPr>
        </p:nvGraphicFramePr>
        <p:xfrm>
          <a:off x="354932" y="2248641"/>
          <a:ext cx="1108108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9194">
                  <a:extLst>
                    <a:ext uri="{9D8B030D-6E8A-4147-A177-3AD203B41FA5}">
                      <a16:colId xmlns:a16="http://schemas.microsoft.com/office/drawing/2014/main" val="2923254973"/>
                    </a:ext>
                  </a:extLst>
                </a:gridCol>
                <a:gridCol w="4656221">
                  <a:extLst>
                    <a:ext uri="{9D8B030D-6E8A-4147-A177-3AD203B41FA5}">
                      <a16:colId xmlns:a16="http://schemas.microsoft.com/office/drawing/2014/main" val="1623823003"/>
                    </a:ext>
                  </a:extLst>
                </a:gridCol>
                <a:gridCol w="1702469">
                  <a:extLst>
                    <a:ext uri="{9D8B030D-6E8A-4147-A177-3AD203B41FA5}">
                      <a16:colId xmlns:a16="http://schemas.microsoft.com/office/drawing/2014/main" val="42458361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20113792"/>
                    </a:ext>
                  </a:extLst>
                </a:gridCol>
              </a:tblGrid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下载量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引用量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013"/>
                  </a:ext>
                </a:extLst>
              </a:tr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会议论文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Symposium on Theory of Computing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CCF-A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17308/3980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42416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F0E82A3-08E2-4842-BBCD-D8E6E3E32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26856"/>
              </p:ext>
            </p:extLst>
          </p:nvPr>
        </p:nvGraphicFramePr>
        <p:xfrm>
          <a:off x="354932" y="4072205"/>
          <a:ext cx="11081084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9194">
                  <a:extLst>
                    <a:ext uri="{9D8B030D-6E8A-4147-A177-3AD203B41FA5}">
                      <a16:colId xmlns:a16="http://schemas.microsoft.com/office/drawing/2014/main" val="2923254973"/>
                    </a:ext>
                  </a:extLst>
                </a:gridCol>
                <a:gridCol w="4656221">
                  <a:extLst>
                    <a:ext uri="{9D8B030D-6E8A-4147-A177-3AD203B41FA5}">
                      <a16:colId xmlns:a16="http://schemas.microsoft.com/office/drawing/2014/main" val="1623823003"/>
                    </a:ext>
                  </a:extLst>
                </a:gridCol>
                <a:gridCol w="1702469">
                  <a:extLst>
                    <a:ext uri="{9D8B030D-6E8A-4147-A177-3AD203B41FA5}">
                      <a16:colId xmlns:a16="http://schemas.microsoft.com/office/drawing/2014/main" val="42458361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20113792"/>
                    </a:ext>
                  </a:extLst>
                </a:gridCol>
              </a:tblGrid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下载量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引用量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00013"/>
                  </a:ext>
                </a:extLst>
              </a:tr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会议论文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Innovations in Theoretical Computer Science Conference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CCF-A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4179/742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424167"/>
                  </a:ext>
                </a:extLst>
              </a:tr>
            </a:tbl>
          </a:graphicData>
        </a:graphic>
      </p:graphicFrame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94D998DA-D6F6-41F0-95B5-7B55442A1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99921"/>
              </p:ext>
            </p:extLst>
          </p:nvPr>
        </p:nvGraphicFramePr>
        <p:xfrm>
          <a:off x="354932" y="6010402"/>
          <a:ext cx="1108108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9194">
                  <a:extLst>
                    <a:ext uri="{9D8B030D-6E8A-4147-A177-3AD203B41FA5}">
                      <a16:colId xmlns:a16="http://schemas.microsoft.com/office/drawing/2014/main" val="2923254973"/>
                    </a:ext>
                  </a:extLst>
                </a:gridCol>
                <a:gridCol w="4656221">
                  <a:extLst>
                    <a:ext uri="{9D8B030D-6E8A-4147-A177-3AD203B41FA5}">
                      <a16:colId xmlns:a16="http://schemas.microsoft.com/office/drawing/2014/main" val="1623823003"/>
                    </a:ext>
                  </a:extLst>
                </a:gridCol>
                <a:gridCol w="1702469">
                  <a:extLst>
                    <a:ext uri="{9D8B030D-6E8A-4147-A177-3AD203B41FA5}">
                      <a16:colId xmlns:a16="http://schemas.microsoft.com/office/drawing/2014/main" val="42458361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20113792"/>
                    </a:ext>
                  </a:extLst>
                </a:gridCol>
              </a:tblGrid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下载量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引用量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013"/>
                  </a:ext>
                </a:extLst>
              </a:tr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会议论文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Annual Cryptology Conference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CCF-A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11032/665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424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47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E2C6A35-EFF7-4A29-B087-640D36C59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BE6768-3F0B-4E25-9102-280A499EAF5E}"/>
              </a:ext>
            </a:extLst>
          </p:cNvPr>
          <p:cNvSpPr txBox="1"/>
          <p:nvPr/>
        </p:nvSpPr>
        <p:spPr>
          <a:xfrm>
            <a:off x="505326" y="1052763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Cen09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73AD767-0996-423D-94B7-DC40CD2F1969}"/>
              </a:ext>
            </a:extLst>
          </p:cNvPr>
          <p:cNvSpPr/>
          <p:nvPr/>
        </p:nvSpPr>
        <p:spPr>
          <a:xfrm>
            <a:off x="854242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16BFA0-1713-47BE-AEAA-190E70352E51}"/>
              </a:ext>
            </a:extLst>
          </p:cNvPr>
          <p:cNvSpPr/>
          <p:nvPr/>
        </p:nvSpPr>
        <p:spPr>
          <a:xfrm>
            <a:off x="2773280" y="5346843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方案优化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F667081-3E0E-4E60-8F2A-4CDC4F69CA02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395765" y="3318244"/>
            <a:ext cx="3551870" cy="1203159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DDBEA16-DD7E-49F0-A869-8E37BE99E003}"/>
              </a:ext>
            </a:extLst>
          </p:cNvPr>
          <p:cNvSpPr/>
          <p:nvPr/>
        </p:nvSpPr>
        <p:spPr>
          <a:xfrm>
            <a:off x="2773280" y="2414940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总览本文工作（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scheme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88E0F1A-C87C-44BA-A38C-A488E22420C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570122" y="2763856"/>
            <a:ext cx="12031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7C8B234-CEBF-4395-A8A5-79D0F3F97084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4405459" y="2268661"/>
            <a:ext cx="441366" cy="212958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E86F6CB-E737-42AA-A935-AE2D3A8BC67E}"/>
              </a:ext>
            </a:extLst>
          </p:cNvPr>
          <p:cNvSpPr txBox="1"/>
          <p:nvPr/>
        </p:nvSpPr>
        <p:spPr>
          <a:xfrm>
            <a:off x="3609474" y="3264409"/>
            <a:ext cx="241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简述方案第一步步骤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582F6845-5ED5-4741-B4BA-33AACD0AD7A9}"/>
              </a:ext>
            </a:extLst>
          </p:cNvPr>
          <p:cNvCxnSpPr/>
          <p:nvPr/>
        </p:nvCxnSpPr>
        <p:spPr>
          <a:xfrm rot="16200000" flipH="1">
            <a:off x="5470253" y="2654381"/>
            <a:ext cx="441367" cy="224088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323AF43-A19B-4562-8D64-3632A0B5378B}"/>
              </a:ext>
            </a:extLst>
          </p:cNvPr>
          <p:cNvSpPr txBox="1"/>
          <p:nvPr/>
        </p:nvSpPr>
        <p:spPr>
          <a:xfrm>
            <a:off x="4815640" y="3711792"/>
            <a:ext cx="241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“</a:t>
            </a:r>
            <a:r>
              <a:rPr lang="zh-CN" altLang="en-US" sz="1400" dirty="0"/>
              <a:t>自举</a:t>
            </a:r>
            <a:r>
              <a:rPr lang="en-US" altLang="zh-CN" sz="1400" dirty="0"/>
              <a:t>”</a:t>
            </a:r>
            <a:r>
              <a:rPr lang="zh-CN" altLang="en-US" sz="1400" dirty="0"/>
              <a:t>概念的提出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0DA89F8-01D8-4054-A157-3DD5F2B30A72}"/>
              </a:ext>
            </a:extLst>
          </p:cNvPr>
          <p:cNvSpPr/>
          <p:nvPr/>
        </p:nvSpPr>
        <p:spPr>
          <a:xfrm>
            <a:off x="2773279" y="3880891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核心加密方案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FCEC671-4C5F-4614-B31E-7EA4D6FA4695}"/>
              </a:ext>
            </a:extLst>
          </p:cNvPr>
          <p:cNvCxnSpPr>
            <a:stCxn id="27" idx="1"/>
          </p:cNvCxnSpPr>
          <p:nvPr/>
        </p:nvCxnSpPr>
        <p:spPr>
          <a:xfrm flipH="1">
            <a:off x="1570120" y="4229807"/>
            <a:ext cx="1203159" cy="101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78A0BBC-4B44-4DBC-825B-426D75B6B827}"/>
              </a:ext>
            </a:extLst>
          </p:cNvPr>
          <p:cNvCxnSpPr/>
          <p:nvPr/>
        </p:nvCxnSpPr>
        <p:spPr>
          <a:xfrm rot="16200000" flipH="1">
            <a:off x="4461103" y="3678966"/>
            <a:ext cx="441367" cy="224088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5D0B054-63C9-4CFB-9320-33BCCB3BEBB9}"/>
              </a:ext>
            </a:extLst>
          </p:cNvPr>
          <p:cNvSpPr txBox="1"/>
          <p:nvPr/>
        </p:nvSpPr>
        <p:spPr>
          <a:xfrm>
            <a:off x="3659604" y="4726245"/>
            <a:ext cx="332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提及基于理想格的满足要求的公钥方案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EF87DE92-C73E-4E17-9F1C-6DAF83A8CC61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4081714" y="5524308"/>
            <a:ext cx="697831" cy="1738564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82906EA-CDB3-490C-B919-5A56C7A6295E}"/>
              </a:ext>
            </a:extLst>
          </p:cNvPr>
          <p:cNvCxnSpPr>
            <a:cxnSpLocks/>
          </p:cNvCxnSpPr>
          <p:nvPr/>
        </p:nvCxnSpPr>
        <p:spPr>
          <a:xfrm>
            <a:off x="3561346" y="6280484"/>
            <a:ext cx="1738565" cy="6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31B3158-CE87-4782-99B8-10335E7B80D6}"/>
              </a:ext>
            </a:extLst>
          </p:cNvPr>
          <p:cNvSpPr txBox="1"/>
          <p:nvPr/>
        </p:nvSpPr>
        <p:spPr>
          <a:xfrm>
            <a:off x="3974432" y="5989804"/>
            <a:ext cx="132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优化原因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7B447B4-015D-4D01-AF3B-C9DE9A767735}"/>
              </a:ext>
            </a:extLst>
          </p:cNvPr>
          <p:cNvSpPr txBox="1"/>
          <p:nvPr/>
        </p:nvSpPr>
        <p:spPr>
          <a:xfrm>
            <a:off x="3974432" y="6452777"/>
            <a:ext cx="153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优化结果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9D312EF8-DEA0-4DFF-A6F2-3836318F0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379" y="319477"/>
            <a:ext cx="4864308" cy="6307758"/>
          </a:xfrm>
          <a:prstGeom prst="rect">
            <a:avLst/>
          </a:prstGeom>
        </p:spPr>
      </p:pic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326A97AE-CB86-40A4-9CF6-C372682F02A2}"/>
              </a:ext>
            </a:extLst>
          </p:cNvPr>
          <p:cNvCxnSpPr/>
          <p:nvPr/>
        </p:nvCxnSpPr>
        <p:spPr>
          <a:xfrm rot="16200000" flipH="1">
            <a:off x="5441173" y="4127652"/>
            <a:ext cx="441367" cy="224088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4F3B724-A00C-44A6-B15F-F0959A6B7ACF}"/>
              </a:ext>
            </a:extLst>
          </p:cNvPr>
          <p:cNvSpPr txBox="1"/>
          <p:nvPr/>
        </p:nvSpPr>
        <p:spPr>
          <a:xfrm>
            <a:off x="4961019" y="5167364"/>
            <a:ext cx="332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简述方案特性</a:t>
            </a:r>
          </a:p>
        </p:txBody>
      </p:sp>
    </p:spTree>
    <p:extLst>
      <p:ext uri="{BB962C8B-B14F-4D97-AF65-F5344CB8AC3E}">
        <p14:creationId xmlns:p14="http://schemas.microsoft.com/office/powerpoint/2010/main" val="201603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E2C6A35-EFF7-4A29-B087-640D36C59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644DB2-7BA0-43B9-A1EF-1D4308C453AB}"/>
              </a:ext>
            </a:extLst>
          </p:cNvPr>
          <p:cNvSpPr txBox="1"/>
          <p:nvPr/>
        </p:nvSpPr>
        <p:spPr>
          <a:xfrm>
            <a:off x="505326" y="1052763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BVG12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92254E9-6452-4209-8E70-F080C62AD0F2}"/>
              </a:ext>
            </a:extLst>
          </p:cNvPr>
          <p:cNvSpPr/>
          <p:nvPr/>
        </p:nvSpPr>
        <p:spPr>
          <a:xfrm>
            <a:off x="854242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摘要结构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F8754D-0788-450D-B02A-877EACD3CD3F}"/>
              </a:ext>
            </a:extLst>
          </p:cNvPr>
          <p:cNvSpPr/>
          <p:nvPr/>
        </p:nvSpPr>
        <p:spPr>
          <a:xfrm>
            <a:off x="2773280" y="5346843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方案优化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733AC7F-E4D3-4D8B-A583-714DD65EFBD6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395765" y="3318244"/>
            <a:ext cx="3551870" cy="1203159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F87FA76-7BB4-4D63-B703-A60D94E14F25}"/>
              </a:ext>
            </a:extLst>
          </p:cNvPr>
          <p:cNvSpPr/>
          <p:nvPr/>
        </p:nvSpPr>
        <p:spPr>
          <a:xfrm>
            <a:off x="2370221" y="2432987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总览本文工作（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approach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DFA708F-B685-42C7-B40C-DDE30EB7B685}"/>
              </a:ext>
            </a:extLst>
          </p:cNvPr>
          <p:cNvCxnSpPr>
            <a:cxnSpLocks/>
          </p:cNvCxnSpPr>
          <p:nvPr/>
        </p:nvCxnSpPr>
        <p:spPr>
          <a:xfrm flipH="1">
            <a:off x="1570122" y="2763856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06F814E-384B-4362-A0CA-B92ABE472255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4002400" y="2286708"/>
            <a:ext cx="441366" cy="212958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7514B79-7959-4714-B41E-2DDEC8C9452B}"/>
              </a:ext>
            </a:extLst>
          </p:cNvPr>
          <p:cNvCxnSpPr>
            <a:cxnSpLocks/>
          </p:cNvCxnSpPr>
          <p:nvPr/>
        </p:nvCxnSpPr>
        <p:spPr>
          <a:xfrm>
            <a:off x="7272080" y="3066825"/>
            <a:ext cx="2240881" cy="44136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68ECD29-712F-4C80-9A01-BAB8D38F0BC5}"/>
              </a:ext>
            </a:extLst>
          </p:cNvPr>
          <p:cNvSpPr/>
          <p:nvPr/>
        </p:nvSpPr>
        <p:spPr>
          <a:xfrm>
            <a:off x="2773279" y="3880891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核心加密方案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F645763-CEF4-40B0-BD9B-2C63D8A0A9BB}"/>
              </a:ext>
            </a:extLst>
          </p:cNvPr>
          <p:cNvCxnSpPr>
            <a:stCxn id="15" idx="1"/>
          </p:cNvCxnSpPr>
          <p:nvPr/>
        </p:nvCxnSpPr>
        <p:spPr>
          <a:xfrm flipH="1">
            <a:off x="1570121" y="4229807"/>
            <a:ext cx="1203158" cy="101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60A7B8C-9977-4EFB-8EB6-F54233F97219}"/>
              </a:ext>
            </a:extLst>
          </p:cNvPr>
          <p:cNvCxnSpPr>
            <a:cxnSpLocks/>
          </p:cNvCxnSpPr>
          <p:nvPr/>
        </p:nvCxnSpPr>
        <p:spPr>
          <a:xfrm>
            <a:off x="7802478" y="3063451"/>
            <a:ext cx="2240881" cy="44136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973130D-FF90-40A1-BBAE-E833A1557461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4081714" y="5524307"/>
            <a:ext cx="697830" cy="1738565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DC602CB-CF20-4457-B8D0-3311658FE13D}"/>
              </a:ext>
            </a:extLst>
          </p:cNvPr>
          <p:cNvCxnSpPr>
            <a:cxnSpLocks/>
          </p:cNvCxnSpPr>
          <p:nvPr/>
        </p:nvCxnSpPr>
        <p:spPr>
          <a:xfrm>
            <a:off x="3561346" y="6280484"/>
            <a:ext cx="1738565" cy="6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C2DBA95-AD03-46EF-8997-A1AD41E0D05E}"/>
              </a:ext>
            </a:extLst>
          </p:cNvPr>
          <p:cNvSpPr txBox="1"/>
          <p:nvPr/>
        </p:nvSpPr>
        <p:spPr>
          <a:xfrm>
            <a:off x="3528760" y="3282900"/>
            <a:ext cx="132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提及基本原理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F235FB-5827-4C3B-B3CC-AAED21B6BD95}"/>
              </a:ext>
            </a:extLst>
          </p:cNvPr>
          <p:cNvSpPr txBox="1"/>
          <p:nvPr/>
        </p:nvSpPr>
        <p:spPr>
          <a:xfrm>
            <a:off x="3974432" y="6452777"/>
            <a:ext cx="153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优化结果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47ED559-E4B7-4357-AD05-5229DF229DFA}"/>
              </a:ext>
            </a:extLst>
          </p:cNvPr>
          <p:cNvCxnSpPr>
            <a:cxnSpLocks/>
          </p:cNvCxnSpPr>
          <p:nvPr/>
        </p:nvCxnSpPr>
        <p:spPr>
          <a:xfrm>
            <a:off x="6682037" y="2212303"/>
            <a:ext cx="2240881" cy="44136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2899F46-3B29-42B4-95B7-C92E0B16FA8B}"/>
              </a:ext>
            </a:extLst>
          </p:cNvPr>
          <p:cNvSpPr txBox="1"/>
          <p:nvPr/>
        </p:nvSpPr>
        <p:spPr>
          <a:xfrm>
            <a:off x="4126832" y="6142204"/>
            <a:ext cx="132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优化原因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44D843CB-E82A-46EE-9196-A0B2BF9ED4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1787" y="2734534"/>
            <a:ext cx="441366" cy="212958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FDA5114-970A-42B6-BE62-515620EFB0FF}"/>
              </a:ext>
            </a:extLst>
          </p:cNvPr>
          <p:cNvSpPr txBox="1"/>
          <p:nvPr/>
        </p:nvSpPr>
        <p:spPr>
          <a:xfrm>
            <a:off x="4585029" y="3735021"/>
            <a:ext cx="206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与前人工作区别</a:t>
            </a:r>
            <a:r>
              <a:rPr lang="en-US" altLang="zh-CN" sz="1400" dirty="0"/>
              <a:t>(</a:t>
            </a:r>
            <a:r>
              <a:rPr lang="zh-CN" altLang="en-US" sz="1400" dirty="0"/>
              <a:t>无自举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624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289</Words>
  <Application>Microsoft Office PowerPoint</Application>
  <PresentationFormat>宽屏</PresentationFormat>
  <Paragraphs>55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智琛 鄢</dc:creator>
  <cp:lastModifiedBy>智琛 鄢</cp:lastModifiedBy>
  <cp:revision>15</cp:revision>
  <dcterms:created xsi:type="dcterms:W3CDTF">2024-11-11T09:07:56Z</dcterms:created>
  <dcterms:modified xsi:type="dcterms:W3CDTF">2024-11-11T13:51:25Z</dcterms:modified>
</cp:coreProperties>
</file>