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2" r:id="rId10"/>
    <p:sldId id="269" r:id="rId11"/>
    <p:sldId id="263" r:id="rId12"/>
    <p:sldId id="266" r:id="rId13"/>
    <p:sldId id="265" r:id="rId14"/>
    <p:sldId id="26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0314-252D-4CE8-BD0A-BDD7C9ABED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信息来源</a:t>
            </a:r>
            <a:r>
              <a:rPr lang="en-US" altLang="zh-CN" dirty="0"/>
              <a:t>ACM digital library</a:t>
            </a:r>
            <a:r>
              <a:rPr lang="zh-CN" altLang="en-US" dirty="0"/>
              <a:t>和美密官网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这只是这个方案的冰山一角</a:t>
            </a:r>
            <a:r>
              <a:rPr lang="en-US" altLang="zh-CN"/>
              <a:t> </a:t>
            </a:r>
            <a:r>
              <a:rPr lang="zh-CN" altLang="en-US"/>
              <a:t>这个单钥方案改成非对称方案是容易的，实现</a:t>
            </a:r>
            <a:r>
              <a:rPr lang="en-US" altLang="zh-CN"/>
              <a:t>SFHE </a:t>
            </a:r>
            <a:r>
              <a:rPr lang="zh-CN" altLang="en-US"/>
              <a:t>但是实现真正的全同态和自举是困难的</a:t>
            </a:r>
            <a:r>
              <a:rPr lang="en-US" altLang="zh-CN"/>
              <a:t>  (</a:t>
            </a:r>
            <a:r>
              <a:rPr lang="zh-CN" altLang="en-US"/>
              <a:t>从论文结构角度来分析</a:t>
            </a:r>
            <a:r>
              <a:rPr lang="en-US" altLang="zh-CN"/>
              <a:t>) </a:t>
            </a:r>
            <a:r>
              <a:rPr lang="zh-CN" altLang="en-US"/>
              <a:t>从整个全同态的发展来看</a:t>
            </a:r>
            <a:r>
              <a:rPr lang="en-US" altLang="zh-CN"/>
              <a:t> </a:t>
            </a:r>
            <a:r>
              <a:rPr lang="zh-CN" altLang="en-US"/>
              <a:t>这个方案有点</a:t>
            </a:r>
            <a:r>
              <a:rPr lang="en-US" altLang="zh-CN"/>
              <a:t>trival </a:t>
            </a:r>
            <a:r>
              <a:rPr lang="zh-CN" altLang="en-US"/>
              <a:t>为了实现同态所采用的压缩电路的方法</a:t>
            </a:r>
            <a:r>
              <a:rPr lang="en-US" altLang="zh-CN"/>
              <a:t> </a:t>
            </a:r>
            <a:r>
              <a:rPr lang="zh-CN" altLang="en-US"/>
              <a:t>基于非常强的困难假设</a:t>
            </a:r>
            <a:r>
              <a:rPr lang="en-US" altLang="zh-CN"/>
              <a:t> </a:t>
            </a:r>
            <a:r>
              <a:rPr lang="zh-CN" altLang="en-US"/>
              <a:t>格上稀疏子集问题</a:t>
            </a:r>
            <a:r>
              <a:rPr lang="en-US" altLang="zh-CN"/>
              <a:t> </a:t>
            </a:r>
            <a:r>
              <a:rPr lang="zh-CN" altLang="en-US"/>
              <a:t>这个问题还有待学术界的考究</a:t>
            </a:r>
            <a:r>
              <a:rPr lang="en-US" altLang="zh-CN"/>
              <a:t> </a:t>
            </a:r>
            <a:r>
              <a:rPr lang="zh-CN" altLang="en-US"/>
              <a:t>所以在此我不进行更深入的</a:t>
            </a:r>
            <a:r>
              <a:rPr lang="zh-CN" altLang="en-US"/>
              <a:t>介绍了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0120" y="2949575"/>
            <a:ext cx="749808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/>
              <a:t>科技论文写作汇报 </a:t>
            </a:r>
            <a:endParaRPr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631279" y="581726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汇报人：鄢智琛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960" y="156400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加密方案：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5" y="1910715"/>
            <a:ext cx="9484995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675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Switching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密钥交换）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7460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Switching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（模数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655" y="1514475"/>
            <a:ext cx="5895340" cy="4922520"/>
          </a:xfrm>
          <a:prstGeom prst="rect">
            <a:avLst/>
          </a:prstGeom>
          <a:noFill/>
          <a:ln w="127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325" y="219868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实现同态加法和同态乘法操作关键，并且证明了该技术可以有效地减少计算复杂度和存储需求</a:t>
            </a:r>
            <a:endParaRPr lang="zh-CN" altLang="en-US" sz="1600" b="0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5" y="1052763"/>
            <a:ext cx="1067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论文选择</a:t>
            </a:r>
            <a:r>
              <a:rPr lang="en-US" altLang="zh-CN" b="1" dirty="0"/>
              <a:t>(Gen09/BGV12/GSW13)                  </a:t>
            </a:r>
            <a:r>
              <a:rPr lang="zh-CN" altLang="en-US" dirty="0"/>
              <a:t>研究方向：全同态加密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FHE(Fully homomorphic encryption)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726" y="1504727"/>
            <a:ext cx="113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C. Fully homomorphic encryption using ideal lattices[C]. The 41st Annual ACM Symposium on Theory of Computing, Bethesda, USA, 2009: 169–169.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10.1145/1536414.1536440..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726" y="3148875"/>
            <a:ext cx="1173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BRAKERSKI Z, GENTRY C, and VAIKUNTANATHANV. (Leveled) fully homomorphic encryption without bootstrapping[C]. The 3rd Innovations in Theoretical Computer Science Conference, Cambridge, USA, 2012.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10.1145/2090236.2090262.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726" y="5129909"/>
            <a:ext cx="113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C, SAHAI A, and WATERS B. Homomorphic encryption from learning with errors: Conceptually-simpler,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asymptotically-faster, attribute-based[C]. The 33rd Annual Cryptology Conference, Santa Barbara, USA, 2013.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10.1007/978-3-642-40041-4_5.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354932" y="2248641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Symposium on Theory of Computing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17308/3980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4932" y="4072205"/>
          <a:ext cx="11081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Innovations in Theoretical Computer Science Conference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4179/742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8"/>
          <p:cNvGraphicFramePr>
            <a:graphicFrameLocks noGrp="1"/>
          </p:cNvGraphicFramePr>
          <p:nvPr/>
        </p:nvGraphicFramePr>
        <p:xfrm>
          <a:off x="354932" y="6010402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Annual Cryptology 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11032/665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32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5701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4405459" y="226866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9474" y="3264409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简述方案第一步步骤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5470253" y="2654381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15640" y="3711792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</a:t>
            </a:r>
            <a:r>
              <a:rPr lang="zh-CN" altLang="en-US" sz="1400" dirty="0"/>
              <a:t>自举</a:t>
            </a:r>
            <a:r>
              <a:rPr lang="en-US" altLang="zh-CN" sz="1400" dirty="0"/>
              <a:t>”</a:t>
            </a:r>
            <a:r>
              <a:rPr lang="zh-CN" altLang="en-US" sz="1400" dirty="0"/>
              <a:t>概念的提出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7" idx="1"/>
          </p:cNvCxnSpPr>
          <p:nvPr/>
        </p:nvCxnSpPr>
        <p:spPr>
          <a:xfrm flipH="1">
            <a:off x="1570120" y="4229807"/>
            <a:ext cx="1203159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6200000" flipH="1">
            <a:off x="4461103" y="3678966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59604" y="4726245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提及基于理想格的满足要求的公钥方案</a:t>
            </a:r>
            <a:endParaRPr lang="zh-CN" altLang="en-US" sz="1400" dirty="0"/>
          </a:p>
        </p:txBody>
      </p:sp>
      <p:cxnSp>
        <p:nvCxnSpPr>
          <p:cNvPr id="38" name="连接符: 肘形 37"/>
          <p:cNvCxnSpPr>
            <a:stCxn id="9" idx="2"/>
          </p:cNvCxnSpPr>
          <p:nvPr/>
        </p:nvCxnSpPr>
        <p:spPr>
          <a:xfrm rot="16200000" flipH="1">
            <a:off x="4081714" y="5524308"/>
            <a:ext cx="697831" cy="173856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74432" y="59898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  <a:endParaRPr lang="zh-CN" altLang="en-US" sz="14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379" y="319477"/>
            <a:ext cx="4864308" cy="6307758"/>
          </a:xfrm>
          <a:prstGeom prst="rect">
            <a:avLst/>
          </a:prstGeom>
        </p:spPr>
      </p:pic>
      <p:cxnSp>
        <p:nvCxnSpPr>
          <p:cNvPr id="48" name="连接符: 肘形 47"/>
          <p:cNvCxnSpPr/>
          <p:nvPr/>
        </p:nvCxnSpPr>
        <p:spPr>
          <a:xfrm rot="16200000" flipH="1">
            <a:off x="5441173" y="4127652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61019" y="5167364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简述方案特性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6790" y="5238258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stCxn id="6" idx="2"/>
            <a:endCxn id="8" idx="1"/>
          </p:cNvCxnSpPr>
          <p:nvPr/>
        </p:nvCxnSpPr>
        <p:spPr>
          <a:xfrm rot="5400000" flipV="1">
            <a:off x="-474980" y="3465830"/>
            <a:ext cx="344297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approach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10" idx="2"/>
          </p:cNvCxnSpPr>
          <p:nvPr/>
        </p:nvCxnSpPr>
        <p:spPr>
          <a:xfrm rot="16200000" flipH="1">
            <a:off x="3278500" y="2286708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46789" y="363451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4860" y="3282900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提及基本原理</a:t>
            </a:r>
            <a:endParaRPr lang="zh-CN" altLang="en-US" sz="1400" dirty="0"/>
          </a:p>
        </p:txBody>
      </p:sp>
      <p:cxnSp>
        <p:nvCxnSpPr>
          <p:cNvPr id="31" name="连接符: 肘形 30"/>
          <p:cNvCxnSpPr/>
          <p:nvPr/>
        </p:nvCxnSpPr>
        <p:spPr>
          <a:xfrm rot="16200000" flipH="1">
            <a:off x="4567887" y="2734534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48429" y="3735021"/>
            <a:ext cx="20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与前人工作区别</a:t>
            </a:r>
            <a:r>
              <a:rPr lang="en-US" altLang="zh-CN" sz="1400" dirty="0"/>
              <a:t>(</a:t>
            </a:r>
            <a:r>
              <a:rPr lang="zh-CN" altLang="en-US" sz="1400" dirty="0"/>
              <a:t>无自举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846222" y="39830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17"/>
          <p:cNvCxnSpPr/>
          <p:nvPr/>
        </p:nvCxnSpPr>
        <p:spPr>
          <a:xfrm rot="16200000" flipH="1">
            <a:off x="2955224" y="3809172"/>
            <a:ext cx="697830" cy="1738565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34856" y="4565349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4590" y="4329430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371725" y="478536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环</a:t>
            </a:r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646790" y="607582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本文核心创新点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826135" y="5597525"/>
            <a:ext cx="847725" cy="8058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65" y="1422400"/>
            <a:ext cx="636333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589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7980" y="47880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第二特性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标题提及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5400000" flipV="1">
            <a:off x="180023" y="3039428"/>
            <a:ext cx="2992755" cy="120269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779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0748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3910159" y="226866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73864" y="326440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前人工作中的乘法复杂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4974953" y="2654381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77995" y="372364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提出近似特征向量方案</a:t>
            </a:r>
            <a:endParaRPr lang="zh-CN" altLang="en-US" sz="1400" dirty="0"/>
          </a:p>
        </p:txBody>
      </p:sp>
      <p:cxnSp>
        <p:nvCxnSpPr>
          <p:cNvPr id="2" name="连接符: 肘形 20"/>
          <p:cNvCxnSpPr/>
          <p:nvPr/>
        </p:nvCxnSpPr>
        <p:spPr>
          <a:xfrm rot="16200000" flipH="1">
            <a:off x="3910159" y="4635941"/>
            <a:ext cx="441366" cy="21295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3864" y="563168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前人工作中需要计算密钥</a:t>
            </a:r>
            <a:endParaRPr lang="zh-CN" altLang="en-US" sz="1400" dirty="0"/>
          </a:p>
        </p:txBody>
      </p:sp>
      <p:cxnSp>
        <p:nvCxnSpPr>
          <p:cNvPr id="12" name="连接符: 肘形 37"/>
          <p:cNvCxnSpPr/>
          <p:nvPr/>
        </p:nvCxnSpPr>
        <p:spPr>
          <a:xfrm rot="16200000" flipH="1">
            <a:off x="4401119" y="5396038"/>
            <a:ext cx="697831" cy="173856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80751" y="6262069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89400" y="5993130"/>
            <a:ext cx="183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基于身份的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03337" y="6356257"/>
            <a:ext cx="15380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基于属性的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14300"/>
            <a:ext cx="7153275" cy="31083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565" y="3995420"/>
            <a:ext cx="5836285" cy="237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摘要部分尽可能的描述自己的工作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按步骤描述方法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有针对性的简述前人不足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以突出自己的创新点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可以提到自己的优化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对于自己方案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endParaRPr lang="zh-CN" altLang="en-US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propose/present/describe/construct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介绍部分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连接符: 肘形 12"/>
          <p:cNvCxnSpPr/>
          <p:nvPr/>
        </p:nvCxnSpPr>
        <p:spPr>
          <a:xfrm rot="16200000" flipH="1">
            <a:off x="3368972" y="4507988"/>
            <a:ext cx="441367" cy="22408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46321" y="476173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连接符: 肘形 23"/>
          <p:cNvCxnSpPr>
            <a:stCxn id="22" idx="2"/>
            <a:endCxn id="23" idx="1"/>
          </p:cNvCxnSpPr>
          <p:nvPr/>
        </p:nvCxnSpPr>
        <p:spPr>
          <a:xfrm rot="16200000" flipH="1">
            <a:off x="-237110" y="3227220"/>
            <a:ext cx="2966763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研究背景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652905" y="328956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852806" y="363908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17"/>
          <p:cNvCxnSpPr/>
          <p:nvPr/>
        </p:nvCxnSpPr>
        <p:spPr>
          <a:xfrm rot="16200000" flipH="1">
            <a:off x="2955225" y="3469894"/>
            <a:ext cx="697830" cy="1738565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34857" y="4226071"/>
            <a:ext cx="1738565" cy="6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48891" y="3955778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描述同态加密算法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548891" y="441587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同态方案分类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646321" y="5923099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17983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66040" y="5541255"/>
            <a:ext cx="290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按后续文章结构顺序简单描述工作</a:t>
            </a:r>
            <a:endParaRPr lang="zh-CN" altLang="en-US" sz="1400" dirty="0"/>
          </a:p>
        </p:txBody>
      </p:sp>
      <p:cxnSp>
        <p:nvCxnSpPr>
          <p:cNvPr id="48" name="连接符: 肘形 47"/>
          <p:cNvCxnSpPr>
            <a:endCxn id="37" idx="1"/>
          </p:cNvCxnSpPr>
          <p:nvPr/>
        </p:nvCxnSpPr>
        <p:spPr>
          <a:xfrm rot="16200000" flipH="1">
            <a:off x="665590" y="5291283"/>
            <a:ext cx="1161363" cy="8001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4555225" y="1488167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69335" y="414675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连接符: 肘形 51"/>
          <p:cNvCxnSpPr>
            <a:stCxn id="50" idx="2"/>
            <a:endCxn id="51" idx="1"/>
          </p:cNvCxnSpPr>
          <p:nvPr/>
        </p:nvCxnSpPr>
        <p:spPr>
          <a:xfrm rot="16200000" flipH="1">
            <a:off x="4494329" y="2920662"/>
            <a:ext cx="2351781" cy="79823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71204" y="2432986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同态加密发展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5271105" y="2763855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077788" y="3289568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效率考量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5277689" y="3639087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38732" y="6003081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42866" y="1632271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8039306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555285" y="568375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方案回顾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连接符: 肘形 67"/>
          <p:cNvCxnSpPr>
            <a:stCxn id="66" idx="2"/>
            <a:endCxn id="67" idx="1"/>
          </p:cNvCxnSpPr>
          <p:nvPr/>
        </p:nvCxnSpPr>
        <p:spPr>
          <a:xfrm rot="5400000" flipV="1">
            <a:off x="7211060" y="3688715"/>
            <a:ext cx="388874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555285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LWE</a:t>
            </a:r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8755186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561869" y="361341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8761770" y="396293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540240" y="3218815"/>
            <a:ext cx="263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重线性化不自然且低效（</a:t>
            </a:r>
            <a:r>
              <a:rPr lang="en-US" altLang="zh-CN" sz="1400" dirty="0"/>
              <a:t>GSW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9426947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/>
          <p:cNvCxnSpPr>
            <a:stCxn id="51" idx="2"/>
          </p:cNvCxnSpPr>
          <p:nvPr/>
        </p:nvCxnSpPr>
        <p:spPr>
          <a:xfrm rot="16200000" flipH="1">
            <a:off x="7247763" y="445422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/>
          <p:nvPr/>
        </p:nvCxnSpPr>
        <p:spPr>
          <a:xfrm rot="16200000" flipH="1">
            <a:off x="7743228" y="4858179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/>
          <p:nvPr/>
        </p:nvCxnSpPr>
        <p:spPr>
          <a:xfrm rot="16200000" flipH="1">
            <a:off x="7743227" y="5219570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447940" y="5377104"/>
            <a:ext cx="8839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模交换</a:t>
            </a:r>
            <a:endParaRPr lang="zh-CN" altLang="en-US" sz="14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447940" y="575142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噪声处理</a:t>
            </a:r>
            <a:endParaRPr lang="zh-CN" altLang="en-US" sz="1400" dirty="0"/>
          </a:p>
        </p:txBody>
      </p:sp>
      <p:cxnSp>
        <p:nvCxnSpPr>
          <p:cNvPr id="110" name="连接符: 肘形 109"/>
          <p:cNvCxnSpPr/>
          <p:nvPr/>
        </p:nvCxnSpPr>
        <p:spPr>
          <a:xfrm rot="16200000" flipH="1">
            <a:off x="7743226" y="5575972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7447940" y="609628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高效自举</a:t>
            </a:r>
            <a:endParaRPr lang="zh-CN" altLang="en-US" sz="14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7447940" y="6416141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其他优化</a:t>
            </a:r>
            <a:endParaRPr lang="zh-CN" altLang="en-US" sz="1400" dirty="0"/>
          </a:p>
        </p:txBody>
      </p:sp>
      <p:cxnSp>
        <p:nvCxnSpPr>
          <p:cNvPr id="113" name="连接符: 肘形 112"/>
          <p:cNvCxnSpPr/>
          <p:nvPr/>
        </p:nvCxnSpPr>
        <p:spPr>
          <a:xfrm rot="16200000" flipH="1">
            <a:off x="7743225" y="5910630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/>
          <p:cNvCxnSpPr/>
          <p:nvPr/>
        </p:nvCxnSpPr>
        <p:spPr>
          <a:xfrm rot="16200000" flipH="1">
            <a:off x="4526754" y="5240018"/>
            <a:ext cx="1856329" cy="36762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53" idx="2"/>
            <a:endCxn id="55" idx="0"/>
          </p:cNvCxnSpPr>
          <p:nvPr/>
        </p:nvCxnSpPr>
        <p:spPr>
          <a:xfrm>
            <a:off x="6859270" y="3130550"/>
            <a:ext cx="6350" cy="15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9" idx="2"/>
            <a:endCxn id="71" idx="0"/>
          </p:cNvCxnSpPr>
          <p:nvPr/>
        </p:nvCxnSpPr>
        <p:spPr>
          <a:xfrm>
            <a:off x="10343515" y="3130550"/>
            <a:ext cx="6350" cy="48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865589" y="493906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参考的先前</a:t>
            </a:r>
            <a:r>
              <a:rPr lang="en-US" altLang="zh-CN" sz="1400" dirty="0"/>
              <a:t>(BV11)</a:t>
            </a:r>
            <a:endParaRPr lang="zh-CN" altLang="en-US" sz="1400" dirty="0"/>
          </a:p>
        </p:txBody>
      </p:sp>
      <p:cxnSp>
        <p:nvCxnSpPr>
          <p:cNvPr id="8" name="连接符: 肘形 83"/>
          <p:cNvCxnSpPr/>
          <p:nvPr/>
        </p:nvCxnSpPr>
        <p:spPr>
          <a:xfrm rot="16200000" flipH="1">
            <a:off x="10733913" y="391574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49865" y="4415790"/>
            <a:ext cx="188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自然加乘</a:t>
            </a:r>
            <a:r>
              <a:rPr lang="zh-CN" altLang="en-US" sz="1400" dirty="0"/>
              <a:t>方案</a:t>
            </a:r>
            <a:endParaRPr lang="zh-CN" altLang="en-US" sz="1400" dirty="0"/>
          </a:p>
        </p:txBody>
      </p:sp>
      <p:cxnSp>
        <p:nvCxnSpPr>
          <p:cNvPr id="11" name="连接符: 肘形 83"/>
          <p:cNvCxnSpPr/>
          <p:nvPr/>
        </p:nvCxnSpPr>
        <p:spPr>
          <a:xfrm rot="16200000" flipH="1">
            <a:off x="10733913" y="423451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49865" y="4719320"/>
            <a:ext cx="188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</a:t>
            </a:r>
            <a:r>
              <a:rPr lang="zh-CN" altLang="en-US" sz="1400" dirty="0"/>
              <a:t>身份</a:t>
            </a:r>
            <a:endParaRPr lang="zh-CN" altLang="en-US" sz="1400" dirty="0"/>
          </a:p>
        </p:txBody>
      </p:sp>
      <p:cxnSp>
        <p:nvCxnSpPr>
          <p:cNvPr id="14" name="连接符: 肘形 105"/>
          <p:cNvCxnSpPr/>
          <p:nvPr/>
        </p:nvCxnSpPr>
        <p:spPr>
          <a:xfrm rot="16200000" flipH="1">
            <a:off x="10734078" y="4548934"/>
            <a:ext cx="401183" cy="11819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349834" y="506606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基于属性</a:t>
            </a:r>
            <a:r>
              <a:rPr lang="en-US" altLang="zh-CN" sz="1400" dirty="0"/>
              <a:t>(ABE)</a:t>
            </a:r>
            <a:endParaRPr lang="en-US" altLang="zh-CN" sz="1400" dirty="0"/>
          </a:p>
        </p:txBody>
      </p:sp>
      <p:cxnSp>
        <p:nvCxnSpPr>
          <p:cNvPr id="16" name="连接符: 肘形 83"/>
          <p:cNvCxnSpPr/>
          <p:nvPr/>
        </p:nvCxnSpPr>
        <p:spPr>
          <a:xfrm rot="16200000" flipH="1">
            <a:off x="10733913" y="4855544"/>
            <a:ext cx="401183" cy="118190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349834" y="539499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GSW</a:t>
            </a:r>
            <a:r>
              <a:rPr lang="zh-CN" altLang="en-US" sz="1400" dirty="0"/>
              <a:t>方案弊端</a:t>
            </a:r>
            <a:endParaRPr lang="zh-CN" altLang="en-US" sz="1400" dirty="0"/>
          </a:p>
        </p:txBody>
      </p:sp>
      <p:sp>
        <p:nvSpPr>
          <p:cNvPr id="18" name="五角星 17"/>
          <p:cNvSpPr/>
          <p:nvPr/>
        </p:nvSpPr>
        <p:spPr>
          <a:xfrm>
            <a:off x="10593070" y="6003290"/>
            <a:ext cx="387985" cy="33337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同态加密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形 10" descr="男性形象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5514" y="1098167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4192" y="1880870"/>
            <a:ext cx="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Bob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014345" y="1703070"/>
            <a:ext cx="133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1"/>
            <a:endCxn id="2" idx="3"/>
          </p:cNvCxnSpPr>
          <p:nvPr/>
        </p:nvCxnSpPr>
        <p:spPr>
          <a:xfrm flipH="1">
            <a:off x="3014345" y="1555115"/>
            <a:ext cx="133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258185" y="124841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加工珠宝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258185" y="1703070"/>
            <a:ext cx="969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担心</a:t>
            </a:r>
            <a:r>
              <a:rPr lang="zh-CN" altLang="en-US" sz="1400" dirty="0"/>
              <a:t>偷走</a:t>
            </a:r>
            <a:endParaRPr lang="zh-CN" altLang="en-US" sz="1400" dirty="0"/>
          </a:p>
        </p:txBody>
      </p:sp>
      <p:sp>
        <p:nvSpPr>
          <p:cNvPr id="16" name="圆角矩形标注 15"/>
          <p:cNvSpPr/>
          <p:nvPr/>
        </p:nvSpPr>
        <p:spPr>
          <a:xfrm rot="10800000">
            <a:off x="959485" y="2266950"/>
            <a:ext cx="2232025" cy="597535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95705" y="2393315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我有一个主意！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形 2" descr="女性形象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9945" y="1097849"/>
            <a:ext cx="914400" cy="914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88001" y="1881363"/>
            <a:ext cx="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Alice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976620" y="436245"/>
            <a:ext cx="6985" cy="61379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53155" y="5279390"/>
            <a:ext cx="2113280" cy="1286510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653155" y="5277485"/>
                <a:ext cx="2063115" cy="12319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55" y="5277485"/>
                <a:ext cx="2063115" cy="12319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096000" y="175895"/>
            <a:ext cx="5949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问题产生了：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珠宝加工效率大大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降低了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加工复杂的珠宝时，盒子会产生磨损！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055" y="3221990"/>
            <a:ext cx="3391535" cy="164401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45415" y="5280025"/>
            <a:ext cx="3247390" cy="1292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保管开锁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钥匙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有一个单向的进口，外面的人可以投任何东西进来，但是无法打开手套箱把它们取出来！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左箭头 39"/>
          <p:cNvSpPr/>
          <p:nvPr/>
        </p:nvSpPr>
        <p:spPr>
          <a:xfrm rot="16200000">
            <a:off x="8187690" y="1428750"/>
            <a:ext cx="1169035" cy="7346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08240" y="2517140"/>
            <a:ext cx="2640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全同态加密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支持无限轮的加法和乘法操作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47460" y="3213735"/>
            <a:ext cx="5591175" cy="348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Alice拥有手套箱的钥匙，所以可以打开盒中的东西。这代表了FHE加密系统的解密正确性。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Bob可以通过单向的入口把东西投入手套箱中，但是无法取出任何东西。这代表了我们讨论的FHE加密系统是一个安全的public key（公钥）的加密系统，即任意第三方都可以创造密文但不能解开密文。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Bob可以通过两个手套口，任意的加工放在手套箱中的物品，但是效率比起直接加工要慢上许多。这一步对应了FHE中的同态计算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手套箱的使用寿命，以及使用了若干次之后就会坏掉这一设定，完美的吻合了Lattice结构的FHE系统中的噪声以及上限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en09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7675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5210810"/>
            <a:ext cx="5142230" cy="112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655" y="1514475"/>
            <a:ext cx="5895340" cy="4922520"/>
          </a:xfrm>
          <a:prstGeom prst="rect">
            <a:avLst/>
          </a:prstGeom>
          <a:noFill/>
          <a:ln w="127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8030" y="231076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为什么要自举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5925" y="2202180"/>
            <a:ext cx="34372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处理噪声！</a:t>
            </a:r>
            <a:endParaRPr lang="zh-CN" alt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030" y="4848860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什么是自举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855" y="3028315"/>
            <a:ext cx="4991100" cy="400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870" y="3034030"/>
            <a:ext cx="407670" cy="393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1855" y="3938905"/>
            <a:ext cx="4991100" cy="400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4870" y="3591560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初始噪声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5445" y="360235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噪声上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71270" y="345186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865495" y="346202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71855" y="3942715"/>
            <a:ext cx="4163060" cy="393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13" idx="1"/>
            <a:endCxn id="21" idx="1"/>
          </p:cNvCxnSpPr>
          <p:nvPr/>
        </p:nvCxnSpPr>
        <p:spPr>
          <a:xfrm rot="10800000" flipH="1" flipV="1">
            <a:off x="864235" y="3230245"/>
            <a:ext cx="6985" cy="908685"/>
          </a:xfrm>
          <a:prstGeom prst="curvedConnector3">
            <a:avLst>
              <a:gd name="adj1" fmla="val -34090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0845" y="2964180"/>
            <a:ext cx="4387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一系列同态运算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2415" y="4576445"/>
            <a:ext cx="2013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有限次同态运算后的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噪声值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036185" y="4370070"/>
            <a:ext cx="0" cy="16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854065" y="3805555"/>
            <a:ext cx="1143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93180" y="1514475"/>
            <a:ext cx="5558790" cy="49225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22210" y="177609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LATTICES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理想格）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443980" y="2479040"/>
                <a:ext cx="5632450" cy="37471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困难性：理想陪集问题(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Ideal Coset Problem (ICP)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对称的部分同态方案描述：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密钥生成：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57200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生成密钥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 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p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是一个奇数</a:t>
                </a: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)</a:t>
                </a:r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，任取大整数</a:t>
                </a: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q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加密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方案：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c=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𝑝𝑞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457200">
                  <a:buNone/>
                </a:pP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r</a:t>
                </a:r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是随机小整数</a:t>
                </a: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(</a:t>
                </a:r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扰动</a:t>
                </a: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)</a:t>
                </a:r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解密方案：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 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能保证在噪声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en-US" altLang="zh-CN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获得正确的解密</a:t>
                </a:r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lv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80" y="2479040"/>
                <a:ext cx="5632450" cy="3747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/>
      <p:bldP spid="16" grpId="1"/>
      <p:bldP spid="17" grpId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1564005"/>
            <a:ext cx="343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with errors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3230" y="1979295"/>
                <a:ext cx="4700270" cy="139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含有噪声的高斯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消元问题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b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𝐴𝑠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𝑒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" y="1979295"/>
                <a:ext cx="4700270" cy="13912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2496820" y="3479165"/>
            <a:ext cx="539750" cy="4673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496820" y="5493385"/>
            <a:ext cx="539750" cy="4673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36570" y="5589270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规约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30" y="6017895"/>
            <a:ext cx="445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Closest vector problem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9030" y="5501005"/>
            <a:ext cx="2072640" cy="3759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NP-hard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8460"/>
            <a:ext cx="6467475" cy="1304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3230" y="3949065"/>
            <a:ext cx="445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LWE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LWE Problem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976620" y="436245"/>
            <a:ext cx="6985" cy="61379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13805" y="1564005"/>
            <a:ext cx="561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GLWE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Learning with Errors  Problem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0" y="1932305"/>
            <a:ext cx="5892165" cy="743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218555" y="2675890"/>
                <a:ext cx="5524500" cy="126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GLWE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问题要求我们进行两个分布的区分，第一个分布是从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q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n+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中均匀采样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；第二个分布是先从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中均匀采样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，然后通过均匀采样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←ℵ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来得到。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55" y="2675890"/>
                <a:ext cx="5524500" cy="1263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9670415" y="3674745"/>
            <a:ext cx="2072640" cy="3759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语义安全！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8533130" y="4293870"/>
            <a:ext cx="539750" cy="4673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330690" y="4392930"/>
                <a:ext cx="12611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1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实例</a:t>
                </a:r>
                <a:endParaRPr lang="zh-CN" altLang="en-US" sz="12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90" y="4392930"/>
                <a:ext cx="1261110" cy="2755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6313805" y="4907280"/>
            <a:ext cx="561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RLWE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Learning with Errors  Problem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宽屏</PresentationFormat>
  <Paragraphs>299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Cambria Math</vt:lpstr>
      <vt:lpstr>等线</vt:lpstr>
      <vt:lpstr>微软雅黑</vt:lpstr>
      <vt:lpstr>Arial Unicode MS</vt:lpstr>
      <vt:lpstr>等线 Light</vt:lpstr>
      <vt:lpstr>Calibri</vt:lpstr>
      <vt:lpstr>仿宋</vt:lpstr>
      <vt:lpstr>-apple-system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智琛 鄢</dc:creator>
  <cp:lastModifiedBy>伏清白以死直</cp:lastModifiedBy>
  <cp:revision>32</cp:revision>
  <dcterms:created xsi:type="dcterms:W3CDTF">2024-11-11T09:07:00Z</dcterms:created>
  <dcterms:modified xsi:type="dcterms:W3CDTF">2024-11-15T12:40:19Z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949F2C2931DB405E9468F1B59E05790D_12</vt:lpwstr>
  </property>
  <property fmtid="{D5CDD505-2E9C-101B-9397-08002B2CF9AE}" pid="3" name="KSOProductBuildVer">
    <vt:lpwstr>2052-12.1.0.18608</vt:lpwstr>
  </property>
</Properties>
</file>