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10314-252D-4CE8-BD0A-BDD7C9ABEDDF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2309-0A18-4646-8677-733D84D5DA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信息来源</a:t>
            </a:r>
            <a:r>
              <a:rPr lang="en-US" altLang="zh-CN" dirty="0"/>
              <a:t>ACM digital library</a:t>
            </a:r>
            <a:r>
              <a:rPr lang="zh-CN" altLang="en-US" dirty="0"/>
              <a:t>和美密官网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2309-0A18-4646-8677-733D84D5DAD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F448-1F68-40D7-B5F9-4CDE90E69F7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AA9-6775-4531-A0E8-15FF532D74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30120" y="2949575"/>
            <a:ext cx="7498080" cy="1102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000" b="1" dirty="0"/>
              <a:t>科技论文写作汇报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31279" y="5817268"/>
            <a:ext cx="199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汇报人：鄢智琛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5" y="1052763"/>
            <a:ext cx="1067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论文选择</a:t>
            </a:r>
            <a:r>
              <a:rPr lang="en-US" altLang="zh-CN" b="1" dirty="0"/>
              <a:t>(Gen09/BGV12/GSW13)                  </a:t>
            </a:r>
            <a:r>
              <a:rPr lang="zh-CN" altLang="en-US" dirty="0"/>
              <a:t>研究方向：全同态加密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FHE(Fully homomorphic encryption)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726" y="1504727"/>
            <a:ext cx="1139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C. Fully homomorphic encryption using ideal lattices[C]. The 41st Annual ACM Symposium on Theory of Computing, Bethesda, USA, 2009: 169–169.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10.1145/1536414.1536440..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726" y="3148875"/>
            <a:ext cx="11736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BRAKERSKI Z, GENTRY C, and VAIKUNTANATHANV. (Leveled) fully homomorphic encryption without bootstrapping[C]. The 3rd Innovations in Theoretical Computer Science Conference, Cambridge, USA, 2012.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10.1145/2090236.2090262.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726" y="5129909"/>
            <a:ext cx="11393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GENTRY C, SAHAI A, and WATERS B. Homomorphic encryption from learning with errors: Conceptually-simpler,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asymptotically-faster, attribute-based[C]. The 33rd Annual Cryptology Conference, Santa Barbara, USA, 2013.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10.1007/978-3-642-40041-4_5.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/>
        </p:nvGraphicFramePr>
        <p:xfrm>
          <a:off x="354932" y="2248641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Symposium on Theory of Computing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17308/3980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4932" y="4072205"/>
          <a:ext cx="11081084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Innovations in Theoretical Computer Science Conference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4179/742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8"/>
          <p:cNvGraphicFramePr>
            <a:graphicFrameLocks noGrp="1"/>
          </p:cNvGraphicFramePr>
          <p:nvPr/>
        </p:nvGraphicFramePr>
        <p:xfrm>
          <a:off x="354932" y="6010402"/>
          <a:ext cx="1108108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7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下载量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引用量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会议论文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Annual Cryptology Conference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CCF-A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11032/665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8542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2773280" y="53468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16200000" flipH="1">
            <a:off x="395765" y="3318244"/>
            <a:ext cx="3551870" cy="1203159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732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5701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4405459" y="2268661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09474" y="3264409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简述方案第一步步骤</a:t>
            </a:r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5470253" y="2654381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15640" y="3711792"/>
            <a:ext cx="241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</a:t>
            </a:r>
            <a:r>
              <a:rPr lang="zh-CN" altLang="en-US" sz="1400" dirty="0"/>
              <a:t>自举</a:t>
            </a:r>
            <a:r>
              <a:rPr lang="en-US" altLang="zh-CN" sz="1400" dirty="0"/>
              <a:t>”</a:t>
            </a:r>
            <a:r>
              <a:rPr lang="zh-CN" altLang="en-US" sz="1400" dirty="0"/>
              <a:t>概念的提出</a:t>
            </a:r>
          </a:p>
        </p:txBody>
      </p:sp>
      <p:sp>
        <p:nvSpPr>
          <p:cNvPr id="27" name="矩形 26"/>
          <p:cNvSpPr/>
          <p:nvPr/>
        </p:nvSpPr>
        <p:spPr>
          <a:xfrm>
            <a:off x="2773279" y="388089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</a:p>
        </p:txBody>
      </p:sp>
      <p:cxnSp>
        <p:nvCxnSpPr>
          <p:cNvPr id="32" name="直接连接符 31"/>
          <p:cNvCxnSpPr>
            <a:stCxn id="27" idx="1"/>
          </p:cNvCxnSpPr>
          <p:nvPr/>
        </p:nvCxnSpPr>
        <p:spPr>
          <a:xfrm flipH="1">
            <a:off x="1570120" y="4229807"/>
            <a:ext cx="1203159" cy="101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rot="16200000" flipH="1">
            <a:off x="4461103" y="3678966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59604" y="4726245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提及基于理想格的满足要求的公钥方案</a:t>
            </a:r>
          </a:p>
        </p:txBody>
      </p:sp>
      <p:cxnSp>
        <p:nvCxnSpPr>
          <p:cNvPr id="38" name="连接符: 肘形 37"/>
          <p:cNvCxnSpPr>
            <a:stCxn id="9" idx="2"/>
          </p:cNvCxnSpPr>
          <p:nvPr/>
        </p:nvCxnSpPr>
        <p:spPr>
          <a:xfrm rot="16200000" flipH="1">
            <a:off x="4081714" y="5524308"/>
            <a:ext cx="697831" cy="173856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561346" y="6280484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974432" y="5989804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优化原因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974432" y="6452777"/>
            <a:ext cx="153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优化结果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379" y="319477"/>
            <a:ext cx="4864308" cy="6307758"/>
          </a:xfrm>
          <a:prstGeom prst="rect">
            <a:avLst/>
          </a:prstGeom>
        </p:spPr>
      </p:pic>
      <p:cxnSp>
        <p:nvCxnSpPr>
          <p:cNvPr id="48" name="连接符: 肘形 47"/>
          <p:cNvCxnSpPr/>
          <p:nvPr/>
        </p:nvCxnSpPr>
        <p:spPr>
          <a:xfrm rot="16200000" flipH="1">
            <a:off x="5441173" y="4127652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61019" y="5167364"/>
            <a:ext cx="332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简述方案特性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BVG12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303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1646790" y="5238258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方案优化</a:t>
            </a:r>
          </a:p>
        </p:txBody>
      </p:sp>
      <p:cxnSp>
        <p:nvCxnSpPr>
          <p:cNvPr id="9" name="连接符: 肘形 8"/>
          <p:cNvCxnSpPr>
            <a:stCxn id="6" idx="2"/>
            <a:endCxn id="8" idx="1"/>
          </p:cNvCxnSpPr>
          <p:nvPr/>
        </p:nvCxnSpPr>
        <p:spPr>
          <a:xfrm rot="5400000" flipV="1">
            <a:off x="-474980" y="3465830"/>
            <a:ext cx="3442970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463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approach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462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/>
          <p:cNvCxnSpPr>
            <a:stCxn id="10" idx="2"/>
          </p:cNvCxnSpPr>
          <p:nvPr/>
        </p:nvCxnSpPr>
        <p:spPr>
          <a:xfrm rot="16200000" flipH="1">
            <a:off x="3278500" y="2286708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46789" y="3634511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核心加密方案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804860" y="3282900"/>
            <a:ext cx="132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提及基本原理</a:t>
            </a:r>
          </a:p>
        </p:txBody>
      </p:sp>
      <p:cxnSp>
        <p:nvCxnSpPr>
          <p:cNvPr id="31" name="连接符: 肘形 30"/>
          <p:cNvCxnSpPr/>
          <p:nvPr/>
        </p:nvCxnSpPr>
        <p:spPr>
          <a:xfrm rot="16200000" flipH="1">
            <a:off x="4567887" y="2734534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848429" y="3735021"/>
            <a:ext cx="20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与前人工作区别</a:t>
            </a:r>
            <a:r>
              <a:rPr lang="en-US" altLang="zh-CN" sz="1400" dirty="0"/>
              <a:t>(</a:t>
            </a:r>
            <a:r>
              <a:rPr lang="zh-CN" altLang="en-US" sz="1400" dirty="0"/>
              <a:t>无自举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2" name="直接连接符 1"/>
          <p:cNvCxnSpPr/>
          <p:nvPr/>
        </p:nvCxnSpPr>
        <p:spPr>
          <a:xfrm flipH="1">
            <a:off x="846222" y="39830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连接符: 肘形 17"/>
          <p:cNvCxnSpPr/>
          <p:nvPr/>
        </p:nvCxnSpPr>
        <p:spPr>
          <a:xfrm rot="16200000" flipH="1">
            <a:off x="2955224" y="3809172"/>
            <a:ext cx="697830" cy="1738565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434856" y="4565349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434590" y="4326255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性能及安全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34590" y="479171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环</a:t>
            </a:r>
            <a:r>
              <a:rPr lang="en-US" altLang="zh-CN" sz="1400" dirty="0"/>
              <a:t>LWE</a:t>
            </a:r>
            <a:r>
              <a:rPr lang="zh-CN" altLang="en-US" sz="1400" dirty="0"/>
              <a:t>方案</a:t>
            </a:r>
            <a:r>
              <a:rPr lang="en-US" altLang="zh-CN" sz="1400" dirty="0"/>
              <a:t> </a:t>
            </a:r>
            <a:r>
              <a:rPr lang="zh-CN" altLang="en-US" sz="1400" dirty="0"/>
              <a:t>性能及安全</a:t>
            </a:r>
          </a:p>
        </p:txBody>
      </p:sp>
      <p:sp>
        <p:nvSpPr>
          <p:cNvPr id="28" name="矩形 27"/>
          <p:cNvSpPr/>
          <p:nvPr/>
        </p:nvSpPr>
        <p:spPr>
          <a:xfrm>
            <a:off x="1646790" y="607582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本文核心创新点</a:t>
            </a:r>
          </a:p>
        </p:txBody>
      </p:sp>
      <p:cxnSp>
        <p:nvCxnSpPr>
          <p:cNvPr id="29" name="肘形连接符 28"/>
          <p:cNvCxnSpPr/>
          <p:nvPr/>
        </p:nvCxnSpPr>
        <p:spPr>
          <a:xfrm rot="5400000" flipV="1">
            <a:off x="826135" y="5597525"/>
            <a:ext cx="847725" cy="8058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665" y="1422400"/>
            <a:ext cx="636333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摘要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3589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摘要结构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2277980" y="478804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第二特性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标题提及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1" name="连接符: 肘形 10"/>
          <p:cNvCxnSpPr>
            <a:stCxn id="4" idx="2"/>
            <a:endCxn id="9" idx="1"/>
          </p:cNvCxnSpPr>
          <p:nvPr/>
        </p:nvCxnSpPr>
        <p:spPr>
          <a:xfrm rot="5400000" flipV="1">
            <a:off x="180023" y="3039428"/>
            <a:ext cx="2992755" cy="120269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77980" y="2414940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总览本文工作（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scheme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8" name="直接连接符 17"/>
          <p:cNvCxnSpPr>
            <a:stCxn id="15" idx="1"/>
          </p:cNvCxnSpPr>
          <p:nvPr/>
        </p:nvCxnSpPr>
        <p:spPr>
          <a:xfrm flipH="1">
            <a:off x="1074822" y="2763856"/>
            <a:ext cx="12031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2"/>
          </p:cNvCxnSpPr>
          <p:nvPr/>
        </p:nvCxnSpPr>
        <p:spPr>
          <a:xfrm rot="16200000" flipH="1">
            <a:off x="3910159" y="2268661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73864" y="326440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前人工作中的乘法复杂</a:t>
            </a:r>
          </a:p>
        </p:txBody>
      </p:sp>
      <p:cxnSp>
        <p:nvCxnSpPr>
          <p:cNvPr id="25" name="连接符: 肘形 24"/>
          <p:cNvCxnSpPr/>
          <p:nvPr/>
        </p:nvCxnSpPr>
        <p:spPr>
          <a:xfrm rot="16200000" flipH="1">
            <a:off x="4974953" y="2654381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277995" y="372364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提出近似特征向量方案</a:t>
            </a:r>
          </a:p>
        </p:txBody>
      </p:sp>
      <p:cxnSp>
        <p:nvCxnSpPr>
          <p:cNvPr id="2" name="连接符: 肘形 20"/>
          <p:cNvCxnSpPr/>
          <p:nvPr/>
        </p:nvCxnSpPr>
        <p:spPr>
          <a:xfrm rot="16200000" flipH="1">
            <a:off x="3910159" y="4635941"/>
            <a:ext cx="441366" cy="212958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3864" y="5631689"/>
            <a:ext cx="24123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前人工作中需要计算密钥</a:t>
            </a:r>
          </a:p>
        </p:txBody>
      </p:sp>
      <p:cxnSp>
        <p:nvCxnSpPr>
          <p:cNvPr id="12" name="连接符: 肘形 37"/>
          <p:cNvCxnSpPr/>
          <p:nvPr/>
        </p:nvCxnSpPr>
        <p:spPr>
          <a:xfrm rot="16200000" flipH="1">
            <a:off x="4401119" y="5396038"/>
            <a:ext cx="697831" cy="173856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80751" y="6262069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89400" y="5993130"/>
            <a:ext cx="1835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基于身份的</a:t>
            </a:r>
            <a:r>
              <a:rPr lang="en-US" altLang="zh-CN" sz="1400" dirty="0"/>
              <a:t>FHE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03337" y="6356257"/>
            <a:ext cx="15380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基于属性的</a:t>
            </a:r>
            <a:r>
              <a:rPr lang="en-US" altLang="zh-CN" sz="1400" dirty="0"/>
              <a:t>FHE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60" y="114300"/>
            <a:ext cx="7153275" cy="31083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25565" y="3995420"/>
            <a:ext cx="5836285" cy="2376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摘要部分尽可能的描述自己的工作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按步骤描述方法</a:t>
            </a: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有针对性的简述前人不足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以突出自己的创新点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  <a:p>
            <a:pPr indent="457200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可以提到自己的优化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对于自己方案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</a:p>
          <a:p>
            <a:pPr indent="457200"/>
            <a:endParaRPr lang="zh-CN" altLang="en-US"/>
          </a:p>
          <a:p>
            <a:pPr marL="0" lv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 propose/present/describe/construct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326" y="1052763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介绍部分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42A8713-85D2-47C1-BF9E-2E6D6F6A3C16}"/>
              </a:ext>
            </a:extLst>
          </p:cNvPr>
          <p:cNvCxnSpPr/>
          <p:nvPr/>
        </p:nvCxnSpPr>
        <p:spPr>
          <a:xfrm rot="16200000" flipH="1">
            <a:off x="3368972" y="4507988"/>
            <a:ext cx="441367" cy="224088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5625CC9-597E-4040-92F7-EC97F0C1FCAB}"/>
              </a:ext>
            </a:extLst>
          </p:cNvPr>
          <p:cNvSpPr/>
          <p:nvPr/>
        </p:nvSpPr>
        <p:spPr>
          <a:xfrm>
            <a:off x="130342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83EAE2-B1C8-434D-8212-DF9E962EEA51}"/>
              </a:ext>
            </a:extLst>
          </p:cNvPr>
          <p:cNvSpPr/>
          <p:nvPr/>
        </p:nvSpPr>
        <p:spPr>
          <a:xfrm>
            <a:off x="1646321" y="4761736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895DF1-0330-4374-9778-D45B02F8737B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-237110" y="3227220"/>
            <a:ext cx="2966763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CFCCFB8-8E80-44B9-8D18-432B89BF9BE5}"/>
              </a:ext>
            </a:extLst>
          </p:cNvPr>
          <p:cNvSpPr/>
          <p:nvPr/>
        </p:nvSpPr>
        <p:spPr>
          <a:xfrm>
            <a:off x="1646321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研究背景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8AF146-D553-412D-9365-F31BC93EF5CC}"/>
              </a:ext>
            </a:extLst>
          </p:cNvPr>
          <p:cNvCxnSpPr/>
          <p:nvPr/>
        </p:nvCxnSpPr>
        <p:spPr>
          <a:xfrm flipH="1">
            <a:off x="846222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E992A6F-E596-4192-A5CE-226D1FDCB5F0}"/>
              </a:ext>
            </a:extLst>
          </p:cNvPr>
          <p:cNvSpPr/>
          <p:nvPr/>
        </p:nvSpPr>
        <p:spPr>
          <a:xfrm>
            <a:off x="1652905" y="3289569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同态加密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4F6DFB-E8BE-41D2-82A4-A0528BA282A5}"/>
              </a:ext>
            </a:extLst>
          </p:cNvPr>
          <p:cNvCxnSpPr/>
          <p:nvPr/>
        </p:nvCxnSpPr>
        <p:spPr>
          <a:xfrm flipH="1">
            <a:off x="852806" y="3639088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17">
            <a:extLst>
              <a:ext uri="{FF2B5EF4-FFF2-40B4-BE49-F238E27FC236}">
                <a16:creationId xmlns:a16="http://schemas.microsoft.com/office/drawing/2014/main" id="{BEB5FD0F-EFE7-411D-8164-19F384B3611E}"/>
              </a:ext>
            </a:extLst>
          </p:cNvPr>
          <p:cNvCxnSpPr/>
          <p:nvPr/>
        </p:nvCxnSpPr>
        <p:spPr>
          <a:xfrm rot="16200000" flipH="1">
            <a:off x="2955225" y="3469894"/>
            <a:ext cx="697830" cy="1738565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E7EB34A-74C8-48D5-9BE7-EDEA0DF009EC}"/>
              </a:ext>
            </a:extLst>
          </p:cNvPr>
          <p:cNvCxnSpPr/>
          <p:nvPr/>
        </p:nvCxnSpPr>
        <p:spPr>
          <a:xfrm>
            <a:off x="2434857" y="4226071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33F23D5-C863-4102-8881-4E24705B6EAD}"/>
              </a:ext>
            </a:extLst>
          </p:cNvPr>
          <p:cNvSpPr txBox="1"/>
          <p:nvPr/>
        </p:nvSpPr>
        <p:spPr>
          <a:xfrm>
            <a:off x="2548891" y="3955778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描述同态加密算法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5DC2B2-7998-4498-8166-D7AB17CE3A66}"/>
              </a:ext>
            </a:extLst>
          </p:cNvPr>
          <p:cNvSpPr txBox="1"/>
          <p:nvPr/>
        </p:nvSpPr>
        <p:spPr>
          <a:xfrm>
            <a:off x="2548891" y="441587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同态方案分类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E9B2B14-F246-4816-AA16-0D11C93D0F98}"/>
              </a:ext>
            </a:extLst>
          </p:cNvPr>
          <p:cNvSpPr/>
          <p:nvPr/>
        </p:nvSpPr>
        <p:spPr>
          <a:xfrm>
            <a:off x="1646321" y="5923099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相关工作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440184E-AE0B-490E-BCC0-90B96732A992}"/>
              </a:ext>
            </a:extLst>
          </p:cNvPr>
          <p:cNvSpPr txBox="1"/>
          <p:nvPr/>
        </p:nvSpPr>
        <p:spPr>
          <a:xfrm>
            <a:off x="1517983" y="1632272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Cen09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92D040-8EFF-48C0-8BE3-96B13CECBFFB}"/>
              </a:ext>
            </a:extLst>
          </p:cNvPr>
          <p:cNvSpPr txBox="1"/>
          <p:nvPr/>
        </p:nvSpPr>
        <p:spPr>
          <a:xfrm>
            <a:off x="2469215" y="5537445"/>
            <a:ext cx="2904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按后续文章结构顺序简单描述工作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07AA317-6921-4306-94C2-93C402427107}"/>
              </a:ext>
            </a:extLst>
          </p:cNvPr>
          <p:cNvCxnSpPr>
            <a:endCxn id="37" idx="1"/>
          </p:cNvCxnSpPr>
          <p:nvPr/>
        </p:nvCxnSpPr>
        <p:spPr>
          <a:xfrm rot="16200000" flipH="1">
            <a:off x="665590" y="5291283"/>
            <a:ext cx="1161363" cy="8001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A645F85-AD1F-4ECA-81AC-BD728EF9A575}"/>
              </a:ext>
            </a:extLst>
          </p:cNvPr>
          <p:cNvSpPr/>
          <p:nvPr/>
        </p:nvSpPr>
        <p:spPr>
          <a:xfrm>
            <a:off x="4555225" y="1488167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F4938CE-4204-4717-99B4-5A39F12B8817}"/>
              </a:ext>
            </a:extLst>
          </p:cNvPr>
          <p:cNvSpPr/>
          <p:nvPr/>
        </p:nvSpPr>
        <p:spPr>
          <a:xfrm>
            <a:off x="6069335" y="4146753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2C2CD25-6DB4-4378-8864-67966B64F611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 rot="16200000" flipH="1">
            <a:off x="4494329" y="2920662"/>
            <a:ext cx="2351781" cy="79823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EF7502-340D-4C54-A547-E1F066DD4107}"/>
              </a:ext>
            </a:extLst>
          </p:cNvPr>
          <p:cNvSpPr/>
          <p:nvPr/>
        </p:nvSpPr>
        <p:spPr>
          <a:xfrm>
            <a:off x="6071204" y="2432986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同态加密发展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4FA0F95-B66B-4E15-97C4-21B2459A3FEE}"/>
              </a:ext>
            </a:extLst>
          </p:cNvPr>
          <p:cNvCxnSpPr/>
          <p:nvPr/>
        </p:nvCxnSpPr>
        <p:spPr>
          <a:xfrm flipH="1">
            <a:off x="5271105" y="2763855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7D2E399E-E958-4E6B-B2F8-136AB3077CBC}"/>
              </a:ext>
            </a:extLst>
          </p:cNvPr>
          <p:cNvSpPr/>
          <p:nvPr/>
        </p:nvSpPr>
        <p:spPr>
          <a:xfrm>
            <a:off x="6077788" y="3289568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效率考量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723C167-0AAD-4B51-BEBC-2C4A53F3B26B}"/>
              </a:ext>
            </a:extLst>
          </p:cNvPr>
          <p:cNvCxnSpPr/>
          <p:nvPr/>
        </p:nvCxnSpPr>
        <p:spPr>
          <a:xfrm flipH="1">
            <a:off x="5277689" y="3639087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B7D885C5-18FA-4292-8C49-1C995BFD6971}"/>
              </a:ext>
            </a:extLst>
          </p:cNvPr>
          <p:cNvSpPr/>
          <p:nvPr/>
        </p:nvSpPr>
        <p:spPr>
          <a:xfrm>
            <a:off x="5638732" y="6003081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相关工作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02F1448-7743-4C79-AA15-358C613F2D5C}"/>
              </a:ext>
            </a:extLst>
          </p:cNvPr>
          <p:cNvSpPr txBox="1"/>
          <p:nvPr/>
        </p:nvSpPr>
        <p:spPr>
          <a:xfrm>
            <a:off x="5942866" y="1632271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BGV12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7CD5561-4E46-4BDA-9A7B-E232DC4BD823}"/>
              </a:ext>
            </a:extLst>
          </p:cNvPr>
          <p:cNvSpPr/>
          <p:nvPr/>
        </p:nvSpPr>
        <p:spPr>
          <a:xfrm>
            <a:off x="8039306" y="1488168"/>
            <a:ext cx="1431758" cy="6557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介绍结构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99E009E-4740-470E-AB9C-C60ADD512892}"/>
              </a:ext>
            </a:extLst>
          </p:cNvPr>
          <p:cNvSpPr/>
          <p:nvPr/>
        </p:nvSpPr>
        <p:spPr>
          <a:xfrm>
            <a:off x="9555285" y="4761736"/>
            <a:ext cx="1576134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方案回顾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9C33EAD-D60E-4A04-BD89-7CB0D5C1B03F}"/>
              </a:ext>
            </a:extLst>
          </p:cNvPr>
          <p:cNvCxnSpPr>
            <a:cxnSpLocks/>
            <a:stCxn id="66" idx="2"/>
            <a:endCxn id="67" idx="1"/>
          </p:cNvCxnSpPr>
          <p:nvPr/>
        </p:nvCxnSpPr>
        <p:spPr>
          <a:xfrm rot="16200000" flipH="1">
            <a:off x="7671854" y="3227220"/>
            <a:ext cx="2966763" cy="800100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8157F18-BEC8-4685-8730-9D35926C8D94}"/>
              </a:ext>
            </a:extLst>
          </p:cNvPr>
          <p:cNvSpPr/>
          <p:nvPr/>
        </p:nvSpPr>
        <p:spPr>
          <a:xfrm>
            <a:off x="9555285" y="2432987"/>
            <a:ext cx="1576136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LWE</a:t>
            </a:r>
            <a:r>
              <a:rPr lang="zh-CN" altLang="en-US" sz="1400" dirty="0">
                <a:solidFill>
                  <a:schemeClr val="tx1"/>
                </a:solidFill>
              </a:rPr>
              <a:t>同态加密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5678636-A23C-4FAD-80FA-EE229ED4B01A}"/>
              </a:ext>
            </a:extLst>
          </p:cNvPr>
          <p:cNvCxnSpPr/>
          <p:nvPr/>
        </p:nvCxnSpPr>
        <p:spPr>
          <a:xfrm flipH="1">
            <a:off x="8755186" y="2763856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D4E60C8-E840-43FD-9B47-3CDC287AFEE7}"/>
              </a:ext>
            </a:extLst>
          </p:cNvPr>
          <p:cNvSpPr/>
          <p:nvPr/>
        </p:nvSpPr>
        <p:spPr>
          <a:xfrm>
            <a:off x="9561869" y="3289569"/>
            <a:ext cx="1576135" cy="69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本文工作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CE2E465-4091-402F-BD3C-1389C8641D39}"/>
              </a:ext>
            </a:extLst>
          </p:cNvPr>
          <p:cNvCxnSpPr/>
          <p:nvPr/>
        </p:nvCxnSpPr>
        <p:spPr>
          <a:xfrm flipH="1">
            <a:off x="8761770" y="3639088"/>
            <a:ext cx="8000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17">
            <a:extLst>
              <a:ext uri="{FF2B5EF4-FFF2-40B4-BE49-F238E27FC236}">
                <a16:creationId xmlns:a16="http://schemas.microsoft.com/office/drawing/2014/main" id="{81ABED5B-B6E2-4251-B0D3-A48F23082C4B}"/>
              </a:ext>
            </a:extLst>
          </p:cNvPr>
          <p:cNvCxnSpPr/>
          <p:nvPr/>
        </p:nvCxnSpPr>
        <p:spPr>
          <a:xfrm rot="16200000" flipH="1">
            <a:off x="10864189" y="3469894"/>
            <a:ext cx="697830" cy="1738565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F5D101A-C746-46E5-B9CB-FE3705C80A26}"/>
              </a:ext>
            </a:extLst>
          </p:cNvPr>
          <p:cNvCxnSpPr/>
          <p:nvPr/>
        </p:nvCxnSpPr>
        <p:spPr>
          <a:xfrm>
            <a:off x="10343821" y="4226071"/>
            <a:ext cx="1738565" cy="60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CD7C263-8D3A-46AD-BA9B-0BB05B7F2356}"/>
              </a:ext>
            </a:extLst>
          </p:cNvPr>
          <p:cNvSpPr txBox="1"/>
          <p:nvPr/>
        </p:nvSpPr>
        <p:spPr>
          <a:xfrm>
            <a:off x="10366652" y="3955778"/>
            <a:ext cx="1892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描述同态加密算法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0EDDAD0-5596-4502-A0BC-BADDAB03AC21}"/>
              </a:ext>
            </a:extLst>
          </p:cNvPr>
          <p:cNvSpPr txBox="1"/>
          <p:nvPr/>
        </p:nvSpPr>
        <p:spPr>
          <a:xfrm>
            <a:off x="6903054" y="4939063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参考的先前</a:t>
            </a:r>
            <a:r>
              <a:rPr lang="en-US" altLang="zh-CN" sz="1400" dirty="0"/>
              <a:t>(BV11)</a:t>
            </a:r>
            <a:endParaRPr lang="zh-CN" altLang="en-US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4B88226-FEC7-4C7C-B6A2-983B4907433E}"/>
              </a:ext>
            </a:extLst>
          </p:cNvPr>
          <p:cNvSpPr txBox="1"/>
          <p:nvPr/>
        </p:nvSpPr>
        <p:spPr>
          <a:xfrm>
            <a:off x="9426947" y="1632272"/>
            <a:ext cx="14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GSW13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FF51163B-0344-426D-9C35-EF2B07720EB5}"/>
              </a:ext>
            </a:extLst>
          </p:cNvPr>
          <p:cNvCxnSpPr>
            <a:stCxn id="51" idx="2"/>
          </p:cNvCxnSpPr>
          <p:nvPr/>
        </p:nvCxnSpPr>
        <p:spPr>
          <a:xfrm rot="16200000" flipH="1">
            <a:off x="7247763" y="4454224"/>
            <a:ext cx="401183" cy="118190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8E4C64-B743-454F-82B8-47BB30BCCB7C}"/>
              </a:ext>
            </a:extLst>
          </p:cNvPr>
          <p:cNvSpPr txBox="1"/>
          <p:nvPr/>
        </p:nvSpPr>
        <p:spPr>
          <a:xfrm>
            <a:off x="10465387" y="4415870"/>
            <a:ext cx="2081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同态方案分类</a:t>
            </a: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D8016593-AE76-44E5-9089-C1C51C4FD449}"/>
              </a:ext>
            </a:extLst>
          </p:cNvPr>
          <p:cNvCxnSpPr/>
          <p:nvPr/>
        </p:nvCxnSpPr>
        <p:spPr>
          <a:xfrm rot="16200000" flipH="1">
            <a:off x="7743228" y="4858179"/>
            <a:ext cx="401183" cy="118190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F479E5FB-7610-46EB-89B5-9DD83D367CAF}"/>
              </a:ext>
            </a:extLst>
          </p:cNvPr>
          <p:cNvCxnSpPr/>
          <p:nvPr/>
        </p:nvCxnSpPr>
        <p:spPr>
          <a:xfrm rot="16200000" flipH="1">
            <a:off x="7743227" y="5219570"/>
            <a:ext cx="401183" cy="118190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D391ECD-5794-4666-975E-F144AAE39A7C}"/>
              </a:ext>
            </a:extLst>
          </p:cNvPr>
          <p:cNvSpPr txBox="1"/>
          <p:nvPr/>
        </p:nvSpPr>
        <p:spPr>
          <a:xfrm>
            <a:off x="7447940" y="5377104"/>
            <a:ext cx="88392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模交换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54A740F-7808-4A47-BB99-F813CD79536D}"/>
              </a:ext>
            </a:extLst>
          </p:cNvPr>
          <p:cNvSpPr txBox="1"/>
          <p:nvPr/>
        </p:nvSpPr>
        <p:spPr>
          <a:xfrm>
            <a:off x="7447940" y="5751420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噪声处理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D0DDA814-BF8E-441E-8D54-145184C01DB8}"/>
              </a:ext>
            </a:extLst>
          </p:cNvPr>
          <p:cNvCxnSpPr/>
          <p:nvPr/>
        </p:nvCxnSpPr>
        <p:spPr>
          <a:xfrm rot="16200000" flipH="1">
            <a:off x="7743226" y="5575972"/>
            <a:ext cx="401183" cy="118190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35FB7BF-8DB8-4054-AA52-6336D5D647D9}"/>
              </a:ext>
            </a:extLst>
          </p:cNvPr>
          <p:cNvSpPr txBox="1"/>
          <p:nvPr/>
        </p:nvSpPr>
        <p:spPr>
          <a:xfrm>
            <a:off x="7447940" y="6096280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高效自举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89C2C2-5D59-4E23-B7EB-C30BCF7F2CD8}"/>
              </a:ext>
            </a:extLst>
          </p:cNvPr>
          <p:cNvSpPr txBox="1"/>
          <p:nvPr/>
        </p:nvSpPr>
        <p:spPr>
          <a:xfrm>
            <a:off x="7447940" y="6416141"/>
            <a:ext cx="101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其他优化</a:t>
            </a: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B22972EE-A26F-49B8-A9CC-974B72EC1A41}"/>
              </a:ext>
            </a:extLst>
          </p:cNvPr>
          <p:cNvCxnSpPr/>
          <p:nvPr/>
        </p:nvCxnSpPr>
        <p:spPr>
          <a:xfrm rot="16200000" flipH="1">
            <a:off x="7743225" y="5910630"/>
            <a:ext cx="401183" cy="1181904"/>
          </a:xfrm>
          <a:prstGeom prst="bentConnector2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C6C55349-67AA-43E7-B0E8-B49BF603AC5B}"/>
              </a:ext>
            </a:extLst>
          </p:cNvPr>
          <p:cNvCxnSpPr>
            <a:endCxn id="61" idx="1"/>
          </p:cNvCxnSpPr>
          <p:nvPr/>
        </p:nvCxnSpPr>
        <p:spPr>
          <a:xfrm rot="16200000" flipH="1">
            <a:off x="4526754" y="5240018"/>
            <a:ext cx="1856329" cy="367628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" y="114458"/>
            <a:ext cx="3782447" cy="7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49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k1MGUwZGM1NThjNWZlYTFjNDdhMGEyMmZlNjlmM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460</Words>
  <Application>Microsoft Office PowerPoint</Application>
  <PresentationFormat>宽屏</PresentationFormat>
  <Paragraphs>100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智琛 鄢</dc:creator>
  <cp:lastModifiedBy>智琛 鄢</cp:lastModifiedBy>
  <cp:revision>28</cp:revision>
  <dcterms:created xsi:type="dcterms:W3CDTF">2024-11-11T09:07:00Z</dcterms:created>
  <dcterms:modified xsi:type="dcterms:W3CDTF">2024-11-13T00:36:50Z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949F2C2931DB405E9468F1B59E05790D_12</vt:lpwstr>
  </property>
  <property fmtid="{D5CDD505-2E9C-101B-9397-08002B2CF9AE}" pid="3" name="KSOProductBuildVer">
    <vt:lpwstr>2052-12.1.0.18608</vt:lpwstr>
  </property>
</Properties>
</file>