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7" r:id="rId5"/>
    <p:sldId id="258" r:id="rId7"/>
    <p:sldId id="259" r:id="rId8"/>
    <p:sldId id="260" r:id="rId9"/>
    <p:sldId id="262" r:id="rId10"/>
    <p:sldId id="269" r:id="rId11"/>
    <p:sldId id="263" r:id="rId12"/>
    <p:sldId id="266" r:id="rId13"/>
    <p:sldId id="265" r:id="rId14"/>
    <p:sldId id="264" r:id="rId15"/>
    <p:sldId id="274" r:id="rId16"/>
    <p:sldId id="275" r:id="rId17"/>
    <p:sldId id="276" r:id="rId18"/>
    <p:sldId id="280" r:id="rId19"/>
    <p:sldId id="281" r:id="rId20"/>
    <p:sldId id="278" r:id="rId21"/>
    <p:sldId id="277"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BAD"/>
    <a:srgbClr val="F5F2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2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7.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10314-252D-4CE8-BD0A-BDD7C9ABED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E2309-0A18-4646-8677-733D84D5DAD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信息来源</a:t>
            </a:r>
            <a:r>
              <a:rPr lang="en-US" altLang="zh-CN" dirty="0"/>
              <a:t>ACM digital library</a:t>
            </a:r>
            <a:r>
              <a:rPr lang="zh-CN" altLang="en-US" dirty="0"/>
              <a:t>和美密官网</a:t>
            </a:r>
            <a:endParaRPr lang="zh-CN" altLang="en-US" dirty="0"/>
          </a:p>
        </p:txBody>
      </p:sp>
      <p:sp>
        <p:nvSpPr>
          <p:cNvPr id="4" name="灯片编号占位符 3"/>
          <p:cNvSpPr>
            <a:spLocks noGrp="1"/>
          </p:cNvSpPr>
          <p:nvPr>
            <p:ph type="sldNum" sz="quarter" idx="5"/>
          </p:nvPr>
        </p:nvSpPr>
        <p:spPr/>
        <p:txBody>
          <a:bodyPr/>
          <a:lstStyle/>
          <a:p>
            <a:fld id="{866E2309-0A18-4646-8677-733D84D5DAD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2018</a:t>
            </a:r>
            <a:r>
              <a:rPr lang="zh-CN" altLang="en-US"/>
              <a:t>年提出的</a:t>
            </a:r>
            <a:r>
              <a:rPr lang="en-US" altLang="zh-CN"/>
              <a:t> </a:t>
            </a:r>
            <a:r>
              <a:rPr lang="zh-CN" altLang="en-US"/>
              <a:t>一个能抵抗恶意攻击的非平衡PSI方案</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这只是这个方案的冰山一角</a:t>
            </a:r>
            <a:r>
              <a:rPr lang="en-US" altLang="zh-CN"/>
              <a:t> </a:t>
            </a:r>
            <a:r>
              <a:rPr lang="zh-CN" altLang="en-US"/>
              <a:t>这个单钥方案改成非对称方案是容易的，实现</a:t>
            </a:r>
            <a:r>
              <a:rPr lang="en-US" altLang="zh-CN"/>
              <a:t>SFHE </a:t>
            </a:r>
            <a:r>
              <a:rPr lang="zh-CN" altLang="en-US"/>
              <a:t>但是实现真正的全同态和自举是困难的</a:t>
            </a:r>
            <a:r>
              <a:rPr lang="en-US" altLang="zh-CN"/>
              <a:t>  (</a:t>
            </a:r>
            <a:r>
              <a:rPr lang="zh-CN" altLang="en-US"/>
              <a:t>从论文结构角度来分析</a:t>
            </a:r>
            <a:r>
              <a:rPr lang="en-US" altLang="zh-CN"/>
              <a:t>) </a:t>
            </a:r>
            <a:r>
              <a:rPr lang="zh-CN" altLang="en-US"/>
              <a:t>从整个全同态的发展来看</a:t>
            </a:r>
            <a:r>
              <a:rPr lang="en-US" altLang="zh-CN"/>
              <a:t> </a:t>
            </a:r>
            <a:r>
              <a:rPr lang="zh-CN" altLang="en-US"/>
              <a:t>这个方案有点</a:t>
            </a:r>
            <a:r>
              <a:rPr lang="en-US" altLang="zh-CN"/>
              <a:t>trival </a:t>
            </a:r>
            <a:r>
              <a:rPr lang="zh-CN" altLang="en-US"/>
              <a:t>为了实现同态所采用的压缩电路的方法</a:t>
            </a:r>
            <a:r>
              <a:rPr lang="en-US" altLang="zh-CN"/>
              <a:t> </a:t>
            </a:r>
            <a:r>
              <a:rPr lang="zh-CN" altLang="en-US"/>
              <a:t>基于非常强的困难假设</a:t>
            </a:r>
            <a:r>
              <a:rPr lang="en-US" altLang="zh-CN"/>
              <a:t> </a:t>
            </a:r>
            <a:r>
              <a:rPr lang="zh-CN" altLang="en-US"/>
              <a:t>格上稀疏子集问题</a:t>
            </a:r>
            <a:r>
              <a:rPr lang="en-US" altLang="zh-CN"/>
              <a:t> </a:t>
            </a:r>
            <a:r>
              <a:rPr lang="zh-CN" altLang="en-US"/>
              <a:t>这个问题还有待学术界的考究</a:t>
            </a:r>
            <a:r>
              <a:rPr lang="en-US" altLang="zh-CN"/>
              <a:t> </a:t>
            </a:r>
            <a:r>
              <a:rPr lang="zh-CN" altLang="en-US"/>
              <a:t>所以在此我不进行更深入的</a:t>
            </a:r>
            <a:r>
              <a:rPr lang="zh-CN" altLang="en-US"/>
              <a:t>介绍了</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a:t>
            </a:r>
            <a:r>
              <a:rPr lang="zh-CN" altLang="en-US"/>
              <a:t>通过模数切换，可以自动地实现噪声降低，而通过使用“渐进下降模数”（Ladder of gradually decreasing moduli）法，每个电路层对应一个模数，可以保持噪声水平非常小且基本上恒定从一层到另一层，同时仅逐渐牺牲模数的大小</a:t>
            </a:r>
            <a:r>
              <a:rPr lang="en-US" altLang="zh-CN"/>
              <a:t> </a:t>
            </a:r>
            <a:r>
              <a:rPr lang="zh-CN" altLang="en-US"/>
              <a:t>可以近似看作可以衡量任意层</a:t>
            </a:r>
            <a:r>
              <a:rPr lang="zh-CN" altLang="en-US"/>
              <a:t>电路</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改良自Rege</a:t>
            </a:r>
            <a:r>
              <a:rPr lang="en-US" altLang="zh-CN"/>
              <a:t>v</a:t>
            </a:r>
            <a:r>
              <a:rPr lang="zh-CN" altLang="en-US"/>
              <a:t>体系</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这一部分体现了</a:t>
            </a:r>
            <a:r>
              <a:rPr lang="en-US" altLang="zh-CN"/>
              <a:t>GSW</a:t>
            </a:r>
            <a:r>
              <a:rPr lang="zh-CN" altLang="en-US"/>
              <a:t>原理上在不对加密数据做任何额外运算的</a:t>
            </a:r>
            <a:r>
              <a:rPr lang="zh-CN" altLang="en-US"/>
              <a:t>前提下，能够实现对于密文的</a:t>
            </a:r>
            <a:r>
              <a:rPr lang="zh-CN" altLang="en-US"/>
              <a:t>访问控制。</a:t>
            </a:r>
            <a:endParaRPr lang="zh-CN" altLang="en-US"/>
          </a:p>
          <a:p>
            <a:r>
              <a:rPr lang="zh-CN" altLang="en-US"/>
              <a:t>传统 IBE 不支持对加密数据的</a:t>
            </a:r>
            <a:r>
              <a:rPr lang="zh-CN" altLang="en-US"/>
              <a:t>运算</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BGV</a:t>
            </a:r>
            <a:r>
              <a:rPr lang="zh-CN" altLang="en-US"/>
              <a:t>优化方向一是加速自举算法，改进自举中最耗时的比特提取步骤，提升密文同态解密速度；二是优化降噪技术，增加同态乘法的最大深度，尽可能避免复杂的自举操作。</a:t>
            </a:r>
            <a:endParaRPr lang="zh-CN" altLang="en-US"/>
          </a:p>
          <a:p>
            <a:r>
              <a:rPr lang="en-US" altLang="zh-CN"/>
              <a:t>GSW利用矩阵的代数性质加速了密文乘法，特有的非对称噪声增长也将噪声增长速度从BGV类的指数级降低到了线性级，密文的自举性能相比其他技术路线的同态方案具有极大优势。根据GSW类方案的特点还可以用于构造基于身份或属性的加密方案</a:t>
            </a:r>
            <a:r>
              <a:rPr lang="zh-CN" altLang="en-US"/>
              <a:t>，如何令全同态加密方案满足CCA2-secure也是限制其应用领域的一个共性问题，此外GSW类加密方案如何实现消息的打包和密文的并行处理仍是尚未彻底解决的难题。</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AD7F448-1F68-40D7-B5F9-4CDE90E69F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216AA9-6775-4531-A0E8-15FF532D743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7F448-1F68-40D7-B5F9-4CDE90E69F7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16AA9-6775-4531-A0E8-15FF532D74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7F448-1F68-40D7-B5F9-4CDE90E69F7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16AA9-6775-4531-A0E8-15FF532D74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1" Type="http://schemas.openxmlformats.org/officeDocument/2006/relationships/notesSlide" Target="../notesSlides/notesSlide6.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notesSlide" Target="../notesSlides/notesSlide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34.png"/><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hyperlink" Target="https://www.zhihu.com/people/steven-yue-72" TargetMode="External"/><Relationship Id="rId2" Type="http://schemas.openxmlformats.org/officeDocument/2006/relationships/image" Target="../media/image39.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8" name="文本框 7"/>
          <p:cNvSpPr txBox="1"/>
          <p:nvPr/>
        </p:nvSpPr>
        <p:spPr>
          <a:xfrm>
            <a:off x="2230120" y="2949575"/>
            <a:ext cx="7498080" cy="1102995"/>
          </a:xfrm>
          <a:prstGeom prst="rect">
            <a:avLst/>
          </a:prstGeom>
          <a:noFill/>
        </p:spPr>
        <p:txBody>
          <a:bodyPr wrap="square" rtlCol="0">
            <a:noAutofit/>
          </a:bodyPr>
          <a:lstStyle/>
          <a:p>
            <a:pPr algn="ctr"/>
            <a:r>
              <a:rPr lang="zh-CN" altLang="en-US" sz="6000" b="1" dirty="0"/>
              <a:t>科技论文写作汇报 </a:t>
            </a:r>
            <a:endParaRPr lang="zh-CN" altLang="en-US" sz="6000" b="1" dirty="0"/>
          </a:p>
        </p:txBody>
      </p:sp>
      <p:sp>
        <p:nvSpPr>
          <p:cNvPr id="9" name="文本框 8"/>
          <p:cNvSpPr txBox="1"/>
          <p:nvPr/>
        </p:nvSpPr>
        <p:spPr>
          <a:xfrm>
            <a:off x="9631279" y="5817268"/>
            <a:ext cx="1991226" cy="369332"/>
          </a:xfrm>
          <a:prstGeom prst="rect">
            <a:avLst/>
          </a:prstGeom>
          <a:noFill/>
        </p:spPr>
        <p:txBody>
          <a:bodyPr wrap="square" rtlCol="0">
            <a:spAutoFit/>
          </a:bodyPr>
          <a:lstStyle/>
          <a:p>
            <a:r>
              <a:rPr lang="zh-CN" altLang="en-US" dirty="0"/>
              <a:t>汇报人：鄢智琛</a:t>
            </a:r>
            <a:endParaRPr lang="zh-CN" altLang="en-US" dirty="0"/>
          </a:p>
        </p:txBody>
      </p:sp>
      <p:sp>
        <p:nvSpPr>
          <p:cNvPr id="20" name="文本框 19"/>
          <p:cNvSpPr txBox="1"/>
          <p:nvPr/>
        </p:nvSpPr>
        <p:spPr>
          <a:xfrm>
            <a:off x="11471275" y="6492240"/>
            <a:ext cx="720725" cy="368300"/>
          </a:xfrm>
          <a:prstGeom prst="rect">
            <a:avLst/>
          </a:prstGeom>
          <a:noFill/>
        </p:spPr>
        <p:txBody>
          <a:bodyPr wrap="square" rtlCol="0">
            <a:spAutoFit/>
          </a:bodyPr>
          <a:p>
            <a:r>
              <a:rPr lang="en-US" altLang="zh-CN" dirty="0">
                <a:solidFill>
                  <a:schemeClr val="bg1">
                    <a:lumMod val="75000"/>
                  </a:schemeClr>
                </a:solidFill>
              </a:rPr>
              <a:t>1/17</a:t>
            </a:r>
            <a:endParaRPr lang="en-US" altLang="zh-CN"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22960" y="1564005"/>
            <a:ext cx="3437255" cy="368300"/>
          </a:xfrm>
          <a:prstGeom prst="rect">
            <a:avLst/>
          </a:prstGeom>
          <a:noFill/>
        </p:spPr>
        <p:txBody>
          <a:bodyPr wrap="square" rtlCol="0">
            <a:spAutoFit/>
          </a:bodyPr>
          <a:p>
            <a:r>
              <a:rPr lang="zh-CN" altLang="en-US" dirty="0">
                <a:latin typeface="宋体" panose="02010600030101010101" pitchFamily="2" charset="-122"/>
                <a:ea typeface="宋体" panose="02010600030101010101" pitchFamily="2" charset="-122"/>
                <a:cs typeface="宋体" panose="02010600030101010101" pitchFamily="2" charset="-122"/>
              </a:rPr>
              <a:t>基本</a:t>
            </a:r>
            <a:r>
              <a:rPr lang="zh-CN" altLang="en-US" dirty="0">
                <a:latin typeface="宋体" panose="02010600030101010101" pitchFamily="2" charset="-122"/>
                <a:ea typeface="宋体" panose="02010600030101010101" pitchFamily="2" charset="-122"/>
                <a:cs typeface="宋体" panose="02010600030101010101" pitchFamily="2" charset="-122"/>
              </a:rPr>
              <a:t>加密方案：</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1353185" y="1910715"/>
            <a:ext cx="9484995" cy="4843780"/>
          </a:xfrm>
          <a:prstGeom prst="rect">
            <a:avLst/>
          </a:prstGeom>
        </p:spPr>
      </p:pic>
      <p:sp>
        <p:nvSpPr>
          <p:cNvPr id="20" name="文本框 19"/>
          <p:cNvSpPr txBox="1"/>
          <p:nvPr/>
        </p:nvSpPr>
        <p:spPr>
          <a:xfrm>
            <a:off x="11324590" y="6492240"/>
            <a:ext cx="909320" cy="368300"/>
          </a:xfrm>
          <a:prstGeom prst="rect">
            <a:avLst/>
          </a:prstGeom>
          <a:noFill/>
        </p:spPr>
        <p:txBody>
          <a:bodyPr wrap="square" rtlCol="0">
            <a:spAutoFit/>
          </a:bodyPr>
          <a:lstStyle/>
          <a:p>
            <a:r>
              <a:rPr lang="en-US" altLang="zh-CN" dirty="0">
                <a:solidFill>
                  <a:schemeClr val="bg1">
                    <a:lumMod val="75000"/>
                  </a:schemeClr>
                </a:solidFill>
              </a:rPr>
              <a:t>10/17</a:t>
            </a:r>
            <a:endParaRPr lang="en-US" altLang="zh-CN" dirty="0">
              <a:solidFill>
                <a:schemeClr val="bg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7617460" y="177609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Key Switching</a:t>
            </a:r>
            <a:r>
              <a:rPr lang="zh-CN" altLang="en-US"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密钥交换）</a:t>
            </a:r>
            <a:endParaRPr lang="en-US" altLang="zh-CN"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565275" y="177609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Modulus Switching</a:t>
            </a:r>
            <a:r>
              <a:rPr lang="zh-CN" altLang="en-US" b="1" dirty="0">
                <a:latin typeface="Times New Roman" panose="02020603050405020304" pitchFamily="18" charset="0"/>
                <a:cs typeface="Times New Roman" panose="02020603050405020304" pitchFamily="18" charset="0"/>
              </a:rPr>
              <a:t>（模数交换）</a:t>
            </a:r>
            <a:endParaRPr lang="en-US" altLang="zh-CN" b="1" dirty="0">
              <a:latin typeface="Times New Roman" panose="02020603050405020304" pitchFamily="18" charset="0"/>
              <a:cs typeface="Times New Roman" panose="02020603050405020304" pitchFamily="18" charset="0"/>
            </a:endParaRPr>
          </a:p>
        </p:txBody>
      </p:sp>
      <p:sp>
        <p:nvSpPr>
          <p:cNvPr id="5" name="矩形 4"/>
          <p:cNvSpPr/>
          <p:nvPr/>
        </p:nvSpPr>
        <p:spPr>
          <a:xfrm>
            <a:off x="414655" y="1514475"/>
            <a:ext cx="5895340" cy="5271135"/>
          </a:xfrm>
          <a:prstGeom prst="rect">
            <a:avLst/>
          </a:prstGeom>
          <a:noFill/>
          <a:ln w="1270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6" name="文本框 5"/>
              <p:cNvSpPr txBox="1"/>
              <p:nvPr/>
            </p:nvSpPr>
            <p:spPr>
              <a:xfrm>
                <a:off x="666115" y="2198370"/>
                <a:ext cx="5429250" cy="1107440"/>
              </a:xfrm>
              <a:prstGeom prst="rect">
                <a:avLst/>
              </a:prstGeom>
            </p:spPr>
            <p:txBody>
              <a:bodyPr wrap="square">
                <a:spAutoFit/>
              </a:bodyPr>
              <a:p>
                <a:pPr marL="0" indent="0"/>
                <a:r>
                  <a:rPr lang="zh-CN" altLang="en-US" sz="1600" b="0" i="0">
                    <a:solidFill>
                      <a:schemeClr val="tx1"/>
                    </a:solidFill>
                    <a:latin typeface="宋体" panose="02010600030101010101" pitchFamily="2" charset="-122"/>
                    <a:ea typeface="宋体" panose="02010600030101010101" pitchFamily="2" charset="-122"/>
                  </a:rPr>
                  <a:t>重要引理：</a:t>
                </a:r>
                <a:endParaRPr lang="zh-CN" altLang="en-US" sz="1600" b="0" i="0">
                  <a:solidFill>
                    <a:schemeClr val="tx1"/>
                  </a:solidFill>
                  <a:latin typeface="宋体" panose="02010600030101010101" pitchFamily="2" charset="-122"/>
                  <a:ea typeface="宋体" panose="02010600030101010101" pitchFamily="2" charset="-122"/>
                </a:endParaRPr>
              </a:p>
              <a:p>
                <a:pPr marL="0" indent="457200"/>
                <a14:m>
                  <m:oMath xmlns:m="http://schemas.openxmlformats.org/officeDocument/2006/math">
                    <m:r>
                      <a:rPr lang="en-US" altLang="zh-CN" sz="1600" b="0" i="1">
                        <a:solidFill>
                          <a:schemeClr val="tx1"/>
                        </a:solidFill>
                        <a:latin typeface="Cambria Math" panose="02040503050406030204" charset="0"/>
                        <a:ea typeface="宋体" panose="02010600030101010101" pitchFamily="2" charset="-122"/>
                        <a:cs typeface="Cambria Math" panose="02040503050406030204" charset="0"/>
                      </a:rPr>
                      <m:t>𝑝</m:t>
                    </m:r>
                    <m:r>
                      <a:rPr lang="en-US" altLang="zh-CN" sz="1600" b="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b="0" i="1">
                        <a:solidFill>
                          <a:schemeClr val="tx1"/>
                        </a:solidFill>
                        <a:latin typeface="Cambria Math" panose="02040503050406030204" charset="0"/>
                        <a:ea typeface="宋体" panose="02010600030101010101" pitchFamily="2" charset="-122"/>
                        <a:cs typeface="Cambria Math" panose="02040503050406030204" charset="0"/>
                      </a:rPr>
                      <m:t>𝑞</m:t>
                    </m:r>
                  </m:oMath>
                </a14:m>
                <a:r>
                  <a:rPr lang="zh-CN" altLang="en-US" sz="1600">
                    <a:solidFill>
                      <a:schemeClr val="tx1"/>
                    </a:solidFill>
                    <a:latin typeface="Cambria Math" panose="02040503050406030204" charset="0"/>
                    <a:ea typeface="宋体" panose="02010600030101010101" pitchFamily="2" charset="-122"/>
                    <a:cs typeface="Cambria Math" panose="02040503050406030204" charset="0"/>
                  </a:rPr>
                  <a:t>是奇数模，</a:t>
                </a:r>
                <a:r>
                  <a:rPr lang="en-US" altLang="zh-CN" sz="1600">
                    <a:solidFill>
                      <a:schemeClr val="tx1"/>
                    </a:solidFill>
                    <a:latin typeface="Cambria Math" panose="02040503050406030204" charset="0"/>
                    <a:ea typeface="宋体" panose="02010600030101010101" pitchFamily="2" charset="-122"/>
                    <a:cs typeface="Cambria Math" panose="02040503050406030204" charset="0"/>
                  </a:rPr>
                  <a:t>c</a:t>
                </a:r>
                <a:r>
                  <a:rPr lang="zh-CN" altLang="en-US" sz="1600">
                    <a:solidFill>
                      <a:schemeClr val="tx1"/>
                    </a:solidFill>
                    <a:latin typeface="Cambria Math" panose="02040503050406030204" charset="0"/>
                    <a:ea typeface="宋体" panose="02010600030101010101" pitchFamily="2" charset="-122"/>
                    <a:cs typeface="Cambria Math" panose="02040503050406030204" charset="0"/>
                  </a:rPr>
                  <a:t>是整数向量，</a:t>
                </a:r>
                <a14:m>
                  <m:oMath xmlns:m="http://schemas.openxmlformats.org/officeDocument/2006/math">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oMath>
                </a14:m>
                <a:r>
                  <a:rPr lang="zh-CN" altLang="en-US" sz="1600">
                    <a:solidFill>
                      <a:schemeClr val="tx1"/>
                    </a:solidFill>
                    <a:latin typeface="Cambria Math" panose="02040503050406030204" charset="0"/>
                    <a:ea typeface="宋体" panose="02010600030101010101" pitchFamily="2" charset="-122"/>
                    <a:cs typeface="Cambria Math" panose="02040503050406030204" charset="0"/>
                  </a:rPr>
                  <a:t>是最接近</a:t>
                </a:r>
                <a14:m>
                  <m:oMath xmlns:m="http://schemas.openxmlformats.org/officeDocument/2006/math">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𝑝</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𝑞</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oMath>
                </a14:m>
                <a:r>
                  <a:rPr lang="zh-CN" altLang="en-US" sz="1600">
                    <a:solidFill>
                      <a:schemeClr val="tx1"/>
                    </a:solidFill>
                    <a:latin typeface="Cambria Math" panose="02040503050406030204" charset="0"/>
                    <a:ea typeface="宋体" panose="02010600030101010101" pitchFamily="2" charset="-122"/>
                    <a:cs typeface="Cambria Math" panose="02040503050406030204" charset="0"/>
                  </a:rPr>
                  <a:t>的整数向量，</a:t>
                </a:r>
                <a14:m>
                  <m:oMath xmlns:m="http://schemas.openxmlformats.org/officeDocument/2006/math">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 </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𝑚𝑜𝑑</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 </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2</m:t>
                    </m:r>
                  </m:oMath>
                </a14:m>
                <a:r>
                  <a:rPr lang="zh-CN" altLang="en-US" sz="1600">
                    <a:solidFill>
                      <a:schemeClr val="tx1"/>
                    </a:solidFill>
                    <a:latin typeface="Cambria Math" panose="02040503050406030204" charset="0"/>
                    <a:ea typeface="宋体" panose="02010600030101010101" pitchFamily="2" charset="-122"/>
                    <a:cs typeface="Cambria Math" panose="02040503050406030204" charset="0"/>
                  </a:rPr>
                  <a:t>。对于任何满足</a:t>
                </a:r>
                <a14:m>
                  <m:oMath xmlns:m="http://schemas.openxmlformats.org/officeDocument/2006/math">
                    <m:d>
                      <m:dPr>
                        <m:begChr m:val="|"/>
                        <m:endChr m:val="|"/>
                        <m:ctrlPr>
                          <a:rPr lang="en-US" altLang="zh-CN" sz="1600" i="1">
                            <a:solidFill>
                              <a:schemeClr val="tx1"/>
                            </a:solidFill>
                            <a:latin typeface="Cambria Math" panose="02040503050406030204" charset="0"/>
                            <a:ea typeface="宋体" panose="02010600030101010101" pitchFamily="2" charset="-122"/>
                            <a:cs typeface="Cambria Math" panose="02040503050406030204" charset="0"/>
                          </a:rPr>
                        </m:ctrlPr>
                      </m:dPr>
                      <m:e>
                        <m:sSub>
                          <m:sSubPr>
                            <m:ctrlPr>
                              <a:rPr lang="en-US" altLang="zh-CN" sz="1600" i="1">
                                <a:solidFill>
                                  <a:schemeClr val="tx1"/>
                                </a:solidFill>
                                <a:latin typeface="Cambria Math" panose="02040503050406030204" charset="0"/>
                                <a:ea typeface="宋体" panose="02010600030101010101" pitchFamily="2" charset="-122"/>
                                <a:cs typeface="Cambria Math" panose="02040503050406030204" charset="0"/>
                              </a:rPr>
                            </m:ctrlPr>
                          </m:sSubPr>
                          <m:e>
                            <m:d>
                              <m:dPr>
                                <m:begChr m:val="["/>
                                <m:endChr m:val="]"/>
                                <m:ctrlPr>
                                  <a:rPr lang="en-US" altLang="zh-CN" sz="1600" i="1">
                                    <a:solidFill>
                                      <a:schemeClr val="tx1"/>
                                    </a:solidFill>
                                    <a:latin typeface="Cambria Math" panose="02040503050406030204" charset="0"/>
                                    <a:ea typeface="宋体" panose="02010600030101010101" pitchFamily="2" charset="-122"/>
                                    <a:cs typeface="Cambria Math" panose="02040503050406030204" charset="0"/>
                                  </a:rPr>
                                </m:ctrlPr>
                              </m:dPr>
                              <m:e>
                                <m:d>
                                  <m:dPr>
                                    <m:begChr m:val="〈"/>
                                    <m:endChr m:val="〉"/>
                                    <m:ctrlPr>
                                      <a:rPr lang="en-US" altLang="zh-CN" sz="1600" i="1">
                                        <a:solidFill>
                                          <a:schemeClr val="tx1"/>
                                        </a:solidFill>
                                        <a:latin typeface="Cambria Math" panose="02040503050406030204" charset="0"/>
                                        <a:ea typeface="宋体" panose="02010600030101010101" pitchFamily="2" charset="-122"/>
                                        <a:cs typeface="Cambria Math" panose="02040503050406030204" charset="0"/>
                                      </a:rPr>
                                    </m:ctrlPr>
                                  </m:dPr>
                                  <m:e>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𝑐</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𝑠</m:t>
                                    </m:r>
                                  </m:e>
                                </m:d>
                              </m:e>
                            </m:d>
                          </m:e>
                          <m:sub>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𝑞</m:t>
                            </m:r>
                          </m:sub>
                        </m:sSub>
                      </m:e>
                    </m:d>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&lt;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𝑞</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2</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𝑞</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𝑝</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sSub>
                      <m:sSubPr>
                        <m:ctrlPr>
                          <a:rPr lang="en-US" altLang="zh-CN" sz="1600" i="1">
                            <a:solidFill>
                              <a:schemeClr val="tx1"/>
                            </a:solidFill>
                            <a:latin typeface="Cambria Math" panose="02040503050406030204" charset="0"/>
                            <a:ea typeface="宋体" panose="02010600030101010101" pitchFamily="2" charset="-122"/>
                            <a:cs typeface="Cambria Math" panose="02040503050406030204" charset="0"/>
                          </a:rPr>
                        </m:ctrlPr>
                      </m:sSubPr>
                      <m:e>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𝑙</m:t>
                        </m:r>
                      </m:e>
                      <m:sub>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1</m:t>
                        </m:r>
                      </m:sub>
                    </m:sSub>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𝑠</m:t>
                    </m:r>
                    <m:r>
                      <a:rPr lang="en-US" altLang="zh-CN" sz="1600" i="1">
                        <a:solidFill>
                          <a:schemeClr val="tx1"/>
                        </a:solidFill>
                        <a:latin typeface="Cambria Math" panose="02040503050406030204" charset="0"/>
                        <a:ea typeface="宋体" panose="02010600030101010101" pitchFamily="2" charset="-122"/>
                        <a:cs typeface="Cambria Math" panose="02040503050406030204" charset="0"/>
                      </a:rPr>
                      <m:t>)</m:t>
                    </m:r>
                  </m:oMath>
                </a14:m>
                <a:r>
                  <a:rPr lang="zh-CN" altLang="en-US" sz="1600">
                    <a:solidFill>
                      <a:schemeClr val="tx1"/>
                    </a:solidFill>
                    <a:latin typeface="Cambria Math" panose="02040503050406030204" charset="0"/>
                    <a:ea typeface="宋体" panose="02010600030101010101" pitchFamily="2" charset="-122"/>
                    <a:cs typeface="Cambria Math" panose="02040503050406030204" charset="0"/>
                  </a:rPr>
                  <a:t>的</a:t>
                </a:r>
                <a:r>
                  <a:rPr lang="en-US" altLang="zh-CN" sz="1600">
                    <a:solidFill>
                      <a:schemeClr val="tx1"/>
                    </a:solidFill>
                    <a:latin typeface="Cambria Math" panose="02040503050406030204" charset="0"/>
                    <a:ea typeface="宋体" panose="02010600030101010101" pitchFamily="2" charset="-122"/>
                    <a:cs typeface="Cambria Math" panose="02040503050406030204" charset="0"/>
                  </a:rPr>
                  <a:t>s</a:t>
                </a:r>
                <a:r>
                  <a:rPr lang="zh-CN" altLang="en-US" sz="1600">
                    <a:solidFill>
                      <a:schemeClr val="tx1"/>
                    </a:solidFill>
                    <a:latin typeface="Cambria Math" panose="02040503050406030204" charset="0"/>
                    <a:ea typeface="宋体" panose="02010600030101010101" pitchFamily="2" charset="-122"/>
                    <a:cs typeface="Cambria Math" panose="02040503050406030204" charset="0"/>
                  </a:rPr>
                  <a:t>，</a:t>
                </a:r>
                <a:r>
                  <a:rPr lang="zh-CN" altLang="en-US" sz="1600">
                    <a:solidFill>
                      <a:schemeClr val="tx1"/>
                    </a:solidFill>
                    <a:latin typeface="Cambria Math" panose="02040503050406030204" charset="0"/>
                    <a:ea typeface="宋体" panose="02010600030101010101" pitchFamily="2" charset="-122"/>
                    <a:cs typeface="Cambria Math" panose="02040503050406030204" charset="0"/>
                  </a:rPr>
                  <a:t>有</a:t>
                </a:r>
                <a:endParaRPr lang="zh-CN" altLang="en-US" sz="160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666115" y="2198370"/>
                <a:ext cx="5429250" cy="1107440"/>
              </a:xfrm>
              <a:prstGeom prst="rect">
                <a:avLst/>
              </a:prstGeom>
              <a:blipFill rotWithShape="1">
                <a:blip r:embed="rId2"/>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869315" y="3265170"/>
            <a:ext cx="4829175" cy="1143000"/>
          </a:xfrm>
          <a:prstGeom prst="rect">
            <a:avLst/>
          </a:prstGeom>
        </p:spPr>
      </p:pic>
      <p:sp>
        <p:nvSpPr>
          <p:cNvPr id="9" name="文本框 8"/>
          <p:cNvSpPr txBox="1"/>
          <p:nvPr/>
        </p:nvSpPr>
        <p:spPr>
          <a:xfrm>
            <a:off x="666115" y="4408170"/>
            <a:ext cx="5429250" cy="2061210"/>
          </a:xfrm>
          <a:prstGeom prst="rect">
            <a:avLst/>
          </a:prstGeom>
        </p:spPr>
        <p:txBody>
          <a:bodyPr wrap="square">
            <a:spAutoFit/>
          </a:bodyPr>
          <a:p>
            <a:pPr marL="0" indent="0"/>
            <a:r>
              <a:rPr lang="zh-CN" altLang="en-US" sz="1600" b="0" i="0">
                <a:solidFill>
                  <a:schemeClr val="tx1"/>
                </a:solidFill>
                <a:latin typeface="宋体" panose="02010600030101010101" pitchFamily="2" charset="-122"/>
                <a:ea typeface="宋体" panose="02010600030101010101" pitchFamily="2" charset="-122"/>
              </a:rPr>
              <a:t>模数切换技术允许计算者在不知道秘密密钥的情况下，通过选择合适的模数</a:t>
            </a:r>
            <a:r>
              <a:rPr lang="en-US" altLang="zh-CN" sz="1600" b="0" i="0">
                <a:solidFill>
                  <a:schemeClr val="tx1"/>
                </a:solidFill>
                <a:latin typeface="宋体" panose="02010600030101010101" pitchFamily="2" charset="-122"/>
                <a:ea typeface="宋体" panose="02010600030101010101" pitchFamily="2" charset="-122"/>
              </a:rPr>
              <a:t>p</a:t>
            </a:r>
            <a:r>
              <a:rPr lang="zh-CN" altLang="en-US" sz="1600" b="0" i="0">
                <a:solidFill>
                  <a:schemeClr val="tx1"/>
                </a:solidFill>
                <a:latin typeface="宋体" panose="02010600030101010101" pitchFamily="2" charset="-122"/>
                <a:ea typeface="宋体" panose="02010600030101010101" pitchFamily="2" charset="-122"/>
              </a:rPr>
              <a:t>（小于</a:t>
            </a:r>
            <a:r>
              <a:rPr lang="en-US" altLang="zh-CN" sz="1600" b="0" i="0">
                <a:solidFill>
                  <a:schemeClr val="tx1"/>
                </a:solidFill>
                <a:latin typeface="宋体" panose="02010600030101010101" pitchFamily="2" charset="-122"/>
                <a:ea typeface="宋体" panose="02010600030101010101" pitchFamily="2" charset="-122"/>
              </a:rPr>
              <a:t>q</a:t>
            </a:r>
            <a:r>
              <a:rPr lang="zh-CN" altLang="en-US" sz="1600" b="0" i="0">
                <a:solidFill>
                  <a:schemeClr val="tx1"/>
                </a:solidFill>
                <a:latin typeface="宋体" panose="02010600030101010101" pitchFamily="2" charset="-122"/>
                <a:ea typeface="宋体" panose="02010600030101010101" pitchFamily="2" charset="-122"/>
              </a:rPr>
              <a:t>），有可能降低密文的噪声。在后续的无自举全同态加密方案（如 3.4 节中的方案）中，模数切换技术被广泛应用于 FHE.Refresh 操作中。通过巧妙地选择一系列逐渐减小的模数（形成模数阶梯），在每次乘法操作后应用模数切换，可以将密文的噪声控制在合理范围内，确保密文能够正确解密，从而实现了高效的无自举全同态加密。</a:t>
            </a:r>
            <a:endParaRPr lang="zh-CN" altLang="en-US" sz="1600" b="0" i="0">
              <a:solidFill>
                <a:schemeClr val="tx1"/>
              </a:solidFill>
              <a:latin typeface="宋体" panose="02010600030101010101" pitchFamily="2" charset="-122"/>
              <a:ea typeface="宋体" panose="02010600030101010101" pitchFamily="2" charset="-122"/>
            </a:endParaRPr>
          </a:p>
        </p:txBody>
      </p:sp>
      <p:sp>
        <p:nvSpPr>
          <p:cNvPr id="27" name="矩形 26"/>
          <p:cNvSpPr/>
          <p:nvPr/>
        </p:nvSpPr>
        <p:spPr>
          <a:xfrm>
            <a:off x="6393180" y="1514475"/>
            <a:ext cx="5558790" cy="5271770"/>
          </a:xfrm>
          <a:prstGeom prst="rect">
            <a:avLst/>
          </a:prstGeom>
          <a:noFill/>
          <a:ln w="12700">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椭圆 9"/>
          <p:cNvSpPr/>
          <p:nvPr/>
        </p:nvSpPr>
        <p:spPr>
          <a:xfrm>
            <a:off x="1366520" y="3350260"/>
            <a:ext cx="3161665" cy="50355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nvSpPr>
        <p:spPr>
          <a:xfrm>
            <a:off x="4074160" y="3197860"/>
            <a:ext cx="1804670" cy="275590"/>
          </a:xfrm>
          <a:prstGeom prst="rect">
            <a:avLst/>
          </a:prstGeom>
          <a:noFill/>
        </p:spPr>
        <p:txBody>
          <a:bodyPr wrap="square" rtlCol="0">
            <a:spAutoFit/>
          </a:bodyPr>
          <a:p>
            <a:r>
              <a:rPr lang="zh-CN" altLang="en-US" sz="1200" dirty="0">
                <a:solidFill>
                  <a:srgbClr val="FF0000"/>
                </a:solidFill>
                <a:latin typeface="Cambria Math" panose="02040503050406030204" charset="0"/>
                <a:ea typeface="宋体" panose="02010600030101010101" pitchFamily="2" charset="-122"/>
                <a:cs typeface="Cambria Math" panose="02040503050406030204" charset="0"/>
              </a:rPr>
              <a:t>不影响解密又减小噪声</a:t>
            </a:r>
            <a:endParaRPr lang="zh-CN" altLang="en-US" sz="1200" dirty="0">
              <a:solidFill>
                <a:srgbClr val="FF0000"/>
              </a:solidFill>
              <a:latin typeface="Cambria Math" panose="02040503050406030204" charset="0"/>
              <a:ea typeface="宋体" panose="02010600030101010101" pitchFamily="2" charset="-122"/>
              <a:cs typeface="Cambria Math" panose="02040503050406030204" charset="0"/>
            </a:endParaRPr>
          </a:p>
        </p:txBody>
      </p:sp>
      <p:sp>
        <p:nvSpPr>
          <p:cNvPr id="11" name="文本框 10"/>
          <p:cNvSpPr txBox="1"/>
          <p:nvPr/>
        </p:nvSpPr>
        <p:spPr>
          <a:xfrm>
            <a:off x="6656705" y="2198370"/>
            <a:ext cx="4777105" cy="1322070"/>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Times New Roman" panose="02020603050405020304" pitchFamily="18" charset="0"/>
              </a:rPr>
              <a:t>重线性化</a:t>
            </a:r>
            <a:endParaRPr lang="zh-CN" altLang="en-US" sz="1600" dirty="0">
              <a:latin typeface="宋体" panose="02010600030101010101" pitchFamily="2" charset="-122"/>
              <a:ea typeface="宋体" panose="02010600030101010101" pitchFamily="2" charset="-122"/>
              <a:cs typeface="Times New Roman" panose="02020603050405020304" pitchFamily="18" charset="0"/>
            </a:endParaRPr>
          </a:p>
          <a:p>
            <a:pPr indent="457200"/>
            <a:r>
              <a:rPr lang="zh-CN" altLang="en-US" sz="1600" dirty="0">
                <a:latin typeface="宋体" panose="02010600030101010101" pitchFamily="2" charset="-122"/>
                <a:ea typeface="宋体" panose="02010600030101010101" pitchFamily="2" charset="-122"/>
                <a:cs typeface="Times New Roman" panose="02020603050405020304" pitchFamily="18" charset="0"/>
              </a:rPr>
              <a:t>同态乘法导致密文和密钥由于张量积运算，导致维度不断增加，使得计算变得复杂。</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重线性化过程</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将以将长密文（张量积密钥</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Times New Roman" panose="02020603050405020304" pitchFamily="18" charset="0"/>
              </a:rPr>
              <a:t>转换为由不同的短</a:t>
            </a:r>
            <a:r>
              <a:rPr lang="zh-CN" altLang="en-US" sz="1600" dirty="0">
                <a:latin typeface="宋体" panose="02010600030101010101" pitchFamily="2" charset="-122"/>
                <a:ea typeface="宋体" panose="02010600030101010101" pitchFamily="2" charset="-122"/>
                <a:cs typeface="Times New Roman" panose="02020603050405020304" pitchFamily="18" charset="0"/>
              </a:rPr>
              <a:t>密钥进行解密的短密文。</a:t>
            </a:r>
            <a:endParaRPr lang="zh-CN" altLang="en-US" sz="16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下箭头 11"/>
          <p:cNvSpPr/>
          <p:nvPr/>
        </p:nvSpPr>
        <p:spPr>
          <a:xfrm>
            <a:off x="8866505" y="3568065"/>
            <a:ext cx="530225" cy="4419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9452610" y="3651250"/>
            <a:ext cx="1261110" cy="275590"/>
          </a:xfrm>
          <a:prstGeom prst="rect">
            <a:avLst/>
          </a:prstGeom>
          <a:noFill/>
        </p:spPr>
        <p:txBody>
          <a:bodyPr wrap="square" rtlCol="0">
            <a:spAutoFit/>
          </a:bodyPr>
          <a:p>
            <a:r>
              <a:rPr lang="zh-CN" altLang="en-US" sz="1200" dirty="0">
                <a:latin typeface="Cambria Math" panose="02040503050406030204" charset="0"/>
                <a:ea typeface="宋体" panose="02010600030101010101" pitchFamily="2" charset="-122"/>
                <a:cs typeface="Cambria Math" panose="02040503050406030204" charset="0"/>
              </a:rPr>
              <a:t>泛化</a:t>
            </a:r>
            <a:endParaRPr lang="zh-CN" altLang="en-US" sz="1200" dirty="0">
              <a:latin typeface="Cambria Math" panose="02040503050406030204" charset="0"/>
              <a:ea typeface="宋体" panose="02010600030101010101" pitchFamily="2" charset="-122"/>
              <a:cs typeface="Cambria Math" panose="02040503050406030204" charset="0"/>
            </a:endParaRPr>
          </a:p>
        </p:txBody>
      </p:sp>
      <mc:AlternateContent xmlns:mc="http://schemas.openxmlformats.org/markup-compatibility/2006">
        <mc:Choice xmlns:a14="http://schemas.microsoft.com/office/drawing/2010/main" Requires="a14">
          <p:sp>
            <p:nvSpPr>
              <p:cNvPr id="14" name="文本框 13"/>
              <p:cNvSpPr txBox="1"/>
              <p:nvPr/>
            </p:nvSpPr>
            <p:spPr>
              <a:xfrm>
                <a:off x="6656705" y="4057650"/>
                <a:ext cx="4777105" cy="829945"/>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Times New Roman" panose="02020603050405020304" pitchFamily="18" charset="0"/>
                  </a:rPr>
                  <a:t>一个在一个密钥向量</a:t>
                </a:r>
                <a14:m>
                  <m:oMath xmlns:m="http://schemas.openxmlformats.org/officeDocument/2006/math">
                    <m:sSub>
                      <m:sSubPr>
                        <m:ctrlPr>
                          <a:rPr lang="en-US" altLang="zh-CN" sz="1600" i="1" dirty="0">
                            <a:latin typeface="Cambria Math" panose="02040503050406030204"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𝑠</m:t>
                        </m:r>
                      </m:e>
                      <m:sub>
                        <m:r>
                          <a:rPr lang="en-US" altLang="zh-CN" sz="1600" i="1" dirty="0">
                            <a:latin typeface="Cambria Math" panose="02040503050406030204" charset="0"/>
                            <a:ea typeface="宋体" panose="02010600030101010101" pitchFamily="2" charset="-122"/>
                            <a:cs typeface="Cambria Math" panose="02040503050406030204" charset="0"/>
                          </a:rPr>
                          <m:t>1</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下可解密的密文</a:t>
                </a:r>
                <a14:m>
                  <m:oMath xmlns:m="http://schemas.openxmlformats.org/officeDocument/2006/math">
                    <m:sSub>
                      <m:sSubPr>
                        <m:ctrlPr>
                          <a:rPr lang="en-US" altLang="zh-CN" sz="1600" i="1" dirty="0">
                            <a:latin typeface="Cambria Math" panose="02040503050406030204"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𝑐</m:t>
                        </m:r>
                      </m:e>
                      <m:sub>
                        <m:r>
                          <a:rPr lang="en-US" altLang="zh-CN" sz="1600" i="1" dirty="0">
                            <a:latin typeface="Cambria Math" panose="02040503050406030204" charset="0"/>
                            <a:ea typeface="宋体" panose="02010600030101010101" pitchFamily="2" charset="-122"/>
                            <a:cs typeface="Cambria Math" panose="02040503050406030204" charset="0"/>
                          </a:rPr>
                          <m:t>1</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转换为另一个密文</a:t>
                </a:r>
                <a14:m>
                  <m:oMath xmlns:m="http://schemas.openxmlformats.org/officeDocument/2006/math">
                    <m:sSub>
                      <m:sSubPr>
                        <m:ctrlPr>
                          <a:rPr lang="en-US" altLang="zh-CN" sz="1600" i="1" dirty="0">
                            <a:latin typeface="Cambria Math" panose="02040503050406030204"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𝑐</m:t>
                        </m:r>
                      </m:e>
                      <m:sub>
                        <m:r>
                          <a:rPr lang="en-US" altLang="zh-CN" sz="1600" i="1" dirty="0">
                            <a:latin typeface="Cambria Math" panose="02040503050406030204" charset="0"/>
                            <a:ea typeface="宋体" panose="02010600030101010101" pitchFamily="2" charset="-122"/>
                            <a:cs typeface="Cambria Math" panose="02040503050406030204" charset="0"/>
                          </a:rPr>
                          <m:t>2</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，这个新的密文</a:t>
                </a:r>
                <a14:m>
                  <m:oMath xmlns:m="http://schemas.openxmlformats.org/officeDocument/2006/math">
                    <m:sSub>
                      <m:sSubPr>
                        <m:ctrlPr>
                          <a:rPr lang="en-US" altLang="zh-CN" sz="1600" i="1" dirty="0">
                            <a:latin typeface="Cambria Math" panose="02040503050406030204"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𝑐</m:t>
                        </m:r>
                      </m:e>
                      <m:sub>
                        <m:r>
                          <a:rPr lang="en-US" altLang="zh-CN" sz="1600" i="1" dirty="0">
                            <a:latin typeface="Cambria Math" panose="02040503050406030204" charset="0"/>
                            <a:ea typeface="宋体" panose="02010600030101010101" pitchFamily="2" charset="-122"/>
                            <a:cs typeface="Cambria Math" panose="02040503050406030204" charset="0"/>
                          </a:rPr>
                          <m:t>2</m:t>
                        </m:r>
                      </m:sub>
                    </m:sSub>
                  </m:oMath>
                </a14:m>
                <a:r>
                  <a:rPr lang="zh-CN" altLang="en-US" sz="1600" dirty="0">
                    <a:latin typeface="Cambria Math" panose="02040503050406030204" charset="0"/>
                    <a:ea typeface="宋体" panose="02010600030101010101" pitchFamily="2" charset="-122"/>
                    <a:cs typeface="Cambria Math" panose="02040503050406030204" charset="0"/>
                  </a:rPr>
                  <a:t>与</a:t>
                </a:r>
                <a14:m>
                  <m:oMath xmlns:m="http://schemas.openxmlformats.org/officeDocument/2006/math">
                    <m:sSub>
                      <m:sSubPr>
                        <m:ctrlPr>
                          <a:rPr lang="en-US" altLang="zh-CN" sz="1600" i="1" dirty="0">
                            <a:latin typeface="Cambria Math" panose="02040503050406030204"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𝑐</m:t>
                        </m:r>
                      </m:e>
                      <m:sub>
                        <m:r>
                          <a:rPr lang="en-US" altLang="zh-CN" sz="1600" i="1" dirty="0">
                            <a:latin typeface="Cambria Math" panose="02040503050406030204" charset="0"/>
                            <a:ea typeface="宋体" panose="02010600030101010101" pitchFamily="2" charset="-122"/>
                            <a:cs typeface="Cambria Math" panose="02040503050406030204" charset="0"/>
                          </a:rPr>
                          <m:t>1</m:t>
                        </m:r>
                      </m:sub>
                    </m:sSub>
                  </m:oMath>
                </a14:m>
                <a:r>
                  <a:rPr lang="zh-CN" altLang="en-US" sz="1600" dirty="0">
                    <a:latin typeface="Cambria Math" panose="02040503050406030204" charset="0"/>
                    <a:ea typeface="宋体" panose="02010600030101010101" pitchFamily="2" charset="-122"/>
                    <a:cs typeface="Cambria Math" panose="02040503050406030204" charset="0"/>
                  </a:rPr>
                  <a:t>由同一个明文消息加密得到</a:t>
                </a:r>
                <a:r>
                  <a:rPr lang="zh-CN" altLang="en-US" sz="1600" dirty="0">
                    <a:latin typeface="宋体" panose="02010600030101010101" pitchFamily="2" charset="-122"/>
                    <a:ea typeface="宋体" panose="02010600030101010101" pitchFamily="2" charset="-122"/>
                    <a:cs typeface="Times New Roman" panose="02020603050405020304" pitchFamily="18" charset="0"/>
                  </a:rPr>
                  <a:t>，但现在在第二个密钥</a:t>
                </a:r>
                <a14:m>
                  <m:oMath xmlns:m="http://schemas.openxmlformats.org/officeDocument/2006/math">
                    <m:sSub>
                      <m:sSubPr>
                        <m:ctrlPr>
                          <a:rPr lang="en-US" altLang="zh-CN" sz="1600" i="1" dirty="0">
                            <a:latin typeface="Cambria Math" panose="02040503050406030204" charset="0"/>
                            <a:ea typeface="宋体" panose="02010600030101010101" pitchFamily="2" charset="-122"/>
                            <a:cs typeface="Cambria Math" panose="02040503050406030204" charset="0"/>
                          </a:rPr>
                        </m:ctrlPr>
                      </m:sSubPr>
                      <m:e>
                        <m:r>
                          <a:rPr lang="en-US" altLang="zh-CN" sz="1600" i="1" dirty="0">
                            <a:latin typeface="Cambria Math" panose="02040503050406030204" charset="0"/>
                            <a:ea typeface="宋体" panose="02010600030101010101" pitchFamily="2" charset="-122"/>
                            <a:cs typeface="Cambria Math" panose="02040503050406030204" charset="0"/>
                          </a:rPr>
                          <m:t>𝑠</m:t>
                        </m:r>
                      </m:e>
                      <m:sub>
                        <m:r>
                          <a:rPr lang="en-US" altLang="zh-CN" sz="1600" i="1" dirty="0">
                            <a:latin typeface="Cambria Math" panose="02040503050406030204" charset="0"/>
                            <a:ea typeface="宋体" panose="02010600030101010101" pitchFamily="2" charset="-122"/>
                            <a:cs typeface="Cambria Math" panose="02040503050406030204" charset="0"/>
                          </a:rPr>
                          <m:t>2</m:t>
                        </m:r>
                      </m:sub>
                    </m:sSub>
                  </m:oMath>
                </a14:m>
                <a:r>
                  <a:rPr lang="zh-CN" altLang="en-US" sz="1600" dirty="0">
                    <a:latin typeface="宋体" panose="02010600030101010101" pitchFamily="2" charset="-122"/>
                    <a:ea typeface="宋体" panose="02010600030101010101" pitchFamily="2" charset="-122"/>
                    <a:cs typeface="Times New Roman" panose="02020603050405020304" pitchFamily="18" charset="0"/>
                  </a:rPr>
                  <a:t>向量下解密。</a:t>
                </a:r>
                <a:endParaRPr lang="zh-CN" altLang="en-US" sz="1600" dirty="0">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6656705" y="4057650"/>
                <a:ext cx="4777105" cy="829945"/>
              </a:xfrm>
              <a:prstGeom prst="rect">
                <a:avLst/>
              </a:prstGeom>
              <a:blipFill rotWithShape="1">
                <a:blip r:embed="rId4"/>
                <a:stretch>
                  <a:fillRect/>
                </a:stretch>
              </a:blipFill>
            </p:spPr>
            <p:txBody>
              <a:bodyPr/>
              <a:lstStyle/>
              <a:p>
                <a:r>
                  <a:rPr lang="zh-CN" altLang="en-US">
                    <a:noFill/>
                  </a:rPr>
                  <a:t> </a:t>
                </a:r>
              </a:p>
            </p:txBody>
          </p:sp>
        </mc:Fallback>
      </mc:AlternateContent>
      <p:pic>
        <p:nvPicPr>
          <p:cNvPr id="15" name="图片 14"/>
          <p:cNvPicPr>
            <a:picLocks noChangeAspect="1"/>
          </p:cNvPicPr>
          <p:nvPr/>
        </p:nvPicPr>
        <p:blipFill>
          <a:blip r:embed="rId5"/>
          <a:stretch>
            <a:fillRect/>
          </a:stretch>
        </p:blipFill>
        <p:spPr>
          <a:xfrm>
            <a:off x="6713855" y="5153660"/>
            <a:ext cx="5093970" cy="975360"/>
          </a:xfrm>
          <a:prstGeom prst="rect">
            <a:avLst/>
          </a:prstGeom>
        </p:spPr>
      </p:pic>
      <p:sp>
        <p:nvSpPr>
          <p:cNvPr id="16" name="椭圆 15"/>
          <p:cNvSpPr/>
          <p:nvPr/>
        </p:nvSpPr>
        <p:spPr>
          <a:xfrm>
            <a:off x="8513445" y="5838825"/>
            <a:ext cx="762000" cy="4286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椭圆 16"/>
          <p:cNvSpPr/>
          <p:nvPr/>
        </p:nvSpPr>
        <p:spPr>
          <a:xfrm>
            <a:off x="7696835" y="5537200"/>
            <a:ext cx="762000" cy="4286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文本框 17"/>
          <p:cNvSpPr txBox="1"/>
          <p:nvPr/>
        </p:nvSpPr>
        <p:spPr>
          <a:xfrm>
            <a:off x="9083040" y="6193790"/>
            <a:ext cx="1261110" cy="275590"/>
          </a:xfrm>
          <a:prstGeom prst="rect">
            <a:avLst/>
          </a:prstGeom>
          <a:noFill/>
        </p:spPr>
        <p:txBody>
          <a:bodyPr wrap="square" rtlCol="0">
            <a:spAutoFit/>
          </a:bodyPr>
          <a:p>
            <a:r>
              <a:rPr lang="zh-CN" altLang="en-US" sz="1200" dirty="0">
                <a:latin typeface="Cambria Math" panose="02040503050406030204" charset="0"/>
                <a:ea typeface="宋体" panose="02010600030101010101" pitchFamily="2" charset="-122"/>
                <a:cs typeface="Cambria Math" panose="02040503050406030204" charset="0"/>
              </a:rPr>
              <a:t>二进制分解</a:t>
            </a:r>
            <a:endParaRPr lang="zh-CN" altLang="en-US" sz="1200" dirty="0">
              <a:latin typeface="Cambria Math" panose="02040503050406030204" charset="0"/>
              <a:ea typeface="宋体" panose="02010600030101010101" pitchFamily="2" charset="-122"/>
              <a:cs typeface="Cambria Math" panose="02040503050406030204" charset="0"/>
            </a:endParaRPr>
          </a:p>
        </p:txBody>
      </p:sp>
      <p:sp>
        <p:nvSpPr>
          <p:cNvPr id="19" name="文本框 18"/>
          <p:cNvSpPr txBox="1"/>
          <p:nvPr/>
        </p:nvSpPr>
        <p:spPr>
          <a:xfrm>
            <a:off x="8379460" y="5466715"/>
            <a:ext cx="1261110" cy="275590"/>
          </a:xfrm>
          <a:prstGeom prst="rect">
            <a:avLst/>
          </a:prstGeom>
          <a:noFill/>
        </p:spPr>
        <p:txBody>
          <a:bodyPr wrap="square" rtlCol="0">
            <a:spAutoFit/>
          </a:bodyPr>
          <a:p>
            <a:r>
              <a:rPr lang="zh-CN" altLang="en-US" sz="1200" dirty="0">
                <a:latin typeface="Cambria Math" panose="02040503050406030204" charset="0"/>
                <a:ea typeface="宋体" panose="02010600030101010101" pitchFamily="2" charset="-122"/>
                <a:cs typeface="Cambria Math" panose="02040503050406030204" charset="0"/>
              </a:rPr>
              <a:t>还原</a:t>
            </a:r>
            <a:endParaRPr lang="zh-CN" altLang="en-US" sz="1200" dirty="0">
              <a:latin typeface="Cambria Math" panose="02040503050406030204" charset="0"/>
              <a:ea typeface="宋体" panose="02010600030101010101" pitchFamily="2" charset="-122"/>
              <a:cs typeface="Cambria Math" panose="02040503050406030204" charset="0"/>
            </a:endParaRPr>
          </a:p>
        </p:txBody>
      </p:sp>
      <p:sp>
        <p:nvSpPr>
          <p:cNvPr id="20" name="文本框 19"/>
          <p:cNvSpPr txBox="1"/>
          <p:nvPr/>
        </p:nvSpPr>
        <p:spPr>
          <a:xfrm>
            <a:off x="11303635" y="6492240"/>
            <a:ext cx="909320" cy="368300"/>
          </a:xfrm>
          <a:prstGeom prst="rect">
            <a:avLst/>
          </a:prstGeom>
          <a:noFill/>
        </p:spPr>
        <p:txBody>
          <a:bodyPr wrap="square" rtlCol="0">
            <a:spAutoFit/>
          </a:bodyPr>
          <a:p>
            <a:r>
              <a:rPr lang="en-US" altLang="zh-CN" dirty="0">
                <a:solidFill>
                  <a:schemeClr val="bg1">
                    <a:lumMod val="75000"/>
                  </a:schemeClr>
                </a:solidFill>
              </a:rPr>
              <a:t>11/17</a:t>
            </a:r>
            <a:endParaRPr lang="en-US" altLang="zh-CN" dirty="0">
              <a:solidFill>
                <a:schemeClr val="bg1">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GSW13</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824230" y="1564005"/>
            <a:ext cx="3437255" cy="368300"/>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rPr>
              <a:t>同态的完美目标：</a:t>
            </a:r>
            <a:r>
              <a:rPr lang="zh-CN" altLang="en-US" b="1" dirty="0">
                <a:latin typeface="Times New Roman" panose="02020603050405020304" pitchFamily="18" charset="0"/>
                <a:cs typeface="Times New Roman" panose="02020603050405020304" pitchFamily="18" charset="0"/>
              </a:rPr>
              <a:t>特征向量</a:t>
            </a:r>
            <a:endParaRPr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p:cNvSpPr txBox="1"/>
              <p:nvPr/>
            </p:nvSpPr>
            <p:spPr>
              <a:xfrm>
                <a:off x="443230" y="1979295"/>
                <a:ext cx="4098290" cy="2876550"/>
              </a:xfrm>
              <a:prstGeom prst="rect">
                <a:avLst/>
              </a:prstGeom>
              <a:noFill/>
            </p:spPr>
            <p:txBody>
              <a:bodyPr wrap="square" rtlCol="0">
                <a:spAutoFit/>
              </a:bodyPr>
              <a:p>
                <a:r>
                  <a:rPr lang="zh-CN" altLang="en-US" dirty="0">
                    <a:latin typeface="Cambria Math" panose="02040503050406030204" charset="0"/>
                    <a:ea typeface="宋体" panose="02010600030101010101" pitchFamily="2" charset="-122"/>
                    <a:cs typeface="Cambria Math" panose="02040503050406030204" charset="0"/>
                  </a:rPr>
                  <a:t>特征值与特征向量具有巧妙的线性关系</a:t>
                </a:r>
                <a:endParaRPr lang="en-US" altLang="zh-CN" dirty="0">
                  <a:latin typeface="Cambria Math" panose="02040503050406030204" charset="0"/>
                  <a:ea typeface="宋体" panose="02010600030101010101" pitchFamily="2" charset="-122"/>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𝐴𝑥</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𝑎</m:t>
                      </m:r>
                      <m:r>
                        <a:rPr lang="en-US" altLang="zh-CN" i="1" dirty="0">
                          <a:latin typeface="Cambria Math" panose="02040503050406030204" charset="0"/>
                          <a:ea typeface="宋体" panose="02010600030101010101" pitchFamily="2" charset="-122"/>
                          <a:cs typeface="Cambria Math" panose="02040503050406030204" charset="0"/>
                        </a:rPr>
                        <m:t>𝑥</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r>
                  <a:rPr lang="zh-CN" altLang="en-US" dirty="0">
                    <a:latin typeface="宋体" panose="02010600030101010101" pitchFamily="2" charset="-122"/>
                    <a:ea typeface="宋体" panose="02010600030101010101" pitchFamily="2" charset="-122"/>
                    <a:cs typeface="宋体" panose="02010600030101010101" pitchFamily="2" charset="-122"/>
                  </a:rPr>
                  <a:t>针对同态加密的第一次</a:t>
                </a:r>
                <a:r>
                  <a:rPr lang="zh-CN" altLang="en-US" dirty="0">
                    <a:latin typeface="宋体" panose="02010600030101010101" pitchFamily="2" charset="-122"/>
                    <a:ea typeface="宋体" panose="02010600030101010101" pitchFamily="2" charset="-122"/>
                    <a:cs typeface="宋体" panose="02010600030101010101" pitchFamily="2" charset="-122"/>
                  </a:rPr>
                  <a:t>尝试：</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en-US" altLang="zh-CN" i="1" dirty="0">
                    <a:latin typeface="Times New Roman" panose="02020603050405020304" pitchFamily="18" charset="0"/>
                    <a:ea typeface="宋体" panose="02010600030101010101" pitchFamily="2" charset="-122"/>
                    <a:cs typeface="Times New Roman" panose="02020603050405020304" pitchFamily="18" charset="0"/>
                  </a:rPr>
                  <a:t>KeyGen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indent="457200"/>
                <a:r>
                  <a:rPr lang="en-US" altLang="zh-CN" dirty="0">
                    <a:latin typeface="Times New Roman" panose="02020603050405020304" pitchFamily="18" charset="0"/>
                    <a:ea typeface="宋体" panose="02010600030101010101" pitchFamily="2" charset="-122"/>
                    <a:cs typeface="Times New Roman" panose="02020603050405020304" pitchFamily="18" charset="0"/>
                  </a:rPr>
                  <a:t>output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acc>
                      <m:accPr>
                        <m:chr m:val="⃗"/>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𝑠</m:t>
                        </m:r>
                      </m:e>
                    </m:acc>
                    <m:r>
                      <a:rPr lang="en-US" altLang="zh-CN" i="1" dirty="0">
                        <a:latin typeface="Cambria Math" panose="02040503050406030204" charset="0"/>
                        <a:ea typeface="宋体" panose="02010600030101010101" pitchFamily="2" charset="-122"/>
                        <a:cs typeface="Cambria Math" panose="02040503050406030204" charset="0"/>
                      </a:rPr>
                      <m:t>←</m:t>
                    </m:r>
                    <m:sSup>
                      <m:sSupPr>
                        <m:ctrlPr>
                          <a:rPr lang="en-US" altLang="zh-CN" i="1" dirty="0">
                            <a:latin typeface="Cambria Math" panose="02040503050406030204" charset="0"/>
                            <a:ea typeface="宋体" panose="02010600030101010101" pitchFamily="2" charset="-122"/>
                            <a:cs typeface="Cambria Math" panose="02040503050406030204" charset="0"/>
                          </a:rPr>
                        </m:ctrlPr>
                      </m:sSupPr>
                      <m:e>
                        <m:r>
                          <a:rPr lang="en-US" altLang="zh-CN" i="1" dirty="0">
                            <a:latin typeface="Cambria Math" panose="02040503050406030204" charset="0"/>
                            <a:ea typeface="宋体" panose="02010600030101010101" pitchFamily="2" charset="-122"/>
                            <a:cs typeface="Cambria Math" panose="02040503050406030204" charset="0"/>
                          </a:rPr>
                          <m:t>ℤ</m:t>
                        </m:r>
                      </m:e>
                      <m:sup>
                        <m:r>
                          <a:rPr lang="en-US" altLang="zh-CN" i="1" dirty="0">
                            <a:latin typeface="Cambria Math" panose="02040503050406030204" charset="0"/>
                            <a:ea typeface="宋体" panose="02010600030101010101" pitchFamily="2" charset="-122"/>
                            <a:cs typeface="Cambria Math" panose="02040503050406030204" charset="0"/>
                          </a:rPr>
                          <m:t>𝑛</m:t>
                        </m:r>
                      </m:sup>
                    </m:sSup>
                  </m:oMath>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Enc</a:t>
                </a:r>
                <a14:m>
                  <m:oMath xmlns:m="http://schemas.openxmlformats.org/officeDocument/2006/math">
                    <m:d>
                      <m:d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latin typeface="宋体" panose="02010600030101010101" pitchFamily="2" charset="-122"/>
                    <a:ea typeface="宋体" panose="02010600030101010101" pitchFamily="2" charset="-122"/>
                    <a:cs typeface="宋体" panose="02010600030101010101" pitchFamily="2" charset="-122"/>
                  </a:rPr>
                  <a:t>密文</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14:m>
                  <m:oMath xmlns:m="http://schemas.openxmlformats.org/officeDocument/2006/math">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oMath>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a:p>
                <a:pPr indent="457200"/>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output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a:t>
                </a:r>
                <a14:m>
                  <m:oMath xmlns:m="http://schemas.openxmlformats.org/officeDocument/2006/math">
                    <m:d>
                      <m:d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：一个自然的过程</a:t>
                </a:r>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443230" y="1979295"/>
                <a:ext cx="4098290" cy="2876550"/>
              </a:xfrm>
              <a:prstGeom prst="rect">
                <a:avLst/>
              </a:prstGeom>
              <a:blipFill rotWithShape="1">
                <a:blip r:embed="rId2"/>
                <a:stretch>
                  <a:fillRect/>
                </a:stretch>
              </a:blipFill>
            </p:spPr>
            <p:txBody>
              <a:bodyPr/>
              <a:lstStyle/>
              <a:p>
                <a:r>
                  <a:rPr lang="zh-CN" altLang="en-US">
                    <a:noFill/>
                  </a:rPr>
                  <a:t> </a:t>
                </a:r>
              </a:p>
            </p:txBody>
          </p:sp>
        </mc:Fallback>
      </mc:AlternateContent>
      <p:cxnSp>
        <p:nvCxnSpPr>
          <p:cNvPr id="32" name="直接连接符 31"/>
          <p:cNvCxnSpPr/>
          <p:nvPr/>
        </p:nvCxnSpPr>
        <p:spPr>
          <a:xfrm flipH="1">
            <a:off x="4535170" y="483870"/>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19" name="矩形 18"/>
          <p:cNvSpPr/>
          <p:nvPr/>
        </p:nvSpPr>
        <p:spPr>
          <a:xfrm>
            <a:off x="1035050" y="4902835"/>
            <a:ext cx="2432685" cy="518160"/>
          </a:xfrm>
          <a:prstGeom prst="rect">
            <a:avLst/>
          </a:prstGeom>
          <a:noFill/>
          <a:ln>
            <a:noFill/>
          </a:ln>
        </p:spPr>
        <p:txBody>
          <a:bodyPr wrap="none" rtlCol="0" anchor="t">
            <a:noAutofit/>
          </a:bodyPr>
          <a:p>
            <a:pPr algn="ctr"/>
            <a:r>
              <a:rPr lang="zh-CN" altLang="en-US" sz="3200" b="1">
                <a:ln w="22225">
                  <a:solidFill>
                    <a:schemeClr val="accent2"/>
                  </a:solidFill>
                  <a:prstDash val="solid"/>
                </a:ln>
                <a:solidFill>
                  <a:schemeClr val="accent2">
                    <a:lumMod val="40000"/>
                    <a:lumOff val="60000"/>
                  </a:schemeClr>
                </a:solidFill>
                <a:effectLst/>
              </a:rPr>
              <a:t>真的</a:t>
            </a:r>
            <a:r>
              <a:rPr lang="en-US" altLang="zh-CN" sz="3200" b="1">
                <a:ln w="22225">
                  <a:solidFill>
                    <a:schemeClr val="accent2"/>
                  </a:solidFill>
                  <a:prstDash val="solid"/>
                </a:ln>
                <a:solidFill>
                  <a:schemeClr val="accent2">
                    <a:lumMod val="40000"/>
                    <a:lumOff val="60000"/>
                  </a:schemeClr>
                </a:solidFill>
                <a:effectLst/>
              </a:rPr>
              <a:t>“</a:t>
            </a:r>
            <a:r>
              <a:rPr lang="zh-CN" altLang="en-US" sz="3200" b="1">
                <a:ln w="22225">
                  <a:solidFill>
                    <a:schemeClr val="accent2"/>
                  </a:solidFill>
                  <a:prstDash val="solid"/>
                </a:ln>
                <a:solidFill>
                  <a:schemeClr val="accent2">
                    <a:lumMod val="40000"/>
                    <a:lumOff val="60000"/>
                  </a:schemeClr>
                </a:solidFill>
                <a:effectLst/>
              </a:rPr>
              <a:t>加密</a:t>
            </a:r>
            <a:r>
              <a:rPr lang="en-US" altLang="zh-CN" sz="3200" b="1">
                <a:ln w="22225">
                  <a:solidFill>
                    <a:schemeClr val="accent2"/>
                  </a:solidFill>
                  <a:prstDash val="solid"/>
                </a:ln>
                <a:solidFill>
                  <a:schemeClr val="accent2">
                    <a:lumMod val="40000"/>
                    <a:lumOff val="60000"/>
                  </a:schemeClr>
                </a:solidFill>
                <a:effectLst/>
              </a:rPr>
              <a:t>”</a:t>
            </a:r>
            <a:r>
              <a:rPr lang="zh-CN" altLang="en-US" sz="3200" b="1">
                <a:ln w="22225">
                  <a:solidFill>
                    <a:schemeClr val="accent2"/>
                  </a:solidFill>
                  <a:prstDash val="solid"/>
                </a:ln>
                <a:solidFill>
                  <a:schemeClr val="accent2">
                    <a:lumMod val="40000"/>
                    <a:lumOff val="60000"/>
                  </a:schemeClr>
                </a:solidFill>
                <a:effectLst/>
              </a:rPr>
              <a:t>？</a:t>
            </a:r>
            <a:endParaRPr lang="zh-CN" altLang="en-US" sz="3200" b="1">
              <a:ln w="22225">
                <a:solidFill>
                  <a:schemeClr val="accent2"/>
                </a:solidFill>
                <a:prstDash val="solid"/>
              </a:ln>
              <a:solidFill>
                <a:schemeClr val="accent2">
                  <a:lumMod val="40000"/>
                  <a:lumOff val="60000"/>
                </a:schemeClr>
              </a:solidFill>
              <a:effectLst/>
            </a:endParaRPr>
          </a:p>
        </p:txBody>
      </p:sp>
      <p:sp>
        <p:nvSpPr>
          <p:cNvPr id="6" name="右箭头 5"/>
          <p:cNvSpPr/>
          <p:nvPr/>
        </p:nvSpPr>
        <p:spPr>
          <a:xfrm>
            <a:off x="4227195" y="3434715"/>
            <a:ext cx="762000" cy="5505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9" name="直接连接符 8"/>
          <p:cNvCxnSpPr/>
          <p:nvPr/>
        </p:nvCxnSpPr>
        <p:spPr>
          <a:xfrm flipH="1">
            <a:off x="8388350" y="483870"/>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4746625" y="541655"/>
            <a:ext cx="3437255" cy="368300"/>
          </a:xfrm>
          <a:prstGeom prst="rect">
            <a:avLst/>
          </a:prstGeom>
          <a:noFill/>
        </p:spPr>
        <p:txBody>
          <a:bodyPr wrap="square" rtlCol="0">
            <a:spAutoFit/>
          </a:bodyPr>
          <a:p>
            <a:pPr algn="ctr"/>
            <a:r>
              <a:rPr lang="zh-CN" altLang="en-US" b="1" dirty="0">
                <a:latin typeface="Times New Roman" panose="02020603050405020304" pitchFamily="18" charset="0"/>
                <a:cs typeface="Times New Roman" panose="02020603050405020304" pitchFamily="18" charset="0"/>
              </a:rPr>
              <a:t>加入随机噪声</a:t>
            </a:r>
            <a:r>
              <a:rPr lang="en-US" altLang="zh-CN" b="1" dirty="0">
                <a:latin typeface="Times New Roman" panose="02020603050405020304" pitchFamily="18" charset="0"/>
                <a:cs typeface="Times New Roman" panose="02020603050405020304" pitchFamily="18" charset="0"/>
              </a:rPr>
              <a:t>(LWE)</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文本框 10"/>
              <p:cNvSpPr txBox="1"/>
              <p:nvPr/>
            </p:nvSpPr>
            <p:spPr>
              <a:xfrm>
                <a:off x="4528820" y="1097915"/>
                <a:ext cx="3859530" cy="372110"/>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oMath>
                  </m:oMathPara>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4528820" y="1097915"/>
                <a:ext cx="3859530" cy="37211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p:cNvSpPr txBox="1"/>
              <p:nvPr/>
            </p:nvSpPr>
            <p:spPr>
              <a:xfrm>
                <a:off x="4589780" y="1421130"/>
                <a:ext cx="3805555" cy="3768090"/>
              </a:xfrm>
              <a:prstGeom prst="rect">
                <a:avLst/>
              </a:prstGeom>
              <a:noFill/>
            </p:spPr>
            <p:txBody>
              <a:bodyPr wrap="square" rtlCol="0">
                <a:spAutoFit/>
              </a:bodyPr>
              <a:p>
                <a:r>
                  <a:rPr lang="en-US" altLang="zh-CN" i="1" dirty="0">
                    <a:latin typeface="Times New Roman" panose="02020603050405020304" pitchFamily="18" charset="0"/>
                    <a:ea typeface="宋体" panose="02010600030101010101" pitchFamily="2" charset="-122"/>
                    <a:cs typeface="Times New Roman" panose="02020603050405020304" pitchFamily="18" charset="0"/>
                  </a:rPr>
                  <a:t>KeyGen</a:t>
                </a:r>
                <a14:m>
                  <m:oMath xmlns:m="http://schemas.openxmlformats.org/officeDocument/2006/math">
                    <m:d>
                      <m:dPr>
                        <m:ctrlPr>
                          <a:rPr lang="en-US" altLang="zh-CN" i="1" dirty="0">
                            <a:latin typeface="Cambria Math" panose="02040503050406030204" charset="0"/>
                            <a:ea typeface="宋体" panose="02010600030101010101" pitchFamily="2" charset="-122"/>
                            <a:cs typeface="Cambria Math" panose="02040503050406030204" charset="0"/>
                          </a:rPr>
                        </m:ctrlPr>
                      </m:dPr>
                      <m:e>
                        <m:sSup>
                          <m:sSupPr>
                            <m:ctrlPr>
                              <a:rPr lang="en-US" altLang="zh-CN" i="1" dirty="0">
                                <a:latin typeface="Cambria Math" panose="02040503050406030204" charset="0"/>
                                <a:ea typeface="宋体" panose="02010600030101010101" pitchFamily="2" charset="-122"/>
                                <a:cs typeface="Cambria Math" panose="02040503050406030204" charset="0"/>
                              </a:rPr>
                            </m:ctrlPr>
                          </m:sSupPr>
                          <m:e>
                            <m:r>
                              <a:rPr lang="en-US" altLang="zh-CN" i="1" dirty="0">
                                <a:latin typeface="Cambria Math" panose="02040503050406030204" charset="0"/>
                                <a:ea typeface="宋体" panose="02010600030101010101" pitchFamily="2" charset="-122"/>
                                <a:cs typeface="Cambria Math" panose="02040503050406030204" charset="0"/>
                              </a:rPr>
                              <m:t>1</m:t>
                            </m:r>
                          </m:e>
                          <m:sup>
                            <m:r>
                              <a:rPr lang="en-US" altLang="zh-CN" i="1" dirty="0">
                                <a:latin typeface="Cambria Math" panose="02040503050406030204" charset="0"/>
                                <a:ea typeface="宋体" panose="02010600030101010101" pitchFamily="2" charset="-122"/>
                                <a:cs typeface="Cambria Math" panose="02040503050406030204" charset="0"/>
                              </a:rPr>
                              <m:t>𝜆</m:t>
                            </m:r>
                          </m:sup>
                        </m:sSup>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acc>
                      <m:accPr>
                        <m:chr m:val="̃"/>
                        <m:ctrlPr>
                          <a:rPr lang="zh-CN" altLang="en-US"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𝑠</m:t>
                        </m:r>
                      </m:e>
                    </m:acc>
                    <m:r>
                      <a:rPr lang="en-US" altLang="zh-CN" i="1" dirty="0">
                        <a:latin typeface="Cambria Math" panose="02040503050406030204" charset="0"/>
                        <a:ea typeface="宋体" panose="02010600030101010101" pitchFamily="2" charset="-122"/>
                        <a:cs typeface="Cambria Math" panose="02040503050406030204" charset="0"/>
                      </a:rPr>
                      <m:t>←</m:t>
                    </m:r>
                    <m:sSubSup>
                      <m:sSubSupPr>
                        <m:ctrlPr>
                          <a:rPr lang="en-US" altLang="zh-CN" i="1" dirty="0">
                            <a:latin typeface="Cambria Math" panose="02040503050406030204"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ℤ</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1</m:t>
                        </m:r>
                      </m:sup>
                    </m:sSubSup>
                  </m:oMath>
                </a14:m>
                <a:endParaRPr lang="en-US" altLang="zh-CN" i="1" dirty="0">
                  <a:latin typeface="Cambria Math" panose="02040503050406030204" charset="0"/>
                  <a:ea typeface="宋体" panose="02010600030101010101" pitchFamily="2" charset="-122"/>
                  <a:cs typeface="Cambria Math" panose="02040503050406030204" charset="0"/>
                </a:endParaRPr>
              </a:p>
              <a:p>
                <a:pPr indent="457200"/>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output: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密钥</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a:t>
                </a:r>
                <a14:m>
                  <m:oMath xmlns:m="http://schemas.openxmlformats.org/officeDocument/2006/math">
                    <m:acc>
                      <m:accPr>
                        <m:chr m:val="⃗"/>
                        <m:ctrlPr>
                          <a:rPr lang="en-US" altLang="zh-CN" i="1" dirty="0">
                            <a:latin typeface="Cambria Math" panose="02040503050406030204" charset="0"/>
                            <a:ea typeface="宋体" panose="02010600030101010101" pitchFamily="2" charset="-122"/>
                            <a:cs typeface="Cambria Math" panose="02040503050406030204" charset="0"/>
                            <a:sym typeface="+mn-ea"/>
                          </a:rPr>
                        </m:ctrlPr>
                      </m:accPr>
                      <m:e>
                        <m:r>
                          <a:rPr lang="en-US" altLang="zh-CN" i="1" dirty="0">
                            <a:latin typeface="Cambria Math" panose="02040503050406030204" charset="0"/>
                            <a:ea typeface="宋体" panose="02010600030101010101" pitchFamily="2" charset="-122"/>
                            <a:cs typeface="Cambria Math" panose="02040503050406030204" charset="0"/>
                            <a:sym typeface="+mn-ea"/>
                          </a:rPr>
                          <m:t>𝑠</m:t>
                        </m:r>
                      </m:e>
                    </m:acc>
                    <m:r>
                      <a:rPr lang="en-US" altLang="zh-CN" i="1" dirty="0">
                        <a:latin typeface="Cambria Math" panose="02040503050406030204" charset="0"/>
                        <a:ea typeface="宋体" panose="02010600030101010101" pitchFamily="2" charset="-122"/>
                        <a:cs typeface="Cambria Math" panose="02040503050406030204" charset="0"/>
                        <a:sym typeface="+mn-ea"/>
                      </a:rPr>
                      <m:t>=</m:t>
                    </m:r>
                    <m:d>
                      <m:dPr>
                        <m:begChr m:val="["/>
                        <m:endChr m:val="]"/>
                        <m:ctrlPr>
                          <a:rPr lang="en-US" altLang="zh-CN" i="1" dirty="0">
                            <a:latin typeface="Cambria Math" panose="02040503050406030204" charset="0"/>
                            <a:ea typeface="宋体" panose="02010600030101010101" pitchFamily="2" charset="-122"/>
                            <a:cs typeface="Cambria Math" panose="02040503050406030204" charset="0"/>
                            <a:sym typeface="+mn-ea"/>
                          </a:rPr>
                        </m:ctrlPr>
                      </m:dPr>
                      <m:e>
                        <m:m>
                          <m:mPr>
                            <m:mcs>
                              <m:mc>
                                <m:mcPr>
                                  <m:count m:val="1"/>
                                  <m:mcJc m:val="center"/>
                                </m:mcPr>
                              </m:mc>
                            </m:mcs>
                            <m:ctrlPr>
                              <a:rPr lang="en-US" altLang="zh-CN" i="1" dirty="0">
                                <a:latin typeface="Cambria Math" panose="02040503050406030204" charset="0"/>
                                <a:ea typeface="宋体" panose="02010600030101010101" pitchFamily="2" charset="-122"/>
                                <a:cs typeface="Cambria Math" panose="02040503050406030204" charset="0"/>
                                <a:sym typeface="+mn-ea"/>
                              </a:rPr>
                            </m:ctrlPr>
                          </m:mPr>
                          <m:mr>
                            <m:e>
                              <m:acc>
                                <m:accPr>
                                  <m:chr m:val="̃"/>
                                  <m:ctrlPr>
                                    <a:rPr lang="zh-CN" altLang="en-US"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𝑠</m:t>
                                  </m:r>
                                </m:e>
                              </m:acc>
                            </m:e>
                          </m:mr>
                          <m:mr>
                            <m:e>
                              <m:r>
                                <a:rPr lang="en-US" altLang="zh-CN" i="1" dirty="0">
                                  <a:latin typeface="Cambria Math" panose="02040503050406030204" charset="0"/>
                                  <a:ea typeface="宋体" panose="02010600030101010101" pitchFamily="2" charset="-122"/>
                                  <a:cs typeface="Cambria Math" panose="02040503050406030204" charset="0"/>
                                  <a:sym typeface="+mn-ea"/>
                                </a:rPr>
                                <m:t>−</m:t>
                              </m:r>
                              <m:r>
                                <a:rPr lang="en-US" altLang="zh-CN" i="1" dirty="0">
                                  <a:latin typeface="Cambria Math" panose="02040503050406030204" charset="0"/>
                                  <a:ea typeface="宋体" panose="02010600030101010101" pitchFamily="2" charset="-122"/>
                                  <a:cs typeface="Cambria Math" panose="02040503050406030204" charset="0"/>
                                  <a:sym typeface="+mn-ea"/>
                                </a:rPr>
                                <m:t>1</m:t>
                              </m:r>
                            </m:e>
                          </m:mr>
                        </m:m>
                      </m:e>
                    </m:d>
                  </m:oMath>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endPar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Enc</a:t>
                </a:r>
                <a14:m>
                  <m:oMath xmlns:m="http://schemas.openxmlformats.org/officeDocument/2006/math">
                    <m:d>
                      <m:d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latin typeface="宋体" panose="02010600030101010101" pitchFamily="2" charset="-122"/>
                    <a:ea typeface="宋体" panose="02010600030101010101" pitchFamily="2" charset="-122"/>
                    <a:cs typeface="宋体" panose="02010600030101010101" pitchFamily="2" charset="-122"/>
                  </a:rPr>
                  <a:t>生成矩阵</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𝐴</m:t>
                    </m:r>
                    <m:r>
                      <a:rPr lang="en-US" altLang="zh-CN" i="1" dirty="0">
                        <a:latin typeface="Cambria Math" panose="02040503050406030204" charset="0"/>
                        <a:ea typeface="宋体" panose="02010600030101010101" pitchFamily="2" charset="-122"/>
                        <a:cs typeface="Cambria Math" panose="02040503050406030204" charset="0"/>
                      </a:rPr>
                      <m:t>←</m:t>
                    </m:r>
                    <m:sSubSup>
                      <m:sSubSupPr>
                        <m:ctrlPr>
                          <a:rPr lang="en-US" altLang="zh-CN" i="1" dirty="0">
                            <a:latin typeface="Cambria Math" panose="02040503050406030204"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ℤ</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𝑛</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1</m:t>
                        </m:r>
                        <m:r>
                          <a:rPr lang="en-US" altLang="zh-CN" i="1" dirty="0">
                            <a:latin typeface="Cambria Math" panose="02040503050406030204" charset="0"/>
                            <a:ea typeface="宋体" panose="02010600030101010101" pitchFamily="2" charset="-122"/>
                            <a:cs typeface="Cambria Math" panose="02040503050406030204" charset="0"/>
                          </a:rPr>
                          <m:t>)</m:t>
                        </m:r>
                      </m:sup>
                    </m:sSubSup>
                  </m:oMath>
                </a14:m>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en-US" dirty="0">
                    <a:latin typeface="宋体" panose="02010600030101010101" pitchFamily="2" charset="-122"/>
                    <a:ea typeface="宋体" panose="02010600030101010101" pitchFamily="2" charset="-122"/>
                    <a:cs typeface="宋体" panose="02010600030101010101" pitchFamily="2" charset="-122"/>
                  </a:rPr>
                  <a:t>随机噪声向量</a:t>
                </a:r>
                <a14:m>
                  <m:oMath xmlns:m="http://schemas.openxmlformats.org/officeDocument/2006/math">
                    <m:acc>
                      <m:accPr>
                        <m:chr m:val="⃗"/>
                        <m:ctrlPr>
                          <a:rPr lang="zh-CN" altLang="en-US"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𝑒</m:t>
                        </m:r>
                      </m:e>
                    </m:acc>
                    <m:r>
                      <a:rPr lang="en-US" altLang="zh-CN" i="1" dirty="0">
                        <a:latin typeface="Cambria Math" panose="02040503050406030204" charset="0"/>
                        <a:ea typeface="宋体" panose="02010600030101010101" pitchFamily="2" charset="-122"/>
                        <a:cs typeface="Cambria Math" panose="02040503050406030204" charset="0"/>
                      </a:rPr>
                      <m:t>←</m:t>
                    </m:r>
                    <m:sSubSup>
                      <m:sSubSupPr>
                        <m:ctrlPr>
                          <a:rPr lang="en-US" altLang="zh-CN" i="1" dirty="0">
                            <a:latin typeface="Cambria Math" panose="02040503050406030204"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ℤ</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sup>
                    </m:sSubSup>
                  </m:oMath>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a:p>
                <a:pPr indent="457200"/>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output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sSub>
                        <m:sSub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sSub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𝐼</m:t>
                          </m:r>
                        </m:e>
                        <m:sub>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𝑛</m:t>
                          </m:r>
                        </m:sub>
                      </m:sSub>
                    </m:oMath>
                  </m:oMathPara>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endPar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buNone/>
                </a:pP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a:t>
                </a:r>
                <a14:m>
                  <m:oMath xmlns:m="http://schemas.openxmlformats.org/officeDocument/2006/math">
                    <m:d>
                      <m:d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𝐶</m:t>
                      </m:r>
                      <m:r>
                        <a:rPr lang="en-US" altLang="zh-CN" i="1" dirty="0">
                          <a:latin typeface="Cambria Math" panose="02040503050406030204" charset="0"/>
                          <a:ea typeface="宋体" panose="02010600030101010101" pitchFamily="2" charset="-122"/>
                          <a:cs typeface="Cambria Math" panose="02040503050406030204" charset="0"/>
                        </a:rPr>
                        <m:t>∙</m:t>
                      </m:r>
                      <m:acc>
                        <m:accPr>
                          <m:chr m:val="⃗"/>
                          <m:ctrlPr>
                            <a:rPr lang="en-US" altLang="zh-CN" i="1" dirty="0">
                              <a:latin typeface="Cambria Math" panose="02040503050406030204" charset="0"/>
                              <a:ea typeface="宋体" panose="02010600030101010101" pitchFamily="2" charset="-122"/>
                              <a:cs typeface="Cambria Math" panose="02040503050406030204" charset="0"/>
                              <a:sym typeface="+mn-ea"/>
                            </a:rPr>
                          </m:ctrlPr>
                        </m:accPr>
                        <m:e>
                          <m:r>
                            <a:rPr lang="en-US" altLang="zh-CN" i="1" dirty="0">
                              <a:latin typeface="Cambria Math" panose="02040503050406030204" charset="0"/>
                              <a:ea typeface="宋体" panose="02010600030101010101" pitchFamily="2" charset="-122"/>
                              <a:cs typeface="Cambria Math" panose="02040503050406030204" charset="0"/>
                              <a:sym typeface="+mn-ea"/>
                            </a:rPr>
                            <m:t>𝑠</m:t>
                          </m:r>
                        </m:e>
                      </m:acc>
                      <m:r>
                        <a:rPr lang="en-US" altLang="zh-CN" i="1" dirty="0">
                          <a:latin typeface="Cambria Math" panose="02040503050406030204" charset="0"/>
                          <a:ea typeface="MS Mincho" charset="0"/>
                          <a:cs typeface="Cambria Math" panose="02040503050406030204" charset="0"/>
                          <a:sym typeface="+mn-ea"/>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latin typeface="Cambria Math" panose="02040503050406030204" charset="0"/>
                          <a:ea typeface="MS Mincho" charset="0"/>
                          <a:cs typeface="Cambria Math" panose="02040503050406030204" charset="0"/>
                          <a:sym typeface="+mn-ea"/>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oMath>
                  </m:oMathPara>
                </a14:m>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chemeClr val="tx1"/>
                    </a:solidFill>
                    <a:latin typeface="Cambria Math" panose="02040503050406030204" charset="0"/>
                    <a:ea typeface="宋体" panose="02010600030101010101" pitchFamily="2" charset="-122"/>
                    <a:cs typeface="Cambria Math" panose="02040503050406030204" charset="0"/>
                  </a:rPr>
                  <a:t>当</a:t>
                </a:r>
                <a14:m>
                  <m:oMath xmlns:m="http://schemas.openxmlformats.org/officeDocument/2006/math">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处在一定范围内时可以完成</a:t>
                </a: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解密</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4589780" y="1421130"/>
                <a:ext cx="3805555" cy="3768090"/>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nvSpPr>
        <p:spPr>
          <a:xfrm>
            <a:off x="8642350" y="541655"/>
            <a:ext cx="3437255" cy="368300"/>
          </a:xfrm>
          <a:prstGeom prst="rect">
            <a:avLst/>
          </a:prstGeom>
          <a:noFill/>
        </p:spPr>
        <p:txBody>
          <a:bodyPr wrap="square" rtlCol="0">
            <a:spAutoFit/>
          </a:bodyPr>
          <a:p>
            <a:pPr algn="ctr"/>
            <a:r>
              <a:rPr lang="zh-CN" altLang="en-US" b="1" dirty="0">
                <a:latin typeface="Times New Roman" panose="02020603050405020304" pitchFamily="18" charset="0"/>
                <a:cs typeface="Times New Roman" panose="02020603050405020304" pitchFamily="18" charset="0"/>
              </a:rPr>
              <a:t>控制噪声</a:t>
            </a:r>
            <a:r>
              <a:rPr lang="en-US" altLang="zh-CN" b="1" dirty="0">
                <a:latin typeface="Times New Roman" panose="02020603050405020304" pitchFamily="18" charset="0"/>
                <a:cs typeface="Times New Roman" panose="02020603050405020304" pitchFamily="18" charset="0"/>
              </a:rPr>
              <a:t>(Flatten)</a:t>
            </a:r>
            <a:endParaRPr lang="en-US" altLang="zh-CN" b="1"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5"/>
          <a:stretch>
            <a:fillRect/>
          </a:stretch>
        </p:blipFill>
        <p:spPr>
          <a:xfrm>
            <a:off x="4854575" y="4825365"/>
            <a:ext cx="3527425" cy="1158240"/>
          </a:xfrm>
          <a:prstGeom prst="rect">
            <a:avLst/>
          </a:prstGeom>
        </p:spPr>
      </p:pic>
      <p:pic>
        <p:nvPicPr>
          <p:cNvPr id="13" name="图片 12"/>
          <p:cNvPicPr>
            <a:picLocks noChangeAspect="1"/>
          </p:cNvPicPr>
          <p:nvPr/>
        </p:nvPicPr>
        <p:blipFill>
          <a:blip r:embed="rId6"/>
          <a:stretch>
            <a:fillRect/>
          </a:stretch>
        </p:blipFill>
        <p:spPr>
          <a:xfrm>
            <a:off x="4899025" y="5815965"/>
            <a:ext cx="3430905" cy="1042035"/>
          </a:xfrm>
          <a:prstGeom prst="rect">
            <a:avLst/>
          </a:prstGeom>
        </p:spPr>
      </p:pic>
      <p:sp>
        <p:nvSpPr>
          <p:cNvPr id="18" name="文本框 17"/>
          <p:cNvSpPr txBox="1"/>
          <p:nvPr/>
        </p:nvSpPr>
        <p:spPr>
          <a:xfrm>
            <a:off x="8382000" y="993775"/>
            <a:ext cx="3810000" cy="569595"/>
          </a:xfrm>
          <a:prstGeom prst="rect">
            <a:avLst/>
          </a:prstGeom>
          <a:noFill/>
        </p:spPr>
        <p:txBody>
          <a:bodyPr wrap="square" rtlCol="0">
            <a:noAutofit/>
          </a:bodyPr>
          <a:p>
            <a:r>
              <a:rPr lang="en-US" altLang="zh-CN" dirty="0">
                <a:latin typeface="Times New Roman" panose="02020603050405020304" pitchFamily="18" charset="0"/>
                <a:ea typeface="宋体" panose="02010600030101010101" pitchFamily="2" charset="-122"/>
                <a:cs typeface="Times New Roman" panose="02020603050405020304" pitchFamily="18" charset="0"/>
              </a:rPr>
              <a:t>BGV12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中的二进制分解给予了</a:t>
            </a:r>
            <a:r>
              <a:rPr lang="zh-CN" altLang="en-US" dirty="0">
                <a:latin typeface="Times New Roman" panose="02020603050405020304" pitchFamily="18" charset="0"/>
                <a:ea typeface="宋体" panose="02010600030101010101" pitchFamily="2" charset="-122"/>
                <a:cs typeface="Times New Roman" panose="02020603050405020304" pitchFamily="18" charset="0"/>
              </a:rPr>
              <a:t>灵感</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4" name="图片 13"/>
          <p:cNvPicPr>
            <a:picLocks noChangeAspect="1"/>
          </p:cNvPicPr>
          <p:nvPr/>
        </p:nvPicPr>
        <p:blipFill>
          <a:blip r:embed="rId7"/>
          <a:stretch>
            <a:fillRect/>
          </a:stretch>
        </p:blipFill>
        <p:spPr>
          <a:xfrm>
            <a:off x="8442960" y="1309370"/>
            <a:ext cx="3719195" cy="622935"/>
          </a:xfrm>
          <a:prstGeom prst="rect">
            <a:avLst/>
          </a:prstGeom>
        </p:spPr>
      </p:pic>
      <mc:AlternateContent xmlns:mc="http://schemas.openxmlformats.org/markup-compatibility/2006">
        <mc:Choice xmlns:a14="http://schemas.microsoft.com/office/drawing/2010/main" Requires="a14">
          <p:sp>
            <p:nvSpPr>
              <p:cNvPr id="15" name="文本框 14"/>
              <p:cNvSpPr txBox="1"/>
              <p:nvPr/>
            </p:nvSpPr>
            <p:spPr>
              <a:xfrm>
                <a:off x="8401685" y="1932305"/>
                <a:ext cx="3810000" cy="3257550"/>
              </a:xfrm>
              <a:prstGeom prst="rect">
                <a:avLst/>
              </a:prstGeom>
              <a:noFill/>
            </p:spPr>
            <p:txBody>
              <a:bodyPr wrap="square" rtlCol="0">
                <a:noAutofit/>
              </a:bodyPr>
              <a:p>
                <a:r>
                  <a:rPr lang="zh-CN" altLang="en-US" dirty="0">
                    <a:latin typeface="Times New Roman" panose="02020603050405020304" pitchFamily="18" charset="0"/>
                    <a:ea typeface="宋体" panose="02010600030101010101" pitchFamily="2" charset="-122"/>
                    <a:cs typeface="Times New Roman" panose="02020603050405020304" pitchFamily="18" charset="0"/>
                  </a:rPr>
                  <a:t>对矩阵的二次分解，可以控制矩阵元素的无限范数，同时将矩阵还原也是一个朴素的矩阵线性运算</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过程。</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𝐶</m:t>
                      </m:r>
                      <m:r>
                        <a:rPr lang="en-US" altLang="zh-CN" i="1" dirty="0">
                          <a:latin typeface="Cambria Math" panose="02040503050406030204" charset="0"/>
                          <a:ea typeface="宋体" panose="02010600030101010101" pitchFamily="2" charset="-122"/>
                          <a:cs typeface="Cambria Math" panose="02040503050406030204" charset="0"/>
                        </a:rPr>
                        <m:t>=</m:t>
                      </m:r>
                      <m:acc>
                        <m:accPr>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𝐶</m:t>
                          </m:r>
                        </m:e>
                      </m:acc>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𝐺</m:t>
                      </m:r>
                      <m:r>
                        <a:rPr lang="en-US" altLang="zh-CN" i="1" dirty="0">
                          <a:latin typeface="Cambria Math" panose="02040503050406030204" charset="0"/>
                          <a:ea typeface="宋体" panose="02010600030101010101" pitchFamily="2" charset="-122"/>
                          <a:cs typeface="Cambria Math" panose="02040503050406030204" charset="0"/>
                        </a:rPr>
                        <m:t>=</m:t>
                      </m:r>
                      <m:d>
                        <m:dPr>
                          <m:begChr m:val="["/>
                          <m:endChr m:val="]"/>
                          <m:ctrlPr>
                            <a:rPr lang="en-US" altLang="zh-CN" i="1" dirty="0">
                              <a:latin typeface="Cambria Math" panose="02040503050406030204" charset="0"/>
                              <a:ea typeface="宋体" panose="02010600030101010101" pitchFamily="2" charset="-122"/>
                              <a:cs typeface="Cambria Math" panose="02040503050406030204" charset="0"/>
                            </a:rPr>
                          </m:ctrlPr>
                        </m:dPr>
                        <m:e>
                          <m:m>
                            <m:mPr>
                              <m:mcs>
                                <m:mc>
                                  <m:mcPr>
                                    <m:count m:val="1"/>
                                    <m:mcJc m:val="center"/>
                                  </m:mcPr>
                                </m:mc>
                              </m:mcs>
                              <m:ctrlPr>
                                <a:rPr lang="en-US" altLang="zh-CN" i="1" dirty="0">
                                  <a:latin typeface="Cambria Math" panose="02040503050406030204" charset="0"/>
                                  <a:ea typeface="宋体" panose="02010600030101010101" pitchFamily="2" charset="-122"/>
                                  <a:cs typeface="Cambria Math" panose="02040503050406030204" charset="0"/>
                                </a:rPr>
                              </m:ctrlPr>
                            </m:mPr>
                            <m:mr>
                              <m:e>
                                <m:acc>
                                  <m:accPr>
                                    <m:ctrlPr>
                                      <a:rPr lang="en-US" altLang="zh-CN" i="1" dirty="0">
                                        <a:latin typeface="Cambria Math" panose="02040503050406030204" charset="0"/>
                                        <a:ea typeface="宋体" panose="02010600030101010101" pitchFamily="2" charset="-122"/>
                                        <a:cs typeface="Cambria Math" panose="02040503050406030204" charset="0"/>
                                      </a:rPr>
                                    </m:ctrlPr>
                                  </m:accP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𝐶</m:t>
                                        </m:r>
                                      </m:e>
                                      <m:sub>
                                        <m:r>
                                          <a:rPr lang="en-US" altLang="zh-CN" i="1" dirty="0">
                                            <a:latin typeface="Cambria Math" panose="02040503050406030204" charset="0"/>
                                            <a:ea typeface="宋体" panose="02010600030101010101" pitchFamily="2" charset="-122"/>
                                            <a:cs typeface="Cambria Math" panose="02040503050406030204" charset="0"/>
                                          </a:rPr>
                                          <m:t>0</m:t>
                                        </m:r>
                                      </m:sub>
                                    </m:sSub>
                                  </m:e>
                                </m:acc>
                              </m:e>
                            </m:mr>
                            <m:mr>
                              <m:e>
                                <m:r>
                                  <a:rPr lang="en-US" altLang="zh-CN" i="1" dirty="0">
                                    <a:latin typeface="Cambria Math" panose="02040503050406030204" charset="0"/>
                                    <a:ea typeface="宋体" panose="02010600030101010101" pitchFamily="2" charset="-122"/>
                                    <a:cs typeface="Cambria Math" panose="02040503050406030204" charset="0"/>
                                  </a:rPr>
                                  <m:t>⋮</m:t>
                                </m:r>
                              </m:e>
                            </m:mr>
                            <m:mr>
                              <m:e>
                                <m:acc>
                                  <m:accPr>
                                    <m:ctrlPr>
                                      <a:rPr lang="en-US" altLang="zh-CN" i="1" dirty="0">
                                        <a:latin typeface="Cambria Math" panose="02040503050406030204" charset="0"/>
                                        <a:ea typeface="宋体" panose="02010600030101010101" pitchFamily="2" charset="-122"/>
                                        <a:cs typeface="Cambria Math" panose="02040503050406030204" charset="0"/>
                                      </a:rPr>
                                    </m:ctrlPr>
                                  </m:accP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𝐶</m:t>
                                        </m:r>
                                      </m:e>
                                      <m:sub>
                                        <m:r>
                                          <a:rPr lang="en-US" altLang="zh-CN" i="1" dirty="0">
                                            <a:latin typeface="Cambria Math" panose="02040503050406030204" charset="0"/>
                                            <a:ea typeface="宋体" panose="02010600030101010101" pitchFamily="2" charset="-122"/>
                                            <a:cs typeface="Cambria Math" panose="02040503050406030204" charset="0"/>
                                          </a:rPr>
                                          <m:t>𝑚</m:t>
                                        </m:r>
                                      </m:sub>
                                    </m:sSub>
                                  </m:e>
                                </m:acc>
                              </m:e>
                            </m:mr>
                          </m:m>
                        </m:e>
                      </m:d>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𝐺</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r>
                  <a:rPr lang="en-US" altLang="zh-CN" i="1" dirty="0">
                    <a:latin typeface="Times New Roman" panose="02020603050405020304" pitchFamily="18" charset="0"/>
                    <a:ea typeface="宋体" panose="02010600030101010101" pitchFamily="2" charset="-122"/>
                    <a:cs typeface="Times New Roman" panose="02020603050405020304" pitchFamily="18" charset="0"/>
                    <a:sym typeface="+mn-ea"/>
                  </a:rPr>
                  <a:t>Enc</a:t>
                </a:r>
                <a14:m>
                  <m:oMath xmlns:m="http://schemas.openxmlformats.org/officeDocument/2006/math">
                    <m:d>
                      <m:d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d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𝐶</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𝐴</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𝐺</m:t>
                      </m:r>
                    </m:oMath>
                  </m:oMathPara>
                </a14:m>
                <a:endParaRPr lang="en-US" altLang="zh-CN" i="1" dirty="0">
                  <a:solidFill>
                    <a:schemeClr val="tx1"/>
                  </a:solidFill>
                  <a:latin typeface="Cambria Math" panose="02040503050406030204" charset="0"/>
                  <a:ea typeface="宋体" panose="02010600030101010101" pitchFamily="2" charset="-122"/>
                  <a:cs typeface="Cambria Math" panose="02040503050406030204" charset="0"/>
                </a:endParaRPr>
              </a:p>
              <a:p>
                <a:pPr indent="457200"/>
                <a:r>
                  <a:rPr lang="en-US" altLang="zh-CN" dirty="0">
                    <a:solidFill>
                      <a:schemeClr val="tx1"/>
                    </a:solidFill>
                    <a:latin typeface="Cambria Math" panose="02040503050406030204" charset="0"/>
                    <a:ea typeface="宋体" panose="02010600030101010101" pitchFamily="2" charset="-122"/>
                    <a:cs typeface="Cambria Math" panose="02040503050406030204" charset="0"/>
                  </a:rPr>
                  <a:t>output</a:t>
                </a: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14:m>
                  <m:oMath xmlns:m="http://schemas.openxmlformats.org/officeDocument/2006/math">
                    <m:acc>
                      <m:accPr>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𝐶</m:t>
                        </m:r>
                      </m:e>
                    </m:acc>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𝐶</m:t>
                    </m:r>
                    <m:r>
                      <a:rPr lang="en-US" altLang="zh-CN" i="1" dirty="0">
                        <a:latin typeface="Cambria Math" panose="02040503050406030204" charset="0"/>
                        <a:ea typeface="宋体" panose="02010600030101010101" pitchFamily="2" charset="-122"/>
                        <a:cs typeface="Cambria Math" panose="02040503050406030204" charset="0"/>
                      </a:rPr>
                      <m:t>∙</m:t>
                    </m:r>
                    <m:sSup>
                      <m:sSupPr>
                        <m:ctrlPr>
                          <a:rPr lang="en-US" altLang="zh-CN" i="1" dirty="0">
                            <a:latin typeface="Cambria Math" panose="02040503050406030204" charset="0"/>
                            <a:ea typeface="宋体" panose="02010600030101010101" pitchFamily="2" charset="-122"/>
                            <a:cs typeface="Cambria Math" panose="02040503050406030204" charset="0"/>
                          </a:rPr>
                        </m:ctrlPr>
                      </m:sSupPr>
                      <m:e>
                        <m:r>
                          <a:rPr lang="en-US" altLang="zh-CN" i="1" dirty="0">
                            <a:latin typeface="Cambria Math" panose="02040503050406030204" charset="0"/>
                            <a:ea typeface="宋体" panose="02010600030101010101" pitchFamily="2" charset="-122"/>
                            <a:cs typeface="Cambria Math" panose="02040503050406030204" charset="0"/>
                          </a:rPr>
                          <m:t>𝐺</m:t>
                        </m:r>
                      </m:e>
                      <m:sup>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1</m:t>
                        </m:r>
                      </m:sup>
                    </m:sSup>
                  </m:oMath>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r>
                  <a:rPr lang="en-US" altLang="zh-CN" i="1" dirty="0">
                    <a:latin typeface="Times New Roman" panose="02020603050405020304" pitchFamily="18" charset="0"/>
                    <a:ea typeface="宋体" panose="02010600030101010101" pitchFamily="2" charset="-122"/>
                    <a:cs typeface="Times New Roman" panose="02020603050405020304" pitchFamily="18" charset="0"/>
                    <a:sym typeface="+mn-ea"/>
                  </a:rPr>
                  <a:t>Dec</a:t>
                </a:r>
                <a14:m>
                  <m:oMath xmlns:m="http://schemas.openxmlformats.org/officeDocument/2006/math">
                    <m:d>
                      <m:dPr>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dPr>
                      <m:e>
                        <m:acc>
                          <m:accPr>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𝐶</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e>
                    </m:d>
                  </m:oMath>
                </a14:m>
                <a:r>
                  <a:rPr lang="zh-CN" altLang="en-US" dirty="0">
                    <a:solidFill>
                      <a:schemeClr val="tx1"/>
                    </a:solidFill>
                    <a:latin typeface="Cambria Math" panose="02040503050406030204" charset="0"/>
                    <a:ea typeface="宋体" panose="02010600030101010101" pitchFamily="2" charset="-122"/>
                    <a:cs typeface="Cambria Math" panose="02040503050406030204" charset="0"/>
                  </a:rPr>
                  <a:t>：</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14:m>
                  <m:oMathPara xmlns:m="http://schemas.openxmlformats.org/officeDocument/2006/math">
                    <m:oMathParaPr>
                      <m:jc m:val="centerGroup"/>
                    </m:oMathParaPr>
                    <m:oMath xmlns:m="http://schemas.openxmlformats.org/officeDocument/2006/math">
                      <m:acc>
                        <m:accPr>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𝐶</m:t>
                          </m:r>
                        </m:e>
                      </m:acc>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𝐺</m:t>
                      </m:r>
                      <m:r>
                        <a:rPr lang="en-US" altLang="zh-CN" i="1" dirty="0">
                          <a:latin typeface="Cambria Math" panose="02040503050406030204" charset="0"/>
                          <a:ea typeface="宋体" panose="02010600030101010101" pitchFamily="2" charset="-122"/>
                          <a:cs typeface="Cambria Math" panose="02040503050406030204" charset="0"/>
                        </a:rPr>
                        <m:t>∙</m:t>
                      </m:r>
                      <m:acc>
                        <m:accPr>
                          <m:chr m:val="⃗"/>
                          <m:ctrlPr>
                            <a:rPr lang="en-US" altLang="zh-CN" i="1" dirty="0">
                              <a:latin typeface="Cambria Math" panose="02040503050406030204" charset="0"/>
                              <a:ea typeface="宋体" panose="02010600030101010101" pitchFamily="2" charset="-122"/>
                              <a:cs typeface="Cambria Math" panose="02040503050406030204" charset="0"/>
                              <a:sym typeface="+mn-ea"/>
                            </a:rPr>
                          </m:ctrlPr>
                        </m:accPr>
                        <m:e>
                          <m:r>
                            <a:rPr lang="en-US" altLang="zh-CN" i="1" dirty="0">
                              <a:latin typeface="Cambria Math" panose="02040503050406030204" charset="0"/>
                              <a:ea typeface="宋体" panose="02010600030101010101" pitchFamily="2" charset="-122"/>
                              <a:cs typeface="Cambria Math" panose="02040503050406030204" charset="0"/>
                              <a:sym typeface="+mn-ea"/>
                            </a:rPr>
                            <m:t>𝑠</m:t>
                          </m:r>
                        </m:e>
                      </m:acc>
                      <m:r>
                        <a:rPr lang="en-US" altLang="zh-CN" i="1" dirty="0">
                          <a:latin typeface="Cambria Math" panose="02040503050406030204" charset="0"/>
                          <a:ea typeface="MS Mincho" charset="0"/>
                          <a:cs typeface="Cambria Math" panose="02040503050406030204" charset="0"/>
                          <a:sym typeface="+mn-ea"/>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𝜇</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𝐺</m:t>
                      </m:r>
                      <m:r>
                        <a:rPr lang="en-US" altLang="zh-CN" i="1" dirty="0">
                          <a:latin typeface="Cambria Math" panose="02040503050406030204" charset="0"/>
                          <a:ea typeface="MS Mincho" charset="0"/>
                          <a:cs typeface="Cambria Math" panose="02040503050406030204" charset="0"/>
                          <a:sym typeface="+mn-ea"/>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𝑠</m:t>
                          </m:r>
                        </m:e>
                      </m:acc>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m:t>
                      </m:r>
                      <m:acc>
                        <m:accPr>
                          <m:chr m:val="⃗"/>
                          <m:ctrlPr>
                            <a:rPr lang="en-US" altLang="zh-CN" i="1" dirty="0">
                              <a:solidFill>
                                <a:schemeClr val="tx1"/>
                              </a:solidFill>
                              <a:latin typeface="Cambria Math" panose="02040503050406030204" charset="0"/>
                              <a:ea typeface="宋体" panose="02010600030101010101" pitchFamily="2" charset="-122"/>
                              <a:cs typeface="Cambria Math" panose="02040503050406030204" charset="0"/>
                            </a:rPr>
                          </m:ctrlPr>
                        </m:accPr>
                        <m:e>
                          <m:r>
                            <a:rPr lang="en-US" altLang="zh-CN" i="1" dirty="0">
                              <a:solidFill>
                                <a:schemeClr val="tx1"/>
                              </a:solidFill>
                              <a:latin typeface="Cambria Math" panose="02040503050406030204" charset="0"/>
                              <a:ea typeface="宋体" panose="02010600030101010101" pitchFamily="2" charset="-122"/>
                              <a:cs typeface="Cambria Math" panose="02040503050406030204" charset="0"/>
                            </a:rPr>
                            <m:t>𝑒</m:t>
                          </m:r>
                        </m:e>
                      </m:acc>
                    </m:oMath>
                  </m:oMathPara>
                </a14:m>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8401685" y="1932305"/>
                <a:ext cx="3810000" cy="3257550"/>
              </a:xfrm>
              <a:prstGeom prst="rect">
                <a:avLst/>
              </a:prstGeom>
              <a:blipFill rotWithShape="1">
                <a:blip r:embed="rId8"/>
                <a:stretch>
                  <a:fillRect/>
                </a:stretch>
              </a:blipFill>
            </p:spPr>
            <p:txBody>
              <a:bodyPr/>
              <a:lstStyle/>
              <a:p>
                <a:r>
                  <a:rPr lang="zh-CN" altLang="en-US">
                    <a:noFill/>
                  </a:rPr>
                  <a:t> </a:t>
                </a:r>
              </a:p>
            </p:txBody>
          </p:sp>
        </mc:Fallback>
      </mc:AlternateContent>
      <p:pic>
        <p:nvPicPr>
          <p:cNvPr id="16" name="图片 15"/>
          <p:cNvPicPr>
            <a:picLocks noChangeAspect="1"/>
          </p:cNvPicPr>
          <p:nvPr/>
        </p:nvPicPr>
        <p:blipFill>
          <a:blip r:embed="rId9"/>
          <a:stretch>
            <a:fillRect/>
          </a:stretch>
        </p:blipFill>
        <p:spPr>
          <a:xfrm>
            <a:off x="8401685" y="5064125"/>
            <a:ext cx="3789045" cy="1477645"/>
          </a:xfrm>
          <a:prstGeom prst="rect">
            <a:avLst/>
          </a:prstGeom>
        </p:spPr>
      </p:pic>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12/17</a:t>
            </a:r>
            <a:endParaRPr lang="en-US" altLang="zh-CN" dirty="0">
              <a:solidFill>
                <a:schemeClr val="bg1">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sym typeface="+mn-ea"/>
              </a:rPr>
              <a:t>GSW13</a:t>
            </a:r>
            <a:endParaRPr lang="zh-CN" altLang="en-US" b="1" dirty="0">
              <a:latin typeface="Times New Roman" panose="02020603050405020304" pitchFamily="18" charset="0"/>
              <a:cs typeface="Times New Roman" panose="02020603050405020304" pitchFamily="18" charset="0"/>
            </a:endParaRPr>
          </a:p>
        </p:txBody>
      </p:sp>
      <p:sp>
        <p:nvSpPr>
          <p:cNvPr id="5" name="矩形 4"/>
          <p:cNvSpPr/>
          <p:nvPr>
            <p:custDataLst>
              <p:tags r:id="rId2"/>
            </p:custDataLst>
          </p:nvPr>
        </p:nvSpPr>
        <p:spPr>
          <a:xfrm>
            <a:off x="414655" y="1514475"/>
            <a:ext cx="5895340" cy="5271135"/>
          </a:xfrm>
          <a:prstGeom prst="rect">
            <a:avLst/>
          </a:prstGeom>
          <a:noFill/>
          <a:ln w="1270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custDataLst>
              <p:tags r:id="rId3"/>
            </p:custDataLst>
          </p:nvPr>
        </p:nvSpPr>
        <p:spPr>
          <a:xfrm>
            <a:off x="6393180" y="1514475"/>
            <a:ext cx="5558790" cy="5271770"/>
          </a:xfrm>
          <a:prstGeom prst="rect">
            <a:avLst/>
          </a:prstGeom>
          <a:noFill/>
          <a:ln w="12700">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custDataLst>
              <p:tags r:id="rId4"/>
            </p:custDataLst>
          </p:nvPr>
        </p:nvSpPr>
        <p:spPr>
          <a:xfrm>
            <a:off x="1643380" y="177609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Identity-Based</a:t>
            </a:r>
            <a:r>
              <a:rPr lang="zh-CN" altLang="en-US"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基于身份）</a:t>
            </a:r>
            <a:endParaRPr lang="en-US" altLang="zh-CN" b="1" dirty="0">
              <a:latin typeface="Times New Roman" panose="02020603050405020304" pitchFamily="18" charset="0"/>
              <a:cs typeface="Times New Roman" panose="02020603050405020304" pitchFamily="18" charset="0"/>
            </a:endParaRPr>
          </a:p>
        </p:txBody>
      </p:sp>
      <p:sp>
        <p:nvSpPr>
          <p:cNvPr id="2" name="文本框 1"/>
          <p:cNvSpPr txBox="1"/>
          <p:nvPr>
            <p:custDataLst>
              <p:tags r:id="rId5"/>
            </p:custDataLst>
          </p:nvPr>
        </p:nvSpPr>
        <p:spPr>
          <a:xfrm>
            <a:off x="7617460" y="177609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Attribute-Based </a:t>
            </a:r>
            <a:r>
              <a:rPr lang="zh-CN" altLang="en-US"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sym typeface="+mn-ea"/>
              </a:rPr>
              <a:t>基于属性</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01980" y="2230120"/>
            <a:ext cx="5494020" cy="1802765"/>
          </a:xfrm>
          <a:prstGeom prst="rect">
            <a:avLst/>
          </a:prstGeom>
          <a:noFill/>
        </p:spPr>
        <p:txBody>
          <a:bodyPr wrap="square" rtlCol="0">
            <a:noAutofit/>
          </a:bodyPr>
          <a:p>
            <a:r>
              <a:rPr lang="zh-CN" altLang="en-US">
                <a:latin typeface="宋体" panose="02010600030101010101" pitchFamily="2" charset="-122"/>
                <a:ea typeface="宋体" panose="02010600030101010101" pitchFamily="2" charset="-122"/>
                <a:cs typeface="宋体" panose="02010600030101010101" pitchFamily="2" charset="-122"/>
              </a:rPr>
              <a:t>结合了基于身份的加密（</a:t>
            </a:r>
            <a:r>
              <a:rPr lang="zh-CN" altLang="en-US">
                <a:latin typeface="Times New Roman" panose="02020603050405020304" pitchFamily="18" charset="0"/>
                <a:ea typeface="宋体" panose="02010600030101010101" pitchFamily="2" charset="-122"/>
                <a:cs typeface="Times New Roman" panose="02020603050405020304" pitchFamily="18" charset="0"/>
              </a:rPr>
              <a:t>IBE</a:t>
            </a:r>
            <a:r>
              <a:rPr lang="zh-CN" altLang="en-US">
                <a:latin typeface="宋体" panose="02010600030101010101" pitchFamily="2" charset="-122"/>
                <a:ea typeface="宋体" panose="02010600030101010101" pitchFamily="2" charset="-122"/>
                <a:cs typeface="宋体" panose="02010600030101010101" pitchFamily="2" charset="-122"/>
              </a:rPr>
              <a:t>）和同态加密（</a:t>
            </a:r>
            <a:r>
              <a:rPr lang="zh-CN" altLang="en-US">
                <a:latin typeface="Times New Roman" panose="02020603050405020304" pitchFamily="18" charset="0"/>
                <a:ea typeface="宋体" panose="02010600030101010101" pitchFamily="2" charset="-122"/>
                <a:cs typeface="Times New Roman" panose="02020603050405020304" pitchFamily="18" charset="0"/>
              </a:rPr>
              <a:t>HE</a:t>
            </a:r>
            <a:r>
              <a:rPr lang="zh-CN" altLang="en-US">
                <a:latin typeface="宋体" panose="02010600030101010101" pitchFamily="2" charset="-122"/>
                <a:ea typeface="宋体" panose="02010600030101010101" pitchFamily="2" charset="-122"/>
                <a:cs typeface="宋体" panose="02010600030101010101" pitchFamily="2" charset="-122"/>
              </a:rPr>
              <a:t>）的特性，旨在提供更灵活的加密数据访问控制以及对加密数据进行计算的能力。</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IBE</a:t>
            </a:r>
            <a:r>
              <a:rPr lang="zh-CN" altLang="en-US">
                <a:latin typeface="宋体" panose="02010600030101010101" pitchFamily="2" charset="-122"/>
                <a:ea typeface="宋体" panose="02010600030101010101" pitchFamily="2" charset="-122"/>
                <a:cs typeface="宋体" panose="02010600030101010101" pitchFamily="2" charset="-122"/>
              </a:rPr>
              <a:t>方案：</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rPr>
              <a:t>Setup</a:t>
            </a:r>
            <a:r>
              <a:rPr lang="zh-CN" altLang="en-US">
                <a:latin typeface="Times New Roman" panose="02020603050405020304" pitchFamily="18" charset="0"/>
                <a:ea typeface="宋体" panose="02010600030101010101" pitchFamily="2" charset="-122"/>
                <a:cs typeface="Times New Roman" panose="02020603050405020304" pitchFamily="18" charset="0"/>
              </a:rPr>
              <a:t>：生成主密钥</a:t>
            </a:r>
            <a:r>
              <a:rPr lang="en-US" altLang="zh-CN">
                <a:latin typeface="Times New Roman" panose="02020603050405020304" pitchFamily="18" charset="0"/>
                <a:ea typeface="宋体" panose="02010600030101010101" pitchFamily="2" charset="-122"/>
                <a:cs typeface="Times New Roman" panose="02020603050405020304" pitchFamily="18" charset="0"/>
              </a:rPr>
              <a:t>(MSK,MPK)</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rPr>
              <a:t>KeyGen</a:t>
            </a:r>
            <a:r>
              <a:rPr lang="zh-CN" altLang="en-US">
                <a:latin typeface="Times New Roman" panose="02020603050405020304" pitchFamily="18" charset="0"/>
                <a:ea typeface="宋体" panose="02010600030101010101" pitchFamily="2" charset="-122"/>
                <a:cs typeface="Times New Roman" panose="02020603050405020304" pitchFamily="18" charset="0"/>
              </a:rPr>
              <a:t>：针对特定</a:t>
            </a:r>
            <a:r>
              <a:rPr lang="en-US" altLang="zh-CN">
                <a:latin typeface="Times New Roman" panose="02020603050405020304" pitchFamily="18" charset="0"/>
                <a:ea typeface="宋体" panose="02010600030101010101" pitchFamily="2" charset="-122"/>
                <a:cs typeface="Times New Roman" panose="02020603050405020304" pitchFamily="18" charset="0"/>
              </a:rPr>
              <a:t>ID</a:t>
            </a:r>
            <a:r>
              <a:rPr lang="zh-CN" altLang="en-US">
                <a:latin typeface="Times New Roman" panose="02020603050405020304" pitchFamily="18" charset="0"/>
                <a:ea typeface="宋体" panose="02010600030101010101" pitchFamily="2" charset="-122"/>
                <a:cs typeface="Times New Roman" panose="02020603050405020304" pitchFamily="18" charset="0"/>
              </a:rPr>
              <a:t>生成私钥</a:t>
            </a:r>
            <a:r>
              <a:rPr lang="en-US" altLang="zh-CN">
                <a:latin typeface="Times New Roman" panose="02020603050405020304" pitchFamily="18" charset="0"/>
                <a:ea typeface="宋体" panose="02010600030101010101" pitchFamily="2" charset="-122"/>
                <a:cs typeface="Times New Roman" panose="02020603050405020304" pitchFamily="18" charset="0"/>
              </a:rPr>
              <a:t>sk_ID</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13/17</a:t>
            </a:r>
            <a:endParaRPr lang="en-US" altLang="zh-CN" dirty="0">
              <a:solidFill>
                <a:schemeClr val="bg1">
                  <a:lumMod val="75000"/>
                </a:schemeClr>
              </a:solidFill>
            </a:endParaRPr>
          </a:p>
        </p:txBody>
      </p:sp>
      <mc:AlternateContent xmlns:mc="http://schemas.openxmlformats.org/markup-compatibility/2006">
        <mc:Choice xmlns:a14="http://schemas.microsoft.com/office/drawing/2010/main" Requires="a14">
          <p:sp>
            <p:nvSpPr>
              <p:cNvPr id="8" name="文本框 7"/>
              <p:cNvSpPr txBox="1"/>
              <p:nvPr/>
            </p:nvSpPr>
            <p:spPr>
              <a:xfrm>
                <a:off x="601980" y="4118610"/>
                <a:ext cx="3792855" cy="412750"/>
              </a:xfrm>
              <a:prstGeom prst="rect">
                <a:avLst/>
              </a:prstGeom>
              <a:noFill/>
            </p:spPr>
            <p:txBody>
              <a:bodyPr wrap="square" rtlCol="0">
                <a:noAutofit/>
              </a:bodyPr>
              <a:p>
                <a:r>
                  <a:rPr lang="en-US" altLang="zh-CN">
                    <a:latin typeface="Times New Roman" panose="02020603050405020304" pitchFamily="18" charset="0"/>
                    <a:ea typeface="宋体" panose="02010600030101010101" pitchFamily="2" charset="-122"/>
                    <a:cs typeface="Times New Roman" panose="02020603050405020304" pitchFamily="18" charset="0"/>
                  </a:rPr>
                  <a:t>IBE</a:t>
                </a:r>
                <a14:m>
                  <m:oMath xmlns:m="http://schemas.openxmlformats.org/officeDocument/2006/math">
                    <m:r>
                      <a:rPr lang="en-US" altLang="zh-CN" i="1">
                        <a:latin typeface="Cambria Math" panose="02040503050406030204" charset="0"/>
                        <a:ea typeface="宋体" panose="02010600030101010101" pitchFamily="2" charset="-122"/>
                        <a:cs typeface="Cambria Math" panose="02040503050406030204" charset="0"/>
                      </a:rPr>
                      <m:t>→</m:t>
                    </m:r>
                  </m:oMath>
                </a14:m>
                <a:r>
                  <a:rPr lang="en-US" altLang="zh-CN">
                    <a:latin typeface="Times New Roman" panose="02020603050405020304" pitchFamily="18" charset="0"/>
                    <a:ea typeface="宋体" panose="02010600030101010101" pitchFamily="2" charset="-122"/>
                    <a:cs typeface="Times New Roman" panose="02020603050405020304" pitchFamily="18" charset="0"/>
                  </a:rPr>
                  <a:t>IBFHE</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01980" y="4118610"/>
                <a:ext cx="3792855" cy="412750"/>
              </a:xfrm>
              <a:prstGeom prst="rect">
                <a:avLst/>
              </a:prstGeom>
              <a:blipFill rotWithShape="1">
                <a:blip r:embed="rId6"/>
                <a:stretch>
                  <a:fillRect/>
                </a:stretch>
              </a:blipFill>
            </p:spPr>
            <p:txBody>
              <a:bodyPr/>
              <a:lstStyle/>
              <a:p>
                <a:r>
                  <a:rPr lang="zh-CN" altLang="en-US">
                    <a:noFill/>
                  </a:rPr>
                  <a:t> </a:t>
                </a:r>
              </a:p>
            </p:txBody>
          </p:sp>
        </mc:Fallback>
      </mc:AlternateContent>
      <p:pic>
        <p:nvPicPr>
          <p:cNvPr id="9" name="图片 8"/>
          <p:cNvPicPr>
            <a:picLocks noChangeAspect="1"/>
          </p:cNvPicPr>
          <p:nvPr/>
        </p:nvPicPr>
        <p:blipFill>
          <a:blip r:embed="rId7"/>
          <a:stretch>
            <a:fillRect/>
          </a:stretch>
        </p:blipFill>
        <p:spPr>
          <a:xfrm>
            <a:off x="2190750" y="4032885"/>
            <a:ext cx="3362325" cy="2705100"/>
          </a:xfrm>
          <a:prstGeom prst="rect">
            <a:avLst/>
          </a:prstGeom>
        </p:spPr>
      </p:pic>
      <p:sp>
        <p:nvSpPr>
          <p:cNvPr id="10" name="文本框 9"/>
          <p:cNvSpPr txBox="1"/>
          <p:nvPr/>
        </p:nvSpPr>
        <p:spPr>
          <a:xfrm>
            <a:off x="6590030" y="2230120"/>
            <a:ext cx="5193665" cy="64516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一种在属性基加密（</a:t>
            </a:r>
            <a:r>
              <a:rPr lang="zh-CN" altLang="en-US">
                <a:latin typeface="Times New Roman" panose="02020603050405020304" pitchFamily="18" charset="0"/>
                <a:ea typeface="宋体" panose="02010600030101010101" pitchFamily="2" charset="-122"/>
                <a:cs typeface="Times New Roman" panose="02020603050405020304" pitchFamily="18" charset="0"/>
              </a:rPr>
              <a:t>ABE</a:t>
            </a:r>
            <a:r>
              <a:rPr lang="zh-CN" altLang="en-US">
                <a:latin typeface="宋体" panose="02010600030101010101" pitchFamily="2" charset="-122"/>
                <a:ea typeface="宋体" panose="02010600030101010101" pitchFamily="2" charset="-122"/>
                <a:cs typeface="宋体" panose="02010600030101010101" pitchFamily="2" charset="-122"/>
              </a:rPr>
              <a:t>）基础上实现同态加密功能的方案。</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6692900" y="2875280"/>
            <a:ext cx="5209540" cy="1198880"/>
          </a:xfrm>
          <a:prstGeom prst="rect">
            <a:avLst/>
          </a:prstGeom>
          <a:noFill/>
        </p:spPr>
        <p:txBody>
          <a:bodyPr wrap="square" rtlCol="0">
            <a:spAutoFit/>
          </a:bodyPr>
          <a:p>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ABE</a:t>
            </a:r>
            <a:r>
              <a:rPr lang="zh-CN" altLang="en-US">
                <a:latin typeface="宋体" panose="02010600030101010101" pitchFamily="2" charset="-122"/>
                <a:ea typeface="宋体" panose="02010600030101010101" pitchFamily="2" charset="-122"/>
                <a:cs typeface="宋体" panose="02010600030101010101" pitchFamily="2" charset="-122"/>
                <a:sym typeface="+mn-ea"/>
              </a:rPr>
              <a:t>方案：</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Setup</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：生成主密钥</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(MSK,MPK)</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indent="457200"/>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KeyGen</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：针对特定属性字符串</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y</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生成私钥</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sk_y</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a:p>
        </p:txBody>
      </p:sp>
      <p:sp>
        <p:nvSpPr>
          <p:cNvPr id="13" name="文本框 12"/>
          <p:cNvSpPr txBox="1"/>
          <p:nvPr/>
        </p:nvSpPr>
        <p:spPr>
          <a:xfrm>
            <a:off x="1494155" y="4471035"/>
            <a:ext cx="1081405" cy="306705"/>
          </a:xfrm>
          <a:prstGeom prst="rect">
            <a:avLst/>
          </a:prstGeom>
          <a:noFill/>
        </p:spPr>
        <p:txBody>
          <a:bodyPr wrap="square" rtlCol="0">
            <a:spAutoFit/>
          </a:bodyPr>
          <a:p>
            <a:r>
              <a:rPr lang="en-US" altLang="zh-CN" sz="1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CHKP</a:t>
            </a:r>
            <a:r>
              <a:rPr lang="en-US" altLang="zh-CN" sz="1400">
                <a:solidFill>
                  <a:srgbClr val="FF0000"/>
                </a:solidFill>
                <a:latin typeface="宋体" panose="02010600030101010101" pitchFamily="2" charset="-122"/>
                <a:ea typeface="宋体" panose="02010600030101010101" pitchFamily="2" charset="-122"/>
              </a:rPr>
              <a:t>10</a:t>
            </a:r>
            <a:endParaRPr lang="en-US" altLang="zh-CN" sz="1400">
              <a:solidFill>
                <a:srgbClr val="FF0000"/>
              </a:solidFill>
              <a:latin typeface="宋体" panose="02010600030101010101" pitchFamily="2" charset="-122"/>
              <a:ea typeface="宋体" panose="02010600030101010101" pitchFamily="2" charset="-122"/>
            </a:endParaRPr>
          </a:p>
        </p:txBody>
      </p:sp>
      <p:sp>
        <p:nvSpPr>
          <p:cNvPr id="14" name="文本框 13"/>
          <p:cNvSpPr txBox="1"/>
          <p:nvPr/>
        </p:nvSpPr>
        <p:spPr>
          <a:xfrm>
            <a:off x="6692900" y="3760470"/>
            <a:ext cx="5209540" cy="9220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通过重新</a:t>
            </a:r>
            <a:r>
              <a:rPr lang="zh-CN" altLang="en-US">
                <a:latin typeface="宋体" panose="02010600030101010101" pitchFamily="2" charset="-122"/>
                <a:ea typeface="宋体" panose="02010600030101010101" pitchFamily="2" charset="-122"/>
                <a:cs typeface="宋体" panose="02010600030101010101" pitchFamily="2" charset="-122"/>
              </a:rPr>
              <a:t>描述 </a:t>
            </a:r>
            <a:r>
              <a:rPr lang="zh-CN" altLang="en-US">
                <a:latin typeface="Times New Roman" panose="02020603050405020304" pitchFamily="18" charset="0"/>
                <a:ea typeface="宋体" panose="02010600030101010101" pitchFamily="2" charset="-122"/>
                <a:cs typeface="Times New Roman" panose="02020603050405020304" pitchFamily="18" charset="0"/>
              </a:rPr>
              <a:t>Gorbunov</a:t>
            </a:r>
            <a:r>
              <a:rPr lang="zh-CN" altLang="en-US">
                <a:latin typeface="宋体" panose="02010600030101010101" pitchFamily="2" charset="-122"/>
                <a:ea typeface="宋体" panose="02010600030101010101" pitchFamily="2" charset="-122"/>
                <a:cs typeface="宋体" panose="02010600030101010101" pitchFamily="2" charset="-122"/>
              </a:rPr>
              <a:t> 等人</a:t>
            </a:r>
            <a:r>
              <a:rPr lang="zh-CN" altLang="en-US">
                <a:latin typeface="Times New Roman" panose="02020603050405020304" pitchFamily="18" charset="0"/>
                <a:ea typeface="宋体" panose="02010600030101010101" pitchFamily="2" charset="-122"/>
                <a:cs typeface="Times New Roman" panose="02020603050405020304" pitchFamily="18" charset="0"/>
              </a:rPr>
              <a:t>（GVW）ABE </a:t>
            </a:r>
            <a:r>
              <a:rPr lang="zh-CN" altLang="en-US">
                <a:latin typeface="宋体" panose="02010600030101010101" pitchFamily="2" charset="-122"/>
                <a:ea typeface="宋体" panose="02010600030101010101" pitchFamily="2" charset="-122"/>
                <a:cs typeface="宋体" panose="02010600030101010101" pitchFamily="2" charset="-122"/>
              </a:rPr>
              <a:t>方案中的解密过程，应用类似于基于身份的</a:t>
            </a:r>
            <a:r>
              <a:rPr lang="zh-CN" altLang="en-US">
                <a:latin typeface="Times New Roman" panose="02020603050405020304" pitchFamily="18" charset="0"/>
                <a:ea typeface="宋体" panose="02010600030101010101" pitchFamily="2" charset="-122"/>
                <a:cs typeface="Times New Roman" panose="02020603050405020304" pitchFamily="18" charset="0"/>
              </a:rPr>
              <a:t> FHE </a:t>
            </a:r>
            <a:r>
              <a:rPr lang="zh-CN" altLang="en-US">
                <a:latin typeface="宋体" panose="02010600030101010101" pitchFamily="2" charset="-122"/>
                <a:ea typeface="宋体" panose="02010600030101010101" pitchFamily="2" charset="-122"/>
                <a:cs typeface="宋体" panose="02010600030101010101" pitchFamily="2" charset="-122"/>
              </a:rPr>
              <a:t>方案中的</a:t>
            </a:r>
            <a:r>
              <a:rPr lang="zh-CN" altLang="en-US">
                <a:latin typeface="宋体" panose="02010600030101010101" pitchFamily="2" charset="-122"/>
                <a:ea typeface="宋体" panose="02010600030101010101" pitchFamily="2" charset="-122"/>
                <a:cs typeface="宋体" panose="02010600030101010101" pitchFamily="2" charset="-122"/>
              </a:rPr>
              <a:t>方法来构建</a:t>
            </a:r>
            <a:r>
              <a:rPr lang="zh-CN" altLang="en-US">
                <a:latin typeface="Times New Roman" panose="02020603050405020304" pitchFamily="18" charset="0"/>
                <a:ea typeface="宋体" panose="02010600030101010101" pitchFamily="2" charset="-122"/>
                <a:cs typeface="Times New Roman" panose="02020603050405020304" pitchFamily="18" charset="0"/>
              </a:rPr>
              <a:t> ABFHE </a:t>
            </a:r>
            <a:r>
              <a:rPr lang="zh-CN" altLang="en-US">
                <a:latin typeface="宋体" panose="02010600030101010101" pitchFamily="2" charset="-122"/>
                <a:ea typeface="宋体" panose="02010600030101010101" pitchFamily="2" charset="-122"/>
                <a:cs typeface="宋体" panose="02010600030101010101" pitchFamily="2" charset="-122"/>
              </a:rPr>
              <a:t>方案。</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5" name="文本框 14"/>
          <p:cNvSpPr txBox="1"/>
          <p:nvPr/>
        </p:nvSpPr>
        <p:spPr>
          <a:xfrm>
            <a:off x="7693660" y="4937760"/>
            <a:ext cx="882015" cy="306705"/>
          </a:xfrm>
          <a:prstGeom prst="rect">
            <a:avLst/>
          </a:prstGeom>
          <a:noFill/>
        </p:spPr>
        <p:txBody>
          <a:bodyPr wrap="square" rtlCol="0">
            <a:spAutoFit/>
          </a:bodyPr>
          <a:p>
            <a:r>
              <a:rPr lang="en-US" altLang="zh-CN" sz="1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CHKP</a:t>
            </a:r>
            <a:r>
              <a:rPr lang="en-US" altLang="zh-CN" sz="1400">
                <a:solidFill>
                  <a:srgbClr val="FF0000"/>
                </a:solidFill>
                <a:latin typeface="宋体" panose="02010600030101010101" pitchFamily="2" charset="-122"/>
                <a:ea typeface="宋体" panose="02010600030101010101" pitchFamily="2" charset="-122"/>
              </a:rPr>
              <a:t>13</a:t>
            </a:r>
            <a:endParaRPr lang="en-US" altLang="zh-CN" sz="1400">
              <a:solidFill>
                <a:srgbClr val="FF0000"/>
              </a:solidFill>
              <a:latin typeface="宋体" panose="02010600030101010101" pitchFamily="2" charset="-122"/>
              <a:ea typeface="宋体" panose="02010600030101010101" pitchFamily="2" charset="-122"/>
            </a:endParaRPr>
          </a:p>
        </p:txBody>
      </p:sp>
      <p:pic>
        <p:nvPicPr>
          <p:cNvPr id="16" name="图片 15"/>
          <p:cNvPicPr>
            <a:picLocks noChangeAspect="1"/>
          </p:cNvPicPr>
          <p:nvPr/>
        </p:nvPicPr>
        <p:blipFill>
          <a:blip r:embed="rId8"/>
          <a:stretch>
            <a:fillRect/>
          </a:stretch>
        </p:blipFill>
        <p:spPr>
          <a:xfrm>
            <a:off x="8677275" y="4609465"/>
            <a:ext cx="2687320" cy="2170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399415" y="1564005"/>
            <a:ext cx="5522595" cy="4650740"/>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rPr>
              <a:t>研究</a:t>
            </a:r>
            <a:r>
              <a:rPr lang="zh-CN" altLang="en-US" b="1" dirty="0">
                <a:latin typeface="Times New Roman" panose="02020603050405020304" pitchFamily="18" charset="0"/>
                <a:cs typeface="Times New Roman" panose="02020603050405020304" pitchFamily="18" charset="0"/>
              </a:rPr>
              <a:t>现状</a:t>
            </a:r>
            <a:endParaRPr lang="zh-CN" altLang="en-US"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14/17</a:t>
            </a:r>
            <a:endParaRPr lang="en-US" altLang="zh-CN" dirty="0">
              <a:solidFill>
                <a:schemeClr val="bg1">
                  <a:lumMod val="75000"/>
                </a:schemeClr>
              </a:solidFill>
            </a:endParaRPr>
          </a:p>
        </p:txBody>
      </p:sp>
      <p:sp>
        <p:nvSpPr>
          <p:cNvPr id="4" name="文本框 3"/>
          <p:cNvSpPr txBox="1"/>
          <p:nvPr>
            <p:custDataLst>
              <p:tags r:id="rId2"/>
            </p:custDataLst>
          </p:nvPr>
        </p:nvSpPr>
        <p:spPr>
          <a:xfrm>
            <a:off x="2108200" y="1776095"/>
            <a:ext cx="1772285" cy="368300"/>
          </a:xfrm>
          <a:prstGeom prst="rect">
            <a:avLst/>
          </a:prstGeom>
          <a:noFill/>
        </p:spPr>
        <p:txBody>
          <a:bodyPr wrap="square" rtlCol="0">
            <a:spAutoFit/>
          </a:bodyPr>
          <a:p>
            <a:pPr algn="ctr"/>
            <a:r>
              <a:rPr lang="en-US" altLang="zh-CN" b="1" dirty="0">
                <a:latin typeface="Times New Roman" panose="02020603050405020304" pitchFamily="18" charset="0"/>
                <a:cs typeface="Times New Roman" panose="02020603050405020304" pitchFamily="18" charset="0"/>
              </a:rPr>
              <a:t>BGV</a:t>
            </a:r>
            <a:endParaRPr lang="en-US" altLang="zh-CN" b="1" dirty="0">
              <a:latin typeface="Times New Roman" panose="02020603050405020304" pitchFamily="18" charset="0"/>
              <a:cs typeface="Times New Roman" panose="02020603050405020304" pitchFamily="18" charset="0"/>
            </a:endParaRPr>
          </a:p>
        </p:txBody>
      </p:sp>
      <p:sp>
        <p:nvSpPr>
          <p:cNvPr id="2" name="圆角矩形 1"/>
          <p:cNvSpPr/>
          <p:nvPr/>
        </p:nvSpPr>
        <p:spPr>
          <a:xfrm>
            <a:off x="6200775" y="1570355"/>
            <a:ext cx="5537835" cy="4644390"/>
          </a:xfrm>
          <a:prstGeom prst="roundRect">
            <a:avLst/>
          </a:prstGeom>
          <a:solidFill>
            <a:schemeClr val="accent6">
              <a:lumMod val="40000"/>
              <a:lumOff val="6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3"/>
            </p:custDataLst>
          </p:nvPr>
        </p:nvSpPr>
        <p:spPr>
          <a:xfrm>
            <a:off x="8160385" y="1776095"/>
            <a:ext cx="1772285" cy="368300"/>
          </a:xfrm>
          <a:prstGeom prst="rect">
            <a:avLst/>
          </a:prstGeom>
          <a:noFill/>
        </p:spPr>
        <p:txBody>
          <a:bodyPr wrap="square" rtlCol="0">
            <a:spAutoFit/>
          </a:bodyPr>
          <a:p>
            <a:pPr algn="ctr"/>
            <a:r>
              <a:rPr lang="en-US" altLang="zh-CN" b="1" dirty="0">
                <a:latin typeface="Times New Roman" panose="02020603050405020304" pitchFamily="18" charset="0"/>
                <a:cs typeface="Times New Roman" panose="02020603050405020304" pitchFamily="18" charset="0"/>
              </a:rPr>
              <a:t>GSW</a:t>
            </a:r>
            <a:endParaRPr lang="en-US" altLang="zh-CN"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692150" y="2243455"/>
            <a:ext cx="4937760" cy="2030095"/>
          </a:xfrm>
          <a:prstGeom prst="rect">
            <a:avLst/>
          </a:prstGeom>
          <a:noFill/>
        </p:spPr>
        <p:txBody>
          <a:bodyPr wrap="square" rtlCol="0">
            <a:spAutoFit/>
          </a:bodyPr>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针对</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BGV</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方案1次只能对单个密文进行运算，运算效率低下的问题。在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BGV</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方案中引入了</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SIMD</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操作，通过在多项式环上使用中国剩余定理，令密文呈现多槽 (</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slots</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)结构。</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Andrey Kim</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团队在2021年对</a:t>
            </a:r>
            <a:r>
              <a:rPr lang="en-US" altLang="zh-CN">
                <a:solidFill>
                  <a:schemeClr val="bg1"/>
                </a:solidFill>
                <a:latin typeface="Times New Roman" panose="02020603050405020304" pitchFamily="18" charset="0"/>
                <a:ea typeface="宋体" panose="02010600030101010101" pitchFamily="2" charset="-122"/>
                <a:cs typeface="Times New Roman" panose="02020603050405020304" pitchFamily="18" charset="0"/>
              </a:rPr>
              <a:t>BGV</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a:solidFill>
                  <a:schemeClr val="bg1"/>
                </a:solidFill>
                <a:latin typeface="Times New Roman" panose="02020603050405020304" pitchFamily="18" charset="0"/>
                <a:ea typeface="宋体" panose="02010600030101010101" pitchFamily="2" charset="-122"/>
                <a:cs typeface="Times New Roman" panose="02020603050405020304" pitchFamily="18" charset="0"/>
              </a:rPr>
              <a:t>BFV</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两个经典全同态加密方案做出了进一步优化</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4"/>
          <a:stretch>
            <a:fillRect/>
          </a:stretch>
        </p:blipFill>
        <p:spPr>
          <a:xfrm>
            <a:off x="692150" y="4273550"/>
            <a:ext cx="5014595" cy="1131570"/>
          </a:xfrm>
          <a:prstGeom prst="rect">
            <a:avLst/>
          </a:prstGeom>
        </p:spPr>
      </p:pic>
      <p:sp>
        <p:nvSpPr>
          <p:cNvPr id="9" name="文本框 8"/>
          <p:cNvSpPr txBox="1"/>
          <p:nvPr/>
        </p:nvSpPr>
        <p:spPr>
          <a:xfrm>
            <a:off x="6577330" y="2243455"/>
            <a:ext cx="4937760" cy="3488690"/>
          </a:xfrm>
          <a:prstGeom prst="rect">
            <a:avLst/>
          </a:prstGeom>
          <a:noFill/>
        </p:spPr>
        <p:txBody>
          <a:bodyPr wrap="square" rtlCol="0">
            <a:noAutofit/>
          </a:bodyPr>
          <a:p>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Jacob Alperin-Sheriff</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 </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Chris Peikert</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在2014年利用对称群和置换矩阵的思想，设计了一个</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GSW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方案的单比特快速自举算法。</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主流使用的</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GSW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类加密方案仍是单比特加密。2018年</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Steven Myers </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Adam Shull</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提出了一种打包密文的自举算法，通过在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FHEW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的基础上使用递归的计算方法，有效降低了</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时间复杂度。</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2023年</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Liu Feng-Hao</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Wang Han</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MS</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18方案打包算法的基础上，引入了适用</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FHEW</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的</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SIMD</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算法，进一步优化了</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计算复杂度。</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素数幂明文环的设置，盲旋转算法中</a:t>
            </a:r>
            <a:r>
              <a:rPr lang="zh-CN" altLang="en-US">
                <a:solidFill>
                  <a:schemeClr val="bg1"/>
                </a:solidFill>
                <a:latin typeface="Times New Roman" panose="02020603050405020304" pitchFamily="18" charset="0"/>
                <a:ea typeface="宋体" panose="02010600030101010101" pitchFamily="2" charset="-122"/>
                <a:cs typeface="Times New Roman" panose="02020603050405020304" pitchFamily="18" charset="0"/>
              </a:rPr>
              <a:t>test</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向量</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的构造等实例化参数选择仍是</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研究瓶颈。</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rPr>
              <a:t>研究</a:t>
            </a:r>
            <a:r>
              <a:rPr lang="zh-CN" altLang="en-US" b="1" dirty="0">
                <a:latin typeface="Times New Roman" panose="02020603050405020304" pitchFamily="18" charset="0"/>
                <a:cs typeface="Times New Roman" panose="02020603050405020304" pitchFamily="18" charset="0"/>
              </a:rPr>
              <a:t>前景</a:t>
            </a:r>
            <a:endParaRPr lang="zh-CN" altLang="en-US"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15/17</a:t>
            </a:r>
            <a:endParaRPr lang="en-US" altLang="zh-CN" dirty="0">
              <a:solidFill>
                <a:schemeClr val="bg1">
                  <a:lumMod val="75000"/>
                </a:schemeClr>
              </a:solidFill>
            </a:endParaRPr>
          </a:p>
        </p:txBody>
      </p:sp>
      <p:pic>
        <p:nvPicPr>
          <p:cNvPr id="10" name="图片 9"/>
          <p:cNvPicPr>
            <a:picLocks noChangeAspect="1"/>
          </p:cNvPicPr>
          <p:nvPr/>
        </p:nvPicPr>
        <p:blipFill>
          <a:blip r:embed="rId2"/>
          <a:srcRect t="2056"/>
          <a:stretch>
            <a:fillRect/>
          </a:stretch>
        </p:blipFill>
        <p:spPr>
          <a:xfrm>
            <a:off x="148590" y="1830070"/>
            <a:ext cx="11895455" cy="4023995"/>
          </a:xfrm>
          <a:prstGeom prst="rect">
            <a:avLst/>
          </a:prstGeom>
        </p:spPr>
      </p:pic>
      <p:sp>
        <p:nvSpPr>
          <p:cNvPr id="12" name="文本框 11"/>
          <p:cNvSpPr txBox="1"/>
          <p:nvPr/>
        </p:nvSpPr>
        <p:spPr>
          <a:xfrm>
            <a:off x="5293995" y="5765165"/>
            <a:ext cx="962025" cy="213995"/>
          </a:xfrm>
          <a:prstGeom prst="rect">
            <a:avLst/>
          </a:prstGeom>
          <a:noFill/>
        </p:spPr>
        <p:txBody>
          <a:bodyPr wrap="square" rtlCol="0">
            <a:spAutoFit/>
          </a:bodyPr>
          <a:p>
            <a:r>
              <a:rPr lang="zh-CN" altLang="en-US" sz="800" b="1">
                <a:solidFill>
                  <a:schemeClr val="tx1"/>
                </a:solidFill>
                <a:latin typeface="宋体" panose="02010600030101010101" pitchFamily="2" charset="-122"/>
                <a:ea typeface="宋体" panose="02010600030101010101" pitchFamily="2" charset="-122"/>
              </a:rPr>
              <a:t>同态加密</a:t>
            </a:r>
            <a:r>
              <a:rPr lang="zh-CN" altLang="en-US" sz="800" b="1">
                <a:solidFill>
                  <a:schemeClr val="tx1"/>
                </a:solidFill>
                <a:latin typeface="宋体" panose="02010600030101010101" pitchFamily="2" charset="-122"/>
                <a:ea typeface="宋体" panose="02010600030101010101" pitchFamily="2" charset="-122"/>
              </a:rPr>
              <a:t>实现库</a:t>
            </a:r>
            <a:endParaRPr lang="zh-CN" altLang="en-US" sz="800" b="1">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rPr>
              <a:t>应用前景</a:t>
            </a:r>
            <a:endParaRPr lang="zh-CN" altLang="en-US"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16/17</a:t>
            </a:r>
            <a:endParaRPr lang="en-US" altLang="zh-CN" dirty="0">
              <a:solidFill>
                <a:schemeClr val="bg1">
                  <a:lumMod val="75000"/>
                </a:schemeClr>
              </a:solidFill>
            </a:endParaRPr>
          </a:p>
        </p:txBody>
      </p:sp>
      <p:pic>
        <p:nvPicPr>
          <p:cNvPr id="4" name="图片 3"/>
          <p:cNvPicPr>
            <a:picLocks noChangeAspect="1"/>
          </p:cNvPicPr>
          <p:nvPr/>
        </p:nvPicPr>
        <p:blipFill>
          <a:blip r:embed="rId2"/>
          <a:stretch>
            <a:fillRect/>
          </a:stretch>
        </p:blipFill>
        <p:spPr>
          <a:xfrm>
            <a:off x="1350010" y="3429000"/>
            <a:ext cx="3255645" cy="3200400"/>
          </a:xfrm>
          <a:prstGeom prst="rect">
            <a:avLst/>
          </a:prstGeom>
        </p:spPr>
      </p:pic>
      <p:sp>
        <p:nvSpPr>
          <p:cNvPr id="2" name="椭圆 1"/>
          <p:cNvSpPr/>
          <p:nvPr/>
        </p:nvSpPr>
        <p:spPr>
          <a:xfrm>
            <a:off x="168175" y="1564105"/>
            <a:ext cx="2671010" cy="26048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t>隐私集合求交</a:t>
            </a:r>
            <a:r>
              <a:rPr lang="en-US" altLang="zh-CN" b="1" dirty="0"/>
              <a:t>(PSI)</a:t>
            </a:r>
            <a:endParaRPr lang="en-US" altLang="zh-CN" b="1" dirty="0"/>
          </a:p>
        </p:txBody>
      </p:sp>
      <p:pic>
        <p:nvPicPr>
          <p:cNvPr id="5" name="图片 4"/>
          <p:cNvPicPr>
            <a:picLocks noChangeAspect="1"/>
          </p:cNvPicPr>
          <p:nvPr/>
        </p:nvPicPr>
        <p:blipFill>
          <a:blip r:embed="rId3"/>
          <a:stretch>
            <a:fillRect/>
          </a:stretch>
        </p:blipFill>
        <p:spPr>
          <a:xfrm>
            <a:off x="5031740" y="3561715"/>
            <a:ext cx="3028950" cy="2181225"/>
          </a:xfrm>
          <a:prstGeom prst="rect">
            <a:avLst/>
          </a:prstGeom>
        </p:spPr>
      </p:pic>
      <p:sp>
        <p:nvSpPr>
          <p:cNvPr id="6" name="椭圆 5"/>
          <p:cNvSpPr/>
          <p:nvPr/>
        </p:nvSpPr>
        <p:spPr>
          <a:xfrm>
            <a:off x="3761774" y="1564104"/>
            <a:ext cx="2671010" cy="260483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t>多方安全计算</a:t>
            </a:r>
            <a:r>
              <a:rPr lang="en-US" altLang="zh-CN" b="1" dirty="0"/>
              <a:t>(MPC)</a:t>
            </a:r>
            <a:endParaRPr lang="en-US" altLang="zh-CN" b="1" dirty="0"/>
          </a:p>
        </p:txBody>
      </p:sp>
      <p:pic>
        <p:nvPicPr>
          <p:cNvPr id="11" name="图片 10"/>
          <p:cNvPicPr>
            <a:picLocks noChangeAspect="1"/>
          </p:cNvPicPr>
          <p:nvPr/>
        </p:nvPicPr>
        <p:blipFill>
          <a:blip r:embed="rId4"/>
          <a:stretch>
            <a:fillRect/>
          </a:stretch>
        </p:blipFill>
        <p:spPr>
          <a:xfrm>
            <a:off x="8108315" y="3788410"/>
            <a:ext cx="3898265" cy="1927860"/>
          </a:xfrm>
          <a:prstGeom prst="rect">
            <a:avLst/>
          </a:prstGeom>
        </p:spPr>
      </p:pic>
      <p:sp>
        <p:nvSpPr>
          <p:cNvPr id="9" name="椭圆 8"/>
          <p:cNvSpPr/>
          <p:nvPr/>
        </p:nvSpPr>
        <p:spPr>
          <a:xfrm>
            <a:off x="7275730" y="1564105"/>
            <a:ext cx="2671010" cy="2604837"/>
          </a:xfrm>
          <a:prstGeom prst="ellipse">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t>机器学习隐私</a:t>
            </a:r>
            <a:r>
              <a:rPr lang="en-US" altLang="zh-CN" b="1" dirty="0"/>
              <a:t>( FHEML)</a:t>
            </a:r>
            <a:endParaRPr lang="en-US" altLang="zh-C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rPr>
              <a:t>参考资料</a:t>
            </a:r>
            <a:endParaRPr lang="en-US" altLang="zh-CN" b="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2339975" y="1421130"/>
            <a:ext cx="5519420" cy="1058545"/>
          </a:xfrm>
          <a:prstGeom prst="rect">
            <a:avLst/>
          </a:prstGeom>
        </p:spPr>
      </p:pic>
      <p:sp>
        <p:nvSpPr>
          <p:cNvPr id="4" name="矩形 3"/>
          <p:cNvSpPr/>
          <p:nvPr/>
        </p:nvSpPr>
        <p:spPr>
          <a:xfrm>
            <a:off x="1309053" y="1564005"/>
            <a:ext cx="628015" cy="768350"/>
          </a:xfrm>
          <a:prstGeom prst="rect">
            <a:avLst/>
          </a:prstGeom>
          <a:noFill/>
          <a:ln>
            <a:noFill/>
          </a:ln>
        </p:spPr>
        <p:txBody>
          <a:bodyPr wrap="none" rtlCol="0" anchor="t">
            <a:spAutoFit/>
          </a:bodyPr>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1.</a:t>
            </a:r>
            <a:endPar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矩形 4"/>
          <p:cNvSpPr/>
          <p:nvPr/>
        </p:nvSpPr>
        <p:spPr>
          <a:xfrm>
            <a:off x="1309053" y="2729230"/>
            <a:ext cx="628015" cy="768350"/>
          </a:xfrm>
          <a:prstGeom prst="rect">
            <a:avLst/>
          </a:prstGeom>
          <a:noFill/>
          <a:ln>
            <a:noFill/>
          </a:ln>
        </p:spPr>
        <p:txBody>
          <a:bodyPr wrap="none" rtlCol="0" anchor="t">
            <a:spAutoFit/>
          </a:bodyPr>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2.</a:t>
            </a:r>
            <a:endPar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文本框 5"/>
          <p:cNvSpPr txBox="1"/>
          <p:nvPr/>
        </p:nvSpPr>
        <p:spPr>
          <a:xfrm>
            <a:off x="2176145" y="2729230"/>
            <a:ext cx="9151620" cy="829945"/>
          </a:xfrm>
          <a:prstGeom prst="rect">
            <a:avLst/>
          </a:prstGeom>
          <a:noFill/>
        </p:spPr>
        <p:txBody>
          <a:bodyPr wrap="square" rtlCol="0">
            <a:spAutoFit/>
          </a:bodyPr>
          <a:p>
            <a:r>
              <a:rPr lang="zh-CN" altLang="en-US" sz="2400"/>
              <a:t>戴怡然,张江,向斌武,等.全同态加密技术的研究现状及发展路线综述[J].电子与信息学报,2024,46(05):1774-1789.</a:t>
            </a:r>
            <a:endParaRPr lang="zh-CN" altLang="en-US" sz="2400"/>
          </a:p>
        </p:txBody>
      </p:sp>
      <p:sp>
        <p:nvSpPr>
          <p:cNvPr id="8" name="矩形 7"/>
          <p:cNvSpPr/>
          <p:nvPr/>
        </p:nvSpPr>
        <p:spPr>
          <a:xfrm>
            <a:off x="1309053" y="3738245"/>
            <a:ext cx="628015" cy="768350"/>
          </a:xfrm>
          <a:prstGeom prst="rect">
            <a:avLst/>
          </a:prstGeom>
          <a:noFill/>
          <a:ln>
            <a:noFill/>
          </a:ln>
        </p:spPr>
        <p:txBody>
          <a:bodyPr wrap="none" rtlCol="0" anchor="t">
            <a:spAutoFit/>
          </a:bodyPr>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3.</a:t>
            </a:r>
            <a:endPar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文本框 8"/>
          <p:cNvSpPr txBox="1"/>
          <p:nvPr/>
        </p:nvSpPr>
        <p:spPr>
          <a:xfrm>
            <a:off x="2281555" y="3892550"/>
            <a:ext cx="6358890" cy="460375"/>
          </a:xfrm>
          <a:prstGeom prst="rect">
            <a:avLst/>
          </a:prstGeom>
          <a:noFill/>
        </p:spPr>
        <p:txBody>
          <a:bodyPr wrap="square" rtlCol="0">
            <a:spAutoFit/>
          </a:bodyPr>
          <a:p>
            <a:r>
              <a:rPr lang="zh-CN" altLang="en-US" sz="2400">
                <a:hlinkClick r:id="rId3" action="ppaction://hlinkfile"/>
              </a:rPr>
              <a:t>https://www.zhihu.com/people/steven-yue-72</a:t>
            </a:r>
            <a:endParaRPr lang="zh-CN" altLang="en-US" sz="2400"/>
          </a:p>
        </p:txBody>
      </p:sp>
      <p:pic>
        <p:nvPicPr>
          <p:cNvPr id="10" name="图片 9"/>
          <p:cNvPicPr>
            <a:picLocks noChangeAspect="1"/>
          </p:cNvPicPr>
          <p:nvPr/>
        </p:nvPicPr>
        <p:blipFill>
          <a:blip r:embed="rId4"/>
          <a:stretch>
            <a:fillRect/>
          </a:stretch>
        </p:blipFill>
        <p:spPr>
          <a:xfrm>
            <a:off x="1267460" y="5404485"/>
            <a:ext cx="4255135" cy="1278255"/>
          </a:xfrm>
          <a:prstGeom prst="rect">
            <a:avLst/>
          </a:prstGeom>
        </p:spPr>
      </p:pic>
      <p:sp>
        <p:nvSpPr>
          <p:cNvPr id="11" name="矩形 10"/>
          <p:cNvSpPr/>
          <p:nvPr/>
        </p:nvSpPr>
        <p:spPr>
          <a:xfrm>
            <a:off x="1309053" y="4591685"/>
            <a:ext cx="628015" cy="768350"/>
          </a:xfrm>
          <a:prstGeom prst="rect">
            <a:avLst/>
          </a:prstGeom>
          <a:noFill/>
          <a:ln>
            <a:noFill/>
          </a:ln>
        </p:spPr>
        <p:txBody>
          <a:bodyPr wrap="none" rtlCol="0" anchor="t">
            <a:spAutoFit/>
          </a:bodyPr>
          <a:p>
            <a:pPr algn="ctr"/>
            <a:r>
              <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rPr>
              <a:t>4.</a:t>
            </a:r>
            <a:endParaRPr lang="en-US" altLang="zh-CN" sz="44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文本框 11"/>
          <p:cNvSpPr txBox="1"/>
          <p:nvPr/>
        </p:nvSpPr>
        <p:spPr>
          <a:xfrm>
            <a:off x="2281555" y="4744085"/>
            <a:ext cx="6659245" cy="460375"/>
          </a:xfrm>
          <a:prstGeom prst="rect">
            <a:avLst/>
          </a:prstGeom>
          <a:noFill/>
        </p:spPr>
        <p:txBody>
          <a:bodyPr wrap="square" rtlCol="0">
            <a:spAutoFit/>
          </a:bodyPr>
          <a:p>
            <a:r>
              <a:rPr lang="zh-CN" altLang="en-US" sz="2400">
                <a:hlinkClick r:id="rId3" action="ppaction://hlinkfile"/>
              </a:rPr>
              <a:t>https://www.zhihu.com/people/an-quan-xiao-qi</a:t>
            </a:r>
            <a:endParaRPr lang="zh-CN" altLang="en-US" sz="2400"/>
          </a:p>
        </p:txBody>
      </p:sp>
      <p:pic>
        <p:nvPicPr>
          <p:cNvPr id="13" name="图片 12"/>
          <p:cNvPicPr>
            <a:picLocks noChangeAspect="1"/>
          </p:cNvPicPr>
          <p:nvPr/>
        </p:nvPicPr>
        <p:blipFill>
          <a:blip r:embed="rId5"/>
          <a:stretch>
            <a:fillRect/>
          </a:stretch>
        </p:blipFill>
        <p:spPr>
          <a:xfrm>
            <a:off x="5591810" y="5408295"/>
            <a:ext cx="4552950" cy="1274445"/>
          </a:xfrm>
          <a:prstGeom prst="rect">
            <a:avLst/>
          </a:prstGeom>
        </p:spPr>
      </p:pic>
      <p:sp>
        <p:nvSpPr>
          <p:cNvPr id="14" name="矩形 13"/>
          <p:cNvSpPr/>
          <p:nvPr/>
        </p:nvSpPr>
        <p:spPr>
          <a:xfrm>
            <a:off x="5424170" y="4352925"/>
            <a:ext cx="7266305" cy="726440"/>
          </a:xfrm>
          <a:prstGeom prst="rect">
            <a:avLst/>
          </a:prstGeom>
          <a:noFill/>
          <a:ln>
            <a:noFill/>
          </a:ln>
        </p:spPr>
        <p:txBody>
          <a:bodyPr wrap="none" rtlCol="0" anchor="t">
            <a:noAutofit/>
          </a:bodyPr>
          <a:p>
            <a:pPr algn="ctr"/>
            <a:r>
              <a:rPr lang="zh-CN" altLang="en-US" sz="2800" b="1">
                <a:ln w="22225">
                  <a:solidFill>
                    <a:schemeClr val="accent2"/>
                  </a:solidFill>
                  <a:prstDash val="solid"/>
                </a:ln>
                <a:solidFill>
                  <a:schemeClr val="accent2">
                    <a:lumMod val="40000"/>
                    <a:lumOff val="60000"/>
                  </a:schemeClr>
                </a:solidFill>
                <a:effectLst/>
              </a:rPr>
              <a:t>世界上最好的学习软件！</a:t>
            </a:r>
            <a:endParaRPr lang="zh-CN" altLang="en-US" sz="2800" b="1">
              <a:ln w="22225">
                <a:solidFill>
                  <a:schemeClr val="accent2"/>
                </a:solidFill>
                <a:prstDash val="solid"/>
              </a:ln>
              <a:solidFill>
                <a:schemeClr val="accent2">
                  <a:lumMod val="40000"/>
                  <a:lumOff val="60000"/>
                </a:schemeClr>
              </a:solidFill>
              <a:effectLst/>
            </a:endParaRPr>
          </a:p>
        </p:txBody>
      </p:sp>
      <p:sp>
        <p:nvSpPr>
          <p:cNvPr id="20" name="文本框 19"/>
          <p:cNvSpPr txBox="1"/>
          <p:nvPr/>
        </p:nvSpPr>
        <p:spPr>
          <a:xfrm>
            <a:off x="11282680" y="6492240"/>
            <a:ext cx="909320" cy="368300"/>
          </a:xfrm>
          <a:prstGeom prst="rect">
            <a:avLst/>
          </a:prstGeom>
          <a:noFill/>
        </p:spPr>
        <p:txBody>
          <a:bodyPr wrap="square" rtlCol="0">
            <a:spAutoFit/>
          </a:bodyPr>
          <a:lstStyle/>
          <a:p>
            <a:r>
              <a:rPr lang="en-US" altLang="zh-CN" dirty="0">
                <a:solidFill>
                  <a:schemeClr val="bg1">
                    <a:lumMod val="75000"/>
                  </a:schemeClr>
                </a:solidFill>
              </a:rPr>
              <a:t>17/17</a:t>
            </a:r>
            <a:endParaRPr lang="en-US" altLang="zh-CN" dirty="0">
              <a:solidFill>
                <a:schemeClr val="bg1">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2230120" y="2949575"/>
            <a:ext cx="7498080" cy="1102995"/>
          </a:xfrm>
          <a:prstGeom prst="rect">
            <a:avLst/>
          </a:prstGeom>
          <a:noFill/>
        </p:spPr>
        <p:txBody>
          <a:bodyPr wrap="square" rtlCol="0">
            <a:noAutofit/>
          </a:bodyPr>
          <a:p>
            <a:pPr algn="ctr"/>
            <a:r>
              <a:rPr lang="zh-CN" altLang="en-US" sz="6000" b="1" dirty="0"/>
              <a:t>谢谢！</a:t>
            </a:r>
            <a:endParaRPr lang="zh-CN" altLang="en-US" sz="6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5" y="1052763"/>
            <a:ext cx="10672011" cy="369332"/>
          </a:xfrm>
          <a:prstGeom prst="rect">
            <a:avLst/>
          </a:prstGeom>
          <a:noFill/>
        </p:spPr>
        <p:txBody>
          <a:bodyPr wrap="square" rtlCol="0">
            <a:spAutoFit/>
          </a:bodyPr>
          <a:lstStyle/>
          <a:p>
            <a:r>
              <a:rPr lang="zh-CN" altLang="en-US" b="1" dirty="0"/>
              <a:t>论文选择</a:t>
            </a:r>
            <a:r>
              <a:rPr lang="en-US" altLang="zh-CN" b="1" dirty="0"/>
              <a:t>(Gen09/BGV12/GSW13)                  </a:t>
            </a:r>
            <a:r>
              <a:rPr lang="zh-CN" altLang="en-US" dirty="0"/>
              <a:t>研究方向：全同态加密</a:t>
            </a:r>
            <a:r>
              <a:rPr lang="en-US" altLang="zh-CN" dirty="0">
                <a:latin typeface="Times New Roman" panose="02020603050405020304" pitchFamily="18" charset="0"/>
                <a:cs typeface="Times New Roman" panose="02020603050405020304" pitchFamily="18" charset="0"/>
              </a:rPr>
              <a:t>FHE(Fully homomorphic encryption)</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276726" y="1504727"/>
            <a:ext cx="11393905" cy="646331"/>
          </a:xfrm>
          <a:prstGeom prst="rect">
            <a:avLst/>
          </a:prstGeom>
          <a:noFill/>
        </p:spPr>
        <p:txBody>
          <a:bodyPr wrap="square" rtlCol="0">
            <a:spAutoFit/>
          </a:bodyPr>
          <a:lstStyle/>
          <a:p>
            <a:r>
              <a:rPr lang="en-US" altLang="zh-CN" dirty="0"/>
              <a:t>1. </a:t>
            </a:r>
            <a:r>
              <a:rPr lang="en-US" altLang="zh-CN" dirty="0">
                <a:latin typeface="Times New Roman" panose="02020603050405020304" pitchFamily="18" charset="0"/>
                <a:cs typeface="Times New Roman" panose="02020603050405020304" pitchFamily="18" charset="0"/>
              </a:rPr>
              <a:t>GENTRY C. Fully homomorphic encryption using ideal lattices[C]. The 41st Annual ACM Symposium on Theory of Computing, Bethesda, USA, 2009: 169–169.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 10.1145/1536414.1536440..</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76726" y="3148875"/>
            <a:ext cx="11736806" cy="923330"/>
          </a:xfrm>
          <a:prstGeom prst="rect">
            <a:avLst/>
          </a:prstGeom>
          <a:noFill/>
        </p:spPr>
        <p:txBody>
          <a:bodyPr wrap="square" rtlCol="0">
            <a:spAutoFit/>
          </a:bodyPr>
          <a:lstStyle/>
          <a:p>
            <a:r>
              <a:rPr lang="en-US" altLang="zh-CN" dirty="0"/>
              <a:t>2. </a:t>
            </a:r>
            <a:r>
              <a:rPr lang="en-US" altLang="zh-CN" dirty="0">
                <a:latin typeface="Times New Roman" panose="02020603050405020304" pitchFamily="18" charset="0"/>
                <a:cs typeface="Times New Roman" panose="02020603050405020304" pitchFamily="18" charset="0"/>
              </a:rPr>
              <a:t>BRAKERSKI Z, GENTRY C, and VAIKUNTANATHANV. (Leveled) fully homomorphic encryption without bootstrapping[C]. The 3rd Innovations in Theoretical Computer Science Conference, Cambridge, USA, 2012.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10.1145/2090236.2090262.</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276726" y="5129909"/>
            <a:ext cx="11393905" cy="923330"/>
          </a:xfrm>
          <a:prstGeom prst="rect">
            <a:avLst/>
          </a:prstGeom>
          <a:noFill/>
        </p:spPr>
        <p:txBody>
          <a:bodyPr wrap="square" rtlCol="0">
            <a:spAutoFit/>
          </a:bodyPr>
          <a:lstStyle/>
          <a:p>
            <a:r>
              <a:rPr lang="en-US" altLang="zh-CN" dirty="0"/>
              <a:t>3. </a:t>
            </a:r>
            <a:r>
              <a:rPr lang="en-US" altLang="zh-CN" dirty="0">
                <a:latin typeface="Times New Roman" panose="02020603050405020304" pitchFamily="18" charset="0"/>
                <a:cs typeface="Times New Roman" panose="02020603050405020304" pitchFamily="18" charset="0"/>
              </a:rPr>
              <a:t>GENTRY C, SAHAI A, and WATERS B. Homomorphic encryption from learning with errors: Conceptually-simpler,</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asymptotically-faster, attribute-based[C]. The 33rd Annual Cryptology Conference, Santa Barbara, USA, 2013. </a:t>
            </a:r>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10.1007/978-3-642-40041-4_5.</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8"/>
          <p:cNvGraphicFramePr>
            <a:graphicFrameLocks noGrp="1"/>
          </p:cNvGraphicFramePr>
          <p:nvPr/>
        </p:nvGraphicFramePr>
        <p:xfrm>
          <a:off x="354932" y="2248641"/>
          <a:ext cx="11081084" cy="731520"/>
        </p:xfrm>
        <a:graphic>
          <a:graphicData uri="http://schemas.openxmlformats.org/drawingml/2006/table">
            <a:tbl>
              <a:tblPr bandRow="1">
                <a:tableStyleId>{5C22544A-7EE6-4342-B048-85BDC9FD1C3A}</a:tableStyleId>
              </a:tblPr>
              <a:tblGrid>
                <a:gridCol w="1979194"/>
                <a:gridCol w="4656221"/>
                <a:gridCol w="1702469"/>
                <a:gridCol w="2743200"/>
              </a:tblGrid>
              <a:tr h="330196">
                <a:tc>
                  <a:txBody>
                    <a:bodyPr/>
                    <a:lstStyle/>
                    <a:p>
                      <a:pPr algn="ctr"/>
                      <a:r>
                        <a:rPr lang="zh-CN" altLang="en-US" dirty="0"/>
                        <a:t>类型</a:t>
                      </a:r>
                      <a:endParaRPr lang="zh-CN" altLang="en-US" dirty="0"/>
                    </a:p>
                  </a:txBody>
                  <a:tcPr/>
                </a:tc>
                <a:tc>
                  <a:txBody>
                    <a:bodyPr/>
                    <a:lstStyle/>
                    <a:p>
                      <a:pPr algn="ctr"/>
                      <a:r>
                        <a:rPr lang="zh-CN" altLang="en-US" dirty="0"/>
                        <a:t>会议名称</a:t>
                      </a:r>
                      <a:endParaRPr lang="zh-CN" altLang="en-US" dirty="0"/>
                    </a:p>
                  </a:txBody>
                  <a:tcPr/>
                </a:tc>
                <a:tc>
                  <a:txBody>
                    <a:bodyPr/>
                    <a:lstStyle/>
                    <a:p>
                      <a:pPr algn="ctr"/>
                      <a:r>
                        <a:rPr lang="zh-CN" altLang="en-US" dirty="0"/>
                        <a:t>分类</a:t>
                      </a:r>
                      <a:endParaRPr lang="zh-CN" altLang="en-US" dirty="0"/>
                    </a:p>
                  </a:txBody>
                  <a:tcPr/>
                </a:tc>
                <a:tc>
                  <a:txBody>
                    <a:bodyPr/>
                    <a:lstStyle/>
                    <a:p>
                      <a:pPr algn="ctr"/>
                      <a:r>
                        <a:rPr lang="zh-CN" altLang="en-US" dirty="0"/>
                        <a:t>下载量</a:t>
                      </a:r>
                      <a:r>
                        <a:rPr lang="en-US" altLang="zh-CN" dirty="0"/>
                        <a:t>/</a:t>
                      </a:r>
                      <a:r>
                        <a:rPr lang="zh-CN" altLang="en-US" dirty="0"/>
                        <a:t>引用量</a:t>
                      </a:r>
                      <a:endParaRPr lang="zh-CN" altLang="en-US" dirty="0"/>
                    </a:p>
                  </a:txBody>
                  <a:tcPr/>
                </a:tc>
              </a:tr>
              <a:tr h="330196">
                <a:tc>
                  <a:txBody>
                    <a:bodyPr/>
                    <a:lstStyle/>
                    <a:p>
                      <a:pPr algn="ctr"/>
                      <a:r>
                        <a:rPr lang="zh-CN" altLang="en-US" dirty="0"/>
                        <a:t>会议论文</a:t>
                      </a:r>
                      <a:endParaRPr lang="zh-CN" altLang="en-US" dirty="0"/>
                    </a:p>
                  </a:txBody>
                  <a:tcPr/>
                </a:tc>
                <a:tc>
                  <a:txBody>
                    <a:bodyPr/>
                    <a:lstStyle/>
                    <a:p>
                      <a:pPr algn="ctr"/>
                      <a:r>
                        <a:rPr lang="en-US" altLang="zh-CN" dirty="0"/>
                        <a:t>Symposium on Theory of Computing</a:t>
                      </a:r>
                      <a:endParaRPr lang="zh-CN" altLang="en-US" dirty="0"/>
                    </a:p>
                  </a:txBody>
                  <a:tcPr/>
                </a:tc>
                <a:tc>
                  <a:txBody>
                    <a:bodyPr/>
                    <a:lstStyle/>
                    <a:p>
                      <a:pPr algn="ctr"/>
                      <a:r>
                        <a:rPr lang="en-US" altLang="zh-CN" dirty="0"/>
                        <a:t>CCF-A</a:t>
                      </a:r>
                      <a:endParaRPr lang="zh-CN" altLang="en-US" dirty="0"/>
                    </a:p>
                  </a:txBody>
                  <a:tcPr/>
                </a:tc>
                <a:tc>
                  <a:txBody>
                    <a:bodyPr/>
                    <a:lstStyle/>
                    <a:p>
                      <a:pPr algn="ctr"/>
                      <a:r>
                        <a:rPr lang="en-US" altLang="zh-CN" dirty="0"/>
                        <a:t>17308/3980</a:t>
                      </a:r>
                      <a:endParaRPr lang="zh-CN" altLang="en-US" dirty="0"/>
                    </a:p>
                  </a:txBody>
                  <a:tcPr/>
                </a:tc>
              </a:tr>
            </a:tbl>
          </a:graphicData>
        </a:graphic>
      </p:graphicFrame>
      <p:graphicFrame>
        <p:nvGraphicFramePr>
          <p:cNvPr id="9" name="表格 8"/>
          <p:cNvGraphicFramePr>
            <a:graphicFrameLocks noGrp="1"/>
          </p:cNvGraphicFramePr>
          <p:nvPr/>
        </p:nvGraphicFramePr>
        <p:xfrm>
          <a:off x="354932" y="4072205"/>
          <a:ext cx="11081084" cy="1005840"/>
        </p:xfrm>
        <a:graphic>
          <a:graphicData uri="http://schemas.openxmlformats.org/drawingml/2006/table">
            <a:tbl>
              <a:tblPr bandRow="1">
                <a:tableStyleId>{5C22544A-7EE6-4342-B048-85BDC9FD1C3A}</a:tableStyleId>
              </a:tblPr>
              <a:tblGrid>
                <a:gridCol w="1979194"/>
                <a:gridCol w="4656221"/>
                <a:gridCol w="1702469"/>
                <a:gridCol w="2743200"/>
              </a:tblGrid>
              <a:tr h="330196">
                <a:tc>
                  <a:txBody>
                    <a:bodyPr/>
                    <a:lstStyle/>
                    <a:p>
                      <a:pPr algn="ctr"/>
                      <a:r>
                        <a:rPr lang="zh-CN" altLang="en-US" dirty="0"/>
                        <a:t>类型</a:t>
                      </a:r>
                      <a:endParaRPr lang="zh-CN" altLang="en-US" dirty="0"/>
                    </a:p>
                  </a:txBody>
                  <a:tcPr anchor="ctr"/>
                </a:tc>
                <a:tc>
                  <a:txBody>
                    <a:bodyPr/>
                    <a:lstStyle/>
                    <a:p>
                      <a:pPr algn="ctr"/>
                      <a:r>
                        <a:rPr lang="zh-CN" altLang="en-US" dirty="0"/>
                        <a:t>会议名称</a:t>
                      </a:r>
                      <a:endParaRPr lang="zh-CN" altLang="en-US" dirty="0"/>
                    </a:p>
                  </a:txBody>
                  <a:tcPr anchor="ctr"/>
                </a:tc>
                <a:tc>
                  <a:txBody>
                    <a:bodyPr/>
                    <a:lstStyle/>
                    <a:p>
                      <a:pPr algn="ctr"/>
                      <a:r>
                        <a:rPr lang="zh-CN" altLang="en-US" dirty="0"/>
                        <a:t>分类</a:t>
                      </a:r>
                      <a:endParaRPr lang="zh-CN" altLang="en-US" dirty="0"/>
                    </a:p>
                  </a:txBody>
                  <a:tcPr anchor="ctr"/>
                </a:tc>
                <a:tc>
                  <a:txBody>
                    <a:bodyPr/>
                    <a:lstStyle/>
                    <a:p>
                      <a:pPr algn="ctr"/>
                      <a:r>
                        <a:rPr lang="zh-CN" altLang="en-US" dirty="0"/>
                        <a:t>下载量</a:t>
                      </a:r>
                      <a:r>
                        <a:rPr lang="en-US" altLang="zh-CN" dirty="0"/>
                        <a:t>/</a:t>
                      </a:r>
                      <a:r>
                        <a:rPr lang="zh-CN" altLang="en-US" dirty="0"/>
                        <a:t>引用量</a:t>
                      </a:r>
                      <a:endParaRPr lang="zh-CN" altLang="en-US" dirty="0"/>
                    </a:p>
                  </a:txBody>
                  <a:tcPr anchor="ctr"/>
                </a:tc>
              </a:tr>
              <a:tr h="330196">
                <a:tc>
                  <a:txBody>
                    <a:bodyPr/>
                    <a:lstStyle/>
                    <a:p>
                      <a:pPr algn="ctr"/>
                      <a:r>
                        <a:rPr lang="zh-CN" altLang="en-US" dirty="0"/>
                        <a:t>会议论文</a:t>
                      </a:r>
                      <a:endParaRPr lang="zh-CN" altLang="en-US" dirty="0"/>
                    </a:p>
                  </a:txBody>
                  <a:tcPr anchor="ctr"/>
                </a:tc>
                <a:tc>
                  <a:txBody>
                    <a:bodyPr/>
                    <a:lstStyle/>
                    <a:p>
                      <a:pPr algn="ctr"/>
                      <a:r>
                        <a:rPr lang="en-US" altLang="zh-CN" dirty="0"/>
                        <a:t>Innovations in Theoretical Computer Science Conference</a:t>
                      </a:r>
                      <a:endParaRPr lang="zh-CN" altLang="en-US" dirty="0"/>
                    </a:p>
                  </a:txBody>
                  <a:tcPr anchor="ctr"/>
                </a:tc>
                <a:tc>
                  <a:txBody>
                    <a:bodyPr/>
                    <a:lstStyle/>
                    <a:p>
                      <a:pPr algn="ctr"/>
                      <a:endParaRPr lang="zh-CN" altLang="en-US" dirty="0"/>
                    </a:p>
                  </a:txBody>
                  <a:tcPr anchor="ctr"/>
                </a:tc>
                <a:tc>
                  <a:txBody>
                    <a:bodyPr/>
                    <a:lstStyle/>
                    <a:p>
                      <a:pPr algn="ctr"/>
                      <a:r>
                        <a:rPr lang="en-US" altLang="zh-CN" dirty="0"/>
                        <a:t>4179/742</a:t>
                      </a:r>
                      <a:endParaRPr lang="zh-CN" altLang="en-US" dirty="0"/>
                    </a:p>
                  </a:txBody>
                  <a:tcPr anchor="ctr"/>
                </a:tc>
              </a:tr>
            </a:tbl>
          </a:graphicData>
        </a:graphic>
      </p:graphicFrame>
      <p:graphicFrame>
        <p:nvGraphicFramePr>
          <p:cNvPr id="10" name="表格 8"/>
          <p:cNvGraphicFramePr>
            <a:graphicFrameLocks noGrp="1"/>
          </p:cNvGraphicFramePr>
          <p:nvPr/>
        </p:nvGraphicFramePr>
        <p:xfrm>
          <a:off x="354932" y="6010402"/>
          <a:ext cx="11081084" cy="731520"/>
        </p:xfrm>
        <a:graphic>
          <a:graphicData uri="http://schemas.openxmlformats.org/drawingml/2006/table">
            <a:tbl>
              <a:tblPr bandRow="1">
                <a:tableStyleId>{5C22544A-7EE6-4342-B048-85BDC9FD1C3A}</a:tableStyleId>
              </a:tblPr>
              <a:tblGrid>
                <a:gridCol w="1979194"/>
                <a:gridCol w="4656221"/>
                <a:gridCol w="1702469"/>
                <a:gridCol w="2743200"/>
              </a:tblGrid>
              <a:tr h="330196">
                <a:tc>
                  <a:txBody>
                    <a:bodyPr/>
                    <a:lstStyle/>
                    <a:p>
                      <a:pPr algn="ctr"/>
                      <a:r>
                        <a:rPr lang="zh-CN" altLang="en-US" dirty="0"/>
                        <a:t>类型</a:t>
                      </a:r>
                      <a:endParaRPr lang="zh-CN" altLang="en-US" dirty="0"/>
                    </a:p>
                  </a:txBody>
                  <a:tcPr/>
                </a:tc>
                <a:tc>
                  <a:txBody>
                    <a:bodyPr/>
                    <a:lstStyle/>
                    <a:p>
                      <a:pPr algn="ctr"/>
                      <a:r>
                        <a:rPr lang="zh-CN" altLang="en-US" dirty="0"/>
                        <a:t>会议名称</a:t>
                      </a:r>
                      <a:endParaRPr lang="zh-CN" altLang="en-US" dirty="0"/>
                    </a:p>
                  </a:txBody>
                  <a:tcPr/>
                </a:tc>
                <a:tc>
                  <a:txBody>
                    <a:bodyPr/>
                    <a:lstStyle/>
                    <a:p>
                      <a:pPr algn="ctr"/>
                      <a:r>
                        <a:rPr lang="zh-CN" altLang="en-US" dirty="0"/>
                        <a:t>分类</a:t>
                      </a:r>
                      <a:endParaRPr lang="zh-CN" altLang="en-US" dirty="0"/>
                    </a:p>
                  </a:txBody>
                  <a:tcPr/>
                </a:tc>
                <a:tc>
                  <a:txBody>
                    <a:bodyPr/>
                    <a:lstStyle/>
                    <a:p>
                      <a:pPr algn="ctr"/>
                      <a:r>
                        <a:rPr lang="zh-CN" altLang="en-US" dirty="0"/>
                        <a:t>下载量</a:t>
                      </a:r>
                      <a:r>
                        <a:rPr lang="en-US" altLang="zh-CN" dirty="0"/>
                        <a:t>/</a:t>
                      </a:r>
                      <a:r>
                        <a:rPr lang="zh-CN" altLang="en-US" dirty="0"/>
                        <a:t>引用量</a:t>
                      </a:r>
                      <a:endParaRPr lang="zh-CN" altLang="en-US" dirty="0"/>
                    </a:p>
                  </a:txBody>
                  <a:tcPr/>
                </a:tc>
              </a:tr>
              <a:tr h="330196">
                <a:tc>
                  <a:txBody>
                    <a:bodyPr/>
                    <a:lstStyle/>
                    <a:p>
                      <a:pPr algn="ctr"/>
                      <a:r>
                        <a:rPr lang="zh-CN" altLang="en-US" dirty="0"/>
                        <a:t>会议论文</a:t>
                      </a:r>
                      <a:endParaRPr lang="zh-CN" altLang="en-US" dirty="0"/>
                    </a:p>
                  </a:txBody>
                  <a:tcPr/>
                </a:tc>
                <a:tc>
                  <a:txBody>
                    <a:bodyPr/>
                    <a:lstStyle/>
                    <a:p>
                      <a:pPr algn="ctr"/>
                      <a:r>
                        <a:rPr lang="en-US" altLang="zh-CN" dirty="0"/>
                        <a:t>Annual Cryptology Conference</a:t>
                      </a:r>
                      <a:endParaRPr lang="zh-CN" altLang="en-US" dirty="0"/>
                    </a:p>
                  </a:txBody>
                  <a:tcPr/>
                </a:tc>
                <a:tc>
                  <a:txBody>
                    <a:bodyPr/>
                    <a:lstStyle/>
                    <a:p>
                      <a:pPr algn="ctr"/>
                      <a:r>
                        <a:rPr lang="en-US" altLang="zh-CN" dirty="0"/>
                        <a:t>CCF-A</a:t>
                      </a:r>
                      <a:endParaRPr lang="zh-CN" altLang="en-US" dirty="0"/>
                    </a:p>
                  </a:txBody>
                  <a:tcPr/>
                </a:tc>
                <a:tc>
                  <a:txBody>
                    <a:bodyPr/>
                    <a:lstStyle/>
                    <a:p>
                      <a:pPr algn="ctr"/>
                      <a:r>
                        <a:rPr lang="en-US" altLang="zh-CN" dirty="0"/>
                        <a:t>11032/665</a:t>
                      </a:r>
                      <a:endParaRPr lang="zh-CN" altLang="en-US" dirty="0"/>
                    </a:p>
                  </a:txBody>
                  <a:tcPr/>
                </a:tc>
              </a:tr>
            </a:tbl>
          </a:graphicData>
        </a:graphic>
      </p:graphicFrame>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2/17</a:t>
            </a:r>
            <a:endParaRPr lang="en-US" altLang="zh-CN" dirty="0">
              <a:solidFill>
                <a:schemeClr val="bg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Cen09</a:t>
            </a:r>
            <a:r>
              <a:rPr lang="zh-CN" altLang="en-US" b="1" dirty="0">
                <a:latin typeface="Times New Roman" panose="02020603050405020304" pitchFamily="18" charset="0"/>
                <a:cs typeface="Times New Roman" panose="02020603050405020304" pitchFamily="18" charset="0"/>
              </a:rPr>
              <a:t>摘要</a:t>
            </a:r>
            <a:endParaRPr lang="zh-CN" altLang="en-US" b="1" dirty="0">
              <a:latin typeface="Times New Roman" panose="02020603050405020304" pitchFamily="18" charset="0"/>
              <a:cs typeface="Times New Roman" panose="02020603050405020304" pitchFamily="18" charset="0"/>
            </a:endParaRPr>
          </a:p>
        </p:txBody>
      </p:sp>
      <p:sp>
        <p:nvSpPr>
          <p:cNvPr id="4" name="矩形: 圆角 3"/>
          <p:cNvSpPr/>
          <p:nvPr/>
        </p:nvSpPr>
        <p:spPr>
          <a:xfrm>
            <a:off x="8542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摘要结构</a:t>
            </a:r>
            <a:endParaRPr lang="zh-CN" altLang="en-US" dirty="0"/>
          </a:p>
        </p:txBody>
      </p:sp>
      <p:sp>
        <p:nvSpPr>
          <p:cNvPr id="9" name="矩形 8"/>
          <p:cNvSpPr/>
          <p:nvPr/>
        </p:nvSpPr>
        <p:spPr>
          <a:xfrm>
            <a:off x="2773280" y="534684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方案优化</a:t>
            </a:r>
            <a:endParaRPr lang="zh-CN" altLang="en-US" sz="1400" dirty="0">
              <a:solidFill>
                <a:schemeClr val="tx1"/>
              </a:solidFill>
            </a:endParaRPr>
          </a:p>
        </p:txBody>
      </p:sp>
      <p:cxnSp>
        <p:nvCxnSpPr>
          <p:cNvPr id="11" name="连接符: 肘形 10"/>
          <p:cNvCxnSpPr>
            <a:stCxn id="4" idx="2"/>
            <a:endCxn id="9" idx="1"/>
          </p:cNvCxnSpPr>
          <p:nvPr/>
        </p:nvCxnSpPr>
        <p:spPr>
          <a:xfrm rot="16200000" flipH="1">
            <a:off x="395765" y="3318244"/>
            <a:ext cx="3551870" cy="1203159"/>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5" name="矩形 14"/>
          <p:cNvSpPr/>
          <p:nvPr/>
        </p:nvSpPr>
        <p:spPr>
          <a:xfrm>
            <a:off x="2773280" y="2414940"/>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总览本文工作（</a:t>
            </a:r>
            <a:r>
              <a:rPr lang="en-US" altLang="zh-CN" sz="1400" dirty="0">
                <a:solidFill>
                  <a:schemeClr val="tx1"/>
                </a:solidFill>
                <a:latin typeface="Times New Roman" panose="02020603050405020304" pitchFamily="18" charset="0"/>
                <a:cs typeface="Times New Roman" panose="02020603050405020304" pitchFamily="18" charset="0"/>
              </a:rPr>
              <a:t>propose scheme</a:t>
            </a:r>
            <a:r>
              <a:rPr lang="zh-CN" altLang="en-US" sz="1400" dirty="0">
                <a:solidFill>
                  <a:schemeClr val="tx1"/>
                </a:solidFill>
              </a:rPr>
              <a:t>）</a:t>
            </a:r>
            <a:endParaRPr lang="zh-CN" altLang="en-US" sz="1400" dirty="0">
              <a:solidFill>
                <a:schemeClr val="tx1"/>
              </a:solidFill>
            </a:endParaRPr>
          </a:p>
        </p:txBody>
      </p:sp>
      <p:cxnSp>
        <p:nvCxnSpPr>
          <p:cNvPr id="18" name="直接连接符 17"/>
          <p:cNvCxnSpPr>
            <a:stCxn id="15" idx="1"/>
          </p:cNvCxnSpPr>
          <p:nvPr/>
        </p:nvCxnSpPr>
        <p:spPr>
          <a:xfrm flipH="1">
            <a:off x="1570122" y="2763856"/>
            <a:ext cx="12031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连接符: 肘形 20"/>
          <p:cNvCxnSpPr>
            <a:stCxn id="15" idx="2"/>
          </p:cNvCxnSpPr>
          <p:nvPr/>
        </p:nvCxnSpPr>
        <p:spPr>
          <a:xfrm rot="16200000" flipH="1">
            <a:off x="4405459" y="2268661"/>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609474" y="3264409"/>
            <a:ext cx="2412332" cy="307777"/>
          </a:xfrm>
          <a:prstGeom prst="rect">
            <a:avLst/>
          </a:prstGeom>
          <a:noFill/>
        </p:spPr>
        <p:txBody>
          <a:bodyPr wrap="square" rtlCol="0">
            <a:spAutoFit/>
          </a:bodyPr>
          <a:lstStyle/>
          <a:p>
            <a:r>
              <a:rPr lang="zh-CN" altLang="en-US" sz="1400" dirty="0"/>
              <a:t>简述方案第一步步骤</a:t>
            </a:r>
            <a:endParaRPr lang="zh-CN" altLang="en-US" sz="1400" dirty="0"/>
          </a:p>
        </p:txBody>
      </p:sp>
      <p:cxnSp>
        <p:nvCxnSpPr>
          <p:cNvPr id="25" name="连接符: 肘形 24"/>
          <p:cNvCxnSpPr/>
          <p:nvPr/>
        </p:nvCxnSpPr>
        <p:spPr>
          <a:xfrm rot="16200000" flipH="1">
            <a:off x="5470253" y="2654381"/>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815640" y="3711792"/>
            <a:ext cx="2412332" cy="307777"/>
          </a:xfrm>
          <a:prstGeom prst="rect">
            <a:avLst/>
          </a:prstGeom>
          <a:noFill/>
        </p:spPr>
        <p:txBody>
          <a:bodyPr wrap="square" rtlCol="0">
            <a:spAutoFit/>
          </a:bodyPr>
          <a:lstStyle/>
          <a:p>
            <a:r>
              <a:rPr lang="en-US" altLang="zh-CN" sz="1400" dirty="0"/>
              <a:t>“</a:t>
            </a:r>
            <a:r>
              <a:rPr lang="zh-CN" altLang="en-US" sz="1400" dirty="0"/>
              <a:t>自举</a:t>
            </a:r>
            <a:r>
              <a:rPr lang="en-US" altLang="zh-CN" sz="1400" dirty="0"/>
              <a:t>”</a:t>
            </a:r>
            <a:r>
              <a:rPr lang="zh-CN" altLang="en-US" sz="1400" dirty="0"/>
              <a:t>概念的提出</a:t>
            </a:r>
            <a:endParaRPr lang="zh-CN" altLang="en-US" sz="1400" dirty="0"/>
          </a:p>
        </p:txBody>
      </p:sp>
      <p:sp>
        <p:nvSpPr>
          <p:cNvPr id="27" name="矩形 26"/>
          <p:cNvSpPr/>
          <p:nvPr/>
        </p:nvSpPr>
        <p:spPr>
          <a:xfrm>
            <a:off x="2773279" y="3880891"/>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核心加密方案</a:t>
            </a:r>
            <a:endParaRPr lang="zh-CN" altLang="en-US" sz="1400" dirty="0">
              <a:solidFill>
                <a:schemeClr val="tx1"/>
              </a:solidFill>
            </a:endParaRPr>
          </a:p>
        </p:txBody>
      </p:sp>
      <p:cxnSp>
        <p:nvCxnSpPr>
          <p:cNvPr id="32" name="直接连接符 31"/>
          <p:cNvCxnSpPr>
            <a:stCxn id="27" idx="1"/>
          </p:cNvCxnSpPr>
          <p:nvPr/>
        </p:nvCxnSpPr>
        <p:spPr>
          <a:xfrm flipH="1">
            <a:off x="1570120" y="4229807"/>
            <a:ext cx="1203159" cy="1013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连接符: 肘形 32"/>
          <p:cNvCxnSpPr/>
          <p:nvPr/>
        </p:nvCxnSpPr>
        <p:spPr>
          <a:xfrm rot="16200000" flipH="1">
            <a:off x="4461103" y="3678966"/>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659604" y="4726245"/>
            <a:ext cx="3324728" cy="307777"/>
          </a:xfrm>
          <a:prstGeom prst="rect">
            <a:avLst/>
          </a:prstGeom>
          <a:noFill/>
        </p:spPr>
        <p:txBody>
          <a:bodyPr wrap="square" rtlCol="0">
            <a:spAutoFit/>
          </a:bodyPr>
          <a:lstStyle/>
          <a:p>
            <a:r>
              <a:rPr lang="zh-CN" altLang="en-US" sz="1400" dirty="0"/>
              <a:t>提及基于理想格的满足要求的公钥方案</a:t>
            </a:r>
            <a:endParaRPr lang="zh-CN" altLang="en-US" sz="1400" dirty="0"/>
          </a:p>
        </p:txBody>
      </p:sp>
      <p:cxnSp>
        <p:nvCxnSpPr>
          <p:cNvPr id="38" name="连接符: 肘形 37"/>
          <p:cNvCxnSpPr>
            <a:stCxn id="9" idx="2"/>
          </p:cNvCxnSpPr>
          <p:nvPr/>
        </p:nvCxnSpPr>
        <p:spPr>
          <a:xfrm rot="16200000" flipH="1">
            <a:off x="4081714" y="5524308"/>
            <a:ext cx="697831" cy="1738564"/>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3561346" y="6280484"/>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974432" y="5989804"/>
            <a:ext cx="1325480" cy="307777"/>
          </a:xfrm>
          <a:prstGeom prst="rect">
            <a:avLst/>
          </a:prstGeom>
          <a:noFill/>
        </p:spPr>
        <p:txBody>
          <a:bodyPr wrap="square" rtlCol="0">
            <a:spAutoFit/>
          </a:bodyPr>
          <a:lstStyle/>
          <a:p>
            <a:r>
              <a:rPr lang="zh-CN" altLang="en-US" sz="1400" dirty="0"/>
              <a:t>优化原因</a:t>
            </a:r>
            <a:endParaRPr lang="zh-CN" altLang="en-US" sz="1400" dirty="0"/>
          </a:p>
        </p:txBody>
      </p:sp>
      <p:sp>
        <p:nvSpPr>
          <p:cNvPr id="42" name="文本框 41"/>
          <p:cNvSpPr txBox="1"/>
          <p:nvPr/>
        </p:nvSpPr>
        <p:spPr>
          <a:xfrm>
            <a:off x="3974432" y="6452777"/>
            <a:ext cx="1538038" cy="307777"/>
          </a:xfrm>
          <a:prstGeom prst="rect">
            <a:avLst/>
          </a:prstGeom>
          <a:noFill/>
        </p:spPr>
        <p:txBody>
          <a:bodyPr wrap="square" rtlCol="0">
            <a:spAutoFit/>
          </a:bodyPr>
          <a:lstStyle/>
          <a:p>
            <a:r>
              <a:rPr lang="zh-CN" altLang="en-US" sz="1400" dirty="0"/>
              <a:t>优化结果</a:t>
            </a:r>
            <a:endParaRPr lang="zh-CN" altLang="en-US" sz="1400" dirty="0"/>
          </a:p>
        </p:txBody>
      </p:sp>
      <p:pic>
        <p:nvPicPr>
          <p:cNvPr id="47" name="图片 46"/>
          <p:cNvPicPr>
            <a:picLocks noChangeAspect="1"/>
          </p:cNvPicPr>
          <p:nvPr/>
        </p:nvPicPr>
        <p:blipFill>
          <a:blip r:embed="rId2"/>
          <a:stretch>
            <a:fillRect/>
          </a:stretch>
        </p:blipFill>
        <p:spPr>
          <a:xfrm>
            <a:off x="7003379" y="319477"/>
            <a:ext cx="4864308" cy="6307758"/>
          </a:xfrm>
          <a:prstGeom prst="rect">
            <a:avLst/>
          </a:prstGeom>
        </p:spPr>
      </p:pic>
      <p:cxnSp>
        <p:nvCxnSpPr>
          <p:cNvPr id="48" name="连接符: 肘形 47"/>
          <p:cNvCxnSpPr/>
          <p:nvPr/>
        </p:nvCxnSpPr>
        <p:spPr>
          <a:xfrm rot="16200000" flipH="1">
            <a:off x="5441173" y="4127652"/>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4961019" y="5167364"/>
            <a:ext cx="3324728" cy="307777"/>
          </a:xfrm>
          <a:prstGeom prst="rect">
            <a:avLst/>
          </a:prstGeom>
          <a:noFill/>
        </p:spPr>
        <p:txBody>
          <a:bodyPr wrap="square" rtlCol="0">
            <a:spAutoFit/>
          </a:bodyPr>
          <a:lstStyle/>
          <a:p>
            <a:r>
              <a:rPr lang="zh-CN" altLang="en-US" sz="1400" dirty="0"/>
              <a:t>简述方案特性</a:t>
            </a:r>
            <a:endParaRPr lang="zh-CN" altLang="en-US" sz="1400" dirty="0"/>
          </a:p>
        </p:txBody>
      </p:sp>
      <p:sp>
        <p:nvSpPr>
          <p:cNvPr id="2" name="文本框 1"/>
          <p:cNvSpPr txBox="1"/>
          <p:nvPr/>
        </p:nvSpPr>
        <p:spPr>
          <a:xfrm>
            <a:off x="11471275" y="6492240"/>
            <a:ext cx="720725" cy="368300"/>
          </a:xfrm>
          <a:prstGeom prst="rect">
            <a:avLst/>
          </a:prstGeom>
          <a:noFill/>
        </p:spPr>
        <p:txBody>
          <a:bodyPr wrap="square" rtlCol="0">
            <a:spAutoFit/>
          </a:bodyPr>
          <a:p>
            <a:r>
              <a:rPr lang="en-US" altLang="zh-CN" dirty="0">
                <a:solidFill>
                  <a:schemeClr val="bg1">
                    <a:lumMod val="75000"/>
                  </a:schemeClr>
                </a:solidFill>
              </a:rPr>
              <a:t>3/17</a:t>
            </a:r>
            <a:endParaRPr lang="en-US" altLang="zh-CN" dirty="0">
              <a:solidFill>
                <a:schemeClr val="bg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BVG12</a:t>
            </a:r>
            <a:r>
              <a:rPr lang="zh-CN" altLang="en-US" b="1" dirty="0">
                <a:latin typeface="Times New Roman" panose="02020603050405020304" pitchFamily="18" charset="0"/>
                <a:cs typeface="Times New Roman" panose="02020603050405020304" pitchFamily="18" charset="0"/>
              </a:rPr>
              <a:t>摘要</a:t>
            </a:r>
            <a:endParaRPr lang="zh-CN" altLang="en-US" b="1" dirty="0">
              <a:latin typeface="Times New Roman" panose="02020603050405020304" pitchFamily="18" charset="0"/>
              <a:cs typeface="Times New Roman" panose="02020603050405020304" pitchFamily="18" charset="0"/>
            </a:endParaRPr>
          </a:p>
        </p:txBody>
      </p:sp>
      <p:sp>
        <p:nvSpPr>
          <p:cNvPr id="6" name="矩形: 圆角 5"/>
          <p:cNvSpPr/>
          <p:nvPr/>
        </p:nvSpPr>
        <p:spPr>
          <a:xfrm>
            <a:off x="1303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摘要结构</a:t>
            </a:r>
            <a:endParaRPr lang="zh-CN" altLang="en-US" dirty="0"/>
          </a:p>
        </p:txBody>
      </p:sp>
      <p:sp>
        <p:nvSpPr>
          <p:cNvPr id="8" name="矩形 7"/>
          <p:cNvSpPr/>
          <p:nvPr/>
        </p:nvSpPr>
        <p:spPr>
          <a:xfrm>
            <a:off x="1646790" y="5238258"/>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方案优化</a:t>
            </a:r>
            <a:endParaRPr lang="zh-CN" altLang="en-US" sz="1400" dirty="0">
              <a:solidFill>
                <a:schemeClr val="tx1"/>
              </a:solidFill>
            </a:endParaRPr>
          </a:p>
        </p:txBody>
      </p:sp>
      <p:cxnSp>
        <p:nvCxnSpPr>
          <p:cNvPr id="9" name="连接符: 肘形 8"/>
          <p:cNvCxnSpPr>
            <a:stCxn id="6" idx="2"/>
            <a:endCxn id="8" idx="1"/>
          </p:cNvCxnSpPr>
          <p:nvPr/>
        </p:nvCxnSpPr>
        <p:spPr>
          <a:xfrm rot="5400000" flipV="1">
            <a:off x="-474980" y="3465830"/>
            <a:ext cx="3442970" cy="80010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0" name="矩形 9"/>
          <p:cNvSpPr/>
          <p:nvPr/>
        </p:nvSpPr>
        <p:spPr>
          <a:xfrm>
            <a:off x="1646321" y="2432987"/>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总览本文工作（</a:t>
            </a:r>
            <a:r>
              <a:rPr lang="en-US" altLang="zh-CN" sz="1400" dirty="0">
                <a:solidFill>
                  <a:schemeClr val="tx1"/>
                </a:solidFill>
                <a:latin typeface="Times New Roman" panose="02020603050405020304" pitchFamily="18" charset="0"/>
                <a:cs typeface="Times New Roman" panose="02020603050405020304" pitchFamily="18" charset="0"/>
              </a:rPr>
              <a:t>present approach</a:t>
            </a:r>
            <a:r>
              <a:rPr lang="zh-CN" altLang="en-US" sz="1400" dirty="0">
                <a:solidFill>
                  <a:schemeClr val="tx1"/>
                </a:solidFill>
              </a:rPr>
              <a:t>）</a:t>
            </a:r>
            <a:endParaRPr lang="zh-CN" altLang="en-US" sz="1400" dirty="0">
              <a:solidFill>
                <a:schemeClr val="tx1"/>
              </a:solidFill>
            </a:endParaRPr>
          </a:p>
        </p:txBody>
      </p:sp>
      <p:cxnSp>
        <p:nvCxnSpPr>
          <p:cNvPr id="11" name="直接连接符 10"/>
          <p:cNvCxnSpPr/>
          <p:nvPr/>
        </p:nvCxnSpPr>
        <p:spPr>
          <a:xfrm flipH="1">
            <a:off x="846222" y="27638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连接符: 肘形 11"/>
          <p:cNvCxnSpPr>
            <a:stCxn id="10" idx="2"/>
          </p:cNvCxnSpPr>
          <p:nvPr/>
        </p:nvCxnSpPr>
        <p:spPr>
          <a:xfrm rot="16200000" flipH="1">
            <a:off x="3278500" y="2286708"/>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646789" y="3634511"/>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核心加密方案</a:t>
            </a:r>
            <a:endParaRPr lang="zh-CN" altLang="en-US" sz="1400" dirty="0">
              <a:solidFill>
                <a:schemeClr val="tx1"/>
              </a:solidFill>
            </a:endParaRPr>
          </a:p>
        </p:txBody>
      </p:sp>
      <p:sp>
        <p:nvSpPr>
          <p:cNvPr id="20" name="文本框 19"/>
          <p:cNvSpPr txBox="1"/>
          <p:nvPr/>
        </p:nvSpPr>
        <p:spPr>
          <a:xfrm>
            <a:off x="2804860" y="3282900"/>
            <a:ext cx="1325480" cy="306705"/>
          </a:xfrm>
          <a:prstGeom prst="rect">
            <a:avLst/>
          </a:prstGeom>
          <a:noFill/>
        </p:spPr>
        <p:txBody>
          <a:bodyPr wrap="square" rtlCol="0">
            <a:spAutoFit/>
          </a:bodyPr>
          <a:lstStyle/>
          <a:p>
            <a:r>
              <a:rPr lang="zh-CN" altLang="en-US" sz="1400" dirty="0"/>
              <a:t>方案</a:t>
            </a:r>
            <a:r>
              <a:rPr lang="zh-CN" altLang="en-US" sz="1400" dirty="0"/>
              <a:t>形容</a:t>
            </a:r>
            <a:endParaRPr lang="zh-CN" altLang="en-US" sz="1400" dirty="0"/>
          </a:p>
        </p:txBody>
      </p:sp>
      <p:cxnSp>
        <p:nvCxnSpPr>
          <p:cNvPr id="31" name="连接符: 肘形 30"/>
          <p:cNvCxnSpPr/>
          <p:nvPr/>
        </p:nvCxnSpPr>
        <p:spPr>
          <a:xfrm rot="16200000" flipH="1">
            <a:off x="4567887" y="2734534"/>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848429" y="3735021"/>
            <a:ext cx="2062415" cy="307777"/>
          </a:xfrm>
          <a:prstGeom prst="rect">
            <a:avLst/>
          </a:prstGeom>
          <a:noFill/>
        </p:spPr>
        <p:txBody>
          <a:bodyPr wrap="square" rtlCol="0">
            <a:spAutoFit/>
          </a:bodyPr>
          <a:lstStyle/>
          <a:p>
            <a:r>
              <a:rPr lang="zh-CN" altLang="en-US" sz="1400" dirty="0"/>
              <a:t>与前人工作区别</a:t>
            </a:r>
            <a:r>
              <a:rPr lang="en-US" altLang="zh-CN" sz="1400" dirty="0"/>
              <a:t>(</a:t>
            </a:r>
            <a:r>
              <a:rPr lang="zh-CN" altLang="en-US" sz="1400" dirty="0"/>
              <a:t>无自举</a:t>
            </a:r>
            <a:r>
              <a:rPr lang="en-US" altLang="zh-CN" sz="1400" dirty="0"/>
              <a:t>)</a:t>
            </a:r>
            <a:endParaRPr lang="zh-CN" altLang="en-US" sz="1400" dirty="0"/>
          </a:p>
        </p:txBody>
      </p:sp>
      <p:cxnSp>
        <p:nvCxnSpPr>
          <p:cNvPr id="2" name="直接连接符 1"/>
          <p:cNvCxnSpPr/>
          <p:nvPr/>
        </p:nvCxnSpPr>
        <p:spPr>
          <a:xfrm flipH="1">
            <a:off x="846222" y="39830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连接符: 肘形 17"/>
          <p:cNvCxnSpPr/>
          <p:nvPr/>
        </p:nvCxnSpPr>
        <p:spPr>
          <a:xfrm rot="16200000" flipH="1">
            <a:off x="2955224" y="3809172"/>
            <a:ext cx="697830" cy="1738565"/>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a:off x="2434856" y="4565349"/>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434590" y="4329430"/>
            <a:ext cx="1892300" cy="306705"/>
          </a:xfrm>
          <a:prstGeom prst="rect">
            <a:avLst/>
          </a:prstGeom>
          <a:noFill/>
        </p:spPr>
        <p:txBody>
          <a:bodyPr wrap="square" rtlCol="0">
            <a:spAutoFit/>
          </a:bodyPr>
          <a:lstStyle/>
          <a:p>
            <a:r>
              <a:rPr lang="en-US" altLang="zh-CN" sz="1400" dirty="0"/>
              <a:t>LWE</a:t>
            </a:r>
            <a:r>
              <a:rPr lang="zh-CN" altLang="en-US" sz="1400" dirty="0"/>
              <a:t>方案</a:t>
            </a:r>
            <a:r>
              <a:rPr lang="en-US" altLang="zh-CN" sz="1400" dirty="0"/>
              <a:t> </a:t>
            </a:r>
            <a:r>
              <a:rPr lang="zh-CN" altLang="en-US" sz="1400" dirty="0"/>
              <a:t>性能及安全</a:t>
            </a:r>
            <a:endParaRPr lang="zh-CN" altLang="en-US" sz="1400" dirty="0"/>
          </a:p>
        </p:txBody>
      </p:sp>
      <p:sp>
        <p:nvSpPr>
          <p:cNvPr id="24" name="文本框 23"/>
          <p:cNvSpPr txBox="1"/>
          <p:nvPr/>
        </p:nvSpPr>
        <p:spPr>
          <a:xfrm>
            <a:off x="2371725" y="4785360"/>
            <a:ext cx="2081530" cy="306705"/>
          </a:xfrm>
          <a:prstGeom prst="rect">
            <a:avLst/>
          </a:prstGeom>
          <a:noFill/>
        </p:spPr>
        <p:txBody>
          <a:bodyPr wrap="square" rtlCol="0">
            <a:spAutoFit/>
          </a:bodyPr>
          <a:lstStyle/>
          <a:p>
            <a:r>
              <a:rPr lang="zh-CN" altLang="en-US" sz="1400" dirty="0"/>
              <a:t>环</a:t>
            </a:r>
            <a:r>
              <a:rPr lang="en-US" altLang="zh-CN" sz="1400" dirty="0"/>
              <a:t>LWE</a:t>
            </a:r>
            <a:r>
              <a:rPr lang="zh-CN" altLang="en-US" sz="1400" dirty="0"/>
              <a:t>方案</a:t>
            </a:r>
            <a:r>
              <a:rPr lang="en-US" altLang="zh-CN" sz="1400" dirty="0"/>
              <a:t> </a:t>
            </a:r>
            <a:r>
              <a:rPr lang="zh-CN" altLang="en-US" sz="1400" dirty="0"/>
              <a:t>性能及安全</a:t>
            </a:r>
            <a:endParaRPr lang="zh-CN" altLang="en-US" sz="1400" dirty="0"/>
          </a:p>
        </p:txBody>
      </p:sp>
      <p:sp>
        <p:nvSpPr>
          <p:cNvPr id="28" name="矩形 27"/>
          <p:cNvSpPr/>
          <p:nvPr/>
        </p:nvSpPr>
        <p:spPr>
          <a:xfrm>
            <a:off x="1646790" y="607582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本文核心创新点</a:t>
            </a:r>
            <a:endParaRPr lang="zh-CN" altLang="en-US" sz="1400" dirty="0">
              <a:solidFill>
                <a:schemeClr val="tx1"/>
              </a:solidFill>
            </a:endParaRPr>
          </a:p>
        </p:txBody>
      </p:sp>
      <p:cxnSp>
        <p:nvCxnSpPr>
          <p:cNvPr id="29" name="肘形连接符 28"/>
          <p:cNvCxnSpPr/>
          <p:nvPr/>
        </p:nvCxnSpPr>
        <p:spPr>
          <a:xfrm rot="5400000" flipV="1">
            <a:off x="826135" y="5597525"/>
            <a:ext cx="847725" cy="805815"/>
          </a:xfrm>
          <a:prstGeom prst="bentConnector2">
            <a:avLst/>
          </a:prstGeom>
          <a:ln>
            <a:solidFill>
              <a:schemeClr val="tx1"/>
            </a:solidFill>
          </a:ln>
        </p:spPr>
        <p:style>
          <a:lnRef idx="2">
            <a:schemeClr val="accent1"/>
          </a:lnRef>
          <a:fillRef idx="0">
            <a:srgbClr val="FFFFFF"/>
          </a:fillRef>
          <a:effectRef idx="0">
            <a:srgbClr val="FFFFFF"/>
          </a:effectRef>
          <a:fontRef idx="minor">
            <a:schemeClr val="tx1"/>
          </a:fontRef>
        </p:style>
      </p:cxnSp>
      <p:pic>
        <p:nvPicPr>
          <p:cNvPr id="30" name="图片 29"/>
          <p:cNvPicPr>
            <a:picLocks noChangeAspect="1"/>
          </p:cNvPicPr>
          <p:nvPr/>
        </p:nvPicPr>
        <p:blipFill>
          <a:blip r:embed="rId2"/>
          <a:stretch>
            <a:fillRect/>
          </a:stretch>
        </p:blipFill>
        <p:spPr>
          <a:xfrm>
            <a:off x="5828665" y="1422400"/>
            <a:ext cx="6363335" cy="4551680"/>
          </a:xfrm>
          <a:prstGeom prst="rect">
            <a:avLst/>
          </a:prstGeom>
        </p:spPr>
      </p:pic>
      <p:sp>
        <p:nvSpPr>
          <p:cNvPr id="14" name="文本框 13"/>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4/17</a:t>
            </a:r>
            <a:endParaRPr lang="en-US" altLang="zh-CN" dirty="0">
              <a:solidFill>
                <a:schemeClr val="bg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GSW13</a:t>
            </a:r>
            <a:r>
              <a:rPr lang="zh-CN" altLang="en-US" b="1" dirty="0">
                <a:latin typeface="Times New Roman" panose="02020603050405020304" pitchFamily="18" charset="0"/>
                <a:cs typeface="Times New Roman" panose="02020603050405020304" pitchFamily="18" charset="0"/>
              </a:rPr>
              <a:t>摘要</a:t>
            </a:r>
            <a:endParaRPr lang="zh-CN" altLang="en-US" b="1" dirty="0">
              <a:latin typeface="Times New Roman" panose="02020603050405020304" pitchFamily="18" charset="0"/>
              <a:cs typeface="Times New Roman" panose="02020603050405020304" pitchFamily="18" charset="0"/>
            </a:endParaRPr>
          </a:p>
        </p:txBody>
      </p:sp>
      <p:sp>
        <p:nvSpPr>
          <p:cNvPr id="4" name="矩形: 圆角 3"/>
          <p:cNvSpPr/>
          <p:nvPr/>
        </p:nvSpPr>
        <p:spPr>
          <a:xfrm>
            <a:off x="3589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摘要结构</a:t>
            </a:r>
            <a:endParaRPr lang="zh-CN" altLang="en-US" dirty="0"/>
          </a:p>
        </p:txBody>
      </p:sp>
      <p:sp>
        <p:nvSpPr>
          <p:cNvPr id="9" name="矩形 8"/>
          <p:cNvSpPr/>
          <p:nvPr/>
        </p:nvSpPr>
        <p:spPr>
          <a:xfrm>
            <a:off x="2277980" y="478804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第二特性</a:t>
            </a:r>
            <a:r>
              <a:rPr lang="en-US" altLang="zh-CN" sz="1400" dirty="0">
                <a:solidFill>
                  <a:schemeClr val="tx1"/>
                </a:solidFill>
              </a:rPr>
              <a:t>(</a:t>
            </a:r>
            <a:r>
              <a:rPr lang="zh-CN" altLang="en-US" sz="1400" dirty="0">
                <a:solidFill>
                  <a:schemeClr val="tx1"/>
                </a:solidFill>
              </a:rPr>
              <a:t>标题提及</a:t>
            </a:r>
            <a:r>
              <a:rPr lang="en-US" altLang="zh-CN" sz="1400" dirty="0">
                <a:solidFill>
                  <a:schemeClr val="tx1"/>
                </a:solidFill>
              </a:rPr>
              <a:t>)</a:t>
            </a:r>
            <a:endParaRPr lang="en-US" altLang="zh-CN" sz="1400" dirty="0">
              <a:solidFill>
                <a:schemeClr val="tx1"/>
              </a:solidFill>
            </a:endParaRPr>
          </a:p>
        </p:txBody>
      </p:sp>
      <p:cxnSp>
        <p:nvCxnSpPr>
          <p:cNvPr id="11" name="连接符: 肘形 10"/>
          <p:cNvCxnSpPr>
            <a:stCxn id="4" idx="2"/>
            <a:endCxn id="9" idx="1"/>
          </p:cNvCxnSpPr>
          <p:nvPr/>
        </p:nvCxnSpPr>
        <p:spPr>
          <a:xfrm rot="5400000" flipV="1">
            <a:off x="180023" y="3039428"/>
            <a:ext cx="2992755" cy="120269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5" name="矩形 14"/>
          <p:cNvSpPr/>
          <p:nvPr/>
        </p:nvSpPr>
        <p:spPr>
          <a:xfrm>
            <a:off x="2277980" y="2414940"/>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总览本文工作（</a:t>
            </a:r>
            <a:r>
              <a:rPr lang="en-US" altLang="zh-CN" sz="1400" dirty="0">
                <a:solidFill>
                  <a:schemeClr val="tx1"/>
                </a:solidFill>
                <a:latin typeface="Times New Roman" panose="02020603050405020304" pitchFamily="18" charset="0"/>
                <a:cs typeface="Times New Roman" panose="02020603050405020304" pitchFamily="18" charset="0"/>
              </a:rPr>
              <a:t>describe scheme</a:t>
            </a:r>
            <a:r>
              <a:rPr lang="zh-CN" altLang="en-US" sz="1400" dirty="0">
                <a:solidFill>
                  <a:schemeClr val="tx1"/>
                </a:solidFill>
              </a:rPr>
              <a:t>）</a:t>
            </a:r>
            <a:endParaRPr lang="zh-CN" altLang="en-US" sz="1400" dirty="0">
              <a:solidFill>
                <a:schemeClr val="tx1"/>
              </a:solidFill>
            </a:endParaRPr>
          </a:p>
        </p:txBody>
      </p:sp>
      <p:cxnSp>
        <p:nvCxnSpPr>
          <p:cNvPr id="18" name="直接连接符 17"/>
          <p:cNvCxnSpPr>
            <a:stCxn id="15" idx="1"/>
          </p:cNvCxnSpPr>
          <p:nvPr/>
        </p:nvCxnSpPr>
        <p:spPr>
          <a:xfrm flipH="1">
            <a:off x="1074822" y="2763856"/>
            <a:ext cx="12031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连接符: 肘形 20"/>
          <p:cNvCxnSpPr>
            <a:stCxn id="15" idx="2"/>
          </p:cNvCxnSpPr>
          <p:nvPr/>
        </p:nvCxnSpPr>
        <p:spPr>
          <a:xfrm rot="16200000" flipH="1">
            <a:off x="3910159" y="2268661"/>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173864" y="3264409"/>
            <a:ext cx="2412332" cy="306705"/>
          </a:xfrm>
          <a:prstGeom prst="rect">
            <a:avLst/>
          </a:prstGeom>
          <a:noFill/>
        </p:spPr>
        <p:txBody>
          <a:bodyPr wrap="square" rtlCol="0">
            <a:spAutoFit/>
          </a:bodyPr>
          <a:lstStyle/>
          <a:p>
            <a:r>
              <a:rPr lang="zh-CN" altLang="en-US" sz="1400" dirty="0"/>
              <a:t>前人工作中的乘法复杂</a:t>
            </a:r>
            <a:endParaRPr lang="zh-CN" altLang="en-US" sz="1400" dirty="0"/>
          </a:p>
        </p:txBody>
      </p:sp>
      <p:cxnSp>
        <p:nvCxnSpPr>
          <p:cNvPr id="25" name="连接符: 肘形 24"/>
          <p:cNvCxnSpPr/>
          <p:nvPr/>
        </p:nvCxnSpPr>
        <p:spPr>
          <a:xfrm rot="16200000" flipH="1">
            <a:off x="4974953" y="2654381"/>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277995" y="3723640"/>
            <a:ext cx="2423795" cy="306705"/>
          </a:xfrm>
          <a:prstGeom prst="rect">
            <a:avLst/>
          </a:prstGeom>
          <a:noFill/>
        </p:spPr>
        <p:txBody>
          <a:bodyPr wrap="square" rtlCol="0">
            <a:spAutoFit/>
          </a:bodyPr>
          <a:lstStyle/>
          <a:p>
            <a:r>
              <a:rPr lang="zh-CN" altLang="en-US" sz="1400" dirty="0"/>
              <a:t>提出近似特征向量方案</a:t>
            </a:r>
            <a:endParaRPr lang="zh-CN" altLang="en-US" sz="1400" dirty="0"/>
          </a:p>
        </p:txBody>
      </p:sp>
      <p:cxnSp>
        <p:nvCxnSpPr>
          <p:cNvPr id="2" name="连接符: 肘形 20"/>
          <p:cNvCxnSpPr/>
          <p:nvPr/>
        </p:nvCxnSpPr>
        <p:spPr>
          <a:xfrm rot="16200000" flipH="1">
            <a:off x="3910159" y="4635941"/>
            <a:ext cx="441366" cy="212958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173864" y="5631689"/>
            <a:ext cx="2412332" cy="306705"/>
          </a:xfrm>
          <a:prstGeom prst="rect">
            <a:avLst/>
          </a:prstGeom>
          <a:noFill/>
        </p:spPr>
        <p:txBody>
          <a:bodyPr wrap="square" rtlCol="0">
            <a:spAutoFit/>
          </a:bodyPr>
          <a:lstStyle/>
          <a:p>
            <a:r>
              <a:rPr lang="zh-CN" altLang="en-US" sz="1400" dirty="0"/>
              <a:t>前人工作中需要计算密钥</a:t>
            </a:r>
            <a:endParaRPr lang="zh-CN" altLang="en-US" sz="1400" dirty="0"/>
          </a:p>
        </p:txBody>
      </p:sp>
      <p:cxnSp>
        <p:nvCxnSpPr>
          <p:cNvPr id="12" name="连接符: 肘形 37"/>
          <p:cNvCxnSpPr/>
          <p:nvPr/>
        </p:nvCxnSpPr>
        <p:spPr>
          <a:xfrm rot="16200000" flipH="1">
            <a:off x="4401119" y="5396038"/>
            <a:ext cx="697831" cy="1738564"/>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3880751" y="6262069"/>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89400" y="5993130"/>
            <a:ext cx="1835150" cy="306705"/>
          </a:xfrm>
          <a:prstGeom prst="rect">
            <a:avLst/>
          </a:prstGeom>
          <a:noFill/>
        </p:spPr>
        <p:txBody>
          <a:bodyPr wrap="square" rtlCol="0">
            <a:spAutoFit/>
          </a:bodyPr>
          <a:lstStyle/>
          <a:p>
            <a:r>
              <a:rPr lang="zh-CN" altLang="en-US" sz="1400" dirty="0"/>
              <a:t>基于身份的</a:t>
            </a:r>
            <a:r>
              <a:rPr lang="en-US" altLang="zh-CN" sz="1400" dirty="0"/>
              <a:t>FHE</a:t>
            </a:r>
            <a:endParaRPr lang="en-US" altLang="zh-CN" sz="1400" dirty="0"/>
          </a:p>
        </p:txBody>
      </p:sp>
      <p:sp>
        <p:nvSpPr>
          <p:cNvPr id="16" name="文本框 15"/>
          <p:cNvSpPr txBox="1"/>
          <p:nvPr/>
        </p:nvSpPr>
        <p:spPr>
          <a:xfrm>
            <a:off x="4103337" y="6356257"/>
            <a:ext cx="1538038" cy="306705"/>
          </a:xfrm>
          <a:prstGeom prst="rect">
            <a:avLst/>
          </a:prstGeom>
          <a:noFill/>
        </p:spPr>
        <p:txBody>
          <a:bodyPr wrap="square" rtlCol="0">
            <a:spAutoFit/>
          </a:bodyPr>
          <a:lstStyle/>
          <a:p>
            <a:r>
              <a:rPr lang="zh-CN" altLang="en-US" sz="1400" dirty="0"/>
              <a:t>基于属性的</a:t>
            </a:r>
            <a:r>
              <a:rPr lang="en-US" altLang="zh-CN" sz="1400" dirty="0"/>
              <a:t>FHE</a:t>
            </a:r>
            <a:endParaRPr lang="en-US" altLang="zh-CN" sz="1400" dirty="0"/>
          </a:p>
        </p:txBody>
      </p:sp>
      <p:pic>
        <p:nvPicPr>
          <p:cNvPr id="17" name="图片 16"/>
          <p:cNvPicPr>
            <a:picLocks noChangeAspect="1"/>
          </p:cNvPicPr>
          <p:nvPr/>
        </p:nvPicPr>
        <p:blipFill>
          <a:blip r:embed="rId2"/>
          <a:stretch>
            <a:fillRect/>
          </a:stretch>
        </p:blipFill>
        <p:spPr>
          <a:xfrm>
            <a:off x="4734560" y="114300"/>
            <a:ext cx="7153275" cy="3108325"/>
          </a:xfrm>
          <a:prstGeom prst="rect">
            <a:avLst/>
          </a:prstGeom>
        </p:spPr>
      </p:pic>
      <p:sp>
        <p:nvSpPr>
          <p:cNvPr id="19" name="文本框 18"/>
          <p:cNvSpPr txBox="1"/>
          <p:nvPr/>
        </p:nvSpPr>
        <p:spPr>
          <a:xfrm>
            <a:off x="6425565" y="3995420"/>
            <a:ext cx="5836285" cy="2376170"/>
          </a:xfrm>
          <a:prstGeom prst="rect">
            <a:avLst/>
          </a:prstGeom>
          <a:noFill/>
        </p:spPr>
        <p:txBody>
          <a:bodyPr wrap="square" rtlCol="0">
            <a:noAutofit/>
          </a:bodyPr>
          <a:lstStyle/>
          <a:p>
            <a:r>
              <a:rPr lang="zh-CN" altLang="en-US">
                <a:latin typeface="宋体" panose="02010600030101010101" pitchFamily="2" charset="-122"/>
                <a:ea typeface="宋体" panose="02010600030101010101" pitchFamily="2" charset="-122"/>
                <a:cs typeface="宋体" panose="02010600030101010101" pitchFamily="2" charset="-122"/>
              </a:rPr>
              <a:t>摘要部分尽可能的描述自己的工作</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按步骤描述方法</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有针对性的简述前人不足</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以突出自己的创新点</a:t>
            </a:r>
            <a:r>
              <a:rPr lang="en-US" altLang="zh-CN">
                <a:latin typeface="宋体" panose="02010600030101010101" pitchFamily="2" charset="-122"/>
                <a:ea typeface="宋体" panose="02010600030101010101" pitchFamily="2" charset="-122"/>
                <a:cs typeface="宋体" panose="02010600030101010101" pitchFamily="2" charset="-122"/>
              </a:rPr>
              <a:t> </a:t>
            </a:r>
            <a:endParaRPr lang="en-US" altLang="zh-CN">
              <a:latin typeface="宋体" panose="02010600030101010101" pitchFamily="2" charset="-122"/>
              <a:ea typeface="宋体" panose="02010600030101010101" pitchFamily="2" charset="-122"/>
              <a:cs typeface="宋体" panose="02010600030101010101" pitchFamily="2" charset="-122"/>
            </a:endParaRPr>
          </a:p>
          <a:p>
            <a:pPr indent="457200"/>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可以提到自己的优化</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对于自己方案</a:t>
            </a:r>
            <a:r>
              <a:rPr lang="en-US" altLang="zh-CN">
                <a:latin typeface="宋体" panose="02010600030101010101" pitchFamily="2" charset="-122"/>
                <a:ea typeface="宋体" panose="02010600030101010101" pitchFamily="2" charset="-122"/>
                <a:cs typeface="宋体" panose="02010600030101010101" pitchFamily="2" charset="-122"/>
              </a:rPr>
              <a:t>) </a:t>
            </a:r>
            <a:endParaRPr lang="en-US" altLang="zh-CN">
              <a:latin typeface="宋体" panose="02010600030101010101" pitchFamily="2" charset="-122"/>
              <a:ea typeface="宋体" panose="02010600030101010101" pitchFamily="2" charset="-122"/>
              <a:cs typeface="宋体" panose="02010600030101010101" pitchFamily="2" charset="-122"/>
            </a:endParaRPr>
          </a:p>
          <a:p>
            <a:pPr indent="457200"/>
            <a:endParaRPr lang="zh-CN" altLang="en-US"/>
          </a:p>
          <a:p>
            <a:pPr marL="0" lvl="0" indent="0">
              <a:buNone/>
            </a:pPr>
            <a:r>
              <a:rPr lang="en-US" altLang="zh-CN">
                <a:solidFill>
                  <a:schemeClr val="tx1"/>
                </a:solidFill>
                <a:latin typeface="Times New Roman" panose="02020603050405020304" pitchFamily="18" charset="0"/>
                <a:cs typeface="Times New Roman" panose="02020603050405020304" pitchFamily="18" charset="0"/>
              </a:rPr>
              <a:t>·  propose/present/describe/construct</a:t>
            </a:r>
            <a:endParaRPr lang="zh-CN" altLang="en-US">
              <a:solidFill>
                <a:schemeClr val="tx1"/>
              </a:solidFill>
              <a:latin typeface="Times New Roman" panose="02020603050405020304" pitchFamily="18" charset="0"/>
              <a:cs typeface="Times New Roman" panose="02020603050405020304" pitchFamily="18" charset="0"/>
            </a:endParaRPr>
          </a:p>
          <a:p>
            <a:endParaRPr lang="zh-CN" altLang="en-US"/>
          </a:p>
          <a:p>
            <a:endParaRPr lang="zh-CN" altLang="en-US"/>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5/17</a:t>
            </a:r>
            <a:endParaRPr lang="en-US" altLang="zh-CN" dirty="0">
              <a:solidFill>
                <a:schemeClr val="bg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引言部分</a:t>
            </a:r>
            <a:endParaRPr lang="zh-CN" altLang="en-US" b="1" dirty="0">
              <a:latin typeface="Times New Roman" panose="02020603050405020304" pitchFamily="18" charset="0"/>
              <a:cs typeface="Times New Roman" panose="02020603050405020304" pitchFamily="18" charset="0"/>
            </a:endParaRPr>
          </a:p>
        </p:txBody>
      </p:sp>
      <p:cxnSp>
        <p:nvCxnSpPr>
          <p:cNvPr id="13" name="连接符: 肘形 12"/>
          <p:cNvCxnSpPr/>
          <p:nvPr/>
        </p:nvCxnSpPr>
        <p:spPr>
          <a:xfrm rot="16200000" flipH="1">
            <a:off x="3368972" y="4507988"/>
            <a:ext cx="441367" cy="2240881"/>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圆角 21"/>
          <p:cNvSpPr/>
          <p:nvPr/>
        </p:nvSpPr>
        <p:spPr>
          <a:xfrm>
            <a:off x="130342"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介绍结构</a:t>
            </a:r>
            <a:endParaRPr lang="zh-CN" altLang="en-US" dirty="0"/>
          </a:p>
        </p:txBody>
      </p:sp>
      <p:sp>
        <p:nvSpPr>
          <p:cNvPr id="23" name="矩形 22"/>
          <p:cNvSpPr/>
          <p:nvPr/>
        </p:nvSpPr>
        <p:spPr>
          <a:xfrm>
            <a:off x="1646321" y="4761736"/>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本文工作</a:t>
            </a:r>
            <a:endParaRPr lang="zh-CN" altLang="en-US" sz="1400" dirty="0">
              <a:solidFill>
                <a:schemeClr val="tx1"/>
              </a:solidFill>
            </a:endParaRPr>
          </a:p>
        </p:txBody>
      </p:sp>
      <p:cxnSp>
        <p:nvCxnSpPr>
          <p:cNvPr id="24" name="连接符: 肘形 23"/>
          <p:cNvCxnSpPr>
            <a:stCxn id="22" idx="2"/>
            <a:endCxn id="23" idx="1"/>
          </p:cNvCxnSpPr>
          <p:nvPr/>
        </p:nvCxnSpPr>
        <p:spPr>
          <a:xfrm rot="16200000" flipH="1">
            <a:off x="-237110" y="3227220"/>
            <a:ext cx="2966763" cy="80010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25" name="矩形 24"/>
          <p:cNvSpPr/>
          <p:nvPr/>
        </p:nvSpPr>
        <p:spPr>
          <a:xfrm>
            <a:off x="1646321" y="2432987"/>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研究背景</a:t>
            </a:r>
            <a:endParaRPr lang="zh-CN" altLang="en-US" sz="1400" dirty="0">
              <a:solidFill>
                <a:schemeClr val="tx1"/>
              </a:solidFill>
            </a:endParaRPr>
          </a:p>
        </p:txBody>
      </p:sp>
      <p:cxnSp>
        <p:nvCxnSpPr>
          <p:cNvPr id="26" name="直接连接符 25"/>
          <p:cNvCxnSpPr/>
          <p:nvPr/>
        </p:nvCxnSpPr>
        <p:spPr>
          <a:xfrm flipH="1">
            <a:off x="846222" y="27638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652905" y="3289569"/>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同态加密</a:t>
            </a:r>
            <a:endParaRPr lang="zh-CN" altLang="en-US" sz="1400" dirty="0">
              <a:solidFill>
                <a:schemeClr val="tx1"/>
              </a:solidFill>
            </a:endParaRPr>
          </a:p>
        </p:txBody>
      </p:sp>
      <p:cxnSp>
        <p:nvCxnSpPr>
          <p:cNvPr id="32" name="直接连接符 31"/>
          <p:cNvCxnSpPr/>
          <p:nvPr/>
        </p:nvCxnSpPr>
        <p:spPr>
          <a:xfrm flipH="1">
            <a:off x="852806" y="3639088"/>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连接符: 肘形 17"/>
          <p:cNvCxnSpPr/>
          <p:nvPr/>
        </p:nvCxnSpPr>
        <p:spPr>
          <a:xfrm rot="16200000" flipH="1">
            <a:off x="2955225" y="3469894"/>
            <a:ext cx="697830" cy="1738565"/>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2434857" y="4226071"/>
            <a:ext cx="1738565" cy="6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548891" y="3955778"/>
            <a:ext cx="1892300" cy="306705"/>
          </a:xfrm>
          <a:prstGeom prst="rect">
            <a:avLst/>
          </a:prstGeom>
          <a:noFill/>
        </p:spPr>
        <p:txBody>
          <a:bodyPr wrap="square" rtlCol="0">
            <a:spAutoFit/>
          </a:bodyPr>
          <a:lstStyle/>
          <a:p>
            <a:r>
              <a:rPr lang="zh-CN" altLang="en-US" sz="1400" dirty="0"/>
              <a:t>描述同态加密算法</a:t>
            </a:r>
            <a:endParaRPr lang="zh-CN" altLang="en-US" sz="1400" dirty="0"/>
          </a:p>
        </p:txBody>
      </p:sp>
      <p:sp>
        <p:nvSpPr>
          <p:cNvPr id="36" name="文本框 35"/>
          <p:cNvSpPr txBox="1"/>
          <p:nvPr/>
        </p:nvSpPr>
        <p:spPr>
          <a:xfrm>
            <a:off x="2548891" y="4415870"/>
            <a:ext cx="2081530" cy="306705"/>
          </a:xfrm>
          <a:prstGeom prst="rect">
            <a:avLst/>
          </a:prstGeom>
          <a:noFill/>
        </p:spPr>
        <p:txBody>
          <a:bodyPr wrap="square" rtlCol="0">
            <a:spAutoFit/>
          </a:bodyPr>
          <a:lstStyle/>
          <a:p>
            <a:r>
              <a:rPr lang="zh-CN" altLang="en-US" sz="1400" dirty="0"/>
              <a:t>同态方案分类</a:t>
            </a:r>
            <a:endParaRPr lang="zh-CN" altLang="en-US" sz="1400" dirty="0"/>
          </a:p>
        </p:txBody>
      </p:sp>
      <p:sp>
        <p:nvSpPr>
          <p:cNvPr id="37" name="矩形 36"/>
          <p:cNvSpPr/>
          <p:nvPr/>
        </p:nvSpPr>
        <p:spPr>
          <a:xfrm>
            <a:off x="1646321" y="5923099"/>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相关工作</a:t>
            </a:r>
            <a:endParaRPr lang="zh-CN" altLang="en-US" sz="1400" dirty="0">
              <a:solidFill>
                <a:schemeClr val="tx1"/>
              </a:solidFill>
            </a:endParaRPr>
          </a:p>
        </p:txBody>
      </p:sp>
      <p:sp>
        <p:nvSpPr>
          <p:cNvPr id="39" name="文本框 38"/>
          <p:cNvSpPr txBox="1"/>
          <p:nvPr/>
        </p:nvSpPr>
        <p:spPr>
          <a:xfrm>
            <a:off x="1517983" y="1632272"/>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Cen09</a:t>
            </a:r>
            <a:endParaRPr lang="zh-CN" altLang="en-US" b="1" dirty="0">
              <a:latin typeface="Times New Roman" panose="02020603050405020304" pitchFamily="18" charset="0"/>
              <a:cs typeface="Times New Roman" panose="02020603050405020304" pitchFamily="18" charset="0"/>
            </a:endParaRPr>
          </a:p>
        </p:txBody>
      </p:sp>
      <p:sp>
        <p:nvSpPr>
          <p:cNvPr id="46" name="文本框 45"/>
          <p:cNvSpPr txBox="1"/>
          <p:nvPr/>
        </p:nvSpPr>
        <p:spPr>
          <a:xfrm>
            <a:off x="2466040" y="5541255"/>
            <a:ext cx="2904424" cy="307777"/>
          </a:xfrm>
          <a:prstGeom prst="rect">
            <a:avLst/>
          </a:prstGeom>
          <a:noFill/>
        </p:spPr>
        <p:txBody>
          <a:bodyPr wrap="square" rtlCol="0">
            <a:spAutoFit/>
          </a:bodyPr>
          <a:lstStyle/>
          <a:p>
            <a:r>
              <a:rPr lang="zh-CN" altLang="en-US" sz="1400" dirty="0"/>
              <a:t>按后续文章结构顺序简单描述工作</a:t>
            </a:r>
            <a:endParaRPr lang="zh-CN" altLang="en-US" sz="1400" dirty="0"/>
          </a:p>
        </p:txBody>
      </p:sp>
      <p:cxnSp>
        <p:nvCxnSpPr>
          <p:cNvPr id="48" name="连接符: 肘形 47"/>
          <p:cNvCxnSpPr>
            <a:endCxn id="37" idx="1"/>
          </p:cNvCxnSpPr>
          <p:nvPr/>
        </p:nvCxnSpPr>
        <p:spPr>
          <a:xfrm rot="16200000" flipH="1">
            <a:off x="665590" y="5291283"/>
            <a:ext cx="1161363" cy="800100"/>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圆角 49"/>
          <p:cNvSpPr/>
          <p:nvPr/>
        </p:nvSpPr>
        <p:spPr>
          <a:xfrm>
            <a:off x="4555225" y="1488167"/>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介绍结构</a:t>
            </a:r>
            <a:endParaRPr lang="zh-CN" altLang="en-US" dirty="0"/>
          </a:p>
        </p:txBody>
      </p:sp>
      <p:sp>
        <p:nvSpPr>
          <p:cNvPr id="51" name="矩形 50"/>
          <p:cNvSpPr/>
          <p:nvPr/>
        </p:nvSpPr>
        <p:spPr>
          <a:xfrm>
            <a:off x="6069335" y="4146753"/>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本文工作</a:t>
            </a:r>
            <a:endParaRPr lang="zh-CN" altLang="en-US" sz="1400" dirty="0">
              <a:solidFill>
                <a:schemeClr val="tx1"/>
              </a:solidFill>
            </a:endParaRPr>
          </a:p>
        </p:txBody>
      </p:sp>
      <p:cxnSp>
        <p:nvCxnSpPr>
          <p:cNvPr id="52" name="连接符: 肘形 51"/>
          <p:cNvCxnSpPr>
            <a:stCxn id="50" idx="2"/>
            <a:endCxn id="51" idx="1"/>
          </p:cNvCxnSpPr>
          <p:nvPr/>
        </p:nvCxnSpPr>
        <p:spPr>
          <a:xfrm rot="16200000" flipH="1">
            <a:off x="4494329" y="2920662"/>
            <a:ext cx="2351781" cy="798231"/>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53" name="矩形 52"/>
          <p:cNvSpPr/>
          <p:nvPr/>
        </p:nvSpPr>
        <p:spPr>
          <a:xfrm>
            <a:off x="6071204" y="2432986"/>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同态加密发展</a:t>
            </a:r>
            <a:endParaRPr lang="zh-CN" altLang="en-US" sz="1400" dirty="0">
              <a:solidFill>
                <a:schemeClr val="tx1"/>
              </a:solidFill>
            </a:endParaRPr>
          </a:p>
        </p:txBody>
      </p:sp>
      <p:cxnSp>
        <p:nvCxnSpPr>
          <p:cNvPr id="54" name="直接连接符 53"/>
          <p:cNvCxnSpPr/>
          <p:nvPr/>
        </p:nvCxnSpPr>
        <p:spPr>
          <a:xfrm flipH="1">
            <a:off x="5271105" y="2763855"/>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077788" y="3289568"/>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效率考量</a:t>
            </a:r>
            <a:endParaRPr lang="zh-CN" altLang="en-US" sz="1400" dirty="0">
              <a:solidFill>
                <a:schemeClr val="tx1"/>
              </a:solidFill>
            </a:endParaRPr>
          </a:p>
        </p:txBody>
      </p:sp>
      <p:cxnSp>
        <p:nvCxnSpPr>
          <p:cNvPr id="56" name="直接连接符 55"/>
          <p:cNvCxnSpPr/>
          <p:nvPr/>
        </p:nvCxnSpPr>
        <p:spPr>
          <a:xfrm flipH="1">
            <a:off x="5277689" y="3639087"/>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5638732" y="6003081"/>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相关工作</a:t>
            </a:r>
            <a:endParaRPr lang="zh-CN" altLang="en-US" sz="1400" dirty="0">
              <a:solidFill>
                <a:schemeClr val="tx1"/>
              </a:solidFill>
            </a:endParaRPr>
          </a:p>
        </p:txBody>
      </p:sp>
      <p:sp>
        <p:nvSpPr>
          <p:cNvPr id="62" name="文本框 61"/>
          <p:cNvSpPr txBox="1"/>
          <p:nvPr/>
        </p:nvSpPr>
        <p:spPr>
          <a:xfrm>
            <a:off x="5942866" y="1632271"/>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66" name="矩形: 圆角 65"/>
          <p:cNvSpPr/>
          <p:nvPr/>
        </p:nvSpPr>
        <p:spPr>
          <a:xfrm>
            <a:off x="8039306" y="1488168"/>
            <a:ext cx="1431758" cy="65572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介绍结构</a:t>
            </a:r>
            <a:endParaRPr lang="zh-CN" altLang="en-US" dirty="0"/>
          </a:p>
        </p:txBody>
      </p:sp>
      <p:sp>
        <p:nvSpPr>
          <p:cNvPr id="67" name="矩形 66"/>
          <p:cNvSpPr/>
          <p:nvPr/>
        </p:nvSpPr>
        <p:spPr>
          <a:xfrm>
            <a:off x="9555285" y="5683756"/>
            <a:ext cx="1576134"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方案回顾</a:t>
            </a:r>
            <a:endParaRPr lang="zh-CN" altLang="en-US" sz="1400" dirty="0">
              <a:solidFill>
                <a:schemeClr val="tx1"/>
              </a:solidFill>
            </a:endParaRPr>
          </a:p>
        </p:txBody>
      </p:sp>
      <p:cxnSp>
        <p:nvCxnSpPr>
          <p:cNvPr id="68" name="连接符: 肘形 67"/>
          <p:cNvCxnSpPr>
            <a:stCxn id="66" idx="2"/>
            <a:endCxn id="67" idx="1"/>
          </p:cNvCxnSpPr>
          <p:nvPr/>
        </p:nvCxnSpPr>
        <p:spPr>
          <a:xfrm rot="5400000" flipV="1">
            <a:off x="7211060" y="3688715"/>
            <a:ext cx="3888740" cy="800100"/>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69" name="矩形 68"/>
          <p:cNvSpPr/>
          <p:nvPr/>
        </p:nvSpPr>
        <p:spPr>
          <a:xfrm>
            <a:off x="9555285" y="2432987"/>
            <a:ext cx="1576136"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LWE</a:t>
            </a:r>
            <a:r>
              <a:rPr lang="zh-CN" altLang="en-US" sz="1400" dirty="0">
                <a:solidFill>
                  <a:schemeClr val="tx1"/>
                </a:solidFill>
              </a:rPr>
              <a:t>同态加密</a:t>
            </a:r>
            <a:endParaRPr lang="zh-CN" altLang="en-US" sz="1400" dirty="0">
              <a:solidFill>
                <a:schemeClr val="tx1"/>
              </a:solidFill>
            </a:endParaRPr>
          </a:p>
        </p:txBody>
      </p:sp>
      <p:cxnSp>
        <p:nvCxnSpPr>
          <p:cNvPr id="70" name="直接连接符 69"/>
          <p:cNvCxnSpPr/>
          <p:nvPr/>
        </p:nvCxnSpPr>
        <p:spPr>
          <a:xfrm flipH="1">
            <a:off x="8755186" y="2763856"/>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9561869" y="3613419"/>
            <a:ext cx="1576135" cy="6978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本文工作</a:t>
            </a:r>
            <a:endParaRPr lang="zh-CN" altLang="en-US" sz="1400" dirty="0">
              <a:solidFill>
                <a:schemeClr val="tx1"/>
              </a:solidFill>
            </a:endParaRPr>
          </a:p>
        </p:txBody>
      </p:sp>
      <p:cxnSp>
        <p:nvCxnSpPr>
          <p:cNvPr id="72" name="直接连接符 71"/>
          <p:cNvCxnSpPr/>
          <p:nvPr/>
        </p:nvCxnSpPr>
        <p:spPr>
          <a:xfrm flipH="1">
            <a:off x="8761770" y="3962938"/>
            <a:ext cx="8000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9540240" y="3218815"/>
            <a:ext cx="2636520" cy="306705"/>
          </a:xfrm>
          <a:prstGeom prst="rect">
            <a:avLst/>
          </a:prstGeom>
          <a:noFill/>
        </p:spPr>
        <p:txBody>
          <a:bodyPr wrap="square" rtlCol="0">
            <a:spAutoFit/>
          </a:bodyPr>
          <a:lstStyle/>
          <a:p>
            <a:r>
              <a:rPr lang="zh-CN" altLang="en-US" sz="1400" dirty="0"/>
              <a:t>重线性化不自然且低效（</a:t>
            </a:r>
            <a:r>
              <a:rPr lang="en-US" altLang="zh-CN" sz="1400" dirty="0"/>
              <a:t>BGV</a:t>
            </a:r>
            <a:r>
              <a:rPr lang="zh-CN" altLang="en-US" sz="1400" dirty="0"/>
              <a:t>）</a:t>
            </a:r>
            <a:endParaRPr lang="zh-CN" altLang="en-US" sz="1400" dirty="0"/>
          </a:p>
        </p:txBody>
      </p:sp>
      <p:sp>
        <p:nvSpPr>
          <p:cNvPr id="78" name="文本框 77"/>
          <p:cNvSpPr txBox="1"/>
          <p:nvPr/>
        </p:nvSpPr>
        <p:spPr>
          <a:xfrm>
            <a:off x="9426947" y="1632272"/>
            <a:ext cx="143175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GSW13</a:t>
            </a:r>
            <a:endParaRPr lang="zh-CN" altLang="en-US" b="1" dirty="0">
              <a:latin typeface="Times New Roman" panose="02020603050405020304" pitchFamily="18" charset="0"/>
              <a:cs typeface="Times New Roman" panose="02020603050405020304" pitchFamily="18" charset="0"/>
            </a:endParaRPr>
          </a:p>
        </p:txBody>
      </p:sp>
      <p:cxnSp>
        <p:nvCxnSpPr>
          <p:cNvPr id="84" name="连接符: 肘形 83"/>
          <p:cNvCxnSpPr>
            <a:stCxn id="51" idx="2"/>
          </p:cNvCxnSpPr>
          <p:nvPr/>
        </p:nvCxnSpPr>
        <p:spPr>
          <a:xfrm rot="16200000" flipH="1">
            <a:off x="7247763" y="445422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cxnSp>
        <p:nvCxnSpPr>
          <p:cNvPr id="106" name="连接符: 肘形 105"/>
          <p:cNvCxnSpPr/>
          <p:nvPr/>
        </p:nvCxnSpPr>
        <p:spPr>
          <a:xfrm rot="16200000" flipH="1">
            <a:off x="7743228" y="4858179"/>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07" name="连接符: 肘形 106"/>
          <p:cNvCxnSpPr/>
          <p:nvPr/>
        </p:nvCxnSpPr>
        <p:spPr>
          <a:xfrm rot="16200000" flipH="1">
            <a:off x="7743227" y="5219570"/>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08" name="文本框 107"/>
          <p:cNvSpPr txBox="1"/>
          <p:nvPr/>
        </p:nvSpPr>
        <p:spPr>
          <a:xfrm>
            <a:off x="7447940" y="5377104"/>
            <a:ext cx="883928" cy="306705"/>
          </a:xfrm>
          <a:prstGeom prst="rect">
            <a:avLst/>
          </a:prstGeom>
          <a:noFill/>
        </p:spPr>
        <p:txBody>
          <a:bodyPr wrap="square" rtlCol="0">
            <a:spAutoFit/>
          </a:bodyPr>
          <a:lstStyle/>
          <a:p>
            <a:r>
              <a:rPr lang="zh-CN" altLang="en-US" sz="1400" dirty="0"/>
              <a:t>模交换</a:t>
            </a:r>
            <a:endParaRPr lang="zh-CN" altLang="en-US" sz="1400" dirty="0"/>
          </a:p>
        </p:txBody>
      </p:sp>
      <p:sp>
        <p:nvSpPr>
          <p:cNvPr id="109" name="文本框 108"/>
          <p:cNvSpPr txBox="1"/>
          <p:nvPr/>
        </p:nvSpPr>
        <p:spPr>
          <a:xfrm>
            <a:off x="7447940" y="5751420"/>
            <a:ext cx="1010260" cy="307777"/>
          </a:xfrm>
          <a:prstGeom prst="rect">
            <a:avLst/>
          </a:prstGeom>
          <a:noFill/>
        </p:spPr>
        <p:txBody>
          <a:bodyPr wrap="square" rtlCol="0">
            <a:spAutoFit/>
          </a:bodyPr>
          <a:lstStyle/>
          <a:p>
            <a:r>
              <a:rPr lang="zh-CN" altLang="en-US" sz="1400" dirty="0"/>
              <a:t>噪声处理</a:t>
            </a:r>
            <a:endParaRPr lang="zh-CN" altLang="en-US" sz="1400" dirty="0"/>
          </a:p>
        </p:txBody>
      </p:sp>
      <p:cxnSp>
        <p:nvCxnSpPr>
          <p:cNvPr id="110" name="连接符: 肘形 109"/>
          <p:cNvCxnSpPr/>
          <p:nvPr/>
        </p:nvCxnSpPr>
        <p:spPr>
          <a:xfrm rot="16200000" flipH="1">
            <a:off x="7743226" y="5575972"/>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11" name="文本框 110"/>
          <p:cNvSpPr txBox="1"/>
          <p:nvPr/>
        </p:nvSpPr>
        <p:spPr>
          <a:xfrm>
            <a:off x="7447940" y="6096280"/>
            <a:ext cx="1010260" cy="306705"/>
          </a:xfrm>
          <a:prstGeom prst="rect">
            <a:avLst/>
          </a:prstGeom>
          <a:noFill/>
        </p:spPr>
        <p:txBody>
          <a:bodyPr wrap="square" rtlCol="0">
            <a:spAutoFit/>
          </a:bodyPr>
          <a:lstStyle/>
          <a:p>
            <a:r>
              <a:rPr lang="zh-CN" altLang="en-US" sz="1400" dirty="0"/>
              <a:t>自举</a:t>
            </a:r>
            <a:r>
              <a:rPr lang="zh-CN" altLang="en-US" sz="1400" dirty="0"/>
              <a:t>优化</a:t>
            </a:r>
            <a:endParaRPr lang="zh-CN" altLang="en-US" sz="1400" dirty="0"/>
          </a:p>
        </p:txBody>
      </p:sp>
      <p:sp>
        <p:nvSpPr>
          <p:cNvPr id="112" name="文本框 111"/>
          <p:cNvSpPr txBox="1"/>
          <p:nvPr/>
        </p:nvSpPr>
        <p:spPr>
          <a:xfrm>
            <a:off x="7447940" y="6416141"/>
            <a:ext cx="1010260" cy="307777"/>
          </a:xfrm>
          <a:prstGeom prst="rect">
            <a:avLst/>
          </a:prstGeom>
          <a:noFill/>
        </p:spPr>
        <p:txBody>
          <a:bodyPr wrap="square" rtlCol="0">
            <a:spAutoFit/>
          </a:bodyPr>
          <a:lstStyle/>
          <a:p>
            <a:r>
              <a:rPr lang="zh-CN" altLang="en-US" sz="1400" dirty="0"/>
              <a:t>其他优化</a:t>
            </a:r>
            <a:endParaRPr lang="zh-CN" altLang="en-US" sz="1400" dirty="0"/>
          </a:p>
        </p:txBody>
      </p:sp>
      <p:cxnSp>
        <p:nvCxnSpPr>
          <p:cNvPr id="113" name="连接符: 肘形 112"/>
          <p:cNvCxnSpPr/>
          <p:nvPr/>
        </p:nvCxnSpPr>
        <p:spPr>
          <a:xfrm rot="16200000" flipH="1">
            <a:off x="7743225" y="5910630"/>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15" name="连接符: 肘形 114"/>
          <p:cNvCxnSpPr/>
          <p:nvPr/>
        </p:nvCxnSpPr>
        <p:spPr>
          <a:xfrm rot="16200000" flipH="1">
            <a:off x="4526754" y="5240018"/>
            <a:ext cx="1856329" cy="367628"/>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stCxn id="53" idx="2"/>
            <a:endCxn id="55" idx="0"/>
          </p:cNvCxnSpPr>
          <p:nvPr/>
        </p:nvCxnSpPr>
        <p:spPr>
          <a:xfrm>
            <a:off x="6859270" y="3130550"/>
            <a:ext cx="6350" cy="15875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 name="直接箭头连接符 4"/>
          <p:cNvCxnSpPr>
            <a:stCxn id="69" idx="2"/>
            <a:endCxn id="71" idx="0"/>
          </p:cNvCxnSpPr>
          <p:nvPr/>
        </p:nvCxnSpPr>
        <p:spPr>
          <a:xfrm>
            <a:off x="10343515" y="3130550"/>
            <a:ext cx="6350" cy="4826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6865589" y="4939063"/>
            <a:ext cx="2081530" cy="306705"/>
          </a:xfrm>
          <a:prstGeom prst="rect">
            <a:avLst/>
          </a:prstGeom>
          <a:noFill/>
        </p:spPr>
        <p:txBody>
          <a:bodyPr wrap="square" rtlCol="0">
            <a:spAutoFit/>
          </a:bodyPr>
          <a:p>
            <a:r>
              <a:rPr lang="zh-CN" altLang="en-US" sz="1400" dirty="0"/>
              <a:t>参考的先前</a:t>
            </a:r>
            <a:r>
              <a:rPr lang="en-US" altLang="zh-CN" sz="1400" dirty="0"/>
              <a:t>(BV11)</a:t>
            </a:r>
            <a:endParaRPr lang="zh-CN" altLang="en-US" sz="1400" dirty="0"/>
          </a:p>
        </p:txBody>
      </p:sp>
      <p:cxnSp>
        <p:nvCxnSpPr>
          <p:cNvPr id="8" name="连接符: 肘形 83"/>
          <p:cNvCxnSpPr/>
          <p:nvPr/>
        </p:nvCxnSpPr>
        <p:spPr>
          <a:xfrm rot="16200000" flipH="1">
            <a:off x="10733913" y="391574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0349865" y="4415790"/>
            <a:ext cx="1884045" cy="306705"/>
          </a:xfrm>
          <a:prstGeom prst="rect">
            <a:avLst/>
          </a:prstGeom>
          <a:noFill/>
        </p:spPr>
        <p:txBody>
          <a:bodyPr wrap="square" rtlCol="0">
            <a:spAutoFit/>
          </a:bodyPr>
          <a:p>
            <a:r>
              <a:rPr lang="zh-CN" altLang="en-US" sz="1400" dirty="0"/>
              <a:t>自然加乘</a:t>
            </a:r>
            <a:r>
              <a:rPr lang="zh-CN" altLang="en-US" sz="1400" dirty="0"/>
              <a:t>方案</a:t>
            </a:r>
            <a:endParaRPr lang="zh-CN" altLang="en-US" sz="1400" dirty="0"/>
          </a:p>
        </p:txBody>
      </p:sp>
      <p:cxnSp>
        <p:nvCxnSpPr>
          <p:cNvPr id="11" name="连接符: 肘形 83"/>
          <p:cNvCxnSpPr/>
          <p:nvPr/>
        </p:nvCxnSpPr>
        <p:spPr>
          <a:xfrm rot="16200000" flipH="1">
            <a:off x="10733913" y="423451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49865" y="4719320"/>
            <a:ext cx="1884045" cy="306705"/>
          </a:xfrm>
          <a:prstGeom prst="rect">
            <a:avLst/>
          </a:prstGeom>
          <a:noFill/>
        </p:spPr>
        <p:txBody>
          <a:bodyPr wrap="square" rtlCol="0">
            <a:spAutoFit/>
          </a:bodyPr>
          <a:p>
            <a:r>
              <a:rPr lang="zh-CN" altLang="en-US" sz="1400" dirty="0"/>
              <a:t>基于</a:t>
            </a:r>
            <a:r>
              <a:rPr lang="zh-CN" altLang="en-US" sz="1400" dirty="0"/>
              <a:t>身份</a:t>
            </a:r>
            <a:endParaRPr lang="zh-CN" altLang="en-US" sz="1400" dirty="0"/>
          </a:p>
        </p:txBody>
      </p:sp>
      <p:cxnSp>
        <p:nvCxnSpPr>
          <p:cNvPr id="14" name="连接符: 肘形 105"/>
          <p:cNvCxnSpPr/>
          <p:nvPr/>
        </p:nvCxnSpPr>
        <p:spPr>
          <a:xfrm rot="16200000" flipH="1">
            <a:off x="10734078" y="4548934"/>
            <a:ext cx="401183" cy="1181904"/>
          </a:xfrm>
          <a:prstGeom prst="bentConnector2">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10349834" y="5066063"/>
            <a:ext cx="2081530" cy="306705"/>
          </a:xfrm>
          <a:prstGeom prst="rect">
            <a:avLst/>
          </a:prstGeom>
          <a:noFill/>
        </p:spPr>
        <p:txBody>
          <a:bodyPr wrap="square" rtlCol="0">
            <a:spAutoFit/>
          </a:bodyPr>
          <a:p>
            <a:r>
              <a:rPr lang="zh-CN" altLang="en-US" sz="1400" dirty="0"/>
              <a:t>基于属性</a:t>
            </a:r>
            <a:r>
              <a:rPr lang="en-US" altLang="zh-CN" sz="1400" dirty="0"/>
              <a:t>(ABE)</a:t>
            </a:r>
            <a:endParaRPr lang="en-US" altLang="zh-CN" sz="1400" dirty="0"/>
          </a:p>
        </p:txBody>
      </p:sp>
      <p:cxnSp>
        <p:nvCxnSpPr>
          <p:cNvPr id="16" name="连接符: 肘形 83"/>
          <p:cNvCxnSpPr/>
          <p:nvPr/>
        </p:nvCxnSpPr>
        <p:spPr>
          <a:xfrm rot="16200000" flipH="1">
            <a:off x="10733913" y="4855544"/>
            <a:ext cx="401183" cy="1181904"/>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10349834" y="5394993"/>
            <a:ext cx="2081530" cy="306705"/>
          </a:xfrm>
          <a:prstGeom prst="rect">
            <a:avLst/>
          </a:prstGeom>
          <a:noFill/>
        </p:spPr>
        <p:txBody>
          <a:bodyPr wrap="square" rtlCol="0">
            <a:spAutoFit/>
          </a:bodyPr>
          <a:p>
            <a:r>
              <a:rPr lang="en-US" altLang="zh-CN" sz="1400" dirty="0"/>
              <a:t>GSW</a:t>
            </a:r>
            <a:r>
              <a:rPr lang="zh-CN" altLang="en-US" sz="1400" dirty="0"/>
              <a:t>方案弊端</a:t>
            </a:r>
            <a:endParaRPr lang="zh-CN" altLang="en-US" sz="1400" dirty="0"/>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6/17</a:t>
            </a:r>
            <a:endParaRPr lang="en-US" altLang="zh-CN" dirty="0">
              <a:solidFill>
                <a:schemeClr val="bg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zh-CN" altLang="en-US" b="1" dirty="0">
                <a:latin typeface="Times New Roman" panose="02020603050405020304" pitchFamily="18" charset="0"/>
                <a:cs typeface="Times New Roman" panose="02020603050405020304" pitchFamily="18" charset="0"/>
              </a:rPr>
              <a:t>全同态加密</a:t>
            </a:r>
            <a:endParaRPr lang="zh-CN" altLang="en-US" b="1" dirty="0">
              <a:latin typeface="Times New Roman" panose="02020603050405020304" pitchFamily="18" charset="0"/>
              <a:cs typeface="Times New Roman" panose="02020603050405020304" pitchFamily="18" charset="0"/>
            </a:endParaRPr>
          </a:p>
        </p:txBody>
      </p:sp>
      <p:pic>
        <p:nvPicPr>
          <p:cNvPr id="11" name="图形 10" descr="男性形象"/>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5514" y="1098167"/>
            <a:ext cx="914400" cy="914400"/>
          </a:xfrm>
          <a:prstGeom prst="rect">
            <a:avLst/>
          </a:prstGeom>
        </p:spPr>
      </p:pic>
      <p:sp>
        <p:nvSpPr>
          <p:cNvPr id="12" name="文本框 11"/>
          <p:cNvSpPr txBox="1"/>
          <p:nvPr/>
        </p:nvSpPr>
        <p:spPr>
          <a:xfrm>
            <a:off x="4434192" y="1880870"/>
            <a:ext cx="737044" cy="369332"/>
          </a:xfrm>
          <a:prstGeom prst="rect">
            <a:avLst/>
          </a:prstGeom>
          <a:noFill/>
        </p:spPr>
        <p:txBody>
          <a:bodyPr wrap="square" rtlCol="0">
            <a:spAutoFit/>
          </a:bodyPr>
          <a:p>
            <a:pPr algn="ctr"/>
            <a:r>
              <a:rPr lang="en-US" altLang="zh-CN" dirty="0"/>
              <a:t>Bob</a:t>
            </a:r>
            <a:endParaRPr lang="zh-CN" altLang="en-US" dirty="0"/>
          </a:p>
        </p:txBody>
      </p:sp>
      <p:cxnSp>
        <p:nvCxnSpPr>
          <p:cNvPr id="6" name="直接箭头连接符 5"/>
          <p:cNvCxnSpPr/>
          <p:nvPr/>
        </p:nvCxnSpPr>
        <p:spPr>
          <a:xfrm>
            <a:off x="3014345" y="1703070"/>
            <a:ext cx="133096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a:stCxn id="11" idx="1"/>
            <a:endCxn id="2" idx="3"/>
          </p:cNvCxnSpPr>
          <p:nvPr/>
        </p:nvCxnSpPr>
        <p:spPr>
          <a:xfrm flipH="1">
            <a:off x="3014345" y="1555115"/>
            <a:ext cx="133096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5" name="文本框 34"/>
          <p:cNvSpPr txBox="1"/>
          <p:nvPr/>
        </p:nvSpPr>
        <p:spPr>
          <a:xfrm>
            <a:off x="3258185" y="1248410"/>
            <a:ext cx="969010" cy="306705"/>
          </a:xfrm>
          <a:prstGeom prst="rect">
            <a:avLst/>
          </a:prstGeom>
          <a:noFill/>
        </p:spPr>
        <p:txBody>
          <a:bodyPr wrap="square" rtlCol="0">
            <a:spAutoFit/>
          </a:bodyPr>
          <a:p>
            <a:r>
              <a:rPr lang="zh-CN" altLang="en-US" sz="1400" dirty="0"/>
              <a:t>加工珠宝</a:t>
            </a:r>
            <a:endParaRPr lang="zh-CN" altLang="en-US" sz="1400" dirty="0"/>
          </a:p>
        </p:txBody>
      </p:sp>
      <p:sp>
        <p:nvSpPr>
          <p:cNvPr id="15" name="文本框 14"/>
          <p:cNvSpPr txBox="1"/>
          <p:nvPr/>
        </p:nvSpPr>
        <p:spPr>
          <a:xfrm>
            <a:off x="3258185" y="1703070"/>
            <a:ext cx="969010" cy="306705"/>
          </a:xfrm>
          <a:prstGeom prst="rect">
            <a:avLst/>
          </a:prstGeom>
          <a:noFill/>
        </p:spPr>
        <p:txBody>
          <a:bodyPr wrap="square" rtlCol="0">
            <a:spAutoFit/>
          </a:bodyPr>
          <a:p>
            <a:r>
              <a:rPr lang="zh-CN" altLang="en-US" sz="1400" dirty="0"/>
              <a:t>担心</a:t>
            </a:r>
            <a:r>
              <a:rPr lang="zh-CN" altLang="en-US" sz="1400" dirty="0"/>
              <a:t>偷走</a:t>
            </a:r>
            <a:endParaRPr lang="zh-CN" altLang="en-US" sz="1400" dirty="0"/>
          </a:p>
        </p:txBody>
      </p:sp>
      <p:sp>
        <p:nvSpPr>
          <p:cNvPr id="16" name="圆角矩形标注 15"/>
          <p:cNvSpPr/>
          <p:nvPr/>
        </p:nvSpPr>
        <p:spPr>
          <a:xfrm rot="10800000">
            <a:off x="959485" y="2266950"/>
            <a:ext cx="2232025" cy="597535"/>
          </a:xfrm>
          <a:prstGeom prst="wedgeRoundRectCallou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文本框 16"/>
          <p:cNvSpPr txBox="1"/>
          <p:nvPr/>
        </p:nvSpPr>
        <p:spPr>
          <a:xfrm>
            <a:off x="1195705" y="2393315"/>
            <a:ext cx="17291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我有一个主意！</a:t>
            </a:r>
            <a:endParaRPr lang="zh-CN" altLang="en-US">
              <a:latin typeface="宋体" panose="02010600030101010101" pitchFamily="2" charset="-122"/>
              <a:ea typeface="宋体" panose="02010600030101010101" pitchFamily="2" charset="-122"/>
            </a:endParaRPr>
          </a:p>
        </p:txBody>
      </p:sp>
      <p:pic>
        <p:nvPicPr>
          <p:cNvPr id="20" name="图形 2" descr="女性形象"/>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99945" y="1097849"/>
            <a:ext cx="914400" cy="914400"/>
          </a:xfrm>
          <a:prstGeom prst="rect">
            <a:avLst/>
          </a:prstGeom>
        </p:spPr>
      </p:pic>
      <p:sp>
        <p:nvSpPr>
          <p:cNvPr id="21" name="文本框 20"/>
          <p:cNvSpPr txBox="1"/>
          <p:nvPr/>
        </p:nvSpPr>
        <p:spPr>
          <a:xfrm>
            <a:off x="2188001" y="1881363"/>
            <a:ext cx="737044" cy="369332"/>
          </a:xfrm>
          <a:prstGeom prst="rect">
            <a:avLst/>
          </a:prstGeom>
          <a:noFill/>
        </p:spPr>
        <p:txBody>
          <a:bodyPr wrap="square" rtlCol="0">
            <a:spAutoFit/>
          </a:bodyPr>
          <a:p>
            <a:pPr algn="ctr"/>
            <a:r>
              <a:rPr lang="en-US" altLang="zh-CN" dirty="0"/>
              <a:t>Alice</a:t>
            </a:r>
            <a:endParaRPr lang="zh-CN" altLang="en-US" dirty="0"/>
          </a:p>
        </p:txBody>
      </p:sp>
      <p:cxnSp>
        <p:nvCxnSpPr>
          <p:cNvPr id="32" name="直接连接符 31"/>
          <p:cNvCxnSpPr/>
          <p:nvPr/>
        </p:nvCxnSpPr>
        <p:spPr>
          <a:xfrm flipH="1">
            <a:off x="5976620" y="436245"/>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33" name="矩形 32"/>
          <p:cNvSpPr/>
          <p:nvPr/>
        </p:nvSpPr>
        <p:spPr>
          <a:xfrm>
            <a:off x="3653155" y="5279390"/>
            <a:ext cx="2113280" cy="1286510"/>
          </a:xfrm>
          <a:prstGeom prst="rect">
            <a:avLst/>
          </a:prstGeom>
          <a:noFill/>
          <a:ln>
            <a:prstDash val="sysDot"/>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34" name="文本框 33"/>
              <p:cNvSpPr txBox="1"/>
              <p:nvPr/>
            </p:nvSpPr>
            <p:spPr>
              <a:xfrm>
                <a:off x="3653155" y="5277485"/>
                <a:ext cx="2063115" cy="1231900"/>
              </a:xfrm>
              <a:prstGeom prst="rect">
                <a:avLst/>
              </a:prstGeom>
              <a:noFill/>
            </p:spPr>
            <p:txBody>
              <a:bodyPr wrap="square" rtlCol="0">
                <a:noAutofit/>
              </a:bodyPr>
              <a:p>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𝑒</m:t>
                          </m:r>
                        </m:sup>
                      </m:sSubSup>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𝑚𝑜𝑑</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𝑛</m:t>
                      </m:r>
                    </m:oMath>
                  </m:oMathPara>
                </a14:m>
                <a:endParaRPr lang="en-US" altLang="zh-CN"/>
              </a:p>
              <a:p>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2</m:t>
                          </m:r>
                        </m:sub>
                        <m:sup>
                          <m:r>
                            <a:rPr lang="en-US" altLang="zh-CN" i="1">
                              <a:latin typeface="Cambria Math" panose="02040503050406030204" charset="0"/>
                              <a:cs typeface="Cambria Math" panose="02040503050406030204" charset="0"/>
                            </a:rPr>
                            <m:t>𝑒</m:t>
                          </m:r>
                        </m:sup>
                      </m:sSubSup>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𝑚𝑜𝑑</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𝑛</m:t>
                      </m:r>
                    </m:oMath>
                  </m:oMathPara>
                </a14:m>
                <a:endParaRPr lang="zh-CN" altLang="en-US"/>
              </a:p>
              <a:p>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𝑑</m:t>
                          </m:r>
                        </m:sup>
                      </m:sSup>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𝑚𝑜𝑑</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𝑛</m:t>
                      </m:r>
                    </m:oMath>
                  </m:oMathPara>
                </a14:m>
                <a:endParaRPr lang="en-US" altLang="zh-CN"/>
              </a:p>
            </p:txBody>
          </p:sp>
        </mc:Choice>
        <mc:Fallback>
          <p:sp>
            <p:nvSpPr>
              <p:cNvPr id="34" name="文本框 33"/>
              <p:cNvSpPr txBox="1">
                <a:spLocks noRot="1" noChangeAspect="1" noMove="1" noResize="1" noEditPoints="1" noAdjustHandles="1" noChangeArrowheads="1" noChangeShapeType="1" noTextEdit="1"/>
              </p:cNvSpPr>
              <p:nvPr/>
            </p:nvSpPr>
            <p:spPr>
              <a:xfrm>
                <a:off x="3653155" y="5277485"/>
                <a:ext cx="2063115" cy="1231900"/>
              </a:xfrm>
              <a:prstGeom prst="rect">
                <a:avLst/>
              </a:prstGeom>
              <a:blipFill rotWithShape="1">
                <a:blip r:embed="rId6"/>
                <a:stretch>
                  <a:fillRect/>
                </a:stretch>
              </a:blipFill>
            </p:spPr>
            <p:txBody>
              <a:bodyPr/>
              <a:lstStyle/>
              <a:p>
                <a:r>
                  <a:rPr lang="zh-CN" altLang="en-US">
                    <a:noFill/>
                  </a:rPr>
                  <a:t> </a:t>
                </a:r>
              </a:p>
            </p:txBody>
          </p:sp>
        </mc:Fallback>
      </mc:AlternateContent>
      <p:sp>
        <p:nvSpPr>
          <p:cNvPr id="37" name="文本框 36"/>
          <p:cNvSpPr txBox="1"/>
          <p:nvPr/>
        </p:nvSpPr>
        <p:spPr>
          <a:xfrm>
            <a:off x="6096000" y="175895"/>
            <a:ext cx="5949950" cy="92202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sym typeface="+mn-ea"/>
              </a:rPr>
              <a:t>问题产生了：</a:t>
            </a:r>
            <a:endParaRPr lang="zh-CN" altLang="en-US">
              <a:latin typeface="宋体" panose="02010600030101010101" pitchFamily="2" charset="-122"/>
              <a:ea typeface="宋体" panose="02010600030101010101" pitchFamily="2" charset="-122"/>
              <a:sym typeface="+mn-ea"/>
            </a:endParaRPr>
          </a:p>
          <a:p>
            <a:r>
              <a:rPr lang="en-US" altLang="zh-CN">
                <a:latin typeface="宋体" panose="02010600030101010101" pitchFamily="2" charset="-122"/>
                <a:ea typeface="宋体" panose="02010600030101010101" pitchFamily="2" charset="-122"/>
                <a:sym typeface="+mn-ea"/>
              </a:rPr>
              <a:t>1.</a:t>
            </a:r>
            <a:r>
              <a:rPr lang="zh-CN" altLang="en-US">
                <a:latin typeface="宋体" panose="02010600030101010101" pitchFamily="2" charset="-122"/>
                <a:ea typeface="宋体" panose="02010600030101010101" pitchFamily="2" charset="-122"/>
                <a:sym typeface="+mn-ea"/>
              </a:rPr>
              <a:t>珠宝加工效率大大</a:t>
            </a:r>
            <a:r>
              <a:rPr lang="zh-CN" altLang="en-US">
                <a:latin typeface="宋体" panose="02010600030101010101" pitchFamily="2" charset="-122"/>
                <a:ea typeface="宋体" panose="02010600030101010101" pitchFamily="2" charset="-122"/>
                <a:sym typeface="+mn-ea"/>
              </a:rPr>
              <a:t>降低了</a:t>
            </a:r>
            <a:endParaRPr lang="zh-CN" altLang="en-US">
              <a:latin typeface="宋体" panose="02010600030101010101" pitchFamily="2" charset="-122"/>
              <a:ea typeface="宋体" panose="02010600030101010101" pitchFamily="2" charset="-122"/>
              <a:sym typeface="+mn-ea"/>
            </a:endParaRPr>
          </a:p>
          <a:p>
            <a:r>
              <a:rPr lang="en-US" altLang="zh-CN">
                <a:solidFill>
                  <a:srgbClr val="FF0000"/>
                </a:solidFill>
                <a:latin typeface="宋体" panose="02010600030101010101" pitchFamily="2" charset="-122"/>
                <a:ea typeface="宋体" panose="02010600030101010101" pitchFamily="2" charset="-122"/>
                <a:sym typeface="+mn-ea"/>
              </a:rPr>
              <a:t>2.</a:t>
            </a:r>
            <a:r>
              <a:rPr lang="zh-CN" altLang="en-US">
                <a:solidFill>
                  <a:srgbClr val="FF0000"/>
                </a:solidFill>
                <a:latin typeface="宋体" panose="02010600030101010101" pitchFamily="2" charset="-122"/>
                <a:ea typeface="宋体" panose="02010600030101010101" pitchFamily="2" charset="-122"/>
                <a:sym typeface="+mn-ea"/>
              </a:rPr>
              <a:t>加工复杂的珠宝时，盒子会产生磨损！</a:t>
            </a:r>
            <a:endParaRPr lang="zh-CN" altLang="en-US">
              <a:solidFill>
                <a:srgbClr val="FF0000"/>
              </a:solidFill>
              <a:latin typeface="宋体" panose="02010600030101010101" pitchFamily="2" charset="-122"/>
              <a:ea typeface="宋体" panose="02010600030101010101" pitchFamily="2" charset="-122"/>
              <a:sym typeface="+mn-ea"/>
            </a:endParaRPr>
          </a:p>
        </p:txBody>
      </p:sp>
      <p:pic>
        <p:nvPicPr>
          <p:cNvPr id="38" name="图片 37"/>
          <p:cNvPicPr>
            <a:picLocks noChangeAspect="1"/>
          </p:cNvPicPr>
          <p:nvPr/>
        </p:nvPicPr>
        <p:blipFill>
          <a:blip r:embed="rId7"/>
          <a:stretch>
            <a:fillRect/>
          </a:stretch>
        </p:blipFill>
        <p:spPr>
          <a:xfrm>
            <a:off x="1710055" y="3221990"/>
            <a:ext cx="3391535" cy="1644015"/>
          </a:xfrm>
          <a:prstGeom prst="rect">
            <a:avLst/>
          </a:prstGeom>
        </p:spPr>
      </p:pic>
      <p:sp>
        <p:nvSpPr>
          <p:cNvPr id="39" name="文本框 38"/>
          <p:cNvSpPr txBox="1"/>
          <p:nvPr/>
        </p:nvSpPr>
        <p:spPr>
          <a:xfrm>
            <a:off x="145415" y="5280025"/>
            <a:ext cx="3247390" cy="1292225"/>
          </a:xfrm>
          <a:prstGeom prst="rect">
            <a:avLst/>
          </a:prstGeom>
          <a:noFill/>
        </p:spPr>
        <p:txBody>
          <a:bodyPr wrap="square" rtlCol="0">
            <a:noAutofit/>
          </a:bodyPr>
          <a:p>
            <a:r>
              <a:rPr lang="en-US" altLang="zh-CN">
                <a:latin typeface="宋体" panose="02010600030101010101" pitchFamily="2" charset="-122"/>
                <a:ea typeface="宋体" panose="02010600030101010101" pitchFamily="2" charset="-122"/>
              </a:rPr>
              <a:t>Alice</a:t>
            </a:r>
            <a:r>
              <a:rPr lang="zh-CN" altLang="en-US">
                <a:latin typeface="宋体" panose="02010600030101010101" pitchFamily="2" charset="-122"/>
                <a:ea typeface="宋体" panose="02010600030101010101" pitchFamily="2" charset="-122"/>
              </a:rPr>
              <a:t>保管开锁</a:t>
            </a:r>
            <a:r>
              <a:rPr lang="zh-CN" altLang="en-US">
                <a:latin typeface="宋体" panose="02010600030101010101" pitchFamily="2" charset="-122"/>
                <a:ea typeface="宋体" panose="02010600030101010101" pitchFamily="2" charset="-122"/>
              </a:rPr>
              <a:t>钥匙</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有一个单向的进口，外面的人可以投任何东西进来，但是无法打开手套箱把它们取出来！</a:t>
            </a:r>
            <a:endParaRPr lang="zh-CN" altLang="en-US">
              <a:latin typeface="宋体" panose="02010600030101010101" pitchFamily="2" charset="-122"/>
              <a:ea typeface="宋体" panose="02010600030101010101" pitchFamily="2" charset="-122"/>
            </a:endParaRPr>
          </a:p>
        </p:txBody>
      </p:sp>
      <p:sp>
        <p:nvSpPr>
          <p:cNvPr id="40" name="左箭头 39"/>
          <p:cNvSpPr/>
          <p:nvPr/>
        </p:nvSpPr>
        <p:spPr>
          <a:xfrm rot="16200000">
            <a:off x="8187690" y="1428750"/>
            <a:ext cx="1169035" cy="73469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文本框 40"/>
          <p:cNvSpPr txBox="1"/>
          <p:nvPr/>
        </p:nvSpPr>
        <p:spPr>
          <a:xfrm>
            <a:off x="7508240" y="2517140"/>
            <a:ext cx="2640330" cy="645160"/>
          </a:xfrm>
          <a:prstGeom prst="rect">
            <a:avLst/>
          </a:prstGeom>
          <a:noFill/>
        </p:spPr>
        <p:txBody>
          <a:bodyPr wrap="square" rtlCol="0" anchor="t">
            <a:spAutoFit/>
          </a:bodyPr>
          <a:p>
            <a:pPr algn="ctr"/>
            <a:r>
              <a:rPr lang="zh-CN" altLang="en-US">
                <a:solidFill>
                  <a:schemeClr val="tx1"/>
                </a:solidFill>
                <a:latin typeface="宋体" panose="02010600030101010101" pitchFamily="2" charset="-122"/>
                <a:ea typeface="宋体" panose="02010600030101010101" pitchFamily="2" charset="-122"/>
                <a:sym typeface="+mn-ea"/>
              </a:rPr>
              <a:t>全同态加密</a:t>
            </a:r>
            <a:r>
              <a:rPr lang="en-US" altLang="zh-CN">
                <a:solidFill>
                  <a:schemeClr val="tx1"/>
                </a:solidFill>
                <a:latin typeface="宋体" panose="02010600030101010101" pitchFamily="2" charset="-122"/>
                <a:ea typeface="宋体" panose="02010600030101010101" pitchFamily="2" charset="-122"/>
                <a:sym typeface="+mn-ea"/>
              </a:rPr>
              <a:t>(</a:t>
            </a:r>
            <a:r>
              <a:rPr lang="zh-CN" altLang="en-US">
                <a:solidFill>
                  <a:schemeClr val="tx1"/>
                </a:solidFill>
                <a:latin typeface="宋体" panose="02010600030101010101" pitchFamily="2" charset="-122"/>
                <a:ea typeface="宋体" panose="02010600030101010101" pitchFamily="2" charset="-122"/>
                <a:sym typeface="+mn-ea"/>
              </a:rPr>
              <a:t>支持无限轮的加法和乘法操作</a:t>
            </a:r>
            <a:r>
              <a:rPr lang="en-US" altLang="zh-CN">
                <a:solidFill>
                  <a:schemeClr val="tx1"/>
                </a:solidFill>
                <a:latin typeface="宋体" panose="02010600030101010101" pitchFamily="2" charset="-122"/>
                <a:ea typeface="宋体" panose="02010600030101010101" pitchFamily="2" charset="-122"/>
                <a:sym typeface="+mn-ea"/>
              </a:rPr>
              <a:t>)</a:t>
            </a:r>
            <a:endParaRPr lang="en-US" altLang="zh-CN">
              <a:solidFill>
                <a:schemeClr val="tx1"/>
              </a:solidFill>
              <a:latin typeface="宋体" panose="02010600030101010101" pitchFamily="2" charset="-122"/>
              <a:ea typeface="宋体" panose="02010600030101010101" pitchFamily="2" charset="-122"/>
              <a:sym typeface="+mn-ea"/>
            </a:endParaRPr>
          </a:p>
        </p:txBody>
      </p:sp>
      <p:sp>
        <p:nvSpPr>
          <p:cNvPr id="42" name="文本框 41"/>
          <p:cNvSpPr txBox="1"/>
          <p:nvPr/>
        </p:nvSpPr>
        <p:spPr>
          <a:xfrm>
            <a:off x="6347460" y="3213735"/>
            <a:ext cx="5591175" cy="3486785"/>
          </a:xfrm>
          <a:prstGeom prst="rect">
            <a:avLst/>
          </a:prstGeom>
          <a:noFill/>
        </p:spPr>
        <p:txBody>
          <a:bodyPr wrap="square" rtlCol="0">
            <a:noAutofit/>
          </a:bodyPr>
          <a:p>
            <a:r>
              <a:rPr>
                <a:latin typeface="宋体" panose="02010600030101010101" pitchFamily="2" charset="-122"/>
                <a:ea typeface="宋体" panose="02010600030101010101" pitchFamily="2" charset="-122"/>
              </a:rPr>
              <a:t>Alice拥有手套箱的钥匙，所以可以打开盒中的东西。这代表了FHE加密系统的解密正确性。</a:t>
            </a:r>
            <a:endParaRPr>
              <a:latin typeface="宋体" panose="02010600030101010101" pitchFamily="2" charset="-122"/>
              <a:ea typeface="宋体" panose="02010600030101010101" pitchFamily="2" charset="-122"/>
            </a:endParaRPr>
          </a:p>
          <a:p>
            <a:r>
              <a:rPr>
                <a:latin typeface="宋体" panose="02010600030101010101" pitchFamily="2" charset="-122"/>
                <a:ea typeface="宋体" panose="02010600030101010101" pitchFamily="2" charset="-122"/>
              </a:rPr>
              <a:t>Bob可以通过单向的入口把东西投入手套箱中，但是无法取出任何东西。这代表了我们讨论的FHE加密系统是一个安全的public key（公钥）的加密系统，即任意第三方都可以创造密文但不能解开密文。</a:t>
            </a:r>
            <a:endParaRPr>
              <a:latin typeface="宋体" panose="02010600030101010101" pitchFamily="2" charset="-122"/>
              <a:ea typeface="宋体" panose="02010600030101010101" pitchFamily="2" charset="-122"/>
            </a:endParaRPr>
          </a:p>
          <a:p>
            <a:r>
              <a:rPr>
                <a:latin typeface="宋体" panose="02010600030101010101" pitchFamily="2" charset="-122"/>
                <a:ea typeface="宋体" panose="02010600030101010101" pitchFamily="2" charset="-122"/>
              </a:rPr>
              <a:t>Bob可以通过两个手套口，任意的加工放在手套箱中的物品，但是效率比起直接加工要慢上许多。这一步对应了FHE中的同态计算</a:t>
            </a:r>
            <a:r>
              <a:rPr lang="zh-CN">
                <a:latin typeface="宋体" panose="02010600030101010101" pitchFamily="2" charset="-122"/>
                <a:ea typeface="宋体" panose="02010600030101010101" pitchFamily="2" charset="-122"/>
              </a:rPr>
              <a:t>。</a:t>
            </a:r>
            <a:endParaRPr>
              <a:latin typeface="宋体" panose="02010600030101010101" pitchFamily="2" charset="-122"/>
              <a:ea typeface="宋体" panose="02010600030101010101" pitchFamily="2" charset="-122"/>
            </a:endParaRPr>
          </a:p>
          <a:p>
            <a:r>
              <a:rPr>
                <a:latin typeface="宋体" panose="02010600030101010101" pitchFamily="2" charset="-122"/>
                <a:ea typeface="宋体" panose="02010600030101010101" pitchFamily="2" charset="-122"/>
              </a:rPr>
              <a:t>手套箱的使用寿命，以及使用了若干次之后就会坏掉这一设定，完美的吻合了Lattice结构的FHE系统中的噪声以及上限</a:t>
            </a:r>
            <a:r>
              <a:rPr lang="zh-CN">
                <a:latin typeface="宋体" panose="02010600030101010101" pitchFamily="2" charset="-122"/>
                <a:ea typeface="宋体" panose="02010600030101010101" pitchFamily="2" charset="-122"/>
              </a:rPr>
              <a:t>。</a:t>
            </a:r>
            <a:endParaRPr>
              <a:latin typeface="宋体" panose="02010600030101010101" pitchFamily="2" charset="-122"/>
              <a:ea typeface="宋体" panose="02010600030101010101" pitchFamily="2" charset="-122"/>
            </a:endParaRPr>
          </a:p>
          <a:p>
            <a:endParaRPr>
              <a:latin typeface="宋体" panose="02010600030101010101" pitchFamily="2" charset="-122"/>
              <a:ea typeface="宋体" panose="02010600030101010101" pitchFamily="2" charset="-122"/>
            </a:endParaRPr>
          </a:p>
        </p:txBody>
      </p:sp>
      <p:sp>
        <p:nvSpPr>
          <p:cNvPr id="2" name="文本框 1"/>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7/17</a:t>
            </a:r>
            <a:endParaRPr lang="en-US" altLang="zh-CN" dirty="0">
              <a:solidFill>
                <a:schemeClr val="bg1">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G</a:t>
            </a:r>
            <a:r>
              <a:rPr lang="en-US" altLang="zh-CN" b="1" dirty="0">
                <a:latin typeface="Times New Roman" panose="02020603050405020304" pitchFamily="18" charset="0"/>
                <a:cs typeface="Times New Roman" panose="02020603050405020304" pitchFamily="18" charset="0"/>
              </a:rPr>
              <a:t>en09</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717675" y="177609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BOOTSTRAPPABLE</a:t>
            </a:r>
            <a:r>
              <a:rPr lang="zh-CN" altLang="en-US" b="1" dirty="0">
                <a:latin typeface="Times New Roman" panose="02020603050405020304" pitchFamily="18" charset="0"/>
                <a:cs typeface="Times New Roman" panose="02020603050405020304" pitchFamily="18" charset="0"/>
              </a:rPr>
              <a:t>（</a:t>
            </a:r>
            <a:r>
              <a:rPr lang="zh-CN" altLang="en-US" b="1" dirty="0">
                <a:latin typeface="宋体" panose="02010600030101010101" pitchFamily="2" charset="-122"/>
                <a:ea typeface="宋体" panose="02010600030101010101" pitchFamily="2" charset="-122"/>
                <a:cs typeface="Times New Roman" panose="02020603050405020304" pitchFamily="18" charset="0"/>
              </a:rPr>
              <a:t>自举</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864870" y="5210810"/>
            <a:ext cx="5142230" cy="1123950"/>
          </a:xfrm>
          <a:prstGeom prst="rect">
            <a:avLst/>
          </a:prstGeom>
        </p:spPr>
      </p:pic>
      <p:sp>
        <p:nvSpPr>
          <p:cNvPr id="5" name="矩形 4"/>
          <p:cNvSpPr/>
          <p:nvPr/>
        </p:nvSpPr>
        <p:spPr>
          <a:xfrm>
            <a:off x="414655" y="1514475"/>
            <a:ext cx="5895340" cy="4922520"/>
          </a:xfrm>
          <a:prstGeom prst="rect">
            <a:avLst/>
          </a:prstGeom>
          <a:noFill/>
          <a:ln w="12700">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748030" y="2310765"/>
            <a:ext cx="3437255" cy="368300"/>
          </a:xfrm>
          <a:prstGeom prst="rect">
            <a:avLst/>
          </a:prstGeom>
          <a:noFill/>
        </p:spPr>
        <p:txBody>
          <a:bodyPr wrap="square" rtlCol="0">
            <a:spAutoFit/>
          </a:bodyPr>
          <a:p>
            <a:r>
              <a:rPr lang="en-US" altLang="zh-CN" dirty="0">
                <a:latin typeface="Times New Roman" panose="02020603050405020304" pitchFamily="18" charset="0"/>
                <a:cs typeface="Times New Roman" panose="02020603050405020304" pitchFamily="18" charset="0"/>
              </a:rPr>
              <a:t>1.</a:t>
            </a:r>
            <a:r>
              <a:rPr lang="zh-CN" altLang="en-US" dirty="0">
                <a:latin typeface="宋体" panose="02010600030101010101" pitchFamily="2" charset="-122"/>
                <a:ea typeface="宋体" panose="02010600030101010101" pitchFamily="2" charset="-122"/>
                <a:cs typeface="宋体" panose="02010600030101010101" pitchFamily="2" charset="-122"/>
              </a:rPr>
              <a:t>为什么要自举</a:t>
            </a:r>
            <a:r>
              <a:rPr lang="en-US" altLang="zh-CN" dirty="0">
                <a:latin typeface="宋体" panose="02010600030101010101" pitchFamily="2" charset="-122"/>
                <a:ea typeface="宋体" panose="02010600030101010101" pitchFamily="2" charset="-122"/>
                <a:cs typeface="宋体" panose="02010600030101010101" pitchFamily="2" charset="-122"/>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nvSpPr>
        <p:spPr>
          <a:xfrm>
            <a:off x="2955925" y="2202180"/>
            <a:ext cx="3437255" cy="768350"/>
          </a:xfrm>
          <a:prstGeom prst="rect">
            <a:avLst/>
          </a:prstGeom>
          <a:noFill/>
        </p:spPr>
        <p:txBody>
          <a:bodyPr wrap="square" rtlCol="0">
            <a:spAutoFit/>
          </a:bodyPr>
          <a:p>
            <a:r>
              <a:rPr lang="zh-CN" altLang="en-US" sz="4400" dirty="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cs typeface="宋体" panose="02010600030101010101" pitchFamily="2" charset="-122"/>
              </a:rPr>
              <a:t>处理噪声！</a:t>
            </a:r>
            <a:endParaRPr lang="zh-CN" altLang="en-US" sz="4400" dirty="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748030" y="4848860"/>
            <a:ext cx="3437255" cy="368300"/>
          </a:xfrm>
          <a:prstGeom prst="rect">
            <a:avLst/>
          </a:prstGeom>
          <a:noFill/>
        </p:spPr>
        <p:txBody>
          <a:bodyPr wrap="square" rtlCol="0">
            <a:spAutoFit/>
          </a:bodyPr>
          <a:p>
            <a:r>
              <a:rPr lang="en-US" altLang="zh-CN" dirty="0">
                <a:latin typeface="Times New Roman" panose="02020603050405020304" pitchFamily="18" charset="0"/>
                <a:cs typeface="Times New Roman" panose="02020603050405020304" pitchFamily="18" charset="0"/>
              </a:rPr>
              <a:t>2.</a:t>
            </a:r>
            <a:r>
              <a:rPr lang="zh-CN" altLang="en-US" dirty="0">
                <a:latin typeface="宋体" panose="02010600030101010101" pitchFamily="2" charset="-122"/>
                <a:ea typeface="宋体" panose="02010600030101010101" pitchFamily="2" charset="-122"/>
                <a:cs typeface="Times New Roman" panose="02020603050405020304" pitchFamily="18" charset="0"/>
              </a:rPr>
              <a:t>什么是自举？</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矩形 11"/>
          <p:cNvSpPr/>
          <p:nvPr/>
        </p:nvSpPr>
        <p:spPr>
          <a:xfrm>
            <a:off x="871855" y="3028315"/>
            <a:ext cx="4991100" cy="40068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885825" y="3061335"/>
            <a:ext cx="407670" cy="39306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nvSpPr>
        <p:spPr>
          <a:xfrm>
            <a:off x="871855" y="3938905"/>
            <a:ext cx="4991100" cy="40068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nvSpPr>
        <p:spPr>
          <a:xfrm>
            <a:off x="864870" y="3591560"/>
            <a:ext cx="1261110" cy="275590"/>
          </a:xfrm>
          <a:prstGeom prst="rect">
            <a:avLst/>
          </a:prstGeom>
          <a:noFill/>
        </p:spPr>
        <p:txBody>
          <a:bodyPr wrap="square" rtlCol="0">
            <a:spAutoFit/>
          </a:bodyPr>
          <a:p>
            <a:r>
              <a:rPr lang="zh-CN" altLang="en-US" sz="1200" dirty="0">
                <a:latin typeface="宋体" panose="02010600030101010101" pitchFamily="2" charset="-122"/>
                <a:ea typeface="宋体" panose="02010600030101010101" pitchFamily="2" charset="-122"/>
                <a:cs typeface="宋体" panose="02010600030101010101" pitchFamily="2" charset="-122"/>
              </a:rPr>
              <a:t>初始噪声</a:t>
            </a:r>
            <a:r>
              <a:rPr lang="zh-CN" altLang="en-US" sz="1200" dirty="0">
                <a:latin typeface="宋体" panose="02010600030101010101" pitchFamily="2" charset="-122"/>
                <a:ea typeface="宋体" panose="02010600030101010101" pitchFamily="2" charset="-122"/>
                <a:cs typeface="宋体" panose="02010600030101010101" pitchFamily="2" charset="-122"/>
              </a:rPr>
              <a:t>值</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p:txBody>
      </p:sp>
      <p:sp>
        <p:nvSpPr>
          <p:cNvPr id="17" name="文本框 16"/>
          <p:cNvSpPr txBox="1"/>
          <p:nvPr/>
        </p:nvSpPr>
        <p:spPr>
          <a:xfrm>
            <a:off x="5465445" y="3602355"/>
            <a:ext cx="1261110" cy="275590"/>
          </a:xfrm>
          <a:prstGeom prst="rect">
            <a:avLst/>
          </a:prstGeom>
          <a:noFill/>
        </p:spPr>
        <p:txBody>
          <a:bodyPr wrap="square" rtlCol="0">
            <a:spAutoFit/>
          </a:bodyPr>
          <a:p>
            <a:r>
              <a:rPr lang="zh-CN" altLang="en-US" sz="1200" dirty="0">
                <a:latin typeface="宋体" panose="02010600030101010101" pitchFamily="2" charset="-122"/>
                <a:ea typeface="宋体" panose="02010600030101010101" pitchFamily="2" charset="-122"/>
                <a:cs typeface="宋体" panose="02010600030101010101" pitchFamily="2" charset="-122"/>
              </a:rPr>
              <a:t>噪声上</a:t>
            </a:r>
            <a:r>
              <a:rPr lang="zh-CN" altLang="en-US" sz="1200" dirty="0">
                <a:latin typeface="宋体" panose="02010600030101010101" pitchFamily="2" charset="-122"/>
                <a:ea typeface="宋体" panose="02010600030101010101" pitchFamily="2" charset="-122"/>
                <a:cs typeface="宋体" panose="02010600030101010101" pitchFamily="2" charset="-122"/>
              </a:rPr>
              <a:t>限</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p:txBody>
      </p:sp>
      <p:cxnSp>
        <p:nvCxnSpPr>
          <p:cNvPr id="18" name="直接箭头连接符 17"/>
          <p:cNvCxnSpPr/>
          <p:nvPr/>
        </p:nvCxnSpPr>
        <p:spPr>
          <a:xfrm flipV="1">
            <a:off x="1271270" y="3451860"/>
            <a:ext cx="0" cy="163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p:nvPr/>
        </p:nvCxnSpPr>
        <p:spPr>
          <a:xfrm flipV="1">
            <a:off x="5865495" y="3462020"/>
            <a:ext cx="0" cy="163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1" name="矩形 20"/>
          <p:cNvSpPr/>
          <p:nvPr/>
        </p:nvSpPr>
        <p:spPr>
          <a:xfrm>
            <a:off x="871855" y="3942715"/>
            <a:ext cx="4163060" cy="39306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2" name="曲线连接符 21"/>
          <p:cNvCxnSpPr>
            <a:stCxn id="13" idx="1"/>
            <a:endCxn id="21" idx="1"/>
          </p:cNvCxnSpPr>
          <p:nvPr/>
        </p:nvCxnSpPr>
        <p:spPr>
          <a:xfrm rot="10800000" flipV="1">
            <a:off x="871855" y="3258185"/>
            <a:ext cx="13970" cy="881380"/>
          </a:xfrm>
          <a:prstGeom prst="curvedConnector3">
            <a:avLst>
              <a:gd name="adj1" fmla="val 1804545"/>
            </a:avLst>
          </a:prstGeom>
          <a:ln>
            <a:tailEnd type="arrow"/>
          </a:ln>
        </p:spPr>
        <p:style>
          <a:lnRef idx="2">
            <a:schemeClr val="accent1"/>
          </a:lnRef>
          <a:fillRef idx="0">
            <a:srgbClr val="FFFFFF"/>
          </a:fillRef>
          <a:effectRef idx="0">
            <a:srgbClr val="FFFFFF"/>
          </a:effectRef>
          <a:fontRef idx="minor">
            <a:schemeClr val="tx1"/>
          </a:fontRef>
        </p:style>
      </p:cxnSp>
      <p:sp>
        <p:nvSpPr>
          <p:cNvPr id="23" name="文本框 22"/>
          <p:cNvSpPr txBox="1"/>
          <p:nvPr/>
        </p:nvSpPr>
        <p:spPr>
          <a:xfrm>
            <a:off x="417830" y="3028315"/>
            <a:ext cx="438785" cy="159956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rPr>
              <a:t>一系列同态运算</a:t>
            </a:r>
            <a:endParaRPr lang="zh-CN" altLang="en-US" sz="1400">
              <a:latin typeface="宋体" panose="02010600030101010101" pitchFamily="2" charset="-122"/>
              <a:ea typeface="宋体" panose="02010600030101010101" pitchFamily="2" charset="-122"/>
            </a:endParaRPr>
          </a:p>
        </p:txBody>
      </p:sp>
      <p:sp>
        <p:nvSpPr>
          <p:cNvPr id="24" name="文本框 23"/>
          <p:cNvSpPr txBox="1"/>
          <p:nvPr/>
        </p:nvSpPr>
        <p:spPr>
          <a:xfrm>
            <a:off x="4082415" y="4576445"/>
            <a:ext cx="2013585" cy="275590"/>
          </a:xfrm>
          <a:prstGeom prst="rect">
            <a:avLst/>
          </a:prstGeom>
          <a:noFill/>
        </p:spPr>
        <p:txBody>
          <a:bodyPr wrap="square" rtlCol="0">
            <a:spAutoFit/>
          </a:bodyPr>
          <a:p>
            <a:r>
              <a:rPr lang="zh-CN" altLang="en-US" sz="1200" dirty="0">
                <a:latin typeface="宋体" panose="02010600030101010101" pitchFamily="2" charset="-122"/>
                <a:ea typeface="宋体" panose="02010600030101010101" pitchFamily="2" charset="-122"/>
                <a:cs typeface="宋体" panose="02010600030101010101" pitchFamily="2" charset="-122"/>
              </a:rPr>
              <a:t>有限次同态运算后的</a:t>
            </a:r>
            <a:r>
              <a:rPr lang="zh-CN" altLang="en-US" sz="1200" dirty="0">
                <a:latin typeface="宋体" panose="02010600030101010101" pitchFamily="2" charset="-122"/>
                <a:ea typeface="宋体" panose="02010600030101010101" pitchFamily="2" charset="-122"/>
                <a:cs typeface="宋体" panose="02010600030101010101" pitchFamily="2" charset="-122"/>
              </a:rPr>
              <a:t>噪声值</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p:txBody>
      </p:sp>
      <p:cxnSp>
        <p:nvCxnSpPr>
          <p:cNvPr id="25" name="直接箭头连接符 24"/>
          <p:cNvCxnSpPr/>
          <p:nvPr/>
        </p:nvCxnSpPr>
        <p:spPr>
          <a:xfrm flipV="1">
            <a:off x="5036185" y="4370070"/>
            <a:ext cx="0" cy="1631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p:nvPr/>
        </p:nvCxnSpPr>
        <p:spPr>
          <a:xfrm>
            <a:off x="5854065" y="3805555"/>
            <a:ext cx="11430" cy="133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7" name="矩形 26"/>
          <p:cNvSpPr/>
          <p:nvPr/>
        </p:nvSpPr>
        <p:spPr>
          <a:xfrm>
            <a:off x="6393180" y="1514475"/>
            <a:ext cx="5558790" cy="4922520"/>
          </a:xfrm>
          <a:prstGeom prst="rect">
            <a:avLst/>
          </a:prstGeom>
          <a:noFill/>
          <a:ln w="12700">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文本框 27"/>
          <p:cNvSpPr txBox="1"/>
          <p:nvPr/>
        </p:nvSpPr>
        <p:spPr>
          <a:xfrm>
            <a:off x="7522210" y="177609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IDEAL LATTICES</a:t>
            </a:r>
            <a:r>
              <a:rPr lang="zh-CN" altLang="en-US"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理想格）</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文本框 28"/>
              <p:cNvSpPr txBox="1"/>
              <p:nvPr/>
            </p:nvSpPr>
            <p:spPr>
              <a:xfrm>
                <a:off x="6443980" y="2479040"/>
                <a:ext cx="5632450" cy="3747135"/>
              </a:xfrm>
              <a:prstGeom prst="rect">
                <a:avLst/>
              </a:prstGeom>
              <a:noFill/>
            </p:spPr>
            <p:txBody>
              <a:bodyPr wrap="square" rtlCol="0">
                <a:noAutofit/>
              </a:bodyPr>
              <a:p>
                <a:r>
                  <a:rPr lang="zh-CN" altLang="en-US" dirty="0">
                    <a:latin typeface="宋体" panose="02010600030101010101" pitchFamily="2" charset="-122"/>
                    <a:ea typeface="宋体" panose="02010600030101010101" pitchFamily="2" charset="-122"/>
                    <a:cs typeface="宋体" panose="02010600030101010101" pitchFamily="2" charset="-122"/>
                  </a:rPr>
                  <a:t>困难性：理想陪集问题(</a:t>
                </a:r>
                <a:r>
                  <a:rPr lang="zh-CN" altLang="en-US" dirty="0">
                    <a:latin typeface="Times New Roman" panose="02020603050405020304" pitchFamily="18" charset="0"/>
                    <a:ea typeface="宋体" panose="02010600030101010101" pitchFamily="2" charset="-122"/>
                    <a:cs typeface="Times New Roman" panose="02020603050405020304" pitchFamily="18" charset="0"/>
                  </a:rPr>
                  <a:t>Ideal Coset Problem (ICP)</a:t>
                </a:r>
                <a:r>
                  <a:rPr lang="en-US" altLang="zh-CN" dirty="0">
                    <a:latin typeface="宋体" panose="02010600030101010101" pitchFamily="2" charset="-122"/>
                    <a:ea typeface="宋体" panose="02010600030101010101" pitchFamily="2" charset="-122"/>
                    <a:cs typeface="宋体" panose="02010600030101010101" pitchFamily="2" charset="-122"/>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rPr>
                  <a:t>对称的部分同态加密方案</a:t>
                </a:r>
                <a:r>
                  <a:rPr lang="zh-CN" altLang="en-US" dirty="0">
                    <a:latin typeface="宋体" panose="02010600030101010101" pitchFamily="2" charset="-122"/>
                    <a:ea typeface="宋体" panose="02010600030101010101" pitchFamily="2" charset="-122"/>
                    <a:cs typeface="宋体" panose="02010600030101010101" pitchFamily="2" charset="-122"/>
                  </a:rPr>
                  <a:t>简化描述：</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rPr>
                  <a:t>密钥生成：</a:t>
                </a:r>
                <a:endParaRPr lang="zh-CN" altLang="en-US" dirty="0">
                  <a:latin typeface="宋体" panose="02010600030101010101" pitchFamily="2" charset="-122"/>
                  <a:ea typeface="宋体" panose="02010600030101010101" pitchFamily="2" charset="-122"/>
                  <a:cs typeface="宋体" panose="02010600030101010101" pitchFamily="2" charset="-122"/>
                </a:endParaRPr>
              </a:p>
              <a:p>
                <a:pPr indent="457200"/>
                <a:r>
                  <a:rPr lang="zh-CN" altLang="en-US" dirty="0">
                    <a:latin typeface="宋体" panose="02010600030101010101" pitchFamily="2" charset="-122"/>
                    <a:ea typeface="宋体" panose="02010600030101010101" pitchFamily="2" charset="-122"/>
                    <a:cs typeface="宋体" panose="02010600030101010101" pitchFamily="2" charset="-122"/>
                  </a:rPr>
                  <a:t>生成密钥</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𝐾</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𝑝</m:t>
                    </m:r>
                  </m:oMath>
                </a14:m>
                <a:r>
                  <a:rPr lang="en-US" altLang="zh-CN" dirty="0">
                    <a:latin typeface="Cambria Math" panose="02040503050406030204" charset="0"/>
                    <a:ea typeface="宋体" panose="02010600030101010101" pitchFamily="2" charset="-122"/>
                    <a:cs typeface="Cambria Math" panose="02040503050406030204" charset="0"/>
                  </a:rPr>
                  <a:t>(</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𝑝</m:t>
                    </m:r>
                  </m:oMath>
                </a14:m>
                <a:r>
                  <a:rPr lang="zh-CN" altLang="en-US" dirty="0">
                    <a:latin typeface="Cambria Math" panose="02040503050406030204" charset="0"/>
                    <a:ea typeface="宋体" panose="02010600030101010101" pitchFamily="2" charset="-122"/>
                    <a:cs typeface="Cambria Math" panose="02040503050406030204" charset="0"/>
                  </a:rPr>
                  <a:t>是一个奇数</a:t>
                </a:r>
                <a:r>
                  <a:rPr lang="en-US" altLang="zh-CN" dirty="0">
                    <a:latin typeface="Cambria Math" panose="02040503050406030204" charset="0"/>
                    <a:ea typeface="宋体" panose="02010600030101010101" pitchFamily="2" charset="-122"/>
                    <a:cs typeface="Cambria Math" panose="02040503050406030204" charset="0"/>
                  </a:rPr>
                  <a:t>)</a:t>
                </a:r>
                <a:r>
                  <a:rPr lang="zh-CN" altLang="en-US" dirty="0">
                    <a:latin typeface="Cambria Math" panose="02040503050406030204" charset="0"/>
                    <a:ea typeface="宋体" panose="02010600030101010101" pitchFamily="2" charset="-122"/>
                    <a:cs typeface="Cambria Math" panose="02040503050406030204" charset="0"/>
                  </a:rPr>
                  <a:t>，任取大整数</a:t>
                </a:r>
                <a:r>
                  <a:rPr lang="en-US" altLang="zh-CN" dirty="0">
                    <a:latin typeface="Cambria Math" panose="02040503050406030204" charset="0"/>
                    <a:ea typeface="宋体" panose="02010600030101010101" pitchFamily="2" charset="-122"/>
                    <a:cs typeface="Cambria Math" panose="02040503050406030204" charset="0"/>
                  </a:rPr>
                  <a:t>q</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加密</a:t>
                </a: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方案：</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𝑐</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𝑝𝑞</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2</m:t>
                      </m:r>
                      <m:r>
                        <a:rPr lang="en-US" altLang="zh-CN" i="1" dirty="0">
                          <a:latin typeface="Cambria Math" panose="02040503050406030204" charset="0"/>
                          <a:ea typeface="宋体" panose="02010600030101010101" pitchFamily="2" charset="-122"/>
                          <a:cs typeface="Cambria Math" panose="02040503050406030204" charset="0"/>
                        </a:rPr>
                        <m:t>𝑟</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𝑚</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457200">
                  <a:buNone/>
                </a:pPr>
                <a:r>
                  <a:rPr lang="en-US" altLang="zh-CN" dirty="0">
                    <a:latin typeface="Cambria Math" panose="02040503050406030204" charset="0"/>
                    <a:ea typeface="宋体" panose="02010600030101010101" pitchFamily="2" charset="-122"/>
                    <a:cs typeface="Cambria Math" panose="02040503050406030204" charset="0"/>
                  </a:rPr>
                  <a:t>r</a:t>
                </a:r>
                <a:r>
                  <a:rPr lang="zh-CN" altLang="en-US" dirty="0">
                    <a:latin typeface="Cambria Math" panose="02040503050406030204" charset="0"/>
                    <a:ea typeface="宋体" panose="02010600030101010101" pitchFamily="2" charset="-122"/>
                    <a:cs typeface="Cambria Math" panose="02040503050406030204" charset="0"/>
                  </a:rPr>
                  <a:t>是随机小整数</a:t>
                </a:r>
                <a:r>
                  <a:rPr lang="en-US" altLang="zh-CN" dirty="0">
                    <a:latin typeface="Cambria Math" panose="02040503050406030204" charset="0"/>
                    <a:ea typeface="宋体" panose="02010600030101010101" pitchFamily="2" charset="-122"/>
                    <a:cs typeface="Cambria Math" panose="02040503050406030204" charset="0"/>
                  </a:rPr>
                  <a:t>(</a:t>
                </a:r>
                <a:r>
                  <a:rPr lang="zh-CN" altLang="en-US" dirty="0">
                    <a:latin typeface="Cambria Math" panose="02040503050406030204" charset="0"/>
                    <a:ea typeface="宋体" panose="02010600030101010101" pitchFamily="2" charset="-122"/>
                    <a:cs typeface="Cambria Math" panose="02040503050406030204" charset="0"/>
                  </a:rPr>
                  <a:t>扰动</a:t>
                </a:r>
                <a:r>
                  <a:rPr lang="en-US" altLang="zh-CN" dirty="0">
                    <a:latin typeface="Cambria Math" panose="02040503050406030204" charset="0"/>
                    <a:ea typeface="宋体" panose="02010600030101010101" pitchFamily="2" charset="-122"/>
                    <a:cs typeface="Cambria Math" panose="02040503050406030204" charset="0"/>
                  </a:rPr>
                  <a:t>)</a:t>
                </a:r>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解密方案：</a:t>
                </a: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𝑚</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𝑐</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𝑚𝑜𝑑</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𝑝</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𝑚𝑜𝑑</m:t>
                      </m:r>
                      <m:r>
                        <a:rPr lang="en-US" altLang="zh-CN" i="1" dirty="0">
                          <a:latin typeface="Cambria Math" panose="02040503050406030204" charset="0"/>
                          <a:ea typeface="宋体" panose="02010600030101010101" pitchFamily="2" charset="-122"/>
                          <a:cs typeface="Cambria Math" panose="02040503050406030204" charset="0"/>
                        </a:rPr>
                        <m:t>2</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𝑐</m:t>
                      </m:r>
                      <m:r>
                        <a:rPr lang="en-US" altLang="zh-CN" i="1" dirty="0">
                          <a:latin typeface="Cambria Math" panose="02040503050406030204" charset="0"/>
                          <a:ea typeface="宋体" panose="02010600030101010101" pitchFamily="2" charset="-122"/>
                          <a:cs typeface="Cambria Math" panose="02040503050406030204" charset="0"/>
                        </a:rPr>
                        <m:t>−</m:t>
                      </m:r>
                      <m:d>
                        <m:dPr>
                          <m:begChr m:val="⌊"/>
                          <m:endChr m:val="⌋"/>
                          <m:ctrlPr>
                            <a:rPr lang="en-US" altLang="zh-CN" i="1" dirty="0">
                              <a:latin typeface="Cambria Math" panose="02040503050406030204" charset="0"/>
                              <a:ea typeface="宋体" panose="02010600030101010101" pitchFamily="2" charset="-122"/>
                              <a:cs typeface="Cambria Math" panose="02040503050406030204" charset="0"/>
                            </a:rPr>
                          </m:ctrlPr>
                        </m:dPr>
                        <m:e>
                          <m:r>
                            <a:rPr lang="en-US" altLang="zh-CN" i="1" dirty="0">
                              <a:latin typeface="Cambria Math" panose="02040503050406030204" charset="0"/>
                              <a:ea typeface="宋体" panose="02010600030101010101" pitchFamily="2" charset="-122"/>
                              <a:cs typeface="Cambria Math" panose="02040503050406030204" charset="0"/>
                            </a:rPr>
                            <m:t>𝑐</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𝑝</m:t>
                          </m:r>
                        </m:e>
                      </m:d>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𝑚𝑜𝑑</m:t>
                      </m:r>
                      <m:r>
                        <a:rPr lang="en-US" altLang="zh-CN" i="1" dirty="0">
                          <a:latin typeface="Cambria Math" panose="02040503050406030204" charset="0"/>
                          <a:ea typeface="宋体" panose="02010600030101010101" pitchFamily="2" charset="-122"/>
                          <a:cs typeface="Cambria Math" panose="02040503050406030204" charset="0"/>
                        </a:rPr>
                        <m:t> </m:t>
                      </m:r>
                      <m:r>
                        <a:rPr lang="en-US" altLang="zh-CN" i="1" dirty="0">
                          <a:latin typeface="Cambria Math" panose="02040503050406030204" charset="0"/>
                          <a:ea typeface="宋体" panose="02010600030101010101" pitchFamily="2" charset="-122"/>
                          <a:cs typeface="Cambria Math" panose="02040503050406030204" charset="0"/>
                        </a:rPr>
                        <m:t>2</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r>
                  <a:rPr lang="zh-CN" altLang="en-US" dirty="0">
                    <a:solidFill>
                      <a:schemeClr val="tx1"/>
                    </a:solidFill>
                    <a:latin typeface="Cambria Math" panose="02040503050406030204" charset="0"/>
                    <a:ea typeface="宋体" panose="02010600030101010101" pitchFamily="2" charset="-122"/>
                    <a:cs typeface="Cambria Math" panose="02040503050406030204" charset="0"/>
                  </a:rPr>
                  <a:t>能保证在噪声</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2</m:t>
                    </m:r>
                    <m:r>
                      <a:rPr lang="en-US" altLang="zh-CN" i="1" dirty="0">
                        <a:latin typeface="Cambria Math" panose="02040503050406030204" charset="0"/>
                        <a:ea typeface="宋体" panose="02010600030101010101" pitchFamily="2" charset="-122"/>
                        <a:cs typeface="Cambria Math" panose="02040503050406030204" charset="0"/>
                      </a:rPr>
                      <m:t>𝑟</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𝑚</m:t>
                    </m:r>
                    <m:r>
                      <a:rPr lang="en-US" altLang="zh-CN" i="1" dirty="0">
                        <a:latin typeface="Cambria Math" panose="02040503050406030204" charset="0"/>
                        <a:ea typeface="宋体" panose="02010600030101010101" pitchFamily="2" charset="-122"/>
                        <a:cs typeface="Cambria Math" panose="02040503050406030204" charset="0"/>
                      </a:rPr>
                      <m:t>&lt;</m:t>
                    </m:r>
                    <m:r>
                      <a:rPr lang="en-US" altLang="zh-CN" i="1" dirty="0">
                        <a:latin typeface="Cambria Math" panose="02040503050406030204" charset="0"/>
                        <a:ea typeface="宋体" panose="02010600030101010101" pitchFamily="2" charset="-122"/>
                        <a:cs typeface="Cambria Math" panose="02040503050406030204" charset="0"/>
                      </a:rPr>
                      <m:t>𝑝</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2</m:t>
                    </m:r>
                  </m:oMath>
                </a14:m>
                <a:r>
                  <a:rPr lang="zh-CN" altLang="en-US" dirty="0">
                    <a:latin typeface="Cambria Math" panose="02040503050406030204" charset="0"/>
                    <a:ea typeface="宋体" panose="02010600030101010101" pitchFamily="2" charset="-122"/>
                    <a:cs typeface="Cambria Math" panose="02040503050406030204" charset="0"/>
                  </a:rPr>
                  <a:t>时</a:t>
                </a:r>
                <a:r>
                  <a:rPr lang="en-US" altLang="zh-CN" dirty="0">
                    <a:latin typeface="Cambria Math" panose="02040503050406030204" charset="0"/>
                    <a:ea typeface="宋体" panose="02010600030101010101" pitchFamily="2" charset="-122"/>
                    <a:cs typeface="Cambria Math" panose="02040503050406030204" charset="0"/>
                  </a:rPr>
                  <a:t> </a:t>
                </a:r>
                <a:r>
                  <a:rPr lang="zh-CN" altLang="en-US" dirty="0">
                    <a:latin typeface="Cambria Math" panose="02040503050406030204" charset="0"/>
                    <a:ea typeface="宋体" panose="02010600030101010101" pitchFamily="2" charset="-122"/>
                    <a:cs typeface="Cambria Math" panose="02040503050406030204" charset="0"/>
                  </a:rPr>
                  <a:t>获得正确的解密</a:t>
                </a:r>
                <a:endParaRPr lang="en-US" altLang="zh-CN" i="1" dirty="0">
                  <a:latin typeface="Cambria Math" panose="02040503050406030204" charset="0"/>
                  <a:ea typeface="宋体" panose="02010600030101010101" pitchFamily="2" charset="-122"/>
                  <a:cs typeface="Cambria Math" panose="02040503050406030204" charset="0"/>
                </a:endParaRPr>
              </a:p>
              <a:p>
                <a:pPr marL="0" lvl="0" indent="0">
                  <a:buNone/>
                </a:pPr>
                <a:endParaRPr lang="zh-CN" altLang="en-US" dirty="0">
                  <a:solidFill>
                    <a:schemeClr val="tx1"/>
                  </a:solidFill>
                  <a:latin typeface="Cambria Math" panose="02040503050406030204" charset="0"/>
                  <a:ea typeface="宋体" panose="02010600030101010101" pitchFamily="2" charset="-122"/>
                  <a:cs typeface="Cambria Math" panose="02040503050406030204" charset="0"/>
                </a:endParaRPr>
              </a:p>
              <a:p>
                <a:pPr marL="0" lvl="0" indent="0">
                  <a:buNone/>
                </a:pPr>
                <a:endParaRPr lang="en-US" altLang="zh-CN" dirty="0">
                  <a:solidFill>
                    <a:schemeClr val="tx1"/>
                  </a:solidFill>
                  <a:latin typeface="Cambria Math" panose="02040503050406030204" charset="0"/>
                  <a:ea typeface="宋体" panose="02010600030101010101" pitchFamily="2" charset="-122"/>
                  <a:cs typeface="Cambria Math" panose="02040503050406030204" charset="0"/>
                </a:endParaRPr>
              </a:p>
            </p:txBody>
          </p:sp>
        </mc:Choice>
        <mc:Fallback>
          <p:sp>
            <p:nvSpPr>
              <p:cNvPr id="29" name="文本框 28"/>
              <p:cNvSpPr txBox="1">
                <a:spLocks noRot="1" noChangeAspect="1" noMove="1" noResize="1" noEditPoints="1" noAdjustHandles="1" noChangeArrowheads="1" noChangeShapeType="1" noTextEdit="1"/>
              </p:cNvSpPr>
              <p:nvPr/>
            </p:nvSpPr>
            <p:spPr>
              <a:xfrm>
                <a:off x="6443980" y="2479040"/>
                <a:ext cx="5632450" cy="3747135"/>
              </a:xfrm>
              <a:prstGeom prst="rect">
                <a:avLst/>
              </a:prstGeom>
              <a:blipFill rotWithShape="1">
                <a:blip r:embed="rId3"/>
                <a:stretch>
                  <a:fillRect/>
                </a:stretch>
              </a:blipFill>
            </p:spPr>
            <p:txBody>
              <a:bodyPr/>
              <a:lstStyle/>
              <a:p>
                <a:r>
                  <a:rPr lang="zh-CN" altLang="en-US">
                    <a:noFill/>
                  </a:rPr>
                  <a:t> </a:t>
                </a:r>
              </a:p>
            </p:txBody>
          </p:sp>
        </mc:Fallback>
      </mc:AlternateContent>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8/17</a:t>
            </a:r>
            <a:endParaRPr lang="en-US" altLang="zh-CN" dirty="0">
              <a:solidFill>
                <a:schemeClr val="bg1">
                  <a:lumMod val="75000"/>
                </a:schemeClr>
              </a:solidFill>
            </a:endParaRPr>
          </a:p>
        </p:txBody>
      </p:sp>
    </p:spTree>
  </p:cSld>
  <p:clrMapOvr>
    <a:masterClrMapping/>
  </p:clrMapOvr>
  <p:timing>
    <p:tnLst>
      <p:par>
        <p:cTn id="1" dur="indefinite" restart="never" nodeType="tmRoot"/>
      </p:par>
    </p:tnLst>
    <p:bldLst>
      <p:bldP spid="8" grpId="1"/>
      <p:bldP spid="16" grpId="1"/>
      <p:bldP spid="17" grpId="1"/>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16" y="114458"/>
            <a:ext cx="3782447" cy="795514"/>
          </a:xfrm>
          <a:prstGeom prst="rect">
            <a:avLst/>
          </a:prstGeom>
        </p:spPr>
      </p:pic>
      <p:sp>
        <p:nvSpPr>
          <p:cNvPr id="3" name="文本框 2"/>
          <p:cNvSpPr txBox="1"/>
          <p:nvPr/>
        </p:nvSpPr>
        <p:spPr>
          <a:xfrm>
            <a:off x="505326" y="1052763"/>
            <a:ext cx="1431758"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BGV12</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238885" y="1564005"/>
            <a:ext cx="3437255"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LWE</a:t>
            </a:r>
            <a:r>
              <a:rPr lang="zh-CN" altLang="en-US" b="1" dirty="0">
                <a:latin typeface="Times New Roman" panose="02020603050405020304" pitchFamily="18" charset="0"/>
                <a:cs typeface="Times New Roman" panose="02020603050405020304" pitchFamily="18" charset="0"/>
              </a:rPr>
              <a:t>问题（</a:t>
            </a:r>
            <a:r>
              <a:rPr lang="en-US" altLang="zh-CN" b="1" dirty="0">
                <a:latin typeface="Times New Roman" panose="02020603050405020304" pitchFamily="18" charset="0"/>
                <a:cs typeface="Times New Roman" panose="02020603050405020304" pitchFamily="18" charset="0"/>
              </a:rPr>
              <a:t>Learning with errors</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443230" y="1979295"/>
                <a:ext cx="4700270" cy="1391285"/>
              </a:xfrm>
              <a:prstGeom prst="rect">
                <a:avLst/>
              </a:prstGeom>
              <a:noFill/>
            </p:spPr>
            <p:txBody>
              <a:bodyPr wrap="square" rtlCol="0">
                <a:spAutoFit/>
              </a:bodyPr>
              <a:p>
                <a:r>
                  <a:rPr lang="zh-CN" altLang="en-US" dirty="0">
                    <a:latin typeface="宋体" panose="02010600030101010101" pitchFamily="2" charset="-122"/>
                    <a:ea typeface="宋体" panose="02010600030101010101" pitchFamily="2" charset="-122"/>
                    <a:cs typeface="宋体" panose="02010600030101010101" pitchFamily="2" charset="-122"/>
                  </a:rPr>
                  <a:t>含有噪声的高斯</a:t>
                </a:r>
                <a:r>
                  <a:rPr lang="zh-CN" altLang="en-US" dirty="0">
                    <a:latin typeface="宋体" panose="02010600030101010101" pitchFamily="2" charset="-122"/>
                    <a:ea typeface="宋体" panose="02010600030101010101" pitchFamily="2" charset="-122"/>
                    <a:cs typeface="宋体" panose="02010600030101010101" pitchFamily="2" charset="-122"/>
                  </a:rPr>
                  <a:t>消元问题</a:t>
                </a:r>
                <a:endParaRPr lang="zh-CN" altLang="en-US" dirty="0">
                  <a:latin typeface="宋体" panose="02010600030101010101" pitchFamily="2" charset="-122"/>
                  <a:ea typeface="宋体" panose="02010600030101010101" pitchFamily="2" charset="-122"/>
                  <a:cs typeface="宋体" panose="02010600030101010101" pitchFamily="2" charset="-122"/>
                </a:endParaRPr>
              </a:p>
              <a:p>
                <a14:m>
                  <m:oMathPara xmlns:m="http://schemas.openxmlformats.org/officeDocument/2006/math">
                    <m:oMathParaPr>
                      <m:jc m:val="centerGroup"/>
                    </m:oMathParaPr>
                    <m:oMath xmlns:m="http://schemas.openxmlformats.org/officeDocument/2006/math">
                      <m:acc>
                        <m:accPr>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𝑏</m:t>
                          </m:r>
                        </m:e>
                      </m:acc>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𝐴𝑠</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𝑒</m:t>
                      </m:r>
                    </m:oMath>
                  </m:oMathPara>
                </a14:m>
                <a:endParaRPr lang="en-US" altLang="zh-CN" i="1" dirty="0">
                  <a:latin typeface="Cambria Math" panose="02040503050406030204" charset="0"/>
                  <a:ea typeface="宋体" panose="02010600030101010101" pitchFamily="2" charset="-122"/>
                  <a:cs typeface="Cambria Math" panose="02040503050406030204" charset="0"/>
                </a:endParaRPr>
              </a:p>
              <a:p>
                <a14:m>
                  <m:oMathPara xmlns:m="http://schemas.openxmlformats.org/officeDocument/2006/math">
                    <m:oMathParaPr>
                      <m:jc m:val="centerGroup"/>
                    </m:oMathParaPr>
                    <m:oMath xmlns:m="http://schemas.openxmlformats.org/officeDocument/2006/math">
                      <m:d>
                        <m:dPr>
                          <m:begChr m:val="["/>
                          <m:endChr m:val="]"/>
                          <m:ctrlPr>
                            <a:rPr lang="en-US" altLang="zh-CN" i="1" dirty="0">
                              <a:latin typeface="Cambria Math" panose="02040503050406030204" charset="0"/>
                              <a:ea typeface="宋体" panose="02010600030101010101" pitchFamily="2" charset="-122"/>
                              <a:cs typeface="Cambria Math" panose="02040503050406030204" charset="0"/>
                            </a:rPr>
                          </m:ctrlPr>
                        </m:dPr>
                        <m:e>
                          <m:m>
                            <m:mPr>
                              <m:mcs>
                                <m:mc>
                                  <m:mcPr>
                                    <m:count m:val="3"/>
                                    <m:mcJc m:val="center"/>
                                  </m:mcPr>
                                </m:mc>
                              </m:mcs>
                              <m:ctrlPr>
                                <a:rPr lang="en-US" altLang="zh-CN" i="1" dirty="0">
                                  <a:latin typeface="Cambria Math" panose="02040503050406030204" charset="0"/>
                                  <a:ea typeface="宋体" panose="02010600030101010101" pitchFamily="2" charset="-122"/>
                                  <a:cs typeface="Cambria Math" panose="02040503050406030204" charset="0"/>
                                </a:rPr>
                              </m:ctrlPr>
                            </m:mPr>
                            <m:mr>
                              <m:e>
                                <m:r>
                                  <a:rPr lang="en-US" altLang="zh-CN" i="1" dirty="0">
                                    <a:latin typeface="Cambria Math" panose="02040503050406030204" charset="0"/>
                                    <a:ea typeface="宋体" panose="02010600030101010101" pitchFamily="2" charset="-122"/>
                                    <a:cs typeface="Cambria Math" panose="02040503050406030204" charset="0"/>
                                  </a:rPr>
                                  <m:t>3</m:t>
                                </m:r>
                              </m:e>
                              <m:e>
                                <m:r>
                                  <a:rPr lang="en-US" altLang="zh-CN" i="1" dirty="0">
                                    <a:latin typeface="Cambria Math" panose="02040503050406030204" charset="0"/>
                                    <a:ea typeface="宋体" panose="02010600030101010101" pitchFamily="2" charset="-122"/>
                                    <a:cs typeface="Cambria Math" panose="02040503050406030204" charset="0"/>
                                  </a:rPr>
                                  <m:t>4</m:t>
                                </m:r>
                              </m:e>
                              <m:e>
                                <m:r>
                                  <a:rPr lang="en-US" altLang="zh-CN" i="1" dirty="0">
                                    <a:latin typeface="Cambria Math" panose="02040503050406030204" charset="0"/>
                                    <a:ea typeface="宋体" panose="02010600030101010101" pitchFamily="2" charset="-122"/>
                                    <a:cs typeface="Cambria Math" panose="02040503050406030204" charset="0"/>
                                  </a:rPr>
                                  <m:t>1</m:t>
                                </m:r>
                              </m:e>
                            </m:mr>
                            <m:mr>
                              <m:e>
                                <m:r>
                                  <a:rPr lang="en-US" altLang="zh-CN" i="1" dirty="0">
                                    <a:latin typeface="Cambria Math" panose="02040503050406030204" charset="0"/>
                                    <a:ea typeface="宋体" panose="02010600030101010101" pitchFamily="2" charset="-122"/>
                                    <a:cs typeface="Cambria Math" panose="02040503050406030204" charset="0"/>
                                  </a:rPr>
                                  <m:t>4</m:t>
                                </m:r>
                              </m:e>
                              <m:e>
                                <m:r>
                                  <a:rPr lang="en-US" altLang="zh-CN" i="1" dirty="0">
                                    <a:latin typeface="Cambria Math" panose="02040503050406030204" charset="0"/>
                                    <a:ea typeface="宋体" panose="02010600030101010101" pitchFamily="2" charset="-122"/>
                                    <a:cs typeface="Cambria Math" panose="02040503050406030204" charset="0"/>
                                  </a:rPr>
                                  <m:t>2</m:t>
                                </m:r>
                              </m:e>
                              <m:e>
                                <m:r>
                                  <a:rPr lang="en-US" altLang="zh-CN" i="1" dirty="0">
                                    <a:latin typeface="Cambria Math" panose="02040503050406030204" charset="0"/>
                                    <a:ea typeface="宋体" panose="02010600030101010101" pitchFamily="2" charset="-122"/>
                                    <a:cs typeface="Cambria Math" panose="02040503050406030204" charset="0"/>
                                  </a:rPr>
                                  <m:t>6</m:t>
                                </m:r>
                              </m:e>
                            </m:mr>
                            <m:mr>
                              <m:e>
                                <m:r>
                                  <a:rPr lang="en-US" altLang="zh-CN" i="1" dirty="0">
                                    <a:latin typeface="Cambria Math" panose="02040503050406030204" charset="0"/>
                                    <a:ea typeface="宋体" panose="02010600030101010101" pitchFamily="2" charset="-122"/>
                                    <a:cs typeface="Cambria Math" panose="02040503050406030204" charset="0"/>
                                  </a:rPr>
                                  <m:t>1</m:t>
                                </m:r>
                              </m:e>
                              <m:e>
                                <m:r>
                                  <a:rPr lang="en-US" altLang="zh-CN" i="1" dirty="0">
                                    <a:latin typeface="Cambria Math" panose="02040503050406030204" charset="0"/>
                                    <a:ea typeface="宋体" panose="02010600030101010101" pitchFamily="2" charset="-122"/>
                                    <a:cs typeface="Cambria Math" panose="02040503050406030204" charset="0"/>
                                  </a:rPr>
                                  <m:t>1</m:t>
                                </m:r>
                              </m:e>
                              <m:e>
                                <m:r>
                                  <a:rPr lang="en-US" altLang="zh-CN" i="1" dirty="0">
                                    <a:latin typeface="Cambria Math" panose="02040503050406030204" charset="0"/>
                                    <a:ea typeface="宋体" panose="02010600030101010101" pitchFamily="2" charset="-122"/>
                                    <a:cs typeface="Cambria Math" panose="02040503050406030204" charset="0"/>
                                  </a:rPr>
                                  <m:t>1</m:t>
                                </m:r>
                              </m:e>
                            </m:mr>
                          </m:m>
                        </m:e>
                      </m:d>
                      <m:d>
                        <m:dPr>
                          <m:begChr m:val="["/>
                          <m:endChr m:val="]"/>
                          <m:ctrlPr>
                            <a:rPr lang="en-US" altLang="zh-CN" i="1" dirty="0">
                              <a:latin typeface="Cambria Math" panose="02040503050406030204" charset="0"/>
                              <a:ea typeface="宋体" panose="02010600030101010101" pitchFamily="2" charset="-122"/>
                              <a:cs typeface="Cambria Math" panose="02040503050406030204" charset="0"/>
                            </a:rPr>
                          </m:ctrlPr>
                        </m:dPr>
                        <m:e>
                          <m:m>
                            <m:mPr>
                              <m:mcs>
                                <m:mc>
                                  <m:mcPr>
                                    <m:count m:val="1"/>
                                    <m:mcJc m:val="center"/>
                                  </m:mcPr>
                                </m:mc>
                              </m:mcs>
                              <m:ctrlPr>
                                <a:rPr lang="en-US" altLang="zh-CN" i="1" dirty="0">
                                  <a:latin typeface="Cambria Math" panose="02040503050406030204" charset="0"/>
                                  <a:ea typeface="宋体" panose="02010600030101010101" pitchFamily="2" charset="-122"/>
                                  <a:cs typeface="Cambria Math" panose="02040503050406030204" charset="0"/>
                                </a:rPr>
                              </m:ctrlPr>
                            </m:mPr>
                            <m:m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𝑥</m:t>
                                    </m:r>
                                  </m:e>
                                  <m:sub>
                                    <m:r>
                                      <a:rPr lang="en-US" altLang="zh-CN" i="1" dirty="0">
                                        <a:latin typeface="Cambria Math" panose="02040503050406030204" charset="0"/>
                                        <a:ea typeface="宋体" panose="02010600030101010101" pitchFamily="2" charset="-122"/>
                                        <a:cs typeface="Cambria Math" panose="02040503050406030204" charset="0"/>
                                      </a:rPr>
                                      <m:t>1</m:t>
                                    </m:r>
                                  </m:sub>
                                </m:sSub>
                              </m:e>
                            </m:mr>
                            <m:m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𝑥</m:t>
                                    </m:r>
                                  </m:e>
                                  <m:sub>
                                    <m:r>
                                      <a:rPr lang="en-US" altLang="zh-CN" i="1" dirty="0">
                                        <a:latin typeface="Cambria Math" panose="02040503050406030204" charset="0"/>
                                        <a:ea typeface="宋体" panose="02010600030101010101" pitchFamily="2" charset="-122"/>
                                        <a:cs typeface="Cambria Math" panose="02040503050406030204" charset="0"/>
                                      </a:rPr>
                                      <m:t>2</m:t>
                                    </m:r>
                                  </m:sub>
                                </m:sSub>
                              </m:e>
                            </m:mr>
                            <m:m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𝑥</m:t>
                                    </m:r>
                                  </m:e>
                                  <m:sub>
                                    <m:r>
                                      <a:rPr lang="en-US" altLang="zh-CN" i="1" dirty="0">
                                        <a:latin typeface="Cambria Math" panose="02040503050406030204" charset="0"/>
                                        <a:ea typeface="宋体" panose="02010600030101010101" pitchFamily="2" charset="-122"/>
                                        <a:cs typeface="Cambria Math" panose="02040503050406030204" charset="0"/>
                                      </a:rPr>
                                      <m:t>3</m:t>
                                    </m:r>
                                  </m:sub>
                                </m:sSub>
                              </m:e>
                            </m:mr>
                          </m:m>
                        </m:e>
                      </m:d>
                      <m:r>
                        <a:rPr lang="en-US" altLang="zh-CN" i="1" dirty="0">
                          <a:latin typeface="Cambria Math" panose="02040503050406030204" charset="0"/>
                          <a:ea typeface="宋体" panose="02010600030101010101" pitchFamily="2" charset="-122"/>
                          <a:cs typeface="Cambria Math" panose="02040503050406030204" charset="0"/>
                        </a:rPr>
                        <m:t>+</m:t>
                      </m:r>
                      <m:acc>
                        <m:accPr>
                          <m:ctrlPr>
                            <a:rPr lang="en-US" altLang="zh-CN" i="1" dirty="0">
                              <a:latin typeface="Cambria Math" panose="02040503050406030204" charset="0"/>
                              <a:ea typeface="宋体" panose="02010600030101010101" pitchFamily="2" charset="-122"/>
                              <a:cs typeface="Cambria Math" panose="02040503050406030204" charset="0"/>
                            </a:rPr>
                          </m:ctrlPr>
                        </m:accPr>
                        <m:e>
                          <m:r>
                            <a:rPr lang="en-US" altLang="zh-CN" i="1" dirty="0">
                              <a:latin typeface="Cambria Math" panose="02040503050406030204" charset="0"/>
                              <a:ea typeface="宋体" panose="02010600030101010101" pitchFamily="2" charset="-122"/>
                              <a:cs typeface="Cambria Math" panose="02040503050406030204" charset="0"/>
                            </a:rPr>
                            <m:t>𝑒</m:t>
                          </m:r>
                        </m:e>
                      </m:acc>
                      <m:r>
                        <a:rPr lang="en-US" altLang="zh-CN" i="1" dirty="0">
                          <a:latin typeface="Cambria Math" panose="02040503050406030204" charset="0"/>
                          <a:ea typeface="宋体" panose="02010600030101010101" pitchFamily="2" charset="-122"/>
                          <a:cs typeface="Cambria Math" panose="02040503050406030204" charset="0"/>
                        </a:rPr>
                        <m:t>=</m:t>
                      </m:r>
                      <m:d>
                        <m:dPr>
                          <m:begChr m:val="["/>
                          <m:endChr m:val="]"/>
                          <m:ctrlPr>
                            <a:rPr lang="en-US" altLang="zh-CN" i="1" dirty="0">
                              <a:latin typeface="Cambria Math" panose="02040503050406030204" charset="0"/>
                              <a:ea typeface="宋体" panose="02010600030101010101" pitchFamily="2" charset="-122"/>
                              <a:cs typeface="Cambria Math" panose="02040503050406030204" charset="0"/>
                            </a:rPr>
                          </m:ctrlPr>
                        </m:dPr>
                        <m:e>
                          <m:m>
                            <m:mPr>
                              <m:mcs>
                                <m:mc>
                                  <m:mcPr>
                                    <m:count m:val="1"/>
                                    <m:mcJc m:val="center"/>
                                  </m:mcPr>
                                </m:mc>
                              </m:mcs>
                              <m:ctrlPr>
                                <a:rPr lang="en-US" altLang="zh-CN" i="1" dirty="0">
                                  <a:latin typeface="Cambria Math" panose="02040503050406030204" charset="0"/>
                                  <a:ea typeface="宋体" panose="02010600030101010101" pitchFamily="2" charset="-122"/>
                                  <a:cs typeface="Cambria Math" panose="02040503050406030204" charset="0"/>
                                </a:rPr>
                              </m:ctrlPr>
                            </m:mPr>
                            <m:mr>
                              <m:e>
                                <m:r>
                                  <a:rPr lang="en-US" altLang="zh-CN" i="1" dirty="0">
                                    <a:latin typeface="Cambria Math" panose="02040503050406030204" charset="0"/>
                                    <a:ea typeface="宋体" panose="02010600030101010101" pitchFamily="2" charset="-122"/>
                                    <a:cs typeface="Cambria Math" panose="02040503050406030204" charset="0"/>
                                  </a:rPr>
                                  <m:t>0</m:t>
                                </m:r>
                              </m:e>
                            </m:mr>
                            <m:mr>
                              <m:e>
                                <m:r>
                                  <a:rPr lang="en-US" altLang="zh-CN" i="1" dirty="0">
                                    <a:latin typeface="Cambria Math" panose="02040503050406030204" charset="0"/>
                                    <a:ea typeface="宋体" panose="02010600030101010101" pitchFamily="2" charset="-122"/>
                                    <a:cs typeface="Cambria Math" panose="02040503050406030204" charset="0"/>
                                  </a:rPr>
                                  <m:t>1</m:t>
                                </m:r>
                              </m:e>
                            </m:mr>
                            <m:mr>
                              <m:e>
                                <m:r>
                                  <a:rPr lang="en-US" altLang="zh-CN" i="1" dirty="0">
                                    <a:latin typeface="Cambria Math" panose="02040503050406030204" charset="0"/>
                                    <a:ea typeface="宋体" panose="02010600030101010101" pitchFamily="2" charset="-122"/>
                                    <a:cs typeface="Cambria Math" panose="02040503050406030204" charset="0"/>
                                  </a:rPr>
                                  <m:t>1</m:t>
                                </m:r>
                              </m:e>
                            </m:mr>
                          </m:m>
                        </m:e>
                      </m:d>
                    </m:oMath>
                  </m:oMathPara>
                </a14:m>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443230" y="1979295"/>
                <a:ext cx="4700270" cy="1391285"/>
              </a:xfrm>
              <a:prstGeom prst="rect">
                <a:avLst/>
              </a:prstGeom>
              <a:blipFill rotWithShape="1">
                <a:blip r:embed="rId2"/>
                <a:stretch>
                  <a:fillRect/>
                </a:stretch>
              </a:blipFill>
            </p:spPr>
            <p:txBody>
              <a:bodyPr/>
              <a:lstStyle/>
              <a:p>
                <a:r>
                  <a:rPr lang="zh-CN" altLang="en-US">
                    <a:noFill/>
                  </a:rPr>
                  <a:t> </a:t>
                </a:r>
              </a:p>
            </p:txBody>
          </p:sp>
        </mc:Fallback>
      </mc:AlternateContent>
      <p:sp>
        <p:nvSpPr>
          <p:cNvPr id="5" name="下箭头 4"/>
          <p:cNvSpPr/>
          <p:nvPr/>
        </p:nvSpPr>
        <p:spPr>
          <a:xfrm>
            <a:off x="2496820" y="3479165"/>
            <a:ext cx="539750" cy="4673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下箭头 8"/>
          <p:cNvSpPr/>
          <p:nvPr/>
        </p:nvSpPr>
        <p:spPr>
          <a:xfrm>
            <a:off x="2496820" y="5493385"/>
            <a:ext cx="539750" cy="4673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3036570" y="5589270"/>
            <a:ext cx="1261110" cy="275590"/>
          </a:xfrm>
          <a:prstGeom prst="rect">
            <a:avLst/>
          </a:prstGeom>
          <a:noFill/>
        </p:spPr>
        <p:txBody>
          <a:bodyPr wrap="square" rtlCol="0">
            <a:spAutoFit/>
          </a:bodyPr>
          <a:p>
            <a:r>
              <a:rPr lang="zh-CN" altLang="en-US" sz="1200" dirty="0">
                <a:latin typeface="宋体" panose="02010600030101010101" pitchFamily="2" charset="-122"/>
                <a:ea typeface="宋体" panose="02010600030101010101" pitchFamily="2" charset="-122"/>
                <a:cs typeface="宋体" panose="02010600030101010101" pitchFamily="2" charset="-122"/>
              </a:rPr>
              <a:t>规约</a:t>
            </a:r>
            <a:r>
              <a:rPr lang="zh-CN" altLang="en-US" sz="1200" dirty="0">
                <a:latin typeface="宋体" panose="02010600030101010101" pitchFamily="2" charset="-122"/>
                <a:ea typeface="宋体" panose="02010600030101010101" pitchFamily="2" charset="-122"/>
                <a:cs typeface="宋体" panose="02010600030101010101" pitchFamily="2" charset="-122"/>
              </a:rPr>
              <a:t>为</a:t>
            </a:r>
            <a:endParaRPr lang="zh-CN" altLang="en-US" sz="1200" dirty="0">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443230" y="6017895"/>
            <a:ext cx="4450080" cy="368300"/>
          </a:xfrm>
          <a:prstGeom prst="rect">
            <a:avLst/>
          </a:prstGeom>
          <a:noFill/>
        </p:spPr>
        <p:txBody>
          <a:bodyPr wrap="square" rtlCol="0">
            <a:spAutoFit/>
          </a:bodyPr>
          <a:p>
            <a:r>
              <a:rPr lang="zh-CN" altLang="en-US" dirty="0">
                <a:latin typeface="宋体" panose="02010600030101010101" pitchFamily="2" charset="-122"/>
                <a:ea typeface="宋体" panose="02010600030101010101" pitchFamily="2" charset="-122"/>
                <a:cs typeface="宋体" panose="02010600030101010101" pitchFamily="2" charset="-122"/>
              </a:rPr>
              <a:t>格上</a:t>
            </a:r>
            <a:r>
              <a:rPr lang="en-US" altLang="zh-CN" dirty="0">
                <a:latin typeface="Times New Roman" panose="02020603050405020304" pitchFamily="18" charset="0"/>
                <a:ea typeface="宋体" panose="02010600030101010101" pitchFamily="2" charset="-122"/>
                <a:cs typeface="Times New Roman" panose="02020603050405020304" pitchFamily="18" charset="0"/>
              </a:rPr>
              <a:t>CVP</a:t>
            </a:r>
            <a:r>
              <a:rPr lang="zh-CN" altLang="en-US" dirty="0">
                <a:latin typeface="宋体" panose="02010600030101010101" pitchFamily="2" charset="-122"/>
                <a:ea typeface="宋体" panose="02010600030101010101" pitchFamily="2" charset="-122"/>
                <a:cs typeface="宋体" panose="02010600030101010101" pitchFamily="2" charset="-122"/>
              </a:rPr>
              <a:t>问题</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Closest vector problem</a:t>
            </a:r>
            <a:r>
              <a:rPr lang="en-US" altLang="zh-CN" dirty="0">
                <a:latin typeface="宋体" panose="02010600030101010101" pitchFamily="2" charset="-122"/>
                <a:ea typeface="宋体" panose="02010600030101010101" pitchFamily="2" charset="-122"/>
                <a:cs typeface="宋体" panose="02010600030101010101" pitchFamily="2" charset="-122"/>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2" name="矩形 11"/>
          <p:cNvSpPr/>
          <p:nvPr/>
        </p:nvSpPr>
        <p:spPr>
          <a:xfrm>
            <a:off x="3669030" y="5501005"/>
            <a:ext cx="2072640" cy="375920"/>
          </a:xfrm>
          <a:prstGeom prst="rect">
            <a:avLst/>
          </a:prstGeom>
          <a:noFill/>
          <a:ln>
            <a:noFill/>
          </a:ln>
        </p:spPr>
        <p:txBody>
          <a:bodyPr wrap="none" rtlCol="0" anchor="t">
            <a:noAutofit/>
          </a:bodyPr>
          <a:p>
            <a:pPr algn="ctr"/>
            <a:r>
              <a:rPr lang="en-US" altLang="zh-CN" sz="3200" b="1">
                <a:ln w="22225">
                  <a:solidFill>
                    <a:schemeClr val="accent2"/>
                  </a:solidFill>
                  <a:prstDash val="solid"/>
                </a:ln>
                <a:solidFill>
                  <a:schemeClr val="accent2">
                    <a:lumMod val="40000"/>
                    <a:lumOff val="60000"/>
                  </a:schemeClr>
                </a:solidFill>
                <a:effectLst/>
              </a:rPr>
              <a:t>NP-hard</a:t>
            </a:r>
            <a:r>
              <a:rPr lang="zh-CN" altLang="en-US" sz="3200" b="1">
                <a:ln w="22225">
                  <a:solidFill>
                    <a:schemeClr val="accent2"/>
                  </a:solidFill>
                  <a:prstDash val="solid"/>
                </a:ln>
                <a:solidFill>
                  <a:schemeClr val="accent2">
                    <a:lumMod val="40000"/>
                    <a:lumOff val="60000"/>
                  </a:schemeClr>
                </a:solidFill>
                <a:effectLst/>
              </a:rPr>
              <a:t>！</a:t>
            </a:r>
            <a:endParaRPr lang="zh-CN" altLang="en-US" sz="3200" b="1">
              <a:ln w="22225">
                <a:solidFill>
                  <a:schemeClr val="accent2"/>
                </a:solidFill>
                <a:prstDash val="solid"/>
              </a:ln>
              <a:solidFill>
                <a:schemeClr val="accent2">
                  <a:lumMod val="40000"/>
                  <a:lumOff val="60000"/>
                </a:schemeClr>
              </a:solidFill>
              <a:effectLst/>
            </a:endParaRPr>
          </a:p>
        </p:txBody>
      </p:sp>
      <p:pic>
        <p:nvPicPr>
          <p:cNvPr id="13" name="图片 12"/>
          <p:cNvPicPr>
            <a:picLocks noChangeAspect="1"/>
          </p:cNvPicPr>
          <p:nvPr/>
        </p:nvPicPr>
        <p:blipFill>
          <a:blip r:embed="rId3"/>
          <a:stretch>
            <a:fillRect/>
          </a:stretch>
        </p:blipFill>
        <p:spPr>
          <a:xfrm>
            <a:off x="0" y="4188460"/>
            <a:ext cx="6467475" cy="1304925"/>
          </a:xfrm>
          <a:prstGeom prst="rect">
            <a:avLst/>
          </a:prstGeom>
        </p:spPr>
      </p:pic>
      <p:sp>
        <p:nvSpPr>
          <p:cNvPr id="14" name="文本框 13"/>
          <p:cNvSpPr txBox="1"/>
          <p:nvPr/>
        </p:nvSpPr>
        <p:spPr>
          <a:xfrm>
            <a:off x="443230" y="3949065"/>
            <a:ext cx="4450080" cy="645160"/>
          </a:xfrm>
          <a:prstGeom prst="rect">
            <a:avLst/>
          </a:prstGeom>
          <a:noFill/>
        </p:spPr>
        <p:txBody>
          <a:bodyPr wrap="square" rtlCol="0">
            <a:spAutoFit/>
          </a:bodyPr>
          <a:p>
            <a:r>
              <a:rPr dirty="0">
                <a:latin typeface="宋体" panose="02010600030101010101" pitchFamily="2" charset="-122"/>
                <a:ea typeface="宋体" panose="02010600030101010101" pitchFamily="2" charset="-122"/>
              </a:rPr>
              <a:t>搜索</a:t>
            </a:r>
            <a:r>
              <a:rPr dirty="0">
                <a:latin typeface="Times New Roman" panose="02020603050405020304" pitchFamily="18" charset="0"/>
                <a:ea typeface="宋体" panose="02010600030101010101" pitchFamily="2" charset="-122"/>
                <a:cs typeface="Times New Roman" panose="02020603050405020304" pitchFamily="18" charset="0"/>
              </a:rPr>
              <a:t>LWE</a:t>
            </a:r>
            <a:r>
              <a:rPr dirty="0">
                <a:latin typeface="宋体" panose="02010600030101010101" pitchFamily="2" charset="-122"/>
                <a:ea typeface="宋体" panose="02010600030101010101" pitchFamily="2" charset="-122"/>
              </a:rPr>
              <a:t>问题</a:t>
            </a:r>
            <a:r>
              <a:rPr lang="en-US" dirty="0">
                <a:latin typeface="宋体" panose="02010600030101010101" pitchFamily="2" charset="-122"/>
                <a:ea typeface="宋体" panose="02010600030101010101" pitchFamily="2" charset="-122"/>
              </a:rPr>
              <a:t>(</a:t>
            </a:r>
            <a:r>
              <a:rPr dirty="0">
                <a:latin typeface="Times New Roman" panose="02020603050405020304" pitchFamily="18" charset="0"/>
                <a:ea typeface="宋体" panose="02010600030101010101" pitchFamily="2" charset="-122"/>
                <a:cs typeface="Times New Roman" panose="02020603050405020304" pitchFamily="18" charset="0"/>
              </a:rPr>
              <a:t>Search LWE Problem</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dirty="0">
              <a:latin typeface="宋体" panose="02010600030101010101" pitchFamily="2" charset="-122"/>
              <a:ea typeface="宋体" panose="02010600030101010101" pitchFamily="2" charset="-122"/>
              <a:cs typeface="宋体" panose="02010600030101010101" pitchFamily="2" charset="-122"/>
            </a:endParaRPr>
          </a:p>
          <a:p>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2" name="直接连接符 31"/>
          <p:cNvCxnSpPr/>
          <p:nvPr/>
        </p:nvCxnSpPr>
        <p:spPr>
          <a:xfrm flipH="1">
            <a:off x="5976620" y="436245"/>
            <a:ext cx="6985" cy="6137910"/>
          </a:xfrm>
          <a:prstGeom prst="line">
            <a:avLst/>
          </a:prstGeom>
          <a:ln>
            <a:prstDash val="dash"/>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6313805" y="1564005"/>
            <a:ext cx="5610860"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GLWE</a:t>
            </a:r>
            <a:r>
              <a:rPr lang="zh-CN" altLang="en-US" b="1" dirty="0">
                <a:latin typeface="Times New Roman" panose="02020603050405020304" pitchFamily="18" charset="0"/>
                <a:cs typeface="Times New Roman" panose="02020603050405020304" pitchFamily="18" charset="0"/>
              </a:rPr>
              <a:t>问题（</a:t>
            </a:r>
            <a:r>
              <a:rPr lang="en-US" altLang="zh-CN" b="1" dirty="0">
                <a:latin typeface="Times New Roman" panose="02020603050405020304" pitchFamily="18" charset="0"/>
                <a:cs typeface="Times New Roman" panose="02020603050405020304" pitchFamily="18" charset="0"/>
              </a:rPr>
              <a:t>General Learning with Errors  Problem</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pic>
        <p:nvPicPr>
          <p:cNvPr id="17" name="图片 16"/>
          <p:cNvPicPr>
            <a:picLocks noChangeAspect="1"/>
          </p:cNvPicPr>
          <p:nvPr/>
        </p:nvPicPr>
        <p:blipFill>
          <a:blip r:embed="rId4"/>
          <a:stretch>
            <a:fillRect/>
          </a:stretch>
        </p:blipFill>
        <p:spPr>
          <a:xfrm>
            <a:off x="6107430" y="1932305"/>
            <a:ext cx="5892165" cy="743585"/>
          </a:xfrm>
          <a:prstGeom prst="rect">
            <a:avLst/>
          </a:prstGeom>
        </p:spPr>
      </p:pic>
      <mc:AlternateContent xmlns:mc="http://schemas.openxmlformats.org/markup-compatibility/2006">
        <mc:Choice xmlns:a14="http://schemas.microsoft.com/office/drawing/2010/main" Requires="a14">
          <p:sp>
            <p:nvSpPr>
              <p:cNvPr id="18" name="文本框 17"/>
              <p:cNvSpPr txBox="1"/>
              <p:nvPr/>
            </p:nvSpPr>
            <p:spPr>
              <a:xfrm>
                <a:off x="6218555" y="2675890"/>
                <a:ext cx="5524500" cy="1259840"/>
              </a:xfrm>
              <a:prstGeom prst="rect">
                <a:avLst/>
              </a:prstGeom>
              <a:noFill/>
            </p:spPr>
            <p:txBody>
              <a:bodyPr wrap="square" rtlCol="0">
                <a:spAutoFit/>
              </a:bodyPr>
              <a:p>
                <a:r>
                  <a:rPr lang="en-US" dirty="0">
                    <a:latin typeface="Times New Roman" panose="02020603050405020304" pitchFamily="18" charset="0"/>
                    <a:ea typeface="宋体" panose="02010600030101010101" pitchFamily="2" charset="-122"/>
                    <a:cs typeface="Times New Roman" panose="02020603050405020304" pitchFamily="18" charset="0"/>
                  </a:rPr>
                  <a:t>GLWE</a:t>
                </a:r>
                <a:r>
                  <a:rPr lang="zh-CN" altLang="en-US" dirty="0">
                    <a:latin typeface="Times New Roman" panose="02020603050405020304" pitchFamily="18" charset="0"/>
                    <a:ea typeface="宋体" panose="02010600030101010101" pitchFamily="2" charset="-122"/>
                    <a:cs typeface="Times New Roman" panose="02020603050405020304" pitchFamily="18" charset="0"/>
                  </a:rPr>
                  <a:t>问题要求我们进行两个分布的区分，第一个分布是从</a:t>
                </a:r>
                <a14:m>
                  <m:oMath xmlns:m="http://schemas.openxmlformats.org/officeDocument/2006/math">
                    <m:sSubSup>
                      <m:sSubSupPr>
                        <m:ctrlPr>
                          <a:rPr lang="en-US" altLang="zh-CN" i="1" dirty="0">
                            <a:latin typeface="Cambria Math" panose="02040503050406030204"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𝑅</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1</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中均匀采样</a:t>
                </a:r>
                <a14:m>
                  <m:oMath xmlns:m="http://schemas.openxmlformats.org/officeDocument/2006/math">
                    <m:d>
                      <m:dPr>
                        <m:ctrlPr>
                          <a:rPr lang="en-US" altLang="zh-CN" i="1" dirty="0">
                            <a:latin typeface="Cambria Math" panose="02040503050406030204" charset="0"/>
                            <a:ea typeface="宋体" panose="02010600030101010101" pitchFamily="2" charset="-122"/>
                            <a:cs typeface="Cambria Math" panose="02040503050406030204" charset="0"/>
                          </a:rPr>
                        </m:ctrlPr>
                      </m:dP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𝑎</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m:t>
                        </m:r>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𝑏</m:t>
                            </m:r>
                          </m:e>
                          <m:sub>
                            <m:r>
                              <a:rPr lang="en-US" altLang="zh-CN" i="1" dirty="0">
                                <a:latin typeface="Cambria Math" panose="02040503050406030204" charset="0"/>
                                <a:ea typeface="宋体" panose="02010600030101010101" pitchFamily="2" charset="-122"/>
                                <a:cs typeface="Cambria Math" panose="02040503050406030204" charset="0"/>
                              </a:rPr>
                              <m:t>𝑖</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；第二个分布是先从</a:t>
                </a:r>
                <a14:m>
                  <m:oMath xmlns:m="http://schemas.openxmlformats.org/officeDocument/2006/math">
                    <m:sSubSup>
                      <m:sSubSupPr>
                        <m:ctrlPr>
                          <a:rPr lang="en-US" altLang="zh-CN" i="1" dirty="0">
                            <a:latin typeface="Cambria Math" panose="02040503050406030204"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ℝ</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中均匀采样</a:t>
                </a:r>
                <a14:m>
                  <m:oMath xmlns:m="http://schemas.openxmlformats.org/officeDocument/2006/math">
                    <m:r>
                      <a:rPr lang="en-US" altLang="zh-CN" i="1" dirty="0">
                        <a:latin typeface="Cambria Math" panose="02040503050406030204" charset="0"/>
                        <a:ea typeface="宋体" panose="02010600030101010101" pitchFamily="2" charset="-122"/>
                        <a:cs typeface="Cambria Math" panose="02040503050406030204" charset="0"/>
                      </a:rPr>
                      <m:t>𝑠</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，然后通过均匀采样</a:t>
                </a:r>
                <a14:m>
                  <m:oMath xmlns:m="http://schemas.openxmlformats.org/officeDocument/2006/math">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𝑎</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m:t>
                    </m:r>
                    <m:sSubSup>
                      <m:sSubSupPr>
                        <m:ctrlPr>
                          <a:rPr lang="en-US" altLang="zh-CN" i="1" dirty="0">
                            <a:latin typeface="Cambria Math" panose="02040503050406030204" charset="0"/>
                            <a:ea typeface="宋体" panose="02010600030101010101" pitchFamily="2" charset="-122"/>
                            <a:cs typeface="Cambria Math" panose="02040503050406030204" charset="0"/>
                          </a:rPr>
                        </m:ctrlPr>
                      </m:sSubSupPr>
                      <m:e>
                        <m:r>
                          <a:rPr lang="en-US" altLang="zh-CN" i="1" dirty="0">
                            <a:latin typeface="Cambria Math" panose="02040503050406030204" charset="0"/>
                            <a:ea typeface="宋体" panose="02010600030101010101" pitchFamily="2" charset="-122"/>
                            <a:cs typeface="Cambria Math" panose="02040503050406030204" charset="0"/>
                          </a:rPr>
                          <m:t>𝑅</m:t>
                        </m:r>
                      </m:e>
                      <m:sub>
                        <m:r>
                          <a:rPr lang="en-US" altLang="zh-CN" i="1" dirty="0">
                            <a:latin typeface="Cambria Math" panose="02040503050406030204" charset="0"/>
                            <a:ea typeface="宋体" panose="02010600030101010101" pitchFamily="2" charset="-122"/>
                            <a:cs typeface="Cambria Math" panose="02040503050406030204" charset="0"/>
                          </a:rPr>
                          <m:t>𝑞</m:t>
                        </m:r>
                      </m:sub>
                      <m:sup>
                        <m:r>
                          <a:rPr lang="en-US" altLang="zh-CN" i="1" dirty="0">
                            <a:latin typeface="Cambria Math" panose="02040503050406030204" charset="0"/>
                            <a:ea typeface="宋体" panose="02010600030101010101" pitchFamily="2" charset="-122"/>
                            <a:cs typeface="Cambria Math" panose="02040503050406030204" charset="0"/>
                          </a:rPr>
                          <m:t>𝑛</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𝑒</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←ℵ</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，并设置</a:t>
                </a:r>
                <a14:m>
                  <m:oMath xmlns:m="http://schemas.openxmlformats.org/officeDocument/2006/math">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𝑏</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m:t>
                    </m:r>
                    <m:d>
                      <m:dPr>
                        <m:begChr m:val="〈"/>
                        <m:endChr m:val="〉"/>
                        <m:ctrlPr>
                          <a:rPr lang="en-US" altLang="zh-CN" i="1" dirty="0">
                            <a:latin typeface="Cambria Math" panose="02040503050406030204" charset="0"/>
                            <a:ea typeface="宋体" panose="02010600030101010101" pitchFamily="2" charset="-122"/>
                            <a:cs typeface="Cambria Math" panose="02040503050406030204" charset="0"/>
                          </a:rPr>
                        </m:ctrlPr>
                      </m:dPr>
                      <m:e>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𝑎</m:t>
                            </m:r>
                          </m:e>
                          <m:sub>
                            <m:r>
                              <a:rPr lang="en-US" altLang="zh-CN" i="1" dirty="0">
                                <a:latin typeface="Cambria Math" panose="02040503050406030204" charset="0"/>
                                <a:ea typeface="宋体" panose="02010600030101010101" pitchFamily="2" charset="-122"/>
                                <a:cs typeface="Cambria Math" panose="02040503050406030204" charset="0"/>
                              </a:rPr>
                              <m:t>𝑖</m:t>
                            </m:r>
                          </m:sub>
                        </m:sSub>
                        <m:r>
                          <a:rPr lang="en-US" altLang="zh-CN" i="1" dirty="0">
                            <a:latin typeface="Cambria Math" panose="02040503050406030204" charset="0"/>
                            <a:ea typeface="宋体" panose="02010600030101010101" pitchFamily="2" charset="-122"/>
                            <a:cs typeface="Cambria Math" panose="02040503050406030204" charset="0"/>
                          </a:rPr>
                          <m:t>,</m:t>
                        </m:r>
                        <m:r>
                          <a:rPr lang="en-US" altLang="zh-CN" i="1" dirty="0">
                            <a:latin typeface="Cambria Math" panose="02040503050406030204" charset="0"/>
                            <a:ea typeface="宋体" panose="02010600030101010101" pitchFamily="2" charset="-122"/>
                            <a:cs typeface="Cambria Math" panose="02040503050406030204" charset="0"/>
                          </a:rPr>
                          <m:t>𝑠</m:t>
                        </m:r>
                      </m:e>
                    </m:d>
                    <m:r>
                      <a:rPr lang="en-US" altLang="zh-CN" i="1" dirty="0">
                        <a:latin typeface="Cambria Math" panose="02040503050406030204" charset="0"/>
                        <a:ea typeface="宋体" panose="02010600030101010101" pitchFamily="2" charset="-122"/>
                        <a:cs typeface="Cambria Math" panose="02040503050406030204" charset="0"/>
                      </a:rPr>
                      <m:t>+</m:t>
                    </m:r>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𝑒</m:t>
                        </m:r>
                      </m:e>
                      <m:sub>
                        <m:r>
                          <a:rPr lang="en-US" altLang="zh-CN" i="1" dirty="0">
                            <a:latin typeface="Cambria Math" panose="02040503050406030204" charset="0"/>
                            <a:ea typeface="宋体" panose="02010600030101010101" pitchFamily="2" charset="-122"/>
                            <a:cs typeface="Cambria Math" panose="02040503050406030204" charset="0"/>
                          </a:rPr>
                          <m:t>𝑖</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来得到。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8" name="文本框 17"/>
              <p:cNvSpPr txBox="1">
                <a:spLocks noRot="1" noChangeAspect="1" noMove="1" noResize="1" noEditPoints="1" noAdjustHandles="1" noChangeArrowheads="1" noChangeShapeType="1" noTextEdit="1"/>
              </p:cNvSpPr>
              <p:nvPr/>
            </p:nvSpPr>
            <p:spPr>
              <a:xfrm>
                <a:off x="6218555" y="2675890"/>
                <a:ext cx="5524500" cy="1259840"/>
              </a:xfrm>
              <a:prstGeom prst="rect">
                <a:avLst/>
              </a:prstGeom>
              <a:blipFill rotWithShape="1">
                <a:blip r:embed="rId5"/>
                <a:stretch>
                  <a:fillRect/>
                </a:stretch>
              </a:blipFill>
            </p:spPr>
            <p:txBody>
              <a:bodyPr/>
              <a:lstStyle/>
              <a:p>
                <a:r>
                  <a:rPr lang="zh-CN" altLang="en-US">
                    <a:noFill/>
                  </a:rPr>
                  <a:t> </a:t>
                </a:r>
              </a:p>
            </p:txBody>
          </p:sp>
        </mc:Fallback>
      </mc:AlternateContent>
      <p:sp>
        <p:nvSpPr>
          <p:cNvPr id="19" name="矩形 18"/>
          <p:cNvSpPr/>
          <p:nvPr/>
        </p:nvSpPr>
        <p:spPr>
          <a:xfrm>
            <a:off x="9670415" y="3674745"/>
            <a:ext cx="2072640" cy="375920"/>
          </a:xfrm>
          <a:prstGeom prst="rect">
            <a:avLst/>
          </a:prstGeom>
          <a:noFill/>
          <a:ln>
            <a:noFill/>
          </a:ln>
        </p:spPr>
        <p:txBody>
          <a:bodyPr wrap="none" rtlCol="0" anchor="t">
            <a:noAutofit/>
          </a:bodyPr>
          <a:p>
            <a:pPr algn="ctr"/>
            <a:r>
              <a:rPr lang="zh-CN" altLang="en-US" sz="3200" b="1">
                <a:ln w="22225">
                  <a:solidFill>
                    <a:schemeClr val="accent2"/>
                  </a:solidFill>
                  <a:prstDash val="solid"/>
                </a:ln>
                <a:solidFill>
                  <a:schemeClr val="accent2">
                    <a:lumMod val="40000"/>
                    <a:lumOff val="60000"/>
                  </a:schemeClr>
                </a:solidFill>
                <a:effectLst/>
              </a:rPr>
              <a:t>语义安全！</a:t>
            </a:r>
            <a:endParaRPr lang="zh-CN" altLang="en-US" sz="3200" b="1">
              <a:ln w="22225">
                <a:solidFill>
                  <a:schemeClr val="accent2"/>
                </a:solidFill>
                <a:prstDash val="solid"/>
              </a:ln>
              <a:solidFill>
                <a:schemeClr val="accent2">
                  <a:lumMod val="40000"/>
                  <a:lumOff val="60000"/>
                </a:schemeClr>
              </a:solidFill>
              <a:effectLst/>
            </a:endParaRPr>
          </a:p>
        </p:txBody>
      </p:sp>
      <p:sp>
        <p:nvSpPr>
          <p:cNvPr id="20" name="下箭头 19"/>
          <p:cNvSpPr/>
          <p:nvPr/>
        </p:nvSpPr>
        <p:spPr>
          <a:xfrm>
            <a:off x="8533130" y="4293870"/>
            <a:ext cx="539750" cy="46736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21" name="文本框 20"/>
              <p:cNvSpPr txBox="1"/>
              <p:nvPr/>
            </p:nvSpPr>
            <p:spPr>
              <a:xfrm>
                <a:off x="9330690" y="4392930"/>
                <a:ext cx="1261110" cy="275590"/>
              </a:xfrm>
              <a:prstGeom prst="rect">
                <a:avLst/>
              </a:prstGeom>
              <a:noFill/>
            </p:spPr>
            <p:txBody>
              <a:bodyPr wrap="square" rtlCol="0">
                <a:spAutoFit/>
              </a:bodyPr>
              <a:p>
                <a14:m>
                  <m:oMath xmlns:m="http://schemas.openxmlformats.org/officeDocument/2006/math">
                    <m:r>
                      <a:rPr lang="en-US" altLang="zh-CN" sz="1200" i="1" dirty="0">
                        <a:latin typeface="Cambria Math" panose="02040503050406030204" charset="0"/>
                        <a:ea typeface="宋体" panose="02010600030101010101" pitchFamily="2" charset="-122"/>
                        <a:cs typeface="Cambria Math" panose="02040503050406030204" charset="0"/>
                      </a:rPr>
                      <m:t>𝑛</m:t>
                    </m:r>
                    <m:r>
                      <a:rPr lang="en-US" altLang="zh-CN" sz="1200" i="1" dirty="0">
                        <a:latin typeface="Cambria Math" panose="02040503050406030204" charset="0"/>
                        <a:ea typeface="宋体" panose="02010600030101010101" pitchFamily="2" charset="-122"/>
                        <a:cs typeface="Cambria Math" panose="02040503050406030204" charset="0"/>
                      </a:rPr>
                      <m:t>=</m:t>
                    </m:r>
                    <m:r>
                      <a:rPr lang="en-US" altLang="zh-CN" sz="1200" i="1" dirty="0">
                        <a:latin typeface="Cambria Math" panose="02040503050406030204" charset="0"/>
                        <a:ea typeface="宋体" panose="02010600030101010101" pitchFamily="2" charset="-122"/>
                        <a:cs typeface="Cambria Math" panose="02040503050406030204" charset="0"/>
                      </a:rPr>
                      <m:t>1</m:t>
                    </m:r>
                  </m:oMath>
                </a14:m>
                <a:r>
                  <a:rPr lang="zh-CN" altLang="en-US" sz="1200" dirty="0">
                    <a:latin typeface="Cambria Math" panose="02040503050406030204" charset="0"/>
                    <a:ea typeface="宋体" panose="02010600030101010101" pitchFamily="2" charset="-122"/>
                    <a:cs typeface="Cambria Math" panose="02040503050406030204" charset="0"/>
                  </a:rPr>
                  <a:t>实例</a:t>
                </a:r>
                <a:endParaRPr lang="zh-CN" altLang="en-US" sz="1200" dirty="0">
                  <a:latin typeface="Cambria Math" panose="02040503050406030204" charset="0"/>
                  <a:ea typeface="宋体" panose="02010600030101010101" pitchFamily="2" charset="-122"/>
                  <a:cs typeface="Cambria Math" panose="02040503050406030204" charset="0"/>
                </a:endParaRPr>
              </a:p>
            </p:txBody>
          </p:sp>
        </mc:Choice>
        <mc:Fallback>
          <p:sp>
            <p:nvSpPr>
              <p:cNvPr id="21" name="文本框 20"/>
              <p:cNvSpPr txBox="1">
                <a:spLocks noRot="1" noChangeAspect="1" noMove="1" noResize="1" noEditPoints="1" noAdjustHandles="1" noChangeArrowheads="1" noChangeShapeType="1" noTextEdit="1"/>
              </p:cNvSpPr>
              <p:nvPr/>
            </p:nvSpPr>
            <p:spPr>
              <a:xfrm>
                <a:off x="9330690" y="4392930"/>
                <a:ext cx="1261110" cy="275590"/>
              </a:xfrm>
              <a:prstGeom prst="rect">
                <a:avLst/>
              </a:prstGeom>
              <a:blipFill rotWithShape="1">
                <a:blip r:embed="rId6"/>
                <a:stretch>
                  <a:fillRect/>
                </a:stretch>
              </a:blipFill>
            </p:spPr>
            <p:txBody>
              <a:bodyPr/>
              <a:lstStyle/>
              <a:p>
                <a:r>
                  <a:rPr lang="zh-CN" altLang="en-US">
                    <a:noFill/>
                  </a:rPr>
                  <a:t> </a:t>
                </a:r>
              </a:p>
            </p:txBody>
          </p:sp>
        </mc:Fallback>
      </mc:AlternateContent>
      <p:sp>
        <p:nvSpPr>
          <p:cNvPr id="22" name="文本框 21"/>
          <p:cNvSpPr txBox="1"/>
          <p:nvPr/>
        </p:nvSpPr>
        <p:spPr>
          <a:xfrm>
            <a:off x="6313805" y="4907280"/>
            <a:ext cx="5610860" cy="368300"/>
          </a:xfrm>
          <a:prstGeom prst="rect">
            <a:avLst/>
          </a:prstGeom>
          <a:noFill/>
        </p:spPr>
        <p:txBody>
          <a:bodyPr wrap="square" rtlCol="0">
            <a:spAutoFit/>
          </a:bodyPr>
          <a:p>
            <a:r>
              <a:rPr lang="en-US" altLang="zh-CN" b="1" dirty="0">
                <a:latin typeface="Times New Roman" panose="02020603050405020304" pitchFamily="18" charset="0"/>
                <a:cs typeface="Times New Roman" panose="02020603050405020304" pitchFamily="18" charset="0"/>
              </a:rPr>
              <a:t>RLWE</a:t>
            </a:r>
            <a:r>
              <a:rPr lang="zh-CN" altLang="en-US" b="1" dirty="0">
                <a:latin typeface="Times New Roman" panose="02020603050405020304" pitchFamily="18" charset="0"/>
                <a:cs typeface="Times New Roman" panose="02020603050405020304" pitchFamily="18" charset="0"/>
              </a:rPr>
              <a:t>问题（</a:t>
            </a:r>
            <a:r>
              <a:rPr lang="en-US" altLang="zh-CN" b="1" dirty="0">
                <a:latin typeface="Times New Roman" panose="02020603050405020304" pitchFamily="18" charset="0"/>
                <a:cs typeface="Times New Roman" panose="02020603050405020304" pitchFamily="18" charset="0"/>
              </a:rPr>
              <a:t>R</a:t>
            </a:r>
            <a:r>
              <a:rPr lang="en-US" altLang="zh-CN" b="1" dirty="0">
                <a:latin typeface="Times New Roman" panose="02020603050405020304" pitchFamily="18" charset="0"/>
                <a:cs typeface="Times New Roman" panose="02020603050405020304" pitchFamily="18" charset="0"/>
              </a:rPr>
              <a:t>ing Learning with Errors  Problem</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9/17</a:t>
            </a:r>
            <a:endParaRPr lang="en-US" altLang="zh-CN" dirty="0">
              <a:solidFill>
                <a:schemeClr val="bg1">
                  <a:lumMod val="75000"/>
                </a:schemeClr>
              </a:solidFill>
            </a:endParaRPr>
          </a:p>
        </p:txBody>
      </p:sp>
    </p:spTree>
  </p:cSld>
  <p:clrMapOvr>
    <a:masterClrMapping/>
  </p:clrMapOvr>
</p:sld>
</file>

<file path=ppt/tags/tag1.xml><?xml version="1.0" encoding="utf-8"?>
<p:tagLst xmlns:p="http://schemas.openxmlformats.org/presentationml/2006/main">
  <p:tag name="KSO_WM_DIAGRAM_VIRTUALLY_FRAME" val="{&quot;height&quot;:415.1,&quot;left&quot;:32.65,&quot;top&quot;:119.25,&quot;width&quot;:908.45}"/>
</p:tagLst>
</file>

<file path=ppt/tags/tag2.xml><?xml version="1.0" encoding="utf-8"?>
<p:tagLst xmlns:p="http://schemas.openxmlformats.org/presentationml/2006/main">
  <p:tag name="KSO_WM_DIAGRAM_VIRTUALLY_FRAME" val="{&quot;height&quot;:415.1,&quot;left&quot;:32.65,&quot;top&quot;:119.25,&quot;width&quot;:908.45}"/>
</p:tagLst>
</file>

<file path=ppt/tags/tag3.xml><?xml version="1.0" encoding="utf-8"?>
<p:tagLst xmlns:p="http://schemas.openxmlformats.org/presentationml/2006/main">
  <p:tag name="KSO_WM_DIAGRAM_VIRTUALLY_FRAME" val="{&quot;height&quot;:415.1,&quot;left&quot;:32.65,&quot;top&quot;:119.25,&quot;width&quot;:908.45}"/>
</p:tagLst>
</file>

<file path=ppt/tags/tag4.xml><?xml version="1.0" encoding="utf-8"?>
<p:tagLst xmlns:p="http://schemas.openxmlformats.org/presentationml/2006/main">
  <p:tag name="KSO_WM_DIAGRAM_VIRTUALLY_FRAME" val="{&quot;height&quot;:415.1,&quot;left&quot;:32.65,&quot;top&quot;:119.25,&quot;width&quot;:908.45}"/>
</p:tagLst>
</file>

<file path=ppt/tags/tag5.xml><?xml version="1.0" encoding="utf-8"?>
<p:tagLst xmlns:p="http://schemas.openxmlformats.org/presentationml/2006/main">
  <p:tag name="KSO_WM_DIAGRAM_VIRTUALLY_FRAME" val="{&quot;height&quot;:415.1,&quot;left&quot;:32.65,&quot;top&quot;:119.25,&quot;width&quot;:908.45}"/>
</p:tagLst>
</file>

<file path=ppt/tags/tag6.xml><?xml version="1.0" encoding="utf-8"?>
<p:tagLst xmlns:p="http://schemas.openxmlformats.org/presentationml/2006/main">
  <p:tag name="KSO_WM_DIAGRAM_VIRTUALLY_FRAME" val="{&quot;height&quot;:415.1,&quot;left&quot;:32.65,&quot;top&quot;:119.25,&quot;width&quot;:908.45}"/>
</p:tagLst>
</file>

<file path=ppt/tags/tag7.xml><?xml version="1.0" encoding="utf-8"?>
<p:tagLst xmlns:p="http://schemas.openxmlformats.org/presentationml/2006/main">
  <p:tag name="COMMONDATA" val="eyJoZGlkIjoiYzk1MGUwZGM1NThjNWZlYTFjNDdhMGEyMmZlNjlmMj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4946</Words>
  <Application>WPS 演示</Application>
  <PresentationFormat>宽屏</PresentationFormat>
  <Paragraphs>466</Paragraphs>
  <Slides>18</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18</vt:i4>
      </vt:variant>
    </vt:vector>
  </HeadingPairs>
  <TitlesOfParts>
    <vt:vector size="32" baseType="lpstr">
      <vt:lpstr>Arial</vt:lpstr>
      <vt:lpstr>宋体</vt:lpstr>
      <vt:lpstr>Wingdings</vt:lpstr>
      <vt:lpstr>Times New Roman</vt:lpstr>
      <vt:lpstr>Cambria Math</vt:lpstr>
      <vt:lpstr>MS Mincho</vt:lpstr>
      <vt:lpstr>等线</vt:lpstr>
      <vt:lpstr>微软雅黑</vt:lpstr>
      <vt:lpstr>Arial Unicode MS</vt:lpstr>
      <vt:lpstr>等线 Light</vt:lpstr>
      <vt:lpstr>Calibri</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智琛 鄢</dc:creator>
  <cp:lastModifiedBy>伏清白以死直</cp:lastModifiedBy>
  <cp:revision>42</cp:revision>
  <dcterms:created xsi:type="dcterms:W3CDTF">2024-11-11T09:07:00Z</dcterms:created>
  <dcterms:modified xsi:type="dcterms:W3CDTF">2024-11-17T11:40:36Z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949F2C2931DB405E9468F1B59E05790D_12</vt:lpwstr>
  </property>
  <property fmtid="{D5CDD505-2E9C-101B-9397-08002B2CF9AE}" pid="3" name="KSOProductBuildVer">
    <vt:lpwstr>2052-12.1.0.18608</vt:lpwstr>
  </property>
</Properties>
</file>