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258" r:id="rId3"/>
    <p:sldId id="260" r:id="rId4"/>
    <p:sldId id="261" r:id="rId5"/>
    <p:sldId id="264" r:id="rId6"/>
    <p:sldId id="285" r:id="rId7"/>
    <p:sldId id="271" r:id="rId8"/>
    <p:sldId id="286" r:id="rId9"/>
    <p:sldId id="287" r:id="rId10"/>
    <p:sldId id="288" r:id="rId11"/>
    <p:sldId id="289" r:id="rId12"/>
    <p:sldId id="290" r:id="rId13"/>
    <p:sldId id="291" r:id="rId14"/>
    <p:sldId id="292" r:id="rId15"/>
    <p:sldId id="294" r:id="rId16"/>
    <p:sldId id="293" r:id="rId17"/>
    <p:sldId id="295" r:id="rId18"/>
    <p:sldId id="296" r:id="rId19"/>
    <p:sldId id="297" r:id="rId20"/>
    <p:sldId id="298" r:id="rId21"/>
    <p:sldId id="299" r:id="rId22"/>
    <p:sldId id="300" r:id="rId23"/>
    <p:sldId id="301" r:id="rId24"/>
    <p:sldId id="280" r:id="rId25"/>
    <p:sldId id="283" r:id="rId26"/>
  </p:sldIdLst>
  <p:sldSz cx="9144000" cy="5143500" type="screen16x9"/>
  <p:notesSz cx="6858000" cy="9144000"/>
  <p:embeddedFontLst>
    <p:embeddedFont>
      <p:font typeface="Do Hyeon" panose="020B0604020202020204" charset="-127"/>
      <p:regular r:id="rId28"/>
    </p:embeddedFont>
    <p:embeddedFont>
      <p:font typeface="Aharoni" panose="02010803020104030203" pitchFamily="2" charset="-79"/>
      <p:bold r:id="rId29"/>
    </p:embeddedFont>
    <p:embeddedFont>
      <p:font typeface="Anaheim" panose="020B0604020202020204" charset="0"/>
      <p:regular r:id="rId30"/>
    </p:embeddedFont>
    <p:embeddedFont>
      <p:font typeface="Overpass" panose="020B0604020202020204" charset="0"/>
      <p:regular r:id="rId31"/>
      <p:bold r:id="rId32"/>
      <p:italic r:id="rId33"/>
      <p:boldItalic r:id="rId34"/>
    </p:embeddedFont>
    <p:embeddedFont>
      <p:font typeface="Overpass Black" panose="020B0604020202020204"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B5"/>
    <a:srgbClr val="59A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B32E34-D454-4079-B41E-8052E7EA8C4D}">
  <a:tblStyle styleId="{A6B32E34-D454-4079-B41E-8052E7EA8C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09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953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35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277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29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80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079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902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24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15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33254a0d3_0_1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33254a0d3_0_1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82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198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167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32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a1d7ef1fc9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a1d7ef1fc9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a1d7ef1fc9_0_2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a1d7ef1fc9_0_2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11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0ead843f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0ead843f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569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218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1" name="Google Shape;11;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1603488" y="351200"/>
            <a:ext cx="284100" cy="283800"/>
            <a:chOff x="1603488" y="351200"/>
            <a:chExt cx="284100" cy="283800"/>
          </a:xfrm>
        </p:grpSpPr>
        <p:sp>
          <p:nvSpPr>
            <p:cNvPr id="31" name="Google Shape;31;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8359925" y="2543588"/>
            <a:ext cx="284100" cy="283800"/>
            <a:chOff x="8359925" y="2619788"/>
            <a:chExt cx="284100" cy="283800"/>
          </a:xfrm>
        </p:grpSpPr>
        <p:sp>
          <p:nvSpPr>
            <p:cNvPr id="34" name="Google Shape;34;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6214200" y="-2394125"/>
            <a:ext cx="5411400" cy="5412300"/>
            <a:chOff x="6214200" y="-2394125"/>
            <a:chExt cx="5411400" cy="5412300"/>
          </a:xfrm>
        </p:grpSpPr>
        <p:sp>
          <p:nvSpPr>
            <p:cNvPr id="37" name="Google Shape;37;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2"/>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pic>
        <p:nvPicPr>
          <p:cNvPr id="39" name="Google Shape;39;p2"/>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0" name="Google Shape;40;p2"/>
          <p:cNvGrpSpPr/>
          <p:nvPr/>
        </p:nvGrpSpPr>
        <p:grpSpPr>
          <a:xfrm>
            <a:off x="4656700" y="3810000"/>
            <a:ext cx="1199400" cy="1183800"/>
            <a:chOff x="4656700" y="3810000"/>
            <a:chExt cx="1199400" cy="1183800"/>
          </a:xfrm>
        </p:grpSpPr>
        <p:sp>
          <p:nvSpPr>
            <p:cNvPr id="41" name="Google Shape;41;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2"/>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15"/>
        <p:cNvGrpSpPr/>
        <p:nvPr/>
      </p:nvGrpSpPr>
      <p:grpSpPr>
        <a:xfrm>
          <a:off x="0" y="0"/>
          <a:ext cx="0" cy="0"/>
          <a:chOff x="0" y="0"/>
          <a:chExt cx="0" cy="0"/>
        </a:xfrm>
      </p:grpSpPr>
      <p:sp>
        <p:nvSpPr>
          <p:cNvPr id="616" name="Google Shape;61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subTitle" idx="1"/>
          </p:nvPr>
        </p:nvSpPr>
        <p:spPr>
          <a:xfrm>
            <a:off x="2217450" y="3532188"/>
            <a:ext cx="47091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3"/>
          <p:cNvSpPr txBox="1">
            <a:spLocks noGrp="1"/>
          </p:cNvSpPr>
          <p:nvPr>
            <p:ph type="title" hasCustomPrompt="1"/>
          </p:nvPr>
        </p:nvSpPr>
        <p:spPr>
          <a:xfrm>
            <a:off x="4008450" y="957800"/>
            <a:ext cx="11271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2000"/>
              <a:buNone/>
              <a:defRPr sz="7000">
                <a:solidFill>
                  <a:schemeClr val="dk1"/>
                </a:solidFill>
              </a:defRPr>
            </a:lvl1pPr>
            <a:lvl2pPr lvl="1" rtl="0">
              <a:lnSpc>
                <a:spcPct val="100000"/>
              </a:lnSpc>
              <a:spcBef>
                <a:spcPts val="0"/>
              </a:spcBef>
              <a:spcAft>
                <a:spcPts val="0"/>
              </a:spcAft>
              <a:buClr>
                <a:schemeClr val="accent2"/>
              </a:buClr>
              <a:buSzPts val="6000"/>
              <a:buNone/>
              <a:defRPr sz="6000">
                <a:solidFill>
                  <a:schemeClr val="accent2"/>
                </a:solidFill>
              </a:defRPr>
            </a:lvl2pPr>
            <a:lvl3pPr lvl="2" rtl="0">
              <a:lnSpc>
                <a:spcPct val="100000"/>
              </a:lnSpc>
              <a:spcBef>
                <a:spcPts val="0"/>
              </a:spcBef>
              <a:spcAft>
                <a:spcPts val="0"/>
              </a:spcAft>
              <a:buClr>
                <a:schemeClr val="accent2"/>
              </a:buClr>
              <a:buSzPts val="6000"/>
              <a:buNone/>
              <a:defRPr sz="6000">
                <a:solidFill>
                  <a:schemeClr val="accent2"/>
                </a:solidFill>
              </a:defRPr>
            </a:lvl3pPr>
            <a:lvl4pPr lvl="3" rtl="0">
              <a:lnSpc>
                <a:spcPct val="100000"/>
              </a:lnSpc>
              <a:spcBef>
                <a:spcPts val="0"/>
              </a:spcBef>
              <a:spcAft>
                <a:spcPts val="0"/>
              </a:spcAft>
              <a:buClr>
                <a:schemeClr val="accent2"/>
              </a:buClr>
              <a:buSzPts val="6000"/>
              <a:buNone/>
              <a:defRPr sz="6000">
                <a:solidFill>
                  <a:schemeClr val="accent2"/>
                </a:solidFill>
              </a:defRPr>
            </a:lvl4pPr>
            <a:lvl5pPr lvl="4" rtl="0">
              <a:lnSpc>
                <a:spcPct val="100000"/>
              </a:lnSpc>
              <a:spcBef>
                <a:spcPts val="0"/>
              </a:spcBef>
              <a:spcAft>
                <a:spcPts val="0"/>
              </a:spcAft>
              <a:buClr>
                <a:schemeClr val="accent2"/>
              </a:buClr>
              <a:buSzPts val="6000"/>
              <a:buNone/>
              <a:defRPr sz="6000">
                <a:solidFill>
                  <a:schemeClr val="accent2"/>
                </a:solidFill>
              </a:defRPr>
            </a:lvl5pPr>
            <a:lvl6pPr lvl="5" rtl="0">
              <a:lnSpc>
                <a:spcPct val="100000"/>
              </a:lnSpc>
              <a:spcBef>
                <a:spcPts val="0"/>
              </a:spcBef>
              <a:spcAft>
                <a:spcPts val="0"/>
              </a:spcAft>
              <a:buClr>
                <a:schemeClr val="accent2"/>
              </a:buClr>
              <a:buSzPts val="6000"/>
              <a:buNone/>
              <a:defRPr sz="6000">
                <a:solidFill>
                  <a:schemeClr val="accent2"/>
                </a:solidFill>
              </a:defRPr>
            </a:lvl6pPr>
            <a:lvl7pPr lvl="6" rtl="0">
              <a:lnSpc>
                <a:spcPct val="100000"/>
              </a:lnSpc>
              <a:spcBef>
                <a:spcPts val="0"/>
              </a:spcBef>
              <a:spcAft>
                <a:spcPts val="0"/>
              </a:spcAft>
              <a:buClr>
                <a:schemeClr val="accent2"/>
              </a:buClr>
              <a:buSzPts val="6000"/>
              <a:buNone/>
              <a:defRPr sz="6000">
                <a:solidFill>
                  <a:schemeClr val="accent2"/>
                </a:solidFill>
              </a:defRPr>
            </a:lvl7pPr>
            <a:lvl8pPr lvl="7" rtl="0">
              <a:lnSpc>
                <a:spcPct val="100000"/>
              </a:lnSpc>
              <a:spcBef>
                <a:spcPts val="0"/>
              </a:spcBef>
              <a:spcAft>
                <a:spcPts val="0"/>
              </a:spcAft>
              <a:buClr>
                <a:schemeClr val="accent2"/>
              </a:buClr>
              <a:buSzPts val="6000"/>
              <a:buNone/>
              <a:defRPr sz="6000">
                <a:solidFill>
                  <a:schemeClr val="accent2"/>
                </a:solidFill>
              </a:defRPr>
            </a:lvl8pPr>
            <a:lvl9pPr lvl="8" rtl="0">
              <a:lnSpc>
                <a:spcPct val="100000"/>
              </a:lnSpc>
              <a:spcBef>
                <a:spcPts val="0"/>
              </a:spcBef>
              <a:spcAft>
                <a:spcPts val="0"/>
              </a:spcAft>
              <a:buClr>
                <a:schemeClr val="accent2"/>
              </a:buClr>
              <a:buSzPts val="6000"/>
              <a:buNone/>
              <a:defRPr sz="6000">
                <a:solidFill>
                  <a:schemeClr val="accent2"/>
                </a:solidFill>
              </a:defRPr>
            </a:lvl9pPr>
          </a:lstStyle>
          <a:p>
            <a:r>
              <a:t>xx%</a:t>
            </a:r>
          </a:p>
        </p:txBody>
      </p:sp>
      <p:sp>
        <p:nvSpPr>
          <p:cNvPr id="46" name="Google Shape;46;p3"/>
          <p:cNvSpPr txBox="1">
            <a:spLocks noGrp="1"/>
          </p:cNvSpPr>
          <p:nvPr>
            <p:ph type="title" idx="2"/>
          </p:nvPr>
        </p:nvSpPr>
        <p:spPr>
          <a:xfrm>
            <a:off x="2217450" y="1964088"/>
            <a:ext cx="4709100" cy="158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sz="45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7" name="Google Shape;47;p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8359925" y="2619788"/>
            <a:ext cx="284100" cy="283800"/>
            <a:chOff x="8359925" y="2619788"/>
            <a:chExt cx="284100" cy="283800"/>
          </a:xfrm>
        </p:grpSpPr>
        <p:sp>
          <p:nvSpPr>
            <p:cNvPr id="62" name="Google Shape;62;p3"/>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2668638" y="365900"/>
            <a:ext cx="284100" cy="283800"/>
            <a:chOff x="2668638" y="365900"/>
            <a:chExt cx="284100" cy="283800"/>
          </a:xfrm>
        </p:grpSpPr>
        <p:sp>
          <p:nvSpPr>
            <p:cNvPr id="65" name="Google Shape;65;p3"/>
            <p:cNvSpPr/>
            <p:nvPr/>
          </p:nvSpPr>
          <p:spPr>
            <a:xfrm>
              <a:off x="2668638" y="3659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728763" y="4258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280045" y="656621"/>
            <a:ext cx="1937400" cy="1937400"/>
            <a:chOff x="2276095" y="-158954"/>
            <a:chExt cx="1937400" cy="1937400"/>
          </a:xfrm>
        </p:grpSpPr>
        <p:sp>
          <p:nvSpPr>
            <p:cNvPr id="68" name="Google Shape;68;p3"/>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3"/>
            <p:cNvPicPr preferRelativeResize="0"/>
            <p:nvPr/>
          </p:nvPicPr>
          <p:blipFill rotWithShape="1">
            <a:blip r:embed="rId2">
              <a:alphaModFix/>
            </a:blip>
            <a:srcRect r="3855"/>
            <a:stretch/>
          </p:blipFill>
          <p:spPr>
            <a:xfrm>
              <a:off x="2531525" y="177575"/>
              <a:ext cx="1313600" cy="1207901"/>
            </a:xfrm>
            <a:prstGeom prst="rect">
              <a:avLst/>
            </a:prstGeom>
            <a:noFill/>
            <a:ln>
              <a:noFill/>
            </a:ln>
          </p:spPr>
        </p:pic>
      </p:grpSp>
      <p:grpSp>
        <p:nvGrpSpPr>
          <p:cNvPr id="70" name="Google Shape;70;p3"/>
          <p:cNvGrpSpPr/>
          <p:nvPr/>
        </p:nvGrpSpPr>
        <p:grpSpPr>
          <a:xfrm>
            <a:off x="6992175" y="3100998"/>
            <a:ext cx="1937400" cy="1937400"/>
            <a:chOff x="6992175" y="3100998"/>
            <a:chExt cx="1937400" cy="1937400"/>
          </a:xfrm>
        </p:grpSpPr>
        <p:sp>
          <p:nvSpPr>
            <p:cNvPr id="71" name="Google Shape;71;p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3"/>
            <p:cNvPicPr preferRelativeResize="0"/>
            <p:nvPr/>
          </p:nvPicPr>
          <p:blipFill>
            <a:blip r:embed="rId2">
              <a:alphaModFix/>
            </a:blip>
            <a:stretch>
              <a:fillRect/>
            </a:stretch>
          </p:blipFill>
          <p:spPr>
            <a:xfrm>
              <a:off x="7277725" y="3465750"/>
              <a:ext cx="1366300" cy="1207901"/>
            </a:xfrm>
            <a:prstGeom prst="rect">
              <a:avLst/>
            </a:prstGeom>
            <a:noFill/>
            <a:ln>
              <a:noFill/>
            </a:ln>
          </p:spPr>
        </p:pic>
      </p:grpSp>
      <p:grpSp>
        <p:nvGrpSpPr>
          <p:cNvPr id="73" name="Google Shape;73;p3"/>
          <p:cNvGrpSpPr/>
          <p:nvPr/>
        </p:nvGrpSpPr>
        <p:grpSpPr>
          <a:xfrm>
            <a:off x="6214200" y="-2394125"/>
            <a:ext cx="5411400" cy="5412300"/>
            <a:chOff x="6214200" y="-2394125"/>
            <a:chExt cx="5411400" cy="5412300"/>
          </a:xfrm>
        </p:grpSpPr>
        <p:sp>
          <p:nvSpPr>
            <p:cNvPr id="74" name="Google Shape;74;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pic>
        <p:nvPicPr>
          <p:cNvPr id="76" name="Google Shape;76;p3"/>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77" name="Google Shape;77;p3"/>
          <p:cNvGrpSpPr/>
          <p:nvPr/>
        </p:nvGrpSpPr>
        <p:grpSpPr>
          <a:xfrm rot="-5400000" flipH="1">
            <a:off x="-2365612" y="2213111"/>
            <a:ext cx="5411400" cy="5412300"/>
            <a:chOff x="6214200" y="-2394125"/>
            <a:chExt cx="5411400" cy="5412300"/>
          </a:xfrm>
        </p:grpSpPr>
        <p:sp>
          <p:nvSpPr>
            <p:cNvPr id="78" name="Google Shape;78;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grpSp>
        <p:nvGrpSpPr>
          <p:cNvPr id="80" name="Google Shape;80;p3"/>
          <p:cNvGrpSpPr/>
          <p:nvPr/>
        </p:nvGrpSpPr>
        <p:grpSpPr>
          <a:xfrm>
            <a:off x="4656700" y="3810000"/>
            <a:ext cx="1199400" cy="1183800"/>
            <a:chOff x="4656700" y="3810000"/>
            <a:chExt cx="1199400" cy="1183800"/>
          </a:xfrm>
        </p:grpSpPr>
        <p:sp>
          <p:nvSpPr>
            <p:cNvPr id="81" name="Google Shape;81;p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flipH="1">
            <a:off x="1035825" y="44707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6"/>
          <p:cNvGrpSpPr/>
          <p:nvPr/>
        </p:nvGrpSpPr>
        <p:grpSpPr>
          <a:xfrm>
            <a:off x="-184950" y="-103775"/>
            <a:ext cx="9302100" cy="7049600"/>
            <a:chOff x="-184950" y="-103775"/>
            <a:chExt cx="9302100" cy="7049600"/>
          </a:xfrm>
        </p:grpSpPr>
        <p:sp>
          <p:nvSpPr>
            <p:cNvPr id="139" name="Google Shape;139;p6"/>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6"/>
          <p:cNvGrpSpPr/>
          <p:nvPr/>
        </p:nvGrpSpPr>
        <p:grpSpPr>
          <a:xfrm>
            <a:off x="8258275" y="636700"/>
            <a:ext cx="284100" cy="283800"/>
            <a:chOff x="8258275" y="636700"/>
            <a:chExt cx="284100" cy="283800"/>
          </a:xfrm>
        </p:grpSpPr>
        <p:sp>
          <p:nvSpPr>
            <p:cNvPr id="149" name="Google Shape;149;p6"/>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6980400" y="-123275"/>
            <a:ext cx="1199400" cy="1183800"/>
            <a:chOff x="4656700" y="3810000"/>
            <a:chExt cx="1199400" cy="1183800"/>
          </a:xfrm>
        </p:grpSpPr>
        <p:sp>
          <p:nvSpPr>
            <p:cNvPr id="152" name="Google Shape;152;p6"/>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6"/>
            <p:cNvPicPr preferRelativeResize="0"/>
            <p:nvPr/>
          </p:nvPicPr>
          <p:blipFill>
            <a:blip r:embed="rId2">
              <a:alphaModFix/>
            </a:blip>
            <a:stretch>
              <a:fillRect/>
            </a:stretch>
          </p:blipFill>
          <p:spPr>
            <a:xfrm>
              <a:off x="4924900" y="4103575"/>
              <a:ext cx="663100" cy="596601"/>
            </a:xfrm>
            <a:prstGeom prst="rect">
              <a:avLst/>
            </a:prstGeom>
            <a:noFill/>
            <a:ln>
              <a:noFill/>
            </a:ln>
          </p:spPr>
        </p:pic>
      </p:grpSp>
      <p:pic>
        <p:nvPicPr>
          <p:cNvPr id="154" name="Google Shape;154;p6"/>
          <p:cNvPicPr preferRelativeResize="0"/>
          <p:nvPr/>
        </p:nvPicPr>
        <p:blipFill rotWithShape="1">
          <a:blip r:embed="rId3">
            <a:alphaModFix/>
          </a:blip>
          <a:srcRect/>
          <a:stretch/>
        </p:blipFill>
        <p:spPr>
          <a:xfrm>
            <a:off x="80034" y="2489491"/>
            <a:ext cx="516879" cy="465067"/>
          </a:xfrm>
          <a:prstGeom prst="rect">
            <a:avLst/>
          </a:prstGeom>
          <a:noFill/>
          <a:ln>
            <a:noFill/>
          </a:ln>
        </p:spPr>
      </p:pic>
      <p:pic>
        <p:nvPicPr>
          <p:cNvPr id="155" name="Google Shape;155;p6"/>
          <p:cNvPicPr preferRelativeResize="0"/>
          <p:nvPr/>
        </p:nvPicPr>
        <p:blipFill rotWithShape="1">
          <a:blip r:embed="rId3">
            <a:alphaModFix/>
          </a:blip>
          <a:srcRect/>
          <a:stretch/>
        </p:blipFill>
        <p:spPr>
          <a:xfrm>
            <a:off x="80034" y="2489491"/>
            <a:ext cx="516879" cy="4650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0" name="Google Shape;210;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9"/>
          <p:cNvGrpSpPr/>
          <p:nvPr/>
        </p:nvGrpSpPr>
        <p:grpSpPr>
          <a:xfrm>
            <a:off x="1603488" y="351200"/>
            <a:ext cx="284100" cy="283800"/>
            <a:chOff x="1603488" y="351200"/>
            <a:chExt cx="284100" cy="283800"/>
          </a:xfrm>
        </p:grpSpPr>
        <p:sp>
          <p:nvSpPr>
            <p:cNvPr id="230" name="Google Shape;230;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8"/>
        <p:cNvGrpSpPr/>
        <p:nvPr/>
      </p:nvGrpSpPr>
      <p:grpSpPr>
        <a:xfrm>
          <a:off x="0" y="0"/>
          <a:ext cx="0" cy="0"/>
          <a:chOff x="0" y="0"/>
          <a:chExt cx="0" cy="0"/>
        </a:xfrm>
      </p:grpSpPr>
      <p:sp>
        <p:nvSpPr>
          <p:cNvPr id="239" name="Google Shape;239;p11"/>
          <p:cNvSpPr txBox="1">
            <a:spLocks noGrp="1"/>
          </p:cNvSpPr>
          <p:nvPr>
            <p:ph type="subTitle" idx="1"/>
          </p:nvPr>
        </p:nvSpPr>
        <p:spPr>
          <a:xfrm>
            <a:off x="1900200" y="2740613"/>
            <a:ext cx="5343600" cy="41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240" name="Google Shape;240;p11"/>
          <p:cNvSpPr txBox="1">
            <a:spLocks noGrp="1"/>
          </p:cNvSpPr>
          <p:nvPr>
            <p:ph type="title" hasCustomPrompt="1"/>
          </p:nvPr>
        </p:nvSpPr>
        <p:spPr>
          <a:xfrm>
            <a:off x="2644050" y="1742525"/>
            <a:ext cx="3855900" cy="9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000"/>
              <a:buNone/>
              <a:defRPr sz="70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241" name="Google Shape;241;p11"/>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1"/>
          <p:cNvGrpSpPr/>
          <p:nvPr/>
        </p:nvGrpSpPr>
        <p:grpSpPr>
          <a:xfrm>
            <a:off x="1603488" y="732200"/>
            <a:ext cx="284100" cy="283800"/>
            <a:chOff x="1603488" y="-182200"/>
            <a:chExt cx="284100" cy="283800"/>
          </a:xfrm>
        </p:grpSpPr>
        <p:sp>
          <p:nvSpPr>
            <p:cNvPr id="258" name="Google Shape;258;p11"/>
            <p:cNvSpPr/>
            <p:nvPr/>
          </p:nvSpPr>
          <p:spPr>
            <a:xfrm>
              <a:off x="1603488" y="-182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1663613" y="-12222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1"/>
          <p:cNvGrpSpPr/>
          <p:nvPr/>
        </p:nvGrpSpPr>
        <p:grpSpPr>
          <a:xfrm>
            <a:off x="8359925" y="2619788"/>
            <a:ext cx="284100" cy="283800"/>
            <a:chOff x="8359925" y="2619788"/>
            <a:chExt cx="284100" cy="283800"/>
          </a:xfrm>
        </p:grpSpPr>
        <p:sp>
          <p:nvSpPr>
            <p:cNvPr id="261" name="Google Shape;261;p11"/>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4" name="Google Shape;264;p11"/>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265" name="Google Shape;265;p11"/>
          <p:cNvGrpSpPr/>
          <p:nvPr/>
        </p:nvGrpSpPr>
        <p:grpSpPr>
          <a:xfrm>
            <a:off x="6992175" y="3100998"/>
            <a:ext cx="1937400" cy="1937400"/>
            <a:chOff x="6992175" y="3100998"/>
            <a:chExt cx="1937400" cy="1937400"/>
          </a:xfrm>
        </p:grpSpPr>
        <p:sp>
          <p:nvSpPr>
            <p:cNvPr id="266" name="Google Shape;266;p1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 name="Google Shape;267;p11"/>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268" name="Google Shape;268;p11"/>
          <p:cNvGrpSpPr/>
          <p:nvPr/>
        </p:nvGrpSpPr>
        <p:grpSpPr>
          <a:xfrm>
            <a:off x="6223287" y="-2389337"/>
            <a:ext cx="5411400" cy="5412300"/>
            <a:chOff x="6214200" y="-2394125"/>
            <a:chExt cx="5411400" cy="5412300"/>
          </a:xfrm>
        </p:grpSpPr>
        <p:sp>
          <p:nvSpPr>
            <p:cNvPr id="269" name="Google Shape;269;p11"/>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p11"/>
            <p:cNvPicPr preferRelativeResize="0"/>
            <p:nvPr/>
          </p:nvPicPr>
          <p:blipFill rotWithShape="1">
            <a:blip r:embed="rId2">
              <a:alphaModFix/>
            </a:blip>
            <a:srcRect l="2740" t="34104" r="40292" b="4511"/>
            <a:stretch/>
          </p:blipFill>
          <p:spPr>
            <a:xfrm>
              <a:off x="6992175" y="-963"/>
              <a:ext cx="2151825" cy="2085881"/>
            </a:xfrm>
            <a:prstGeom prst="rect">
              <a:avLst/>
            </a:prstGeom>
            <a:noFill/>
            <a:ln>
              <a:noFill/>
            </a:ln>
          </p:spPr>
        </p:pic>
      </p:grpSp>
      <p:grpSp>
        <p:nvGrpSpPr>
          <p:cNvPr id="271" name="Google Shape;271;p11"/>
          <p:cNvGrpSpPr/>
          <p:nvPr/>
        </p:nvGrpSpPr>
        <p:grpSpPr>
          <a:xfrm>
            <a:off x="4656700" y="3810000"/>
            <a:ext cx="1199400" cy="1183800"/>
            <a:chOff x="4656700" y="3810000"/>
            <a:chExt cx="1199400" cy="1183800"/>
          </a:xfrm>
        </p:grpSpPr>
        <p:sp>
          <p:nvSpPr>
            <p:cNvPr id="272" name="Google Shape;272;p11"/>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11"/>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5"/>
        <p:cNvGrpSpPr/>
        <p:nvPr/>
      </p:nvGrpSpPr>
      <p:grpSpPr>
        <a:xfrm>
          <a:off x="0" y="0"/>
          <a:ext cx="0" cy="0"/>
          <a:chOff x="0" y="0"/>
          <a:chExt cx="0" cy="0"/>
        </a:xfrm>
      </p:grpSpPr>
      <p:sp>
        <p:nvSpPr>
          <p:cNvPr id="276" name="Google Shape;276;p13"/>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7" name="Google Shape;277;p13"/>
          <p:cNvSpPr txBox="1">
            <a:spLocks noGrp="1"/>
          </p:cNvSpPr>
          <p:nvPr>
            <p:ph type="title" idx="2" hasCustomPrompt="1"/>
          </p:nvPr>
        </p:nvSpPr>
        <p:spPr>
          <a:xfrm>
            <a:off x="7200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9" name="Google Shape;279;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0" name="Google Shape;280;p13"/>
          <p:cNvSpPr txBox="1">
            <a:spLocks noGrp="1"/>
          </p:cNvSpPr>
          <p:nvPr>
            <p:ph type="title" idx="4" hasCustomPrompt="1"/>
          </p:nvPr>
        </p:nvSpPr>
        <p:spPr>
          <a:xfrm>
            <a:off x="34038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2" name="Google Shape;282;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3" name="Google Shape;283;p13"/>
          <p:cNvSpPr txBox="1">
            <a:spLocks noGrp="1"/>
          </p:cNvSpPr>
          <p:nvPr>
            <p:ph type="title" idx="7" hasCustomPrompt="1"/>
          </p:nvPr>
        </p:nvSpPr>
        <p:spPr>
          <a:xfrm>
            <a:off x="60876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5" name="Google Shape;285;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6" name="Google Shape;286;p13"/>
          <p:cNvSpPr txBox="1">
            <a:spLocks noGrp="1"/>
          </p:cNvSpPr>
          <p:nvPr>
            <p:ph type="title" idx="13" hasCustomPrompt="1"/>
          </p:nvPr>
        </p:nvSpPr>
        <p:spPr>
          <a:xfrm>
            <a:off x="7200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3"/>
          <p:cNvSpPr txBox="1">
            <a:spLocks noGrp="1"/>
          </p:cNvSpPr>
          <p:nvPr>
            <p:ph type="title" idx="16" hasCustomPrompt="1"/>
          </p:nvPr>
        </p:nvSpPr>
        <p:spPr>
          <a:xfrm>
            <a:off x="34038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1" name="Google Shape;291;p13"/>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3"/>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flipH="1">
            <a:off x="6531725" y="320675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3"/>
          <p:cNvGrpSpPr/>
          <p:nvPr/>
        </p:nvGrpSpPr>
        <p:grpSpPr>
          <a:xfrm>
            <a:off x="8258275" y="636700"/>
            <a:ext cx="284100" cy="283800"/>
            <a:chOff x="8258275" y="636700"/>
            <a:chExt cx="284100" cy="283800"/>
          </a:xfrm>
        </p:grpSpPr>
        <p:sp>
          <p:nvSpPr>
            <p:cNvPr id="304" name="Google Shape;304;p13"/>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 name="Google Shape;306;p13"/>
          <p:cNvPicPr preferRelativeResize="0"/>
          <p:nvPr/>
        </p:nvPicPr>
        <p:blipFill rotWithShape="1">
          <a:blip r:embed="rId2">
            <a:alphaModFix/>
          </a:blip>
          <a:srcRect/>
          <a:stretch/>
        </p:blipFill>
        <p:spPr>
          <a:xfrm>
            <a:off x="80034" y="2489491"/>
            <a:ext cx="516879" cy="465067"/>
          </a:xfrm>
          <a:prstGeom prst="rect">
            <a:avLst/>
          </a:prstGeom>
          <a:noFill/>
          <a:ln>
            <a:noFill/>
          </a:ln>
        </p:spPr>
      </p:pic>
      <p:grpSp>
        <p:nvGrpSpPr>
          <p:cNvPr id="307" name="Google Shape;307;p13"/>
          <p:cNvGrpSpPr/>
          <p:nvPr/>
        </p:nvGrpSpPr>
        <p:grpSpPr>
          <a:xfrm>
            <a:off x="6980400" y="-123275"/>
            <a:ext cx="1199400" cy="1183800"/>
            <a:chOff x="4656700" y="3810000"/>
            <a:chExt cx="1199400" cy="1183800"/>
          </a:xfrm>
        </p:grpSpPr>
        <p:sp>
          <p:nvSpPr>
            <p:cNvPr id="308" name="Google Shape;308;p1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13"/>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ONE_COLUMN_TEXT_3">
    <p:spTree>
      <p:nvGrpSpPr>
        <p:cNvPr id="1" name="Shape 466"/>
        <p:cNvGrpSpPr/>
        <p:nvPr/>
      </p:nvGrpSpPr>
      <p:grpSpPr>
        <a:xfrm>
          <a:off x="0" y="0"/>
          <a:ext cx="0" cy="0"/>
          <a:chOff x="0" y="0"/>
          <a:chExt cx="0" cy="0"/>
        </a:xfrm>
      </p:grpSpPr>
      <p:sp>
        <p:nvSpPr>
          <p:cNvPr id="467" name="Google Shape;467;p20"/>
          <p:cNvSpPr txBox="1">
            <a:spLocks noGrp="1"/>
          </p:cNvSpPr>
          <p:nvPr>
            <p:ph type="title"/>
          </p:nvPr>
        </p:nvSpPr>
        <p:spPr>
          <a:xfrm>
            <a:off x="2592450" y="1662825"/>
            <a:ext cx="39591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68" name="Google Shape;468;p20"/>
          <p:cNvSpPr txBox="1">
            <a:spLocks noGrp="1"/>
          </p:cNvSpPr>
          <p:nvPr>
            <p:ph type="subTitle" idx="1"/>
          </p:nvPr>
        </p:nvSpPr>
        <p:spPr>
          <a:xfrm>
            <a:off x="2592450" y="2189475"/>
            <a:ext cx="3959100" cy="145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grpSp>
        <p:nvGrpSpPr>
          <p:cNvPr id="469" name="Google Shape;469;p20"/>
          <p:cNvGrpSpPr/>
          <p:nvPr/>
        </p:nvGrpSpPr>
        <p:grpSpPr>
          <a:xfrm>
            <a:off x="8359925" y="2619788"/>
            <a:ext cx="284100" cy="283800"/>
            <a:chOff x="8359925" y="2619788"/>
            <a:chExt cx="284100" cy="283800"/>
          </a:xfrm>
        </p:grpSpPr>
        <p:sp>
          <p:nvSpPr>
            <p:cNvPr id="470" name="Google Shape;470;p20"/>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0"/>
          <p:cNvGrpSpPr/>
          <p:nvPr/>
        </p:nvGrpSpPr>
        <p:grpSpPr>
          <a:xfrm>
            <a:off x="1603488" y="351200"/>
            <a:ext cx="284100" cy="283800"/>
            <a:chOff x="1603488" y="351200"/>
            <a:chExt cx="284100" cy="283800"/>
          </a:xfrm>
        </p:grpSpPr>
        <p:sp>
          <p:nvSpPr>
            <p:cNvPr id="473" name="Google Shape;473;p20"/>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0"/>
          <p:cNvGrpSpPr/>
          <p:nvPr/>
        </p:nvGrpSpPr>
        <p:grpSpPr>
          <a:xfrm>
            <a:off x="6214200" y="-2394125"/>
            <a:ext cx="5411400" cy="5412300"/>
            <a:chOff x="6214200" y="-2394125"/>
            <a:chExt cx="5411400" cy="5412300"/>
          </a:xfrm>
        </p:grpSpPr>
        <p:sp>
          <p:nvSpPr>
            <p:cNvPr id="476" name="Google Shape;476;p20"/>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7" name="Google Shape;477;p20"/>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grpSp>
        <p:nvGrpSpPr>
          <p:cNvPr id="478" name="Google Shape;478;p20"/>
          <p:cNvGrpSpPr/>
          <p:nvPr/>
        </p:nvGrpSpPr>
        <p:grpSpPr>
          <a:xfrm>
            <a:off x="6992175" y="3100998"/>
            <a:ext cx="1937400" cy="1937400"/>
            <a:chOff x="6992175" y="3100998"/>
            <a:chExt cx="1937400" cy="1937400"/>
          </a:xfrm>
        </p:grpSpPr>
        <p:sp>
          <p:nvSpPr>
            <p:cNvPr id="479" name="Google Shape;479;p2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0" name="Google Shape;480;p20"/>
            <p:cNvPicPr preferRelativeResize="0"/>
            <p:nvPr/>
          </p:nvPicPr>
          <p:blipFill>
            <a:blip r:embed="rId3">
              <a:alphaModFix/>
            </a:blip>
            <a:stretch>
              <a:fillRect/>
            </a:stretch>
          </p:blipFill>
          <p:spPr>
            <a:xfrm>
              <a:off x="7277725" y="3465750"/>
              <a:ext cx="1366300" cy="1207901"/>
            </a:xfrm>
            <a:prstGeom prst="rect">
              <a:avLst/>
            </a:prstGeom>
            <a:noFill/>
            <a:ln>
              <a:noFill/>
            </a:ln>
          </p:spPr>
        </p:pic>
      </p:grpSp>
      <p:pic>
        <p:nvPicPr>
          <p:cNvPr id="481" name="Google Shape;481;p20"/>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82" name="Google Shape;482;p20"/>
          <p:cNvGrpSpPr/>
          <p:nvPr/>
        </p:nvGrpSpPr>
        <p:grpSpPr>
          <a:xfrm>
            <a:off x="-184950" y="-103775"/>
            <a:ext cx="9302100" cy="7049600"/>
            <a:chOff x="-184950" y="-103775"/>
            <a:chExt cx="9302100" cy="7049600"/>
          </a:xfrm>
        </p:grpSpPr>
        <p:sp>
          <p:nvSpPr>
            <p:cNvPr id="483" name="Google Shape;483;p20"/>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82"/>
        <p:cNvGrpSpPr/>
        <p:nvPr/>
      </p:nvGrpSpPr>
      <p:grpSpPr>
        <a:xfrm>
          <a:off x="0" y="0"/>
          <a:ext cx="0" cy="0"/>
          <a:chOff x="0" y="0"/>
          <a:chExt cx="0" cy="0"/>
        </a:xfrm>
      </p:grpSpPr>
      <p:sp>
        <p:nvSpPr>
          <p:cNvPr id="583" name="Google Shape;583;p2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txBox="1">
            <a:spLocks noGrp="1"/>
          </p:cNvSpPr>
          <p:nvPr>
            <p:ph type="title"/>
          </p:nvPr>
        </p:nvSpPr>
        <p:spPr>
          <a:xfrm>
            <a:off x="2634450" y="539500"/>
            <a:ext cx="38751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5000">
                <a:solidFill>
                  <a:schemeClr val="lt1"/>
                </a:solidFill>
              </a:defRPr>
            </a:lvl1pPr>
            <a:lvl2pPr lvl="1" algn="r" rtl="0">
              <a:spcBef>
                <a:spcPts val="0"/>
              </a:spcBef>
              <a:spcAft>
                <a:spcPts val="0"/>
              </a:spcAft>
              <a:buClr>
                <a:schemeClr val="lt1"/>
              </a:buClr>
              <a:buSzPts val="4000"/>
              <a:buNone/>
              <a:defRPr sz="4000">
                <a:solidFill>
                  <a:schemeClr val="lt1"/>
                </a:solidFill>
              </a:defRPr>
            </a:lvl2pPr>
            <a:lvl3pPr lvl="2" algn="r" rtl="0">
              <a:spcBef>
                <a:spcPts val="0"/>
              </a:spcBef>
              <a:spcAft>
                <a:spcPts val="0"/>
              </a:spcAft>
              <a:buClr>
                <a:schemeClr val="lt1"/>
              </a:buClr>
              <a:buSzPts val="4000"/>
              <a:buNone/>
              <a:defRPr sz="4000">
                <a:solidFill>
                  <a:schemeClr val="lt1"/>
                </a:solidFill>
              </a:defRPr>
            </a:lvl3pPr>
            <a:lvl4pPr lvl="3" algn="r" rtl="0">
              <a:spcBef>
                <a:spcPts val="0"/>
              </a:spcBef>
              <a:spcAft>
                <a:spcPts val="0"/>
              </a:spcAft>
              <a:buClr>
                <a:schemeClr val="lt1"/>
              </a:buClr>
              <a:buSzPts val="4000"/>
              <a:buNone/>
              <a:defRPr sz="4000">
                <a:solidFill>
                  <a:schemeClr val="lt1"/>
                </a:solidFill>
              </a:defRPr>
            </a:lvl4pPr>
            <a:lvl5pPr lvl="4" algn="r" rtl="0">
              <a:spcBef>
                <a:spcPts val="0"/>
              </a:spcBef>
              <a:spcAft>
                <a:spcPts val="0"/>
              </a:spcAft>
              <a:buClr>
                <a:schemeClr val="lt1"/>
              </a:buClr>
              <a:buSzPts val="4000"/>
              <a:buNone/>
              <a:defRPr sz="4000">
                <a:solidFill>
                  <a:schemeClr val="lt1"/>
                </a:solidFill>
              </a:defRPr>
            </a:lvl5pPr>
            <a:lvl6pPr lvl="5" algn="r" rtl="0">
              <a:spcBef>
                <a:spcPts val="0"/>
              </a:spcBef>
              <a:spcAft>
                <a:spcPts val="0"/>
              </a:spcAft>
              <a:buClr>
                <a:schemeClr val="lt1"/>
              </a:buClr>
              <a:buSzPts val="4000"/>
              <a:buNone/>
              <a:defRPr sz="4000">
                <a:solidFill>
                  <a:schemeClr val="lt1"/>
                </a:solidFill>
              </a:defRPr>
            </a:lvl6pPr>
            <a:lvl7pPr lvl="6" algn="r" rtl="0">
              <a:spcBef>
                <a:spcPts val="0"/>
              </a:spcBef>
              <a:spcAft>
                <a:spcPts val="0"/>
              </a:spcAft>
              <a:buClr>
                <a:schemeClr val="lt1"/>
              </a:buClr>
              <a:buSzPts val="4000"/>
              <a:buNone/>
              <a:defRPr sz="4000">
                <a:solidFill>
                  <a:schemeClr val="lt1"/>
                </a:solidFill>
              </a:defRPr>
            </a:lvl7pPr>
            <a:lvl8pPr lvl="7" algn="r" rtl="0">
              <a:spcBef>
                <a:spcPts val="0"/>
              </a:spcBef>
              <a:spcAft>
                <a:spcPts val="0"/>
              </a:spcAft>
              <a:buClr>
                <a:schemeClr val="lt1"/>
              </a:buClr>
              <a:buSzPts val="4000"/>
              <a:buNone/>
              <a:defRPr sz="4000">
                <a:solidFill>
                  <a:schemeClr val="lt1"/>
                </a:solidFill>
              </a:defRPr>
            </a:lvl8pPr>
            <a:lvl9pPr lvl="8" algn="r" rtl="0">
              <a:spcBef>
                <a:spcPts val="0"/>
              </a:spcBef>
              <a:spcAft>
                <a:spcPts val="0"/>
              </a:spcAft>
              <a:buClr>
                <a:schemeClr val="lt1"/>
              </a:buClr>
              <a:buSzPts val="4000"/>
              <a:buNone/>
              <a:defRPr sz="4000">
                <a:solidFill>
                  <a:schemeClr val="lt1"/>
                </a:solidFill>
              </a:defRPr>
            </a:lvl9pPr>
          </a:lstStyle>
          <a:p>
            <a:endParaRPr/>
          </a:p>
        </p:txBody>
      </p:sp>
      <p:sp>
        <p:nvSpPr>
          <p:cNvPr id="586" name="Google Shape;586;p25"/>
          <p:cNvSpPr txBox="1">
            <a:spLocks noGrp="1"/>
          </p:cNvSpPr>
          <p:nvPr>
            <p:ph type="subTitle" idx="1"/>
          </p:nvPr>
        </p:nvSpPr>
        <p:spPr>
          <a:xfrm>
            <a:off x="2634450" y="1440412"/>
            <a:ext cx="3875100" cy="123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7" name="Google Shape;587;p25"/>
          <p:cNvSpPr txBox="1">
            <a:spLocks noGrp="1"/>
          </p:cNvSpPr>
          <p:nvPr>
            <p:ph type="subTitle" idx="2"/>
          </p:nvPr>
        </p:nvSpPr>
        <p:spPr>
          <a:xfrm>
            <a:off x="2634450" y="3609912"/>
            <a:ext cx="38751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None/>
              <a:defRPr>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8" name="Google Shape;588;p25"/>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flipH="1">
            <a:off x="1926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txBox="1"/>
          <p:nvPr/>
        </p:nvSpPr>
        <p:spPr>
          <a:xfrm>
            <a:off x="2376750" y="4031788"/>
            <a:ext cx="4390500" cy="49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lang="en" sz="1200"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200">
                <a:solidFill>
                  <a:schemeClr val="lt1"/>
                </a:solidFill>
                <a:latin typeface="Anaheim"/>
                <a:ea typeface="Anaheim"/>
                <a:cs typeface="Anaheim"/>
                <a:sym typeface="Anaheim"/>
              </a:rPr>
              <a:t>, including icons by </a:t>
            </a:r>
            <a:r>
              <a:rPr lang="en" sz="1200"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200" b="1">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lang="en" sz="1200"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200" b="1">
              <a:solidFill>
                <a:schemeClr val="lt1"/>
              </a:solidFill>
              <a:latin typeface="Anaheim"/>
              <a:ea typeface="Anaheim"/>
              <a:cs typeface="Anaheim"/>
              <a:sym typeface="Anaheim"/>
            </a:endParaRPr>
          </a:p>
        </p:txBody>
      </p:sp>
      <p:grpSp>
        <p:nvGrpSpPr>
          <p:cNvPr id="606" name="Google Shape;606;p25"/>
          <p:cNvGrpSpPr/>
          <p:nvPr/>
        </p:nvGrpSpPr>
        <p:grpSpPr>
          <a:xfrm>
            <a:off x="1603488" y="351200"/>
            <a:ext cx="284100" cy="283800"/>
            <a:chOff x="1603488" y="351200"/>
            <a:chExt cx="284100" cy="283800"/>
          </a:xfrm>
        </p:grpSpPr>
        <p:sp>
          <p:nvSpPr>
            <p:cNvPr id="607" name="Google Shape;607;p25"/>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5"/>
          <p:cNvGrpSpPr/>
          <p:nvPr/>
        </p:nvGrpSpPr>
        <p:grpSpPr>
          <a:xfrm>
            <a:off x="7291250" y="2506838"/>
            <a:ext cx="284100" cy="283800"/>
            <a:chOff x="7291250" y="2506838"/>
            <a:chExt cx="284100" cy="283800"/>
          </a:xfrm>
        </p:grpSpPr>
        <p:sp>
          <p:nvSpPr>
            <p:cNvPr id="610" name="Google Shape;610;p25"/>
            <p:cNvSpPr/>
            <p:nvPr/>
          </p:nvSpPr>
          <p:spPr>
            <a:xfrm>
              <a:off x="7291250" y="250683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7351375" y="256681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5"/>
          <p:cNvGrpSpPr/>
          <p:nvPr/>
        </p:nvGrpSpPr>
        <p:grpSpPr>
          <a:xfrm>
            <a:off x="6214200" y="-2368060"/>
            <a:ext cx="5411400" cy="5412300"/>
            <a:chOff x="6214200" y="-2394125"/>
            <a:chExt cx="5411400" cy="5412300"/>
          </a:xfrm>
        </p:grpSpPr>
        <p:sp>
          <p:nvSpPr>
            <p:cNvPr id="613" name="Google Shape;613;p25"/>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 name="Google Shape;614;p25"/>
            <p:cNvPicPr preferRelativeResize="0"/>
            <p:nvPr/>
          </p:nvPicPr>
          <p:blipFill rotWithShape="1">
            <a:blip r:embed="rId5">
              <a:alphaModFix/>
            </a:blip>
            <a:srcRect l="2740" t="34104" r="40292" b="4511"/>
            <a:stretch/>
          </p:blipFill>
          <p:spPr>
            <a:xfrm>
              <a:off x="6992175" y="-28225"/>
              <a:ext cx="2151825" cy="208588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7" r:id="rId5"/>
    <p:sldLayoutId id="2147483658" r:id="rId6"/>
    <p:sldLayoutId id="2147483659" r:id="rId7"/>
    <p:sldLayoutId id="2147483666"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hyperlink" Target="mailto:buntypatil1305@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644"/>
        <p:cNvGrpSpPr/>
        <p:nvPr/>
      </p:nvGrpSpPr>
      <p:grpSpPr>
        <a:xfrm>
          <a:off x="0" y="0"/>
          <a:ext cx="0" cy="0"/>
          <a:chOff x="0" y="0"/>
          <a:chExt cx="0" cy="0"/>
        </a:xfrm>
      </p:grpSpPr>
      <p:grpSp>
        <p:nvGrpSpPr>
          <p:cNvPr id="645" name="Google Shape;645;p30"/>
          <p:cNvGrpSpPr/>
          <p:nvPr/>
        </p:nvGrpSpPr>
        <p:grpSpPr>
          <a:xfrm>
            <a:off x="-1637549" y="279760"/>
            <a:ext cx="6537599" cy="6502814"/>
            <a:chOff x="-1656600" y="279760"/>
            <a:chExt cx="6537599" cy="6502814"/>
          </a:xfrm>
        </p:grpSpPr>
        <p:sp>
          <p:nvSpPr>
            <p:cNvPr id="646" name="Google Shape;646;p30"/>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7" name="Google Shape;647;p30"/>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648" name="Google Shape;648;p30"/>
          <p:cNvGrpSpPr/>
          <p:nvPr/>
        </p:nvGrpSpPr>
        <p:grpSpPr>
          <a:xfrm>
            <a:off x="2276095" y="-158954"/>
            <a:ext cx="1937400" cy="1937400"/>
            <a:chOff x="2276095" y="-158954"/>
            <a:chExt cx="1937400" cy="1937400"/>
          </a:xfrm>
        </p:grpSpPr>
        <p:sp>
          <p:nvSpPr>
            <p:cNvPr id="649" name="Google Shape;649;p30"/>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0" name="Google Shape;650;p30"/>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651" name="Google Shape;651;p30"/>
          <p:cNvGrpSpPr/>
          <p:nvPr/>
        </p:nvGrpSpPr>
        <p:grpSpPr>
          <a:xfrm>
            <a:off x="6992175" y="3100998"/>
            <a:ext cx="1937400" cy="1937400"/>
            <a:chOff x="6992175" y="3100998"/>
            <a:chExt cx="1937400" cy="1937400"/>
          </a:xfrm>
        </p:grpSpPr>
        <p:sp>
          <p:nvSpPr>
            <p:cNvPr id="652" name="Google Shape;65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3" name="Google Shape;653;p30"/>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654" name="Google Shape;654;p30"/>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CORONA </a:t>
            </a:r>
            <a:r>
              <a:rPr lang="en" dirty="0">
                <a:solidFill>
                  <a:schemeClr val="accent1"/>
                </a:solidFill>
                <a:latin typeface="Do Hyeon" panose="020B0604020202020204" charset="-127"/>
                <a:ea typeface="Do Hyeon" panose="020B0604020202020204" charset="-127"/>
              </a:rPr>
              <a:t>VIRUS</a:t>
            </a:r>
            <a:r>
              <a:rPr lang="en" dirty="0">
                <a:solidFill>
                  <a:schemeClr val="accent1"/>
                </a:solidFill>
              </a:rPr>
              <a:t> ANALYSIS</a:t>
            </a:r>
            <a:endParaRPr dirty="0"/>
          </a:p>
        </p:txBody>
      </p:sp>
      <p:sp>
        <p:nvSpPr>
          <p:cNvPr id="655" name="Google Shape;655;p30"/>
          <p:cNvSpPr txBox="1">
            <a:spLocks noGrp="1"/>
          </p:cNvSpPr>
          <p:nvPr>
            <p:ph type="subTitle" idx="1"/>
          </p:nvPr>
        </p:nvSpPr>
        <p:spPr>
          <a:xfrm>
            <a:off x="1866300" y="3011609"/>
            <a:ext cx="5650068" cy="49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1" i="0" dirty="0">
                <a:solidFill>
                  <a:srgbClr val="ECECEC"/>
                </a:solidFill>
                <a:effectLst/>
                <a:latin typeface="Aharoni" panose="02010803020104030203" pitchFamily="2" charset="-79"/>
                <a:cs typeface="Aharoni" panose="02010803020104030203" pitchFamily="2" charset="-79"/>
              </a:rPr>
              <a:t>Data-Driven Insights into the Spread and Impact of CORONA VIRUS</a:t>
            </a:r>
            <a:endParaRPr dirty="0">
              <a:latin typeface="Aharoni" panose="02010803020104030203" pitchFamily="2" charset="-79"/>
              <a:cs typeface="Aharoni" panose="02010803020104030203" pitchFamily="2" charset="-79"/>
            </a:endParaRPr>
          </a:p>
        </p:txBody>
      </p:sp>
      <p:cxnSp>
        <p:nvCxnSpPr>
          <p:cNvPr id="656" name="Google Shape;656;p30"/>
          <p:cNvCxnSpPr/>
          <p:nvPr/>
        </p:nvCxnSpPr>
        <p:spPr>
          <a:xfrm>
            <a:off x="2144348" y="2885798"/>
            <a:ext cx="4855305" cy="0"/>
          </a:xfrm>
          <a:prstGeom prst="straightConnector1">
            <a:avLst/>
          </a:prstGeom>
          <a:noFill/>
          <a:ln w="28575" cap="flat" cmpd="sng">
            <a:solidFill>
              <a:srgbClr val="FFFFFF"/>
            </a:solidFill>
            <a:prstDash val="solid"/>
            <a:round/>
            <a:headEnd type="none" w="med" len="med"/>
            <a:tailEnd type="none" w="med" len="med"/>
          </a:ln>
        </p:spPr>
      </p:cxnSp>
      <p:sp>
        <p:nvSpPr>
          <p:cNvPr id="2" name="TextBox 1">
            <a:extLst>
              <a:ext uri="{FF2B5EF4-FFF2-40B4-BE49-F238E27FC236}">
                <a16:creationId xmlns:a16="http://schemas.microsoft.com/office/drawing/2014/main" id="{7DF1F1EF-3F64-456A-B29C-5FC81541D893}"/>
              </a:ext>
            </a:extLst>
          </p:cNvPr>
          <p:cNvSpPr txBox="1"/>
          <p:nvPr/>
        </p:nvSpPr>
        <p:spPr>
          <a:xfrm>
            <a:off x="3716534" y="3755132"/>
            <a:ext cx="1857080" cy="523220"/>
          </a:xfrm>
          <a:prstGeom prst="rect">
            <a:avLst/>
          </a:prstGeom>
          <a:noFill/>
        </p:spPr>
        <p:txBody>
          <a:bodyPr wrap="square" rtlCol="0">
            <a:spAutoFit/>
          </a:bodyPr>
          <a:lstStyle/>
          <a:p>
            <a:pPr algn="ctr"/>
            <a:r>
              <a:rPr lang="en-US" b="1" dirty="0">
                <a:solidFill>
                  <a:schemeClr val="bg1"/>
                </a:solidFill>
                <a:latin typeface="Anaheim" panose="020B0604020202020204" charset="0"/>
              </a:rPr>
              <a:t>Presented By: Love</a:t>
            </a:r>
          </a:p>
          <a:p>
            <a:pPr algn="ctr"/>
            <a:endParaRPr lang="en-IN" b="1" dirty="0">
              <a:solidFill>
                <a:schemeClr val="bg1"/>
              </a:solidFill>
              <a:latin typeface="Anaheim"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8" y="3353421"/>
            <a:ext cx="5627762" cy="4246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A total of 78386 rows are present in the dataset.</a:t>
            </a:r>
            <a:endParaRPr b="1" dirty="0"/>
          </a:p>
        </p:txBody>
      </p:sp>
      <p:sp>
        <p:nvSpPr>
          <p:cNvPr id="796" name="Google Shape;796;p38"/>
          <p:cNvSpPr txBox="1">
            <a:spLocks noGrp="1"/>
          </p:cNvSpPr>
          <p:nvPr>
            <p:ph type="title"/>
          </p:nvPr>
        </p:nvSpPr>
        <p:spPr>
          <a:xfrm>
            <a:off x="874638" y="364960"/>
            <a:ext cx="5430150"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Q-2 Check total number of rows</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3" r="-69" b="-239"/>
          <a:stretch/>
        </p:blipFill>
        <p:spPr>
          <a:xfrm>
            <a:off x="960119" y="1158864"/>
            <a:ext cx="2470885" cy="995904"/>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t="-68" b="23877"/>
          <a:stretch/>
        </p:blipFill>
        <p:spPr>
          <a:xfrm>
            <a:off x="960119" y="2412999"/>
            <a:ext cx="1159691" cy="737218"/>
          </a:xfrm>
          <a:prstGeom prst="rect">
            <a:avLst/>
          </a:prstGeom>
        </p:spPr>
      </p:pic>
    </p:spTree>
    <p:extLst>
      <p:ext uri="{BB962C8B-B14F-4D97-AF65-F5344CB8AC3E}">
        <p14:creationId xmlns:p14="http://schemas.microsoft.com/office/powerpoint/2010/main" val="67958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7" y="3353419"/>
            <a:ext cx="5627762" cy="56664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Start date: January 22, 2020</a:t>
            </a:r>
          </a:p>
          <a:p>
            <a:pPr marL="0" lvl="0" indent="0" algn="just" rtl="0">
              <a:spcBef>
                <a:spcPts val="0"/>
              </a:spcBef>
              <a:spcAft>
                <a:spcPts val="0"/>
              </a:spcAft>
            </a:pPr>
            <a:r>
              <a:rPr lang="en-US" b="1" dirty="0"/>
              <a:t>End date: June 13, 2021</a:t>
            </a:r>
            <a:endParaRPr b="1" dirty="0"/>
          </a:p>
        </p:txBody>
      </p:sp>
      <p:sp>
        <p:nvSpPr>
          <p:cNvPr id="796" name="Google Shape;796;p38"/>
          <p:cNvSpPr txBox="1">
            <a:spLocks noGrp="1"/>
          </p:cNvSpPr>
          <p:nvPr>
            <p:ph type="title"/>
          </p:nvPr>
        </p:nvSpPr>
        <p:spPr>
          <a:xfrm>
            <a:off x="874637" y="364960"/>
            <a:ext cx="6152696"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Q-3 Check what the start date and end date is</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a:blip r:embed="rId3"/>
          <a:srcRect t="616" b="616"/>
          <a:stretch/>
        </p:blipFill>
        <p:spPr>
          <a:xfrm>
            <a:off x="960119" y="1158864"/>
            <a:ext cx="2470885" cy="995904"/>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l="239" r="356"/>
          <a:stretch/>
        </p:blipFill>
        <p:spPr>
          <a:xfrm>
            <a:off x="960119" y="2385485"/>
            <a:ext cx="1909233" cy="737218"/>
          </a:xfrm>
          <a:prstGeom prst="rect">
            <a:avLst/>
          </a:prstGeom>
        </p:spPr>
      </p:pic>
    </p:spTree>
    <p:extLst>
      <p:ext uri="{BB962C8B-B14F-4D97-AF65-F5344CB8AC3E}">
        <p14:creationId xmlns:p14="http://schemas.microsoft.com/office/powerpoint/2010/main" val="402742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7" y="3504101"/>
            <a:ext cx="5627762" cy="56664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A total of 18 months present in the dataset.</a:t>
            </a:r>
          </a:p>
        </p:txBody>
      </p:sp>
      <p:sp>
        <p:nvSpPr>
          <p:cNvPr id="796" name="Google Shape;796;p38"/>
          <p:cNvSpPr txBox="1">
            <a:spLocks noGrp="1"/>
          </p:cNvSpPr>
          <p:nvPr>
            <p:ph type="title"/>
          </p:nvPr>
        </p:nvSpPr>
        <p:spPr>
          <a:xfrm>
            <a:off x="874637" y="364960"/>
            <a:ext cx="6152696"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Q-4 Number of months present in the dataset</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568" r="1232"/>
          <a:stretch/>
        </p:blipFill>
        <p:spPr>
          <a:xfrm>
            <a:off x="960119" y="1159432"/>
            <a:ext cx="4542366" cy="995904"/>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t="3799" r="-512" b="15121"/>
          <a:stretch/>
        </p:blipFill>
        <p:spPr>
          <a:xfrm>
            <a:off x="960119" y="2385502"/>
            <a:ext cx="1338581" cy="888433"/>
          </a:xfrm>
          <a:prstGeom prst="rect">
            <a:avLst/>
          </a:prstGeom>
        </p:spPr>
      </p:pic>
    </p:spTree>
    <p:extLst>
      <p:ext uri="{BB962C8B-B14F-4D97-AF65-F5344CB8AC3E}">
        <p14:creationId xmlns:p14="http://schemas.microsoft.com/office/powerpoint/2010/main" val="184522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t="1154" b="332"/>
          <a:stretch/>
        </p:blipFill>
        <p:spPr>
          <a:xfrm>
            <a:off x="998067" y="1071132"/>
            <a:ext cx="2629108" cy="129028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Q-5 Find the monthly average for confirmed, deaths, and recovered cases. </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tretch>
            <a:fillRect/>
          </a:stretch>
        </p:blipFill>
        <p:spPr>
          <a:xfrm>
            <a:off x="996535" y="2441544"/>
            <a:ext cx="2629107" cy="2625365"/>
          </a:xfrm>
          <a:prstGeom prst="rect">
            <a:avLst/>
          </a:prstGeom>
        </p:spPr>
      </p:pic>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3447098"/>
          </a:xfrm>
        </p:spPr>
        <p:txBody>
          <a:bodyPr wrap="square" lIns="0" tIns="0" rIns="0" bIns="0" anchor="t" anchorCtr="0">
            <a:spAutoFit/>
          </a:bodyPr>
          <a:lstStyle/>
          <a:p>
            <a:pPr algn="l">
              <a:buFont typeface="Arial" panose="020B0604020202020204" pitchFamily="34" charset="0"/>
              <a:buChar char="•"/>
            </a:pPr>
            <a:r>
              <a:rPr lang="en-US" sz="1600" b="1" dirty="0"/>
              <a:t>Based on the monthly average for confirmed, deaths, and recovered cases, it is evident that there was a significant peak in average cases during the first wave, from April 2020 to January 2021. There was a gradual increase during this period. </a:t>
            </a:r>
          </a:p>
          <a:p>
            <a:pPr algn="l">
              <a:buFont typeface="Arial" panose="020B0604020202020204" pitchFamily="34" charset="0"/>
              <a:buChar char="•"/>
            </a:pPr>
            <a:r>
              <a:rPr lang="en-US" sz="1600" b="1" dirty="0"/>
              <a:t>In February and March 2021, there was a slight decrease in the monthly average cases. </a:t>
            </a:r>
          </a:p>
          <a:p>
            <a:pPr algn="l">
              <a:buFont typeface="Arial" panose="020B0604020202020204" pitchFamily="34" charset="0"/>
              <a:buChar char="•"/>
            </a:pPr>
            <a:r>
              <a:rPr lang="en-US" sz="1600" b="1" dirty="0"/>
              <a:t>However, in April 2021, the monthly average cases increased again and reached a peak, which lasted until June 2021.</a:t>
            </a:r>
            <a:endParaRPr lang="en-IN" sz="1600" b="1" dirty="0"/>
          </a:p>
        </p:txBody>
      </p:sp>
    </p:spTree>
    <p:extLst>
      <p:ext uri="{BB962C8B-B14F-4D97-AF65-F5344CB8AC3E}">
        <p14:creationId xmlns:p14="http://schemas.microsoft.com/office/powerpoint/2010/main" val="271246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27" r="2228"/>
          <a:stretch/>
        </p:blipFill>
        <p:spPr>
          <a:xfrm>
            <a:off x="998067" y="1071131"/>
            <a:ext cx="2693920" cy="129028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Q-6 Find the minimum values for confirmed, deaths, and recovered cases per year.</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998067" y="2454048"/>
            <a:ext cx="2693920" cy="666040"/>
          </a:xfrm>
          <a:prstGeom prst="rect">
            <a:avLst/>
          </a:prstGeom>
        </p:spPr>
      </p:pic>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3200876"/>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minimum number of confirmed, deaths, and recovered cases was 0 in both 2020 and 2021.</a:t>
            </a:r>
          </a:p>
          <a:p>
            <a:pPr marL="425450" indent="-285750" algn="l">
              <a:buFont typeface="Arial" panose="020B0604020202020204" pitchFamily="34" charset="0"/>
              <a:buChar char="•"/>
            </a:pPr>
            <a:r>
              <a:rPr lang="en-US" sz="1600" b="1" dirty="0"/>
              <a:t>In 2020, the minimum value could be 0 during the initial stages of the pandemic when the virus had not yet spread nationwide.</a:t>
            </a:r>
          </a:p>
          <a:p>
            <a:pPr marL="425450" indent="-285750" algn="l">
              <a:buFont typeface="Arial" panose="020B0604020202020204" pitchFamily="34" charset="0"/>
              <a:buChar char="•"/>
            </a:pPr>
            <a:r>
              <a:rPr lang="en-US" sz="1600" b="1" dirty="0"/>
              <a:t>In 2021, when the number of cases was at its peak, it was not possible for the minimum values in 2021 to be 0. This could happen if the Null values were replaced by 0 in the dataset.</a:t>
            </a:r>
            <a:endParaRPr lang="en-IN" sz="1600" b="1" dirty="0"/>
          </a:p>
        </p:txBody>
      </p:sp>
    </p:spTree>
    <p:extLst>
      <p:ext uri="{BB962C8B-B14F-4D97-AF65-F5344CB8AC3E}">
        <p14:creationId xmlns:p14="http://schemas.microsoft.com/office/powerpoint/2010/main" val="38932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256" r="4526"/>
          <a:stretch/>
        </p:blipFill>
        <p:spPr>
          <a:xfrm>
            <a:off x="998067" y="1071131"/>
            <a:ext cx="2752537" cy="129028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Q-7 Find the maximum values for confirmed, deaths, and recovered cases per year.</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8293" y="2454048"/>
            <a:ext cx="2742311" cy="666040"/>
          </a:xfrm>
          <a:prstGeom prst="rect">
            <a:avLst/>
          </a:prstGeom>
        </p:spPr>
      </p:pic>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2215991"/>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maximum number of confirmed cases in 2020 is comparatively higher than in 2021. </a:t>
            </a:r>
          </a:p>
          <a:p>
            <a:pPr marL="425450" indent="-285750" algn="l">
              <a:buFont typeface="Arial" panose="020B0604020202020204" pitchFamily="34" charset="0"/>
              <a:buChar char="•"/>
            </a:pPr>
            <a:r>
              <a:rPr lang="en-US" sz="1600" b="1" dirty="0"/>
              <a:t>In 2020, the reported number of deaths is lower than in 2021.</a:t>
            </a:r>
          </a:p>
          <a:p>
            <a:pPr marL="425450" indent="-285750" algn="l">
              <a:buFont typeface="Arial" panose="020B0604020202020204" pitchFamily="34" charset="0"/>
              <a:buChar char="•"/>
            </a:pPr>
            <a:r>
              <a:rPr lang="en-US" sz="1600" b="1" dirty="0"/>
              <a:t>The number of recovered cases is lower in 2021, possibly due to a decrease in confirmed cases for the same period.</a:t>
            </a:r>
            <a:endParaRPr lang="en-IN" sz="1600" b="1" dirty="0"/>
          </a:p>
        </p:txBody>
      </p:sp>
    </p:spTree>
    <p:extLst>
      <p:ext uri="{BB962C8B-B14F-4D97-AF65-F5344CB8AC3E}">
        <p14:creationId xmlns:p14="http://schemas.microsoft.com/office/powerpoint/2010/main" val="403076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8933" r="8255"/>
          <a:stretch/>
        </p:blipFill>
        <p:spPr>
          <a:xfrm>
            <a:off x="721151" y="1071131"/>
            <a:ext cx="2907137" cy="1133649"/>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Q-8 Find the total number of confirmed, deaths, and recovered cases per month.</a:t>
            </a:r>
            <a:endParaRPr sz="2400" dirty="0">
              <a:solidFill>
                <a:schemeClr val="bg1"/>
              </a:solidFill>
            </a:endParaRPr>
          </a:p>
        </p:txBody>
      </p:sp>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1723549"/>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total number of confirmed and recovered cases peaked in December 2020 during the first wave of COVID-19.</a:t>
            </a:r>
          </a:p>
          <a:p>
            <a:pPr marL="425450" indent="-285750" algn="l">
              <a:buFont typeface="Arial" panose="020B0604020202020204" pitchFamily="34" charset="0"/>
              <a:buChar char="•"/>
            </a:pPr>
            <a:r>
              <a:rPr lang="en-US" sz="1600" b="1" dirty="0"/>
              <a:t>In April 2021, the total confirmed and recovered cases reported were the highest across both waves.</a:t>
            </a:r>
            <a:endParaRPr lang="en-IN" sz="1600" b="1" dirty="0"/>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3" y="2438813"/>
            <a:ext cx="2625045" cy="2496359"/>
          </a:xfrm>
          <a:prstGeom prst="rect">
            <a:avLst/>
          </a:prstGeom>
        </p:spPr>
      </p:pic>
    </p:spTree>
    <p:extLst>
      <p:ext uri="{BB962C8B-B14F-4D97-AF65-F5344CB8AC3E}">
        <p14:creationId xmlns:p14="http://schemas.microsoft.com/office/powerpoint/2010/main" val="130361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22" r="488"/>
          <a:stretch/>
        </p:blipFill>
        <p:spPr>
          <a:xfrm>
            <a:off x="1003243" y="1146545"/>
            <a:ext cx="3483203" cy="1133649"/>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Q-9 Check how corona virus spread out with respect to confirmed cases.</a:t>
            </a:r>
            <a:endParaRPr sz="2400" dirty="0">
              <a:solidFill>
                <a:schemeClr val="bg1"/>
              </a:solidFill>
            </a:endParaRPr>
          </a:p>
        </p:txBody>
      </p:sp>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874636" y="3161902"/>
            <a:ext cx="6280308" cy="1477328"/>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high variance (157,288,925.08) and standard deviation (12,541.49) indicate significant variability in the spread of the virus in different areas and at different times.</a:t>
            </a:r>
          </a:p>
          <a:p>
            <a:pPr marL="425450" indent="-285750" algn="l">
              <a:buFont typeface="Arial" panose="020B0604020202020204" pitchFamily="34" charset="0"/>
              <a:buChar char="•"/>
            </a:pPr>
            <a:r>
              <a:rPr lang="en-US" sz="1600" b="1" dirty="0"/>
              <a:t>A high standard deviation indicates varying numbers of confirmed cases, highlighting localized outbreaks or surges in specific regions or periods.</a:t>
            </a:r>
            <a:endParaRPr lang="en-IN" sz="1600" b="1" dirty="0"/>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3" y="2442059"/>
            <a:ext cx="3492046" cy="560378"/>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4572000" y="1102729"/>
            <a:ext cx="3002437" cy="196977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The global impact of the virus is evident with a total of 169,065,144 confirmed cases. </a:t>
            </a:r>
          </a:p>
          <a:p>
            <a:pPr marL="425450" indent="-285750" algn="l">
              <a:buFont typeface="Arial" panose="020B0604020202020204" pitchFamily="34" charset="0"/>
              <a:buChar char="•"/>
            </a:pPr>
            <a:r>
              <a:rPr lang="en-US" sz="1600" b="1" dirty="0"/>
              <a:t>On average, each record in the dataset reports 2,157 confirmed cases, indicating high transmission rates of the virus.</a:t>
            </a:r>
          </a:p>
        </p:txBody>
      </p:sp>
    </p:spTree>
    <p:extLst>
      <p:ext uri="{BB962C8B-B14F-4D97-AF65-F5344CB8AC3E}">
        <p14:creationId xmlns:p14="http://schemas.microsoft.com/office/powerpoint/2010/main" val="354167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t="621" b="627"/>
          <a:stretch/>
        </p:blipFill>
        <p:spPr>
          <a:xfrm>
            <a:off x="1003243" y="914401"/>
            <a:ext cx="348320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Q-10 Check how corona virus spread out with respect to deaths per month.</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571750"/>
            <a:ext cx="3483203" cy="2509297"/>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4572000" y="1102729"/>
            <a:ext cx="3483203" cy="246221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Significant rise in deaths from 190 in January 2020 to 41,346 in March 2020.</a:t>
            </a:r>
          </a:p>
          <a:p>
            <a:pPr marL="425450" indent="-285750" algn="l">
              <a:buFont typeface="Arial" panose="020B0604020202020204" pitchFamily="34" charset="0"/>
              <a:buChar char="•"/>
            </a:pPr>
            <a:r>
              <a:rPr lang="en-US" sz="1600" b="1" dirty="0"/>
              <a:t>Highest number of deaths recorded at 339,996 in December 2020</a:t>
            </a:r>
          </a:p>
          <a:p>
            <a:pPr marL="425450" indent="-285750" algn="l">
              <a:buFont typeface="Arial" panose="020B0604020202020204" pitchFamily="34" charset="0"/>
              <a:buChar char="•"/>
            </a:pPr>
            <a:r>
              <a:rPr lang="en-US" sz="1600" b="1" dirty="0"/>
              <a:t>Average death peaks in December 2020 with an average of 71 deaths.</a:t>
            </a:r>
          </a:p>
          <a:p>
            <a:pPr marL="425450" indent="-285750" algn="l">
              <a:buFont typeface="Arial" panose="020B0604020202020204" pitchFamily="34" charset="0"/>
              <a:buChar char="•"/>
            </a:pPr>
            <a:r>
              <a:rPr lang="en-US" sz="1600" b="1" dirty="0"/>
              <a:t>Variance and standard deviation peak in December 2020 indicating higher variability.</a:t>
            </a:r>
          </a:p>
        </p:txBody>
      </p:sp>
    </p:spTree>
    <p:extLst>
      <p:ext uri="{BB962C8B-B14F-4D97-AF65-F5344CB8AC3E}">
        <p14:creationId xmlns:p14="http://schemas.microsoft.com/office/powerpoint/2010/main" val="424368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402" r="-146"/>
          <a:stretch/>
        </p:blipFill>
        <p:spPr>
          <a:xfrm>
            <a:off x="1003242" y="1071131"/>
            <a:ext cx="3483203" cy="1266586"/>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Q-11 Check how the corona virus spread out with respect to recovered cases.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4885" y="2571750"/>
            <a:ext cx="3483203" cy="514958"/>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4486445" y="1032431"/>
            <a:ext cx="3531051" cy="196977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 The total number of recovered cases from COVID-19 is 113,089,548, indicating significant progress in treatment and recovery efforts. </a:t>
            </a:r>
          </a:p>
          <a:p>
            <a:pPr marL="425450" indent="-285750" algn="l">
              <a:buFont typeface="Arial" panose="020B0604020202020204" pitchFamily="34" charset="0"/>
              <a:buChar char="•"/>
            </a:pPr>
            <a:r>
              <a:rPr lang="en-US" sz="1600" b="1" dirty="0"/>
              <a:t>The average number of recovered cases is 1,442.73, providing insight into the recovery rate during the analyzed period.</a:t>
            </a:r>
          </a:p>
        </p:txBody>
      </p:sp>
      <p:sp>
        <p:nvSpPr>
          <p:cNvPr id="10" name="Subtitle 4">
            <a:extLst>
              <a:ext uri="{FF2B5EF4-FFF2-40B4-BE49-F238E27FC236}">
                <a16:creationId xmlns:a16="http://schemas.microsoft.com/office/drawing/2014/main" id="{562DAC90-A92D-4B9D-9E7E-3A97148CF67F}"/>
              </a:ext>
            </a:extLst>
          </p:cNvPr>
          <p:cNvSpPr txBox="1">
            <a:spLocks/>
          </p:cNvSpPr>
          <p:nvPr/>
        </p:nvSpPr>
        <p:spPr>
          <a:xfrm>
            <a:off x="874637" y="3174310"/>
            <a:ext cx="6204894" cy="172354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i="0" dirty="0">
                <a:solidFill>
                  <a:schemeClr val="bg1"/>
                </a:solidFill>
                <a:effectLst/>
                <a:latin typeface="Anaheim" panose="020B0604020202020204" charset="0"/>
              </a:rPr>
              <a:t>The variance in recovered cases is 10,702,952.26. A high variance indicates a wide spread in the number of recovered cases, which can be attributed to fluctuations over time, different waves of infections, and varying recovery rates.</a:t>
            </a:r>
          </a:p>
          <a:p>
            <a:pPr marL="425450" indent="-285750" algn="l">
              <a:buFont typeface="Arial" panose="020B0604020202020204" pitchFamily="34" charset="0"/>
              <a:buChar char="•"/>
            </a:pPr>
            <a:r>
              <a:rPr lang="en-US" sz="1600" b="1" dirty="0"/>
              <a:t> The standard deviation is 10,345.51, indicating significant fluctuations in the number of recovered cases due to varying impacts of the pandemic over time. </a:t>
            </a:r>
          </a:p>
        </p:txBody>
      </p:sp>
    </p:spTree>
    <p:extLst>
      <p:ext uri="{BB962C8B-B14F-4D97-AF65-F5344CB8AC3E}">
        <p14:creationId xmlns:p14="http://schemas.microsoft.com/office/powerpoint/2010/main" val="312958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grpSp>
        <p:nvGrpSpPr>
          <p:cNvPr id="670" name="Google Shape;670;p32"/>
          <p:cNvGrpSpPr/>
          <p:nvPr/>
        </p:nvGrpSpPr>
        <p:grpSpPr>
          <a:xfrm>
            <a:off x="7527222" y="3564253"/>
            <a:ext cx="1937400" cy="1937400"/>
            <a:chOff x="6992175" y="3100998"/>
            <a:chExt cx="1937400" cy="1937400"/>
          </a:xfrm>
        </p:grpSpPr>
        <p:sp>
          <p:nvSpPr>
            <p:cNvPr id="671" name="Google Shape;671;p32"/>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2" name="Google Shape;672;p32"/>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674" name="Google Shape;674;p32"/>
          <p:cNvSpPr/>
          <p:nvPr/>
        </p:nvSpPr>
        <p:spPr>
          <a:xfrm>
            <a:off x="2853762" y="3077318"/>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2853762" y="1182450"/>
            <a:ext cx="527700" cy="527700"/>
          </a:xfrm>
          <a:prstGeom prst="ellipse">
            <a:avLst/>
          </a:prstGeom>
          <a:gradFill>
            <a:gsLst>
              <a:gs pos="0">
                <a:schemeClr val="accent1"/>
              </a:gs>
              <a:gs pos="100000">
                <a:srgbClr val="D3E61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5629635"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txBox="1">
            <a:spLocks noGrp="1"/>
          </p:cNvSpPr>
          <p:nvPr>
            <p:ph type="title"/>
          </p:nvPr>
        </p:nvSpPr>
        <p:spPr>
          <a:xfrm>
            <a:off x="2035338" y="17515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Project Overview</a:t>
            </a:r>
            <a:endParaRPr sz="2200" dirty="0"/>
          </a:p>
        </p:txBody>
      </p:sp>
      <p:sp>
        <p:nvSpPr>
          <p:cNvPr id="679" name="Google Shape;679;p32"/>
          <p:cNvSpPr txBox="1">
            <a:spLocks noGrp="1"/>
          </p:cNvSpPr>
          <p:nvPr>
            <p:ph type="title" idx="2"/>
          </p:nvPr>
        </p:nvSpPr>
        <p:spPr>
          <a:xfrm>
            <a:off x="2840046" y="1142259"/>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80" name="Google Shape;680;p32"/>
          <p:cNvSpPr txBox="1">
            <a:spLocks noGrp="1"/>
          </p:cNvSpPr>
          <p:nvPr>
            <p:ph type="title" idx="18"/>
          </p:nvPr>
        </p:nvSpPr>
        <p:spPr>
          <a:xfrm>
            <a:off x="690365" y="42977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a:t>
            </a:r>
            <a:r>
              <a:rPr lang="en" dirty="0">
                <a:solidFill>
                  <a:schemeClr val="accent1"/>
                </a:solidFill>
              </a:rPr>
              <a:t>CONTENTS</a:t>
            </a:r>
            <a:endParaRPr dirty="0">
              <a:solidFill>
                <a:schemeClr val="accent1"/>
              </a:solidFill>
            </a:endParaRPr>
          </a:p>
        </p:txBody>
      </p:sp>
      <p:sp>
        <p:nvSpPr>
          <p:cNvPr id="681" name="Google Shape;681;p32"/>
          <p:cNvSpPr txBox="1">
            <a:spLocks noGrp="1"/>
          </p:cNvSpPr>
          <p:nvPr>
            <p:ph type="title" idx="3"/>
          </p:nvPr>
        </p:nvSpPr>
        <p:spPr>
          <a:xfrm>
            <a:off x="4731995" y="174839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Dataset</a:t>
            </a:r>
            <a:endParaRPr sz="2200" dirty="0"/>
          </a:p>
        </p:txBody>
      </p:sp>
      <p:sp>
        <p:nvSpPr>
          <p:cNvPr id="684" name="Google Shape;684;p32"/>
          <p:cNvSpPr txBox="1">
            <a:spLocks noGrp="1"/>
          </p:cNvSpPr>
          <p:nvPr>
            <p:ph type="title" idx="4"/>
          </p:nvPr>
        </p:nvSpPr>
        <p:spPr>
          <a:xfrm>
            <a:off x="5586536" y="1128219"/>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88" name="Google Shape;688;p32"/>
          <p:cNvSpPr txBox="1">
            <a:spLocks noGrp="1"/>
          </p:cNvSpPr>
          <p:nvPr>
            <p:ph type="title" idx="9"/>
          </p:nvPr>
        </p:nvSpPr>
        <p:spPr>
          <a:xfrm>
            <a:off x="2035338" y="3605018"/>
            <a:ext cx="2336400" cy="527700"/>
          </a:xfrm>
          <a:prstGeom prst="rect">
            <a:avLst/>
          </a:prstGeom>
        </p:spPr>
        <p:txBody>
          <a:bodyPr spcFirstLastPara="1" wrap="square" lIns="91425" tIns="91425" rIns="91425" bIns="91425" anchor="ctr" anchorCtr="0">
            <a:noAutofit/>
          </a:bodyPr>
          <a:lstStyle/>
          <a:p>
            <a:pPr algn="ctr"/>
            <a:r>
              <a:rPr lang="en-IN" dirty="0"/>
              <a:t>Analysis Report</a:t>
            </a:r>
            <a:endParaRPr dirty="0"/>
          </a:p>
        </p:txBody>
      </p:sp>
      <p:sp>
        <p:nvSpPr>
          <p:cNvPr id="689" name="Google Shape;689;p32"/>
          <p:cNvSpPr txBox="1">
            <a:spLocks noGrp="1"/>
          </p:cNvSpPr>
          <p:nvPr>
            <p:ph type="title" idx="13"/>
          </p:nvPr>
        </p:nvSpPr>
        <p:spPr>
          <a:xfrm>
            <a:off x="2812566" y="3035918"/>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6" name="Google Shape;677;p32">
            <a:extLst>
              <a:ext uri="{FF2B5EF4-FFF2-40B4-BE49-F238E27FC236}">
                <a16:creationId xmlns:a16="http://schemas.microsoft.com/office/drawing/2014/main" id="{721F5EA0-834C-4970-AC62-A916F2D03029}"/>
              </a:ext>
            </a:extLst>
          </p:cNvPr>
          <p:cNvSpPr/>
          <p:nvPr/>
        </p:nvSpPr>
        <p:spPr>
          <a:xfrm>
            <a:off x="5629635" y="3058036"/>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6;p32">
            <a:extLst>
              <a:ext uri="{FF2B5EF4-FFF2-40B4-BE49-F238E27FC236}">
                <a16:creationId xmlns:a16="http://schemas.microsoft.com/office/drawing/2014/main" id="{37872A1E-23C6-476F-A8F3-1515CA972AE9}"/>
              </a:ext>
            </a:extLst>
          </p:cNvPr>
          <p:cNvSpPr txBox="1">
            <a:spLocks/>
          </p:cNvSpPr>
          <p:nvPr/>
        </p:nvSpPr>
        <p:spPr>
          <a:xfrm>
            <a:off x="5575500" y="3014975"/>
            <a:ext cx="8157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Do Hyeon"/>
              <a:buNone/>
              <a:defRPr sz="3000" b="0" i="0" u="none" strike="noStrike" cap="none">
                <a:solidFill>
                  <a:schemeClr val="dk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9pPr>
          </a:lstStyle>
          <a:p>
            <a:r>
              <a:rPr lang="en" dirty="0"/>
              <a:t>04</a:t>
            </a:r>
          </a:p>
        </p:txBody>
      </p:sp>
      <p:sp>
        <p:nvSpPr>
          <p:cNvPr id="28" name="Google Shape;685;p32">
            <a:extLst>
              <a:ext uri="{FF2B5EF4-FFF2-40B4-BE49-F238E27FC236}">
                <a16:creationId xmlns:a16="http://schemas.microsoft.com/office/drawing/2014/main" id="{EF192489-2E40-4592-A187-DA79014BE9C8}"/>
              </a:ext>
            </a:extLst>
          </p:cNvPr>
          <p:cNvSpPr txBox="1">
            <a:spLocks/>
          </p:cNvSpPr>
          <p:nvPr/>
        </p:nvSpPr>
        <p:spPr>
          <a:xfrm>
            <a:off x="4725285" y="3605018"/>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 Hyeon"/>
              <a:buNone/>
              <a:defRPr sz="24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9pPr>
          </a:lstStyle>
          <a:p>
            <a:pPr algn="ctr"/>
            <a:r>
              <a:rPr lang="en" dirty="0"/>
              <a:t>Conclusion</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481" r="441"/>
          <a:stretch/>
        </p:blipFill>
        <p:spPr>
          <a:xfrm>
            <a:off x="1003242" y="1085821"/>
            <a:ext cx="348320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Q-12 Find the country having the highest number of confirmed cases.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881143"/>
            <a:ext cx="2257797" cy="645085"/>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834285" y="3723708"/>
            <a:ext cx="587288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The US (United States) is the country with the highest number of confirmed cases.</a:t>
            </a:r>
          </a:p>
        </p:txBody>
      </p:sp>
    </p:spTree>
    <p:extLst>
      <p:ext uri="{BB962C8B-B14F-4D97-AF65-F5344CB8AC3E}">
        <p14:creationId xmlns:p14="http://schemas.microsoft.com/office/powerpoint/2010/main" val="247014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a:blip r:embed="rId3"/>
          <a:srcRect l="1243" r="1243"/>
          <a:stretch/>
        </p:blipFill>
        <p:spPr>
          <a:xfrm>
            <a:off x="1003242" y="1085821"/>
            <a:ext cx="348320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Q-13 Find the country having the lowest number of deaths.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881143"/>
            <a:ext cx="2097102" cy="705756"/>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834285" y="3723708"/>
            <a:ext cx="5872887" cy="2462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Dominica is the country with the lowest number of deaths.</a:t>
            </a:r>
          </a:p>
        </p:txBody>
      </p:sp>
    </p:spTree>
    <p:extLst>
      <p:ext uri="{BB962C8B-B14F-4D97-AF65-F5344CB8AC3E}">
        <p14:creationId xmlns:p14="http://schemas.microsoft.com/office/powerpoint/2010/main" val="2395460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765" r="8719"/>
          <a:stretch/>
        </p:blipFill>
        <p:spPr>
          <a:xfrm>
            <a:off x="1003242" y="1071131"/>
            <a:ext cx="339099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Q-14 Find the top 5 countries having the highest number of recovered cases.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791588"/>
            <a:ext cx="2456395" cy="1597843"/>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3808429" y="2791588"/>
            <a:ext cx="3582186" cy="147732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139700" indent="0" algn="l"/>
            <a:r>
              <a:rPr lang="en-US" sz="1600" b="1" dirty="0"/>
              <a:t>Top 5 countries by total recovered cases:</a:t>
            </a:r>
          </a:p>
          <a:p>
            <a:pPr marL="482600" indent="-342900" algn="l">
              <a:buFont typeface="+mj-lt"/>
              <a:buAutoNum type="arabicPeriod"/>
            </a:pPr>
            <a:r>
              <a:rPr lang="en-US" sz="1600" b="1" dirty="0"/>
              <a:t>INDIA</a:t>
            </a:r>
          </a:p>
          <a:p>
            <a:pPr marL="482600" indent="-342900" algn="l">
              <a:buFont typeface="+mj-lt"/>
              <a:buAutoNum type="arabicPeriod"/>
            </a:pPr>
            <a:r>
              <a:rPr lang="en-US" sz="1600" b="1" dirty="0"/>
              <a:t>BRAZIL</a:t>
            </a:r>
          </a:p>
          <a:p>
            <a:pPr marL="482600" indent="-342900" algn="l">
              <a:buFont typeface="+mj-lt"/>
              <a:buAutoNum type="arabicPeriod"/>
            </a:pPr>
            <a:r>
              <a:rPr lang="en-US" sz="1600" b="1" dirty="0"/>
              <a:t>US</a:t>
            </a:r>
          </a:p>
          <a:p>
            <a:pPr marL="482600" indent="-342900" algn="l">
              <a:buFont typeface="+mj-lt"/>
              <a:buAutoNum type="arabicPeriod"/>
            </a:pPr>
            <a:r>
              <a:rPr lang="en-US" sz="1600" b="1" dirty="0"/>
              <a:t>TURKEY</a:t>
            </a:r>
          </a:p>
          <a:p>
            <a:pPr marL="482600" indent="-342900" algn="l">
              <a:buFont typeface="+mj-lt"/>
              <a:buAutoNum type="arabicPeriod"/>
            </a:pPr>
            <a:r>
              <a:rPr lang="en-US" sz="1600" b="1" dirty="0"/>
              <a:t>RUSIA</a:t>
            </a:r>
          </a:p>
        </p:txBody>
      </p:sp>
    </p:spTree>
    <p:extLst>
      <p:ext uri="{BB962C8B-B14F-4D97-AF65-F5344CB8AC3E}">
        <p14:creationId xmlns:p14="http://schemas.microsoft.com/office/powerpoint/2010/main" val="255525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Conclusion</a:t>
            </a:r>
            <a:endParaRPr dirty="0">
              <a:solidFill>
                <a:schemeClr val="accent1"/>
              </a:solidFill>
            </a:endParaRPr>
          </a:p>
        </p:txBody>
      </p:sp>
      <p:sp>
        <p:nvSpPr>
          <p:cNvPr id="738" name="Google Shape;738;p35"/>
          <p:cNvSpPr txBox="1">
            <a:spLocks noGrp="1"/>
          </p:cNvSpPr>
          <p:nvPr>
            <p:ph type="title"/>
          </p:nvPr>
        </p:nvSpPr>
        <p:spPr>
          <a:xfrm>
            <a:off x="3990162" y="1675604"/>
            <a:ext cx="1181538"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04974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54"/>
          <p:cNvGrpSpPr/>
          <p:nvPr/>
        </p:nvGrpSpPr>
        <p:grpSpPr>
          <a:xfrm>
            <a:off x="-1656600" y="279760"/>
            <a:ext cx="6537599" cy="6502814"/>
            <a:chOff x="-1656600" y="279760"/>
            <a:chExt cx="6537599" cy="6502814"/>
          </a:xfrm>
        </p:grpSpPr>
        <p:sp>
          <p:nvSpPr>
            <p:cNvPr id="1187" name="Google Shape;1187;p5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8" name="Google Shape;1188;p5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1189" name="Google Shape;1189;p54"/>
          <p:cNvGrpSpPr/>
          <p:nvPr/>
        </p:nvGrpSpPr>
        <p:grpSpPr>
          <a:xfrm>
            <a:off x="2276095" y="-158954"/>
            <a:ext cx="1937400" cy="1937400"/>
            <a:chOff x="2276095" y="-158954"/>
            <a:chExt cx="1937400" cy="1937400"/>
          </a:xfrm>
        </p:grpSpPr>
        <p:sp>
          <p:nvSpPr>
            <p:cNvPr id="1190" name="Google Shape;1190;p54"/>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1" name="Google Shape;1191;p54"/>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1192" name="Google Shape;1192;p54"/>
          <p:cNvGrpSpPr/>
          <p:nvPr/>
        </p:nvGrpSpPr>
        <p:grpSpPr>
          <a:xfrm>
            <a:off x="4656700" y="3810000"/>
            <a:ext cx="1199400" cy="1183800"/>
            <a:chOff x="4656700" y="3810000"/>
            <a:chExt cx="1199400" cy="1183800"/>
          </a:xfrm>
        </p:grpSpPr>
        <p:sp>
          <p:nvSpPr>
            <p:cNvPr id="1193" name="Google Shape;1193;p5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4" name="Google Shape;1194;p54"/>
            <p:cNvPicPr preferRelativeResize="0"/>
            <p:nvPr/>
          </p:nvPicPr>
          <p:blipFill>
            <a:blip r:embed="rId5">
              <a:alphaModFix/>
            </a:blip>
            <a:stretch>
              <a:fillRect/>
            </a:stretch>
          </p:blipFill>
          <p:spPr>
            <a:xfrm>
              <a:off x="4924900" y="4103575"/>
              <a:ext cx="663100" cy="596601"/>
            </a:xfrm>
            <a:prstGeom prst="rect">
              <a:avLst/>
            </a:prstGeom>
            <a:noFill/>
            <a:ln>
              <a:noFill/>
            </a:ln>
          </p:spPr>
        </p:pic>
      </p:grpSp>
      <p:sp>
        <p:nvSpPr>
          <p:cNvPr id="1195" name="Google Shape;1195;p54"/>
          <p:cNvSpPr txBox="1">
            <a:spLocks noGrp="1"/>
          </p:cNvSpPr>
          <p:nvPr>
            <p:ph type="title"/>
          </p:nvPr>
        </p:nvSpPr>
        <p:spPr>
          <a:xfrm>
            <a:off x="2592450" y="1662825"/>
            <a:ext cx="39591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a:t>
            </a:r>
            <a:r>
              <a:rPr lang="en" dirty="0">
                <a:solidFill>
                  <a:schemeClr val="bg1"/>
                </a:solidFill>
              </a:rPr>
              <a:t>SION</a:t>
            </a:r>
            <a:endParaRPr dirty="0">
              <a:solidFill>
                <a:schemeClr val="bg1"/>
              </a:solidFill>
            </a:endParaRPr>
          </a:p>
        </p:txBody>
      </p:sp>
      <p:sp>
        <p:nvSpPr>
          <p:cNvPr id="1196" name="Google Shape;1196;p54"/>
          <p:cNvSpPr txBox="1">
            <a:spLocks noGrp="1"/>
          </p:cNvSpPr>
          <p:nvPr>
            <p:ph type="subTitle" idx="1"/>
          </p:nvPr>
        </p:nvSpPr>
        <p:spPr>
          <a:xfrm>
            <a:off x="1527142" y="2189475"/>
            <a:ext cx="6150990" cy="1914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In summary, our analysis of the coronavirus dataset reveals the extensive impact of COVID-19, with 169 million confirmed cases highlighting its global reach. The high average of 2,156 confirmed cases per record and significant variability underscores the uneven spread and frequent surges. These insights stress the importance of continuous monitoring, targeted interventions, and efficient resource allocation to manage the pandemic effectively. Understanding these patterns helps us to better prepare for and respond to future public health challenges, ensuring more resilient and adaptable healthcare systems.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grpSp>
        <p:nvGrpSpPr>
          <p:cNvPr id="1231" name="Google Shape;1231;p57"/>
          <p:cNvGrpSpPr/>
          <p:nvPr/>
        </p:nvGrpSpPr>
        <p:grpSpPr>
          <a:xfrm>
            <a:off x="-1410676" y="1092487"/>
            <a:ext cx="5490929" cy="5461714"/>
            <a:chOff x="-1656600" y="279760"/>
            <a:chExt cx="6537599" cy="6502814"/>
          </a:xfrm>
        </p:grpSpPr>
        <p:sp>
          <p:nvSpPr>
            <p:cNvPr id="1232" name="Google Shape;1232;p57"/>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33" name="Google Shape;1233;p57"/>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sp>
        <p:nvSpPr>
          <p:cNvPr id="1237" name="Google Shape;1237;p57"/>
          <p:cNvSpPr txBox="1">
            <a:spLocks noGrp="1"/>
          </p:cNvSpPr>
          <p:nvPr>
            <p:ph type="title"/>
          </p:nvPr>
        </p:nvSpPr>
        <p:spPr>
          <a:xfrm>
            <a:off x="2634450" y="539500"/>
            <a:ext cx="3875100" cy="8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r>
              <a:rPr lang="en">
                <a:solidFill>
                  <a:schemeClr val="accent1"/>
                </a:solidFill>
              </a:rPr>
              <a:t>!</a:t>
            </a:r>
            <a:endParaRPr>
              <a:solidFill>
                <a:schemeClr val="accent1"/>
              </a:solidFill>
            </a:endParaRPr>
          </a:p>
        </p:txBody>
      </p:sp>
      <p:sp>
        <p:nvSpPr>
          <p:cNvPr id="1238" name="Google Shape;1238;p57"/>
          <p:cNvSpPr txBox="1">
            <a:spLocks noGrp="1"/>
          </p:cNvSpPr>
          <p:nvPr>
            <p:ph type="subTitle" idx="1"/>
          </p:nvPr>
        </p:nvSpPr>
        <p:spPr>
          <a:xfrm>
            <a:off x="2634450" y="1440412"/>
            <a:ext cx="3875100" cy="980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Does anyone have any questions?</a:t>
            </a:r>
          </a:p>
          <a:p>
            <a:pPr marL="0" lvl="0" indent="0" algn="ctr" rtl="0">
              <a:buNone/>
            </a:pPr>
            <a:endParaRPr lang="en" dirty="0"/>
          </a:p>
          <a:p>
            <a:pPr marL="0" lvl="0" indent="0" algn="ctr" rtl="0">
              <a:buNone/>
            </a:pPr>
            <a:r>
              <a:rPr lang="en" dirty="0"/>
              <a:t>Mail me at:</a:t>
            </a:r>
            <a:endParaRPr lang="en" dirty="0">
              <a:hlinkClick r:id="rId4"/>
            </a:endParaRPr>
          </a:p>
          <a:p>
            <a:pPr marL="0" lvl="0" indent="0" algn="ctr" rtl="0">
              <a:buNone/>
            </a:pPr>
            <a:r>
              <a:rPr lang="en" dirty="0">
                <a:hlinkClick r:id="rId4"/>
              </a:rPr>
              <a:t>sunnychhillar155@gmail.com</a:t>
            </a:r>
            <a:endParaRPr dirty="0"/>
          </a:p>
        </p:txBody>
      </p:sp>
      <p:grpSp>
        <p:nvGrpSpPr>
          <p:cNvPr id="1240" name="Google Shape;1240;p57"/>
          <p:cNvGrpSpPr/>
          <p:nvPr/>
        </p:nvGrpSpPr>
        <p:grpSpPr>
          <a:xfrm>
            <a:off x="6992175" y="3100998"/>
            <a:ext cx="1937400" cy="1937400"/>
            <a:chOff x="6992175" y="3100998"/>
            <a:chExt cx="1937400" cy="1937400"/>
          </a:xfrm>
        </p:grpSpPr>
        <p:sp>
          <p:nvSpPr>
            <p:cNvPr id="1241" name="Google Shape;1241;p57"/>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2" name="Google Shape;1242;p57"/>
            <p:cNvPicPr preferRelativeResize="0"/>
            <p:nvPr/>
          </p:nvPicPr>
          <p:blipFill>
            <a:blip r:embed="rId5">
              <a:alphaModFix/>
            </a:blip>
            <a:stretch>
              <a:fillRect/>
            </a:stretch>
          </p:blipFill>
          <p:spPr>
            <a:xfrm>
              <a:off x="7277725" y="3465750"/>
              <a:ext cx="1366300" cy="1207901"/>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Note</a:t>
            </a:r>
            <a:endParaRPr dirty="0"/>
          </a:p>
        </p:txBody>
      </p:sp>
      <p:grpSp>
        <p:nvGrpSpPr>
          <p:cNvPr id="724" name="Google Shape;724;p34"/>
          <p:cNvGrpSpPr/>
          <p:nvPr/>
        </p:nvGrpSpPr>
        <p:grpSpPr>
          <a:xfrm>
            <a:off x="-1672225" y="277910"/>
            <a:ext cx="6537599" cy="6502814"/>
            <a:chOff x="-1656600" y="279760"/>
            <a:chExt cx="6537599" cy="6502814"/>
          </a:xfrm>
        </p:grpSpPr>
        <p:sp>
          <p:nvSpPr>
            <p:cNvPr id="725" name="Google Shape;72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6" name="Google Shape;72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3058668" y="2113775"/>
            <a:ext cx="5367607" cy="16818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t>This project is associated with ‘Mentorness’ while working as a data analyst intern. All analysis questions have been assigned by the ‘Mentorness’ team, and the same has been completed using MySQL.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Project Overview</a:t>
            </a:r>
            <a:endParaRPr dirty="0">
              <a:solidFill>
                <a:schemeClr val="accent1"/>
              </a:solidFill>
            </a:endParaRPr>
          </a:p>
        </p:txBody>
      </p:sp>
      <p:sp>
        <p:nvSpPr>
          <p:cNvPr id="738" name="Google Shape;738;p35"/>
          <p:cNvSpPr txBox="1">
            <a:spLocks noGrp="1"/>
          </p:cNvSpPr>
          <p:nvPr>
            <p:ph type="title"/>
          </p:nvPr>
        </p:nvSpPr>
        <p:spPr>
          <a:xfrm>
            <a:off x="4008450" y="1675604"/>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1900200" y="1830784"/>
            <a:ext cx="5318988" cy="18313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CORONA VIRUS pandemic has significantly impacted public health and has created an urgent</a:t>
            </a:r>
          </a:p>
          <a:p>
            <a:pPr marL="0" lvl="0" indent="0" algn="just" rtl="0">
              <a:spcBef>
                <a:spcPts val="0"/>
              </a:spcBef>
              <a:spcAft>
                <a:spcPts val="0"/>
              </a:spcAft>
              <a:buNone/>
            </a:pPr>
            <a:r>
              <a:rPr lang="en-US" dirty="0"/>
              <a:t>need for data-driven insights to understand the spread of the virus. As a data analyst, you have been</a:t>
            </a:r>
          </a:p>
          <a:p>
            <a:pPr marL="0" lvl="0" indent="0" algn="just" rtl="0">
              <a:spcBef>
                <a:spcPts val="0"/>
              </a:spcBef>
              <a:spcAft>
                <a:spcPts val="0"/>
              </a:spcAft>
              <a:buNone/>
            </a:pPr>
            <a:r>
              <a:rPr lang="en-US" dirty="0"/>
              <a:t>tasked with analyzing a CORONA VIRUS dataset to derive meaningful insights and present your findings.</a:t>
            </a:r>
            <a:endParaRPr dirty="0"/>
          </a:p>
        </p:txBody>
      </p:sp>
      <p:sp>
        <p:nvSpPr>
          <p:cNvPr id="796" name="Google Shape;796;p38"/>
          <p:cNvSpPr txBox="1">
            <a:spLocks noGrp="1"/>
          </p:cNvSpPr>
          <p:nvPr>
            <p:ph type="title"/>
          </p:nvPr>
        </p:nvSpPr>
        <p:spPr>
          <a:xfrm>
            <a:off x="2644050" y="1093301"/>
            <a:ext cx="3855900" cy="9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Project </a:t>
            </a:r>
            <a:r>
              <a:rPr lang="en" sz="3200" dirty="0">
                <a:solidFill>
                  <a:schemeClr val="bg1"/>
                </a:solidFill>
              </a:rPr>
              <a:t>Overview</a:t>
            </a:r>
            <a:endParaRPr sz="3200" dirty="0">
              <a:solidFill>
                <a:schemeClr val="bg1"/>
              </a:solidFill>
            </a:endParaRPr>
          </a:p>
        </p:txBody>
      </p:sp>
      <p:grpSp>
        <p:nvGrpSpPr>
          <p:cNvPr id="797" name="Google Shape;797;p38"/>
          <p:cNvGrpSpPr/>
          <p:nvPr/>
        </p:nvGrpSpPr>
        <p:grpSpPr>
          <a:xfrm>
            <a:off x="227839" y="63731"/>
            <a:ext cx="1937400" cy="1937400"/>
            <a:chOff x="2276095" y="-158954"/>
            <a:chExt cx="1937400" cy="1937400"/>
          </a:xfrm>
        </p:grpSpPr>
        <p:sp>
          <p:nvSpPr>
            <p:cNvPr id="798" name="Google Shape;79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9" name="Google Shape;79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Dataset</a:t>
            </a:r>
            <a:endParaRPr dirty="0">
              <a:solidFill>
                <a:schemeClr val="accent1"/>
              </a:solidFill>
            </a:endParaRPr>
          </a:p>
        </p:txBody>
      </p:sp>
      <p:sp>
        <p:nvSpPr>
          <p:cNvPr id="738" name="Google Shape;738;p35"/>
          <p:cNvSpPr txBox="1">
            <a:spLocks noGrp="1"/>
          </p:cNvSpPr>
          <p:nvPr>
            <p:ph type="title"/>
          </p:nvPr>
        </p:nvSpPr>
        <p:spPr>
          <a:xfrm>
            <a:off x="4008450" y="1675604"/>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82436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DATA</a:t>
            </a:r>
            <a:r>
              <a:rPr lang="en-US" dirty="0">
                <a:solidFill>
                  <a:schemeClr val="accent1"/>
                </a:solidFill>
              </a:rPr>
              <a:t>SET</a:t>
            </a:r>
            <a:endParaRPr dirty="0">
              <a:solidFill>
                <a:schemeClr val="accent1"/>
              </a:solidFill>
            </a:endParaRPr>
          </a:p>
        </p:txBody>
      </p:sp>
      <p:graphicFrame>
        <p:nvGraphicFramePr>
          <p:cNvPr id="969" name="Google Shape;969;p45"/>
          <p:cNvGraphicFramePr/>
          <p:nvPr>
            <p:extLst>
              <p:ext uri="{D42A27DB-BD31-4B8C-83A1-F6EECF244321}">
                <p14:modId xmlns:p14="http://schemas.microsoft.com/office/powerpoint/2010/main" val="3127231476"/>
              </p:ext>
            </p:extLst>
          </p:nvPr>
        </p:nvGraphicFramePr>
        <p:xfrm>
          <a:off x="1618857" y="1132000"/>
          <a:ext cx="5906235" cy="3657330"/>
        </p:xfrm>
        <a:graphic>
          <a:graphicData uri="http://schemas.openxmlformats.org/drawingml/2006/table">
            <a:tbl>
              <a:tblPr>
                <a:noFill/>
                <a:tableStyleId>{A6B32E34-D454-4079-B41E-8052E7EA8C4D}</a:tableStyleId>
              </a:tblPr>
              <a:tblGrid>
                <a:gridCol w="2102402">
                  <a:extLst>
                    <a:ext uri="{9D8B030D-6E8A-4147-A177-3AD203B41FA5}">
                      <a16:colId xmlns:a16="http://schemas.microsoft.com/office/drawing/2014/main" val="20000"/>
                    </a:ext>
                  </a:extLst>
                </a:gridCol>
                <a:gridCol w="3803833">
                  <a:extLst>
                    <a:ext uri="{9D8B030D-6E8A-4147-A177-3AD203B41FA5}">
                      <a16:colId xmlns:a16="http://schemas.microsoft.com/office/drawing/2014/main" val="20001"/>
                    </a:ext>
                  </a:extLst>
                </a:gridCol>
              </a:tblGrid>
              <a:tr h="462862">
                <a:tc>
                  <a:txBody>
                    <a:bodyPr/>
                    <a:lstStyle/>
                    <a:p>
                      <a:pPr marL="0" lvl="0" indent="0" algn="ctr" rtl="0">
                        <a:spcBef>
                          <a:spcPts val="0"/>
                        </a:spcBef>
                        <a:spcAft>
                          <a:spcPts val="0"/>
                        </a:spcAft>
                        <a:buNone/>
                      </a:pPr>
                      <a:r>
                        <a:rPr lang="en" sz="2000" dirty="0">
                          <a:solidFill>
                            <a:schemeClr val="dk1"/>
                          </a:solidFill>
                          <a:latin typeface="Do Hyeon"/>
                          <a:ea typeface="Do Hyeon"/>
                          <a:cs typeface="Do Hyeon"/>
                          <a:sym typeface="Do Hyeon"/>
                        </a:rPr>
                        <a:t>VARIABLE</a:t>
                      </a:r>
                      <a:endParaRPr sz="2000" dirty="0">
                        <a:solidFill>
                          <a:schemeClr val="dk1"/>
                        </a:solidFill>
                        <a:latin typeface="Do Hyeon"/>
                        <a:ea typeface="Do Hyeon"/>
                        <a:cs typeface="Do Hyeon"/>
                        <a:sym typeface="Do Hyeon"/>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dirty="0">
                          <a:solidFill>
                            <a:schemeClr val="dk1"/>
                          </a:solidFill>
                          <a:latin typeface="Do Hyeon"/>
                          <a:ea typeface="Do Hyeon"/>
                          <a:cs typeface="Do Hyeon"/>
                          <a:sym typeface="Do Hyeon"/>
                        </a:rPr>
                        <a:t>DESCRIPTION</a:t>
                      </a:r>
                      <a:endParaRPr sz="2000" dirty="0">
                        <a:solidFill>
                          <a:schemeClr val="dk1"/>
                        </a:solidFill>
                        <a:latin typeface="Do Hyeon"/>
                        <a:ea typeface="Do Hyeon"/>
                        <a:cs typeface="Do Hyeon"/>
                        <a:sym typeface="Do Hyeon"/>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6070">
                <a:tc>
                  <a:txBody>
                    <a:bodyPr/>
                    <a:lstStyle/>
                    <a:p>
                      <a:pPr marL="0" lvl="0" indent="0" algn="ctr" rtl="0">
                        <a:spcBef>
                          <a:spcPts val="0"/>
                        </a:spcBef>
                        <a:spcAft>
                          <a:spcPts val="0"/>
                        </a:spcAft>
                        <a:buNone/>
                      </a:pPr>
                      <a:r>
                        <a:rPr lang="en-IN" dirty="0">
                          <a:solidFill>
                            <a:schemeClr val="lt1"/>
                          </a:solidFill>
                          <a:latin typeface="Anaheim"/>
                          <a:ea typeface="Anaheim"/>
                          <a:cs typeface="Anaheim"/>
                          <a:sym typeface="Anaheim"/>
                        </a:rPr>
                        <a:t>province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Geographic subdivision within a country/region.</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376070">
                <a:tc>
                  <a:txBody>
                    <a:bodyPr/>
                    <a:lstStyle/>
                    <a:p>
                      <a:pPr marL="0" lvl="0" indent="0" algn="ctr" rtl="0">
                        <a:spcBef>
                          <a:spcPts val="0"/>
                        </a:spcBef>
                        <a:spcAft>
                          <a:spcPts val="0"/>
                        </a:spcAft>
                        <a:buNone/>
                      </a:pPr>
                      <a:r>
                        <a:rPr lang="en-IN" dirty="0">
                          <a:solidFill>
                            <a:schemeClr val="lt1"/>
                          </a:solidFill>
                          <a:latin typeface="Anaheim"/>
                          <a:ea typeface="Anaheim"/>
                          <a:cs typeface="Anaheim"/>
                          <a:sym typeface="Anaheim"/>
                        </a:rPr>
                        <a:t>c</a:t>
                      </a:r>
                      <a:r>
                        <a:rPr lang="en" dirty="0">
                          <a:solidFill>
                            <a:schemeClr val="lt1"/>
                          </a:solidFill>
                          <a:latin typeface="Anaheim"/>
                          <a:ea typeface="Anaheim"/>
                          <a:cs typeface="Anaheim"/>
                          <a:sym typeface="Anaheim"/>
                        </a:rPr>
                        <a:t>ountry_or_region</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Geographic entity where data is recorded.</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376070">
                <a:tc>
                  <a:txBody>
                    <a:bodyPr/>
                    <a:lstStyle/>
                    <a:p>
                      <a:pPr marL="0" lvl="0" indent="0" algn="ctr" rtl="0">
                        <a:spcBef>
                          <a:spcPts val="0"/>
                        </a:spcBef>
                        <a:spcAft>
                          <a:spcPts val="0"/>
                        </a:spcAft>
                        <a:buNone/>
                      </a:pPr>
                      <a:r>
                        <a:rPr lang="en" dirty="0">
                          <a:solidFill>
                            <a:schemeClr val="lt1"/>
                          </a:solidFill>
                          <a:latin typeface="Anaheim"/>
                          <a:ea typeface="Anaheim"/>
                          <a:cs typeface="Anaheim"/>
                          <a:sym typeface="Anaheim"/>
                        </a:rPr>
                        <a:t>latitude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North-south position on Earth's surface.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10003"/>
                  </a:ext>
                </a:extLst>
              </a:tr>
              <a:tr h="376070">
                <a:tc>
                  <a:txBody>
                    <a:bodyPr/>
                    <a:lstStyle/>
                    <a:p>
                      <a:pPr marL="0" lvl="0" indent="0" algn="ctr" rtl="0">
                        <a:spcBef>
                          <a:spcPts val="0"/>
                        </a:spcBef>
                        <a:spcAft>
                          <a:spcPts val="0"/>
                        </a:spcAft>
                        <a:buNone/>
                      </a:pPr>
                      <a:r>
                        <a:rPr lang="en" dirty="0">
                          <a:solidFill>
                            <a:schemeClr val="lt1"/>
                          </a:solidFill>
                          <a:latin typeface="Anaheim"/>
                          <a:ea typeface="Anaheim"/>
                          <a:cs typeface="Anaheim"/>
                          <a:sym typeface="Anaheim"/>
                        </a:rPr>
                        <a:t>longitude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East-west position on Earth's surface.</a:t>
                      </a: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4"/>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date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Recorded date of CORONA VIRUS data.</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349979122"/>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confirmed</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Number of diagnosed CORONA VIRUS cases.</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56383283"/>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deaths</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lt1"/>
                          </a:solidFill>
                          <a:latin typeface="Anaheim"/>
                          <a:ea typeface="Anaheim"/>
                          <a:cs typeface="Anaheim"/>
                          <a:sym typeface="Anaheim"/>
                        </a:rPr>
                        <a:t>Number of CORONA VIRUS related deaths.</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58313251"/>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recovered</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lt1"/>
                          </a:solidFill>
                          <a:latin typeface="Anaheim"/>
                          <a:ea typeface="Anaheim"/>
                          <a:cs typeface="Anaheim"/>
                          <a:sym typeface="Anaheim"/>
                        </a:rPr>
                        <a:t>Number of recovered CORONA VIRUS cases.</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3569836483"/>
                  </a:ext>
                </a:extLst>
              </a:tr>
            </a:tbl>
          </a:graphicData>
        </a:graphic>
      </p:graphicFrame>
      <p:grpSp>
        <p:nvGrpSpPr>
          <p:cNvPr id="970" name="Google Shape;970;p45"/>
          <p:cNvGrpSpPr/>
          <p:nvPr/>
        </p:nvGrpSpPr>
        <p:grpSpPr>
          <a:xfrm>
            <a:off x="7399206" y="3239641"/>
            <a:ext cx="1937400" cy="1937400"/>
            <a:chOff x="6992175" y="3100998"/>
            <a:chExt cx="1937400" cy="1937400"/>
          </a:xfrm>
        </p:grpSpPr>
        <p:sp>
          <p:nvSpPr>
            <p:cNvPr id="971" name="Google Shape;971;p45"/>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2" name="Google Shape;972;p45"/>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973" name="Google Shape;973;p45"/>
          <p:cNvGrpSpPr/>
          <p:nvPr/>
        </p:nvGrpSpPr>
        <p:grpSpPr>
          <a:xfrm>
            <a:off x="6980400" y="-123275"/>
            <a:ext cx="1199400" cy="1183800"/>
            <a:chOff x="4656700" y="3810000"/>
            <a:chExt cx="1199400" cy="1183800"/>
          </a:xfrm>
        </p:grpSpPr>
        <p:sp>
          <p:nvSpPr>
            <p:cNvPr id="974" name="Google Shape;974;p45"/>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5" name="Google Shape;975;p45"/>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Analysis Report</a:t>
            </a:r>
            <a:endParaRPr dirty="0">
              <a:solidFill>
                <a:schemeClr val="accent1"/>
              </a:solidFill>
            </a:endParaRPr>
          </a:p>
        </p:txBody>
      </p:sp>
      <p:sp>
        <p:nvSpPr>
          <p:cNvPr id="738" name="Google Shape;738;p35"/>
          <p:cNvSpPr txBox="1">
            <a:spLocks noGrp="1"/>
          </p:cNvSpPr>
          <p:nvPr>
            <p:ph type="title"/>
          </p:nvPr>
        </p:nvSpPr>
        <p:spPr>
          <a:xfrm>
            <a:off x="3990162" y="1675604"/>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31674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8" y="4130209"/>
            <a:ext cx="5318988" cy="4246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The dataset did not contain any null values.</a:t>
            </a:r>
            <a:endParaRPr b="1" dirty="0"/>
          </a:p>
        </p:txBody>
      </p:sp>
      <p:sp>
        <p:nvSpPr>
          <p:cNvPr id="796" name="Google Shape;796;p38"/>
          <p:cNvSpPr txBox="1">
            <a:spLocks noGrp="1"/>
          </p:cNvSpPr>
          <p:nvPr>
            <p:ph type="title"/>
          </p:nvPr>
        </p:nvSpPr>
        <p:spPr>
          <a:xfrm>
            <a:off x="874638" y="364960"/>
            <a:ext cx="5430150"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 Write a code to check the null values</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937" r="5118" b="8223"/>
          <a:stretch/>
        </p:blipFill>
        <p:spPr>
          <a:xfrm>
            <a:off x="960119" y="1158863"/>
            <a:ext cx="4732021" cy="1990213"/>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t="6185" b="33068"/>
          <a:stretch/>
        </p:blipFill>
        <p:spPr>
          <a:xfrm>
            <a:off x="960119" y="3399504"/>
            <a:ext cx="7584948" cy="562356"/>
          </a:xfrm>
          <a:prstGeom prst="rect">
            <a:avLst/>
          </a:prstGeom>
        </p:spPr>
      </p:pic>
    </p:spTree>
    <p:extLst>
      <p:ext uri="{BB962C8B-B14F-4D97-AF65-F5344CB8AC3E}">
        <p14:creationId xmlns:p14="http://schemas.microsoft.com/office/powerpoint/2010/main" val="2067682341"/>
      </p:ext>
    </p:extLst>
  </p:cSld>
  <p:clrMapOvr>
    <a:masterClrMapping/>
  </p:clrMapOvr>
</p:sld>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1079</Words>
  <Application>Microsoft Office PowerPoint</Application>
  <PresentationFormat>On-screen Show (16:9)</PresentationFormat>
  <Paragraphs>102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Aharoni</vt:lpstr>
      <vt:lpstr>Overpass Black</vt:lpstr>
      <vt:lpstr>Arial</vt:lpstr>
      <vt:lpstr>Anaheim</vt:lpstr>
      <vt:lpstr>Do Hyeon</vt:lpstr>
      <vt:lpstr>Overpass</vt:lpstr>
      <vt:lpstr>Omicron COVID-19 Variant Clinical Case by Slidesgo</vt:lpstr>
      <vt:lpstr>CORONA VIRUS ANALYSIS</vt:lpstr>
      <vt:lpstr>Project Overview</vt:lpstr>
      <vt:lpstr>Note</vt:lpstr>
      <vt:lpstr>Project Overview</vt:lpstr>
      <vt:lpstr>Project Overview</vt:lpstr>
      <vt:lpstr>Dataset</vt:lpstr>
      <vt:lpstr>DATASET</vt:lpstr>
      <vt:lpstr>Analysis Report</vt:lpstr>
      <vt:lpstr>Q-1 Write a code to check the null values</vt:lpstr>
      <vt:lpstr>Q-2 Check total number of rows</vt:lpstr>
      <vt:lpstr>Q-3 Check what the start date and end date is</vt:lpstr>
      <vt:lpstr>Q-4 Number of months present in the dataset</vt:lpstr>
      <vt:lpstr>Q-5 Find the monthly average for confirmed, deaths, and recovered cases. </vt:lpstr>
      <vt:lpstr>Q-6 Find the minimum values for confirmed, deaths, and recovered cases per year.</vt:lpstr>
      <vt:lpstr>Q-7 Find the maximum values for confirmed, deaths, and recovered cases per year.</vt:lpstr>
      <vt:lpstr>Q-8 Find the total number of confirmed, deaths, and recovered cases per month.</vt:lpstr>
      <vt:lpstr>Q-9 Check how corona virus spread out with respect to confirmed cases.</vt:lpstr>
      <vt:lpstr>Q-10 Check how corona virus spread out with respect to deaths per month.</vt:lpstr>
      <vt:lpstr>Q-11 Check how the corona virus spread out with respect to recovered cases.</vt:lpstr>
      <vt:lpstr>Q-12 Find the country having the highest number of confirmed cases.</vt:lpstr>
      <vt:lpstr>Q-13 Find the country having the lowest number of deaths.</vt:lpstr>
      <vt:lpstr>Q-14 Find the top 5 countries having the highest number of recovered cases.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Bunty Patil</dc:creator>
  <cp:lastModifiedBy>Love Chhillar</cp:lastModifiedBy>
  <cp:revision>50</cp:revision>
  <dcterms:modified xsi:type="dcterms:W3CDTF">2024-07-30T19:59:35Z</dcterms:modified>
</cp:coreProperties>
</file>