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65" r:id="rId5"/>
    <p:sldId id="259" r:id="rId6"/>
    <p:sldId id="258" r:id="rId7"/>
    <p:sldId id="264" r:id="rId8"/>
    <p:sldId id="261" r:id="rId9"/>
    <p:sldId id="260" r:id="rId10"/>
    <p:sldId id="262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85BF-E324-4358-8667-25C6BB7C03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4495-7772-4A08-8D39-1F121950E2EC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85BF-E324-4358-8667-25C6BB7C03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4495-7772-4A08-8D39-1F121950E2E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85BF-E324-4358-8667-25C6BB7C03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4495-7772-4A08-8D39-1F121950E2E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85BF-E324-4358-8667-25C6BB7C03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4495-7772-4A08-8D39-1F121950E2E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85BF-E324-4358-8667-25C6BB7C03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4495-7772-4A08-8D39-1F121950E2EC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85BF-E324-4358-8667-25C6BB7C035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4495-7772-4A08-8D39-1F121950E2E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85BF-E324-4358-8667-25C6BB7C035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4495-7772-4A08-8D39-1F121950E2E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85BF-E324-4358-8667-25C6BB7C035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4495-7772-4A08-8D39-1F121950E2E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85BF-E324-4358-8667-25C6BB7C035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4495-7772-4A08-8D39-1F121950E2E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F685BF-E324-4358-8667-25C6BB7C035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644495-7772-4A08-8D39-1F121950E2E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85BF-E324-4358-8667-25C6BB7C035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4495-7772-4A08-8D39-1F121950E2E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F685BF-E324-4358-8667-25C6BB7C03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644495-7772-4A08-8D39-1F121950E2EC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493775"/>
            <a:ext cx="10058400" cy="1450757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Bahnschrift Light Condensed" panose="020B0502040204020203" pitchFamily="34" charset="0"/>
              </a:rPr>
              <a:t>PROJECT 1</a:t>
            </a:r>
            <a:endParaRPr lang="en-US" sz="8000" dirty="0">
              <a:latin typeface="Bahnschrift Light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66800" y="1884263"/>
            <a:ext cx="10058400" cy="1450757"/>
          </a:xfrm>
        </p:spPr>
        <p:txBody>
          <a:bodyPr/>
          <a:p>
            <a:r>
              <a:rPr lang="en-US">
                <a:latin typeface="Bahnschrift Light Condensed" panose="020B0502040204020203" pitchFamily="34" charset="0"/>
                <a:cs typeface="Bahnschrift Light Condensed" panose="020B0502040204020203" pitchFamily="34" charset="0"/>
              </a:rPr>
              <a:t>PROJECT 4</a:t>
            </a:r>
            <a:endParaRPr lang="en-US">
              <a:latin typeface="Bahnschrift Light Condensed" panose="020B0502040204020203" pitchFamily="34" charset="0"/>
              <a:cs typeface="Bahnschrift Light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4" name="Group 53"/>
          <p:cNvGrpSpPr/>
          <p:nvPr/>
        </p:nvGrpSpPr>
        <p:grpSpPr>
          <a:xfrm>
            <a:off x="203200" y="122100"/>
            <a:ext cx="11988800" cy="6449227"/>
            <a:chOff x="320" y="192"/>
            <a:chExt cx="18880" cy="10156"/>
          </a:xfrm>
        </p:grpSpPr>
        <p:sp>
          <p:nvSpPr>
            <p:cNvPr id="4" name="Flowchart: Terminator 3"/>
            <p:cNvSpPr/>
            <p:nvPr/>
          </p:nvSpPr>
          <p:spPr>
            <a:xfrm>
              <a:off x="1901" y="192"/>
              <a:ext cx="1241" cy="546"/>
            </a:xfrm>
            <a:prstGeom prst="flowChartTermina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dirty="0">
                  <a:latin typeface="Bahnschrift Light Condensed" panose="020B0502040204020203" pitchFamily="34" charset="0"/>
                </a:rPr>
                <a:t>Start</a:t>
              </a:r>
              <a:r>
                <a:rPr lang="en-US" dirty="0"/>
                <a:t>      </a:t>
              </a:r>
              <a:endParaRPr lang="en-US" dirty="0"/>
            </a:p>
          </p:txBody>
        </p:sp>
        <p:sp>
          <p:nvSpPr>
            <p:cNvPr id="5" name="Flowchart: Data 4"/>
            <p:cNvSpPr/>
            <p:nvPr/>
          </p:nvSpPr>
          <p:spPr>
            <a:xfrm>
              <a:off x="1144" y="1013"/>
              <a:ext cx="3029" cy="890"/>
            </a:xfrm>
            <a:prstGeom prst="flowChartInputOutpu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dirty="0"/>
                <a:t>                                                                   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47" y="985"/>
              <a:ext cx="242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6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Input your name</a:t>
              </a:r>
              <a:endPara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7" name="Flowchart: Data 6"/>
            <p:cNvSpPr/>
            <p:nvPr/>
          </p:nvSpPr>
          <p:spPr>
            <a:xfrm>
              <a:off x="980" y="2193"/>
              <a:ext cx="3029" cy="890"/>
            </a:xfrm>
            <a:prstGeom prst="flowChartInputOutpu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dirty="0"/>
                <a:t>                                                                   </a:t>
              </a:r>
              <a:endParaRPr lang="en-US" dirty="0"/>
            </a:p>
          </p:txBody>
        </p:sp>
        <p:sp>
          <p:nvSpPr>
            <p:cNvPr id="8" name="TextBox 5"/>
            <p:cNvSpPr txBox="1"/>
            <p:nvPr/>
          </p:nvSpPr>
          <p:spPr>
            <a:xfrm>
              <a:off x="1415" y="2165"/>
              <a:ext cx="242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6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Input your JAMB score</a:t>
              </a:r>
              <a:endPara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9" name="Flowchart: Decision 8"/>
            <p:cNvSpPr/>
            <p:nvPr/>
          </p:nvSpPr>
          <p:spPr>
            <a:xfrm>
              <a:off x="688" y="3250"/>
              <a:ext cx="3641" cy="1911"/>
            </a:xfrm>
            <a:prstGeom prst="flowChartDecisio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10" name="TextBox 7"/>
            <p:cNvSpPr txBox="1"/>
            <p:nvPr/>
          </p:nvSpPr>
          <p:spPr>
            <a:xfrm>
              <a:off x="1362" y="3673"/>
              <a:ext cx="265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Is your score above 230?</a:t>
              </a:r>
              <a:endParaRPr lang="en-US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11" name="Flowchart: Data 10"/>
            <p:cNvSpPr/>
            <p:nvPr/>
          </p:nvSpPr>
          <p:spPr>
            <a:xfrm>
              <a:off x="620" y="5417"/>
              <a:ext cx="3945" cy="891"/>
            </a:xfrm>
            <a:prstGeom prst="flowChartInputOutpu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dirty="0"/>
                <a:t>                                                                   </a:t>
              </a:r>
              <a:endParaRPr lang="en-US" dirty="0"/>
            </a:p>
          </p:txBody>
        </p:sp>
        <p:sp>
          <p:nvSpPr>
            <p:cNvPr id="12" name="TextBox 5"/>
            <p:cNvSpPr txBox="1"/>
            <p:nvPr/>
          </p:nvSpPr>
          <p:spPr>
            <a:xfrm>
              <a:off x="1307" y="5389"/>
              <a:ext cx="2782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6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Input your grade in Mathematics</a:t>
              </a:r>
              <a:endPara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13" name="Flowchart: Data 12"/>
            <p:cNvSpPr/>
            <p:nvPr/>
          </p:nvSpPr>
          <p:spPr>
            <a:xfrm>
              <a:off x="428" y="6597"/>
              <a:ext cx="3945" cy="891"/>
            </a:xfrm>
            <a:prstGeom prst="flowChartInputOutpu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dirty="0"/>
                <a:t>                                                                   </a:t>
              </a:r>
              <a:endParaRPr lang="en-US" dirty="0"/>
            </a:p>
          </p:txBody>
        </p:sp>
        <p:sp>
          <p:nvSpPr>
            <p:cNvPr id="14" name="TextBox 5"/>
            <p:cNvSpPr txBox="1"/>
            <p:nvPr/>
          </p:nvSpPr>
          <p:spPr>
            <a:xfrm>
              <a:off x="1115" y="6569"/>
              <a:ext cx="2782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6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Input your grade in Chemistry</a:t>
              </a:r>
              <a:endPara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15" name="Flowchart: Data 14"/>
            <p:cNvSpPr/>
            <p:nvPr/>
          </p:nvSpPr>
          <p:spPr>
            <a:xfrm>
              <a:off x="320" y="7749"/>
              <a:ext cx="3945" cy="891"/>
            </a:xfrm>
            <a:prstGeom prst="flowChartInputOutpu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dirty="0"/>
                <a:t>                                                                   </a:t>
              </a:r>
              <a:endParaRPr lang="en-US" dirty="0"/>
            </a:p>
          </p:txBody>
        </p:sp>
        <p:sp>
          <p:nvSpPr>
            <p:cNvPr id="16" name="TextBox 5"/>
            <p:cNvSpPr txBox="1"/>
            <p:nvPr/>
          </p:nvSpPr>
          <p:spPr>
            <a:xfrm>
              <a:off x="1007" y="7721"/>
              <a:ext cx="2782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6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Input your grade in Physics</a:t>
              </a:r>
              <a:endPara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17" name="Flowchart: Data 16"/>
            <p:cNvSpPr/>
            <p:nvPr/>
          </p:nvSpPr>
          <p:spPr>
            <a:xfrm>
              <a:off x="320" y="8953"/>
              <a:ext cx="3945" cy="891"/>
            </a:xfrm>
            <a:prstGeom prst="flowChartInputOutpu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dirty="0"/>
                <a:t>                                                                   </a:t>
              </a:r>
              <a:endParaRPr lang="en-US" dirty="0"/>
            </a:p>
          </p:txBody>
        </p:sp>
        <p:sp>
          <p:nvSpPr>
            <p:cNvPr id="18" name="TextBox 5"/>
            <p:cNvSpPr txBox="1"/>
            <p:nvPr/>
          </p:nvSpPr>
          <p:spPr>
            <a:xfrm>
              <a:off x="1007" y="8925"/>
              <a:ext cx="3012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6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Input your grade in English language</a:t>
              </a:r>
              <a:endPara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19" name="Flowchart: Data 18"/>
            <p:cNvSpPr/>
            <p:nvPr/>
          </p:nvSpPr>
          <p:spPr>
            <a:xfrm>
              <a:off x="4352" y="9009"/>
              <a:ext cx="3945" cy="891"/>
            </a:xfrm>
            <a:prstGeom prst="flowChartInputOutpu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dirty="0"/>
                <a:t>                                                                   </a:t>
              </a:r>
              <a:endParaRPr lang="en-US" dirty="0"/>
            </a:p>
          </p:txBody>
        </p:sp>
        <p:sp>
          <p:nvSpPr>
            <p:cNvPr id="20" name="TextBox 5"/>
            <p:cNvSpPr txBox="1"/>
            <p:nvPr/>
          </p:nvSpPr>
          <p:spPr>
            <a:xfrm>
              <a:off x="4927" y="8981"/>
              <a:ext cx="325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6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Input your grade in Computer science</a:t>
              </a:r>
              <a:endPara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21" name="Flowchart: Decision 20"/>
            <p:cNvSpPr/>
            <p:nvPr/>
          </p:nvSpPr>
          <p:spPr>
            <a:xfrm>
              <a:off x="8840" y="8434"/>
              <a:ext cx="3641" cy="1911"/>
            </a:xfrm>
            <a:prstGeom prst="flowChartDecisio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22" name="TextBox 7"/>
            <p:cNvSpPr txBox="1"/>
            <p:nvPr/>
          </p:nvSpPr>
          <p:spPr>
            <a:xfrm>
              <a:off x="9514" y="8857"/>
              <a:ext cx="265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Are they all above D?</a:t>
              </a:r>
              <a:endParaRPr lang="en-US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23" name="Flowchart: Decision 22"/>
            <p:cNvSpPr/>
            <p:nvPr/>
          </p:nvSpPr>
          <p:spPr>
            <a:xfrm>
              <a:off x="13212" y="8438"/>
              <a:ext cx="3641" cy="1911"/>
            </a:xfrm>
            <a:prstGeom prst="flowChartDecisio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24" name="TextBox 7"/>
            <p:cNvSpPr txBox="1"/>
            <p:nvPr/>
          </p:nvSpPr>
          <p:spPr>
            <a:xfrm>
              <a:off x="13886" y="8861"/>
              <a:ext cx="265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Did you pass the interview?</a:t>
              </a:r>
              <a:endParaRPr lang="en-US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25" name="Flowchart: Data 24"/>
            <p:cNvSpPr/>
            <p:nvPr/>
          </p:nvSpPr>
          <p:spPr>
            <a:xfrm>
              <a:off x="12507" y="6080"/>
              <a:ext cx="4729" cy="1669"/>
            </a:xfrm>
            <a:prstGeom prst="flowChartInputOutpu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dirty="0"/>
                <a:t>                                                                   </a:t>
              </a:r>
              <a:endParaRPr lang="en-US" dirty="0"/>
            </a:p>
          </p:txBody>
        </p:sp>
        <p:sp>
          <p:nvSpPr>
            <p:cNvPr id="26" name="TextBox 5"/>
            <p:cNvSpPr txBox="1"/>
            <p:nvPr/>
          </p:nvSpPr>
          <p:spPr>
            <a:xfrm>
              <a:off x="13388" y="6080"/>
              <a:ext cx="3736" cy="1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6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You do not have the requirment hence you are not admitted into Computer science</a:t>
              </a:r>
              <a:endPara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27" name="Flowchart: Data 26"/>
            <p:cNvSpPr/>
            <p:nvPr/>
          </p:nvSpPr>
          <p:spPr>
            <a:xfrm>
              <a:off x="15370" y="3477"/>
              <a:ext cx="3830" cy="1491"/>
            </a:xfrm>
            <a:prstGeom prst="flowChartInputOutpu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dirty="0"/>
                <a:t>                                                                   </a:t>
              </a:r>
              <a:endParaRPr lang="en-US" dirty="0"/>
            </a:p>
          </p:txBody>
        </p:sp>
        <p:sp>
          <p:nvSpPr>
            <p:cNvPr id="28" name="TextBox 5"/>
            <p:cNvSpPr txBox="1"/>
            <p:nvPr/>
          </p:nvSpPr>
          <p:spPr>
            <a:xfrm>
              <a:off x="15899" y="3477"/>
              <a:ext cx="3134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6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You have been admitted into Computer science</a:t>
              </a:r>
              <a:endPara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29" name="Flowchart: Terminator 28"/>
            <p:cNvSpPr/>
            <p:nvPr/>
          </p:nvSpPr>
          <p:spPr>
            <a:xfrm>
              <a:off x="13212" y="3673"/>
              <a:ext cx="1241" cy="546"/>
            </a:xfrm>
            <a:prstGeom prst="flowChartTermina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dirty="0">
                  <a:latin typeface="Bahnschrift Light Condensed" panose="020B0502040204020203" pitchFamily="34" charset="0"/>
                </a:rPr>
                <a:t>Stop</a:t>
              </a:r>
              <a:r>
                <a:rPr lang="en-US" dirty="0"/>
                <a:t>      </a:t>
              </a:r>
              <a:endParaRPr lang="en-US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625" y="653"/>
              <a:ext cx="0" cy="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626" y="1851"/>
              <a:ext cx="0" cy="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2522" y="2995"/>
              <a:ext cx="0" cy="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2506" y="5109"/>
              <a:ext cx="0" cy="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522" y="6278"/>
              <a:ext cx="0" cy="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538" y="7447"/>
              <a:ext cx="0" cy="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2554" y="8616"/>
              <a:ext cx="0" cy="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16200000" flipH="1">
              <a:off x="4329" y="9003"/>
              <a:ext cx="0" cy="8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16200000" flipH="1">
              <a:off x="8408" y="8967"/>
              <a:ext cx="0" cy="8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16200000" flipH="1">
              <a:off x="12913" y="8933"/>
              <a:ext cx="0" cy="8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10800000" flipH="1">
              <a:off x="15032" y="7718"/>
              <a:ext cx="0" cy="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16717" y="9378"/>
              <a:ext cx="1498" cy="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rot="10800000" flipH="1">
              <a:off x="18215" y="4973"/>
              <a:ext cx="0" cy="4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5400000" flipH="1">
              <a:off x="15148" y="3226"/>
              <a:ext cx="0" cy="1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10800000" flipH="1">
              <a:off x="13886" y="4221"/>
              <a:ext cx="0" cy="19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V="1">
              <a:off x="9912" y="7678"/>
              <a:ext cx="1498" cy="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16200000" flipH="1">
              <a:off x="11824" y="5784"/>
              <a:ext cx="0" cy="2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9" idx="3"/>
            </p:cNvCxnSpPr>
            <p:nvPr/>
          </p:nvCxnSpPr>
          <p:spPr>
            <a:xfrm>
              <a:off x="4329" y="4205"/>
              <a:ext cx="8851" cy="2288"/>
            </a:xfrm>
            <a:prstGeom prst="bentConnector3">
              <a:avLst>
                <a:gd name="adj1" fmla="val 50006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4"/>
            <p:cNvSpPr txBox="1"/>
            <p:nvPr/>
          </p:nvSpPr>
          <p:spPr>
            <a:xfrm>
              <a:off x="5765" y="3751"/>
              <a:ext cx="517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dirty="0"/>
                <a:t>N</a:t>
              </a:r>
              <a:endParaRPr lang="en-US" dirty="0"/>
            </a:p>
          </p:txBody>
        </p:sp>
        <p:sp>
          <p:nvSpPr>
            <p:cNvPr id="49" name="TextBox 44"/>
            <p:cNvSpPr txBox="1"/>
            <p:nvPr/>
          </p:nvSpPr>
          <p:spPr>
            <a:xfrm>
              <a:off x="10233" y="7718"/>
              <a:ext cx="517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dirty="0"/>
                <a:t>N</a:t>
              </a:r>
              <a:endParaRPr lang="en-US" dirty="0"/>
            </a:p>
          </p:txBody>
        </p:sp>
        <p:sp>
          <p:nvSpPr>
            <p:cNvPr id="50" name="TextBox 44"/>
            <p:cNvSpPr txBox="1"/>
            <p:nvPr/>
          </p:nvSpPr>
          <p:spPr>
            <a:xfrm>
              <a:off x="14613" y="7889"/>
              <a:ext cx="517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dirty="0"/>
                <a:t>N</a:t>
              </a:r>
              <a:endParaRPr lang="en-US" dirty="0"/>
            </a:p>
          </p:txBody>
        </p:sp>
        <p:sp>
          <p:nvSpPr>
            <p:cNvPr id="51" name="TextBox 44"/>
            <p:cNvSpPr txBox="1"/>
            <p:nvPr/>
          </p:nvSpPr>
          <p:spPr>
            <a:xfrm>
              <a:off x="17393" y="8953"/>
              <a:ext cx="4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dirty="0"/>
                <a:t>Y</a:t>
              </a:r>
              <a:endParaRPr lang="en-US" dirty="0"/>
            </a:p>
          </p:txBody>
        </p:sp>
        <p:sp>
          <p:nvSpPr>
            <p:cNvPr id="52" name="TextBox 44"/>
            <p:cNvSpPr txBox="1"/>
            <p:nvPr/>
          </p:nvSpPr>
          <p:spPr>
            <a:xfrm>
              <a:off x="12682" y="8953"/>
              <a:ext cx="4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dirty="0"/>
                <a:t>Y</a:t>
              </a:r>
              <a:endParaRPr lang="en-US" dirty="0"/>
            </a:p>
          </p:txBody>
        </p:sp>
        <p:sp>
          <p:nvSpPr>
            <p:cNvPr id="53" name="TextBox 44"/>
            <p:cNvSpPr txBox="1"/>
            <p:nvPr/>
          </p:nvSpPr>
          <p:spPr>
            <a:xfrm>
              <a:off x="2148" y="4973"/>
              <a:ext cx="4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dirty="0"/>
                <a:t>Y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Bahnschrift Light Condensed" panose="020B0502040204020203" pitchFamily="34" charset="0"/>
                <a:cs typeface="Bahnschrift Light Condensed" panose="020B0502040204020203" pitchFamily="34" charset="0"/>
              </a:rPr>
              <a:t>PSEUDOCODE FOR PROJECT 4</a:t>
            </a:r>
            <a:endParaRPr lang="en-US">
              <a:latin typeface="Bahnschrift Light Condensed" panose="020B0502040204020203" pitchFamily="34" charset="0"/>
              <a:cs typeface="Bahnschrift Light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945"/>
            <a:ext cx="4937760" cy="4500880"/>
          </a:xfrm>
        </p:spPr>
        <p:txBody>
          <a:bodyPr>
            <a:normAutofit fontScale="90000" lnSpcReduction="20000"/>
          </a:bodyPr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latin typeface="Bahnschrift Light Condensed" panose="020B0502040204020203" pitchFamily="34" charset="0"/>
                <a:cs typeface="Bahnschrift Light Condensed" panose="020B0502040204020203" pitchFamily="34" charset="0"/>
              </a:rPr>
              <a:t>INPUT your name</a:t>
            </a:r>
            <a:endParaRPr lang="en-US" sz="1400">
              <a:latin typeface="Bahnschrift Light Condensed" panose="020B0502040204020203" pitchFamily="34" charset="0"/>
              <a:cs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latin typeface="Bahnschrift Light Condensed" panose="020B0502040204020203" pitchFamily="34" charset="0"/>
                <a:cs typeface="Bahnschrift Light Condensed" panose="020B0502040204020203" pitchFamily="34" charset="0"/>
              </a:rPr>
              <a:t>INPUT your JAMB score</a:t>
            </a:r>
            <a:endParaRPr lang="en-US" sz="1400">
              <a:latin typeface="Bahnschrift Light Condensed" panose="020B0502040204020203" pitchFamily="34" charset="0"/>
              <a:cs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latin typeface="Bahnschrift Light Condensed" panose="020B0502040204020203" pitchFamily="34" charset="0"/>
                <a:cs typeface="Bahnschrift Light Condensed" panose="020B0502040204020203" pitchFamily="34" charset="0"/>
              </a:rPr>
              <a:t>IF your score is below 230,</a:t>
            </a:r>
            <a:endParaRPr lang="en-US" sz="1400">
              <a:latin typeface="Bahnschrift Light Condensed" panose="020B0502040204020203" pitchFamily="34" charset="0"/>
              <a:cs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latin typeface="Bahnschrift Light Condensed" panose="020B0502040204020203" pitchFamily="34" charset="0"/>
                <a:cs typeface="Bahnschrift Light Condensed" panose="020B0502040204020203" pitchFamily="34" charset="0"/>
              </a:rPr>
              <a:t>you do not have the requirement to be admitted into computer science</a:t>
            </a:r>
            <a:endParaRPr lang="en-US" sz="1400">
              <a:latin typeface="Bahnschrift Light Condensed" panose="020B0502040204020203" pitchFamily="34" charset="0"/>
              <a:cs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latin typeface="Bahnschrift Light Condensed" panose="020B0502040204020203" pitchFamily="34" charset="0"/>
                <a:cs typeface="Bahnschrift Light Condensed" panose="020B0502040204020203" pitchFamily="34" charset="0"/>
              </a:rPr>
              <a:t>ELSE,</a:t>
            </a:r>
            <a:endParaRPr lang="en-US" sz="1400">
              <a:latin typeface="Bahnschrift Light Condensed" panose="020B0502040204020203" pitchFamily="34" charset="0"/>
              <a:cs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latin typeface="Bahnschrift Light Condensed" panose="020B0502040204020203" pitchFamily="34" charset="0"/>
                <a:cs typeface="Bahnschrift Light Condensed" panose="020B0502040204020203" pitchFamily="34" charset="0"/>
              </a:rPr>
              <a:t>INPUT your grade for mathematics</a:t>
            </a:r>
            <a:endParaRPr lang="en-US" sz="1400">
              <a:latin typeface="Bahnschrift Light Condensed" panose="020B0502040204020203" pitchFamily="34" charset="0"/>
              <a:cs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latin typeface="Bahnschrift Light Condensed" panose="020B0502040204020203" pitchFamily="34" charset="0"/>
                <a:cs typeface="Bahnschrift Light Condensed" panose="020B0502040204020203" pitchFamily="34" charset="0"/>
                <a:sym typeface="+mn-ea"/>
              </a:rPr>
              <a:t>INPUT your grade for chemistry</a:t>
            </a:r>
            <a:endParaRPr lang="en-US" sz="1400">
              <a:latin typeface="Bahnschrift Light Condensed" panose="020B0502040204020203" pitchFamily="34" charset="0"/>
              <a:cs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latin typeface="Bahnschrift Light Condensed" panose="020B0502040204020203" pitchFamily="34" charset="0"/>
                <a:cs typeface="Bahnschrift Light Condensed" panose="020B0502040204020203" pitchFamily="34" charset="0"/>
                <a:sym typeface="+mn-ea"/>
              </a:rPr>
              <a:t>INPUT your grade for physics</a:t>
            </a:r>
            <a:endParaRPr lang="en-US" sz="1400">
              <a:latin typeface="Bahnschrift Light Condensed" panose="020B0502040204020203" pitchFamily="34" charset="0"/>
              <a:cs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latin typeface="Bahnschrift Light Condensed" panose="020B0502040204020203" pitchFamily="34" charset="0"/>
                <a:cs typeface="Bahnschrift Light Condensed" panose="020B0502040204020203" pitchFamily="34" charset="0"/>
                <a:sym typeface="+mn-ea"/>
              </a:rPr>
              <a:t>INPUT your grade for english language</a:t>
            </a:r>
            <a:endParaRPr lang="en-US" sz="1400">
              <a:latin typeface="Bahnschrift Light Condensed" panose="020B0502040204020203" pitchFamily="34" charset="0"/>
              <a:cs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latin typeface="Bahnschrift Light Condensed" panose="020B0502040204020203" pitchFamily="34" charset="0"/>
                <a:cs typeface="Bahnschrift Light Condensed" panose="020B0502040204020203" pitchFamily="34" charset="0"/>
                <a:sym typeface="+mn-ea"/>
              </a:rPr>
              <a:t>INPUT your grade for computer science</a:t>
            </a:r>
            <a:endParaRPr lang="en-US" sz="1400">
              <a:latin typeface="Bahnschrift Light Condensed" panose="020B0502040204020203" pitchFamily="34" charset="0"/>
              <a:cs typeface="Bahnschrift Light Condensed" panose="020B0502040204020203" pitchFamily="34" charset="0"/>
              <a:sym typeface="+mn-ea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latin typeface="Bahnschrift Light Condensed" panose="020B0502040204020203" pitchFamily="34" charset="0"/>
                <a:cs typeface="Bahnschrift Light Condensed" panose="020B0502040204020203" pitchFamily="34" charset="0"/>
                <a:sym typeface="+mn-ea"/>
              </a:rPr>
              <a:t>IF the any of the grades are below D,</a:t>
            </a:r>
            <a:endParaRPr lang="en-US" sz="1400">
              <a:latin typeface="Bahnschrift Light Condensed" panose="020B0502040204020203" pitchFamily="34" charset="0"/>
              <a:cs typeface="Bahnschrift Light Condensed" panose="020B0502040204020203" pitchFamily="34" charset="0"/>
              <a:sym typeface="+mn-ea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latin typeface="Bahnschrift Light Condensed" panose="020B0502040204020203" pitchFamily="34" charset="0"/>
                <a:cs typeface="Bahnschrift Light Condensed" panose="020B0502040204020203" pitchFamily="34" charset="0"/>
                <a:sym typeface="+mn-ea"/>
              </a:rPr>
              <a:t>you do not have the requirement to be admitted into computer science</a:t>
            </a:r>
            <a:endParaRPr lang="en-US" sz="1400">
              <a:latin typeface="Bahnschrift Light Condensed" panose="020B0502040204020203" pitchFamily="34" charset="0"/>
              <a:cs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latin typeface="Bahnschrift Light Condensed" panose="020B0502040204020203" pitchFamily="34" charset="0"/>
                <a:cs typeface="Bahnschrift Light Condensed" panose="020B0502040204020203" pitchFamily="34" charset="0"/>
              </a:rPr>
              <a:t>ELSE,</a:t>
            </a:r>
            <a:endParaRPr lang="en-US" sz="1400">
              <a:latin typeface="Bahnschrift Light Condensed" panose="020B0502040204020203" pitchFamily="34" charset="0"/>
              <a:cs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400">
              <a:latin typeface="Bahnschrift Light Condensed" panose="020B0502040204020203" pitchFamily="34" charset="0"/>
              <a:cs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400">
              <a:latin typeface="Bahnschrift Light Condensed" panose="020B0502040204020203" pitchFamily="34" charset="0"/>
              <a:cs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400">
              <a:latin typeface="Bahnschrift Light Condensed" panose="020B0502040204020203" pitchFamily="34" charset="0"/>
              <a:cs typeface="Bahnschrift Light Condensed" panose="020B05020402040202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945"/>
            <a:ext cx="4937760" cy="4500880"/>
          </a:xfrm>
        </p:spPr>
        <p:txBody>
          <a:bodyPr/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00">
                <a:latin typeface="Bahnschrift Light Condensed" panose="020B0502040204020203" pitchFamily="34" charset="0"/>
                <a:cs typeface="Bahnschrift Light Condensed" panose="020B0502040204020203" pitchFamily="34" charset="0"/>
              </a:rPr>
              <a:t>proceed to the interview</a:t>
            </a:r>
            <a:endParaRPr lang="en-US" sz="1300">
              <a:latin typeface="Bahnschrift Light Condensed" panose="020B0502040204020203" pitchFamily="34" charset="0"/>
              <a:cs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00">
                <a:latin typeface="Bahnschrift Light Condensed" panose="020B0502040204020203" pitchFamily="34" charset="0"/>
                <a:cs typeface="Bahnschrift Light Condensed" panose="020B0502040204020203" pitchFamily="34" charset="0"/>
              </a:rPr>
              <a:t>IF you did not pass the interview,</a:t>
            </a:r>
            <a:endParaRPr lang="en-US" sz="1300">
              <a:latin typeface="Bahnschrift Light Condensed" panose="020B0502040204020203" pitchFamily="34" charset="0"/>
              <a:cs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00">
                <a:latin typeface="Bahnschrift Light Condensed" panose="020B0502040204020203" pitchFamily="34" charset="0"/>
                <a:cs typeface="Bahnschrift Light Condensed" panose="020B0502040204020203" pitchFamily="34" charset="0"/>
                <a:sym typeface="+mn-ea"/>
              </a:rPr>
              <a:t>you do not have the requirement to be admitted into computer science</a:t>
            </a:r>
            <a:endParaRPr lang="en-US" sz="1300">
              <a:latin typeface="Bahnschrift Light Condensed" panose="020B0502040204020203" pitchFamily="34" charset="0"/>
              <a:cs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00">
                <a:latin typeface="Bahnschrift Light Condensed" panose="020B0502040204020203" pitchFamily="34" charset="0"/>
                <a:cs typeface="Bahnschrift Light Condensed" panose="020B0502040204020203" pitchFamily="34" charset="0"/>
              </a:rPr>
              <a:t>ELSE,</a:t>
            </a:r>
            <a:endParaRPr lang="en-US" sz="1300">
              <a:latin typeface="Bahnschrift Light Condensed" panose="020B0502040204020203" pitchFamily="34" charset="0"/>
              <a:cs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00">
                <a:latin typeface="Bahnschrift Light Condensed" panose="020B0502040204020203" pitchFamily="34" charset="0"/>
                <a:cs typeface="Bahnschrift Light Condensed" panose="020B0502040204020203" pitchFamily="34" charset="0"/>
              </a:rPr>
              <a:t>you have been admitted into computer science.</a:t>
            </a:r>
            <a:endParaRPr lang="en-US" sz="1300">
              <a:latin typeface="Bahnschrift Light Condensed" panose="020B0502040204020203" pitchFamily="34" charset="0"/>
              <a:cs typeface="Bahnschrift Light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66800" y="1857593"/>
            <a:ext cx="10058400" cy="1450757"/>
          </a:xfrm>
        </p:spPr>
        <p:txBody>
          <a:bodyPr/>
          <a:p>
            <a:r>
              <a:rPr lang="en-US">
                <a:latin typeface="Bahnschrift Light Condensed" panose="020B0502040204020203" pitchFamily="34" charset="0"/>
                <a:cs typeface="Bahnschrift Light Condensed" panose="020B0502040204020203" pitchFamily="34" charset="0"/>
              </a:rPr>
              <a:t>PROJECT 5</a:t>
            </a:r>
            <a:endParaRPr lang="en-US">
              <a:latin typeface="Bahnschrift Light Condensed" panose="020B0502040204020203" pitchFamily="34" charset="0"/>
              <a:cs typeface="Bahnschrift Light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3" name="Group 32"/>
          <p:cNvGrpSpPr/>
          <p:nvPr/>
        </p:nvGrpSpPr>
        <p:grpSpPr>
          <a:xfrm>
            <a:off x="3002915" y="91921"/>
            <a:ext cx="5369691" cy="6249670"/>
            <a:chOff x="204" y="323"/>
            <a:chExt cx="8456" cy="9842"/>
          </a:xfrm>
        </p:grpSpPr>
        <p:sp>
          <p:nvSpPr>
            <p:cNvPr id="4" name="Flowchart: Terminator 3"/>
            <p:cNvSpPr/>
            <p:nvPr/>
          </p:nvSpPr>
          <p:spPr>
            <a:xfrm>
              <a:off x="1600" y="323"/>
              <a:ext cx="1241" cy="546"/>
            </a:xfrm>
            <a:prstGeom prst="flowChartTermina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dirty="0">
                  <a:latin typeface="Bahnschrift Light Condensed" panose="020B0502040204020203" pitchFamily="34" charset="0"/>
                </a:rPr>
                <a:t>Start</a:t>
              </a:r>
              <a:r>
                <a:rPr lang="en-US" dirty="0"/>
                <a:t>      </a:t>
              </a:r>
              <a:endParaRPr lang="en-US" dirty="0"/>
            </a:p>
          </p:txBody>
        </p:sp>
        <p:sp>
          <p:nvSpPr>
            <p:cNvPr id="5" name="Flowchart: Data 4"/>
            <p:cNvSpPr/>
            <p:nvPr/>
          </p:nvSpPr>
          <p:spPr>
            <a:xfrm>
              <a:off x="623" y="1154"/>
              <a:ext cx="3178" cy="1018"/>
            </a:xfrm>
            <a:prstGeom prst="flowChartInputOutpu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dirty="0"/>
                <a:t>                                                                   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78" y="1154"/>
              <a:ext cx="26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Position the boy at (0,0) facing East holding a flower</a:t>
              </a:r>
              <a:endParaRPr lang="en-US" sz="1200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181" y="869"/>
              <a:ext cx="0" cy="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" name="Flowchart: Data 2"/>
            <p:cNvSpPr/>
            <p:nvPr/>
          </p:nvSpPr>
          <p:spPr>
            <a:xfrm>
              <a:off x="251" y="2381"/>
              <a:ext cx="3178" cy="1018"/>
            </a:xfrm>
            <a:prstGeom prst="flowChartInputOutpu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dirty="0"/>
                <a:t>                                                                   </a:t>
              </a:r>
              <a:endParaRPr lang="en-US" dirty="0"/>
            </a:p>
          </p:txBody>
        </p:sp>
        <p:sp>
          <p:nvSpPr>
            <p:cNvPr id="7" name="TextBox 5"/>
            <p:cNvSpPr txBox="1"/>
            <p:nvPr/>
          </p:nvSpPr>
          <p:spPr>
            <a:xfrm>
              <a:off x="706" y="2381"/>
              <a:ext cx="26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Position the girl at (0,2) facing West holding no flower</a:t>
              </a:r>
              <a:endParaRPr lang="en-US" sz="1200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548" y="4570"/>
              <a:ext cx="2267" cy="939"/>
            </a:xfrm>
            <a:prstGeom prst="flowChartProces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9" name="TextBox 7"/>
            <p:cNvSpPr txBox="1"/>
            <p:nvPr/>
          </p:nvSpPr>
          <p:spPr>
            <a:xfrm>
              <a:off x="600" y="4638"/>
              <a:ext cx="238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Move the boy to position (0,2) </a:t>
              </a:r>
              <a:endParaRPr lang="en-US" sz="1200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566" y="5732"/>
              <a:ext cx="2267" cy="939"/>
            </a:xfrm>
            <a:prstGeom prst="flowChartProces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11" name="TextBox 7"/>
            <p:cNvSpPr txBox="1"/>
            <p:nvPr/>
          </p:nvSpPr>
          <p:spPr>
            <a:xfrm>
              <a:off x="618" y="5722"/>
              <a:ext cx="238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Direct the boy to give the flower to the girl </a:t>
              </a:r>
              <a:endParaRPr lang="en-US" sz="1200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12" name="Flowchart: Process 11"/>
            <p:cNvSpPr/>
            <p:nvPr/>
          </p:nvSpPr>
          <p:spPr>
            <a:xfrm>
              <a:off x="545" y="6868"/>
              <a:ext cx="2267" cy="939"/>
            </a:xfrm>
            <a:prstGeom prst="flowChartProces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13" name="TextBox 7"/>
            <p:cNvSpPr txBox="1"/>
            <p:nvPr/>
          </p:nvSpPr>
          <p:spPr>
            <a:xfrm>
              <a:off x="597" y="6858"/>
              <a:ext cx="238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Change the direction of the girl to East</a:t>
              </a:r>
              <a:endParaRPr lang="en-US" sz="1200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14" name="Flowchart: Data 13"/>
            <p:cNvSpPr/>
            <p:nvPr/>
          </p:nvSpPr>
          <p:spPr>
            <a:xfrm>
              <a:off x="204" y="3608"/>
              <a:ext cx="3178" cy="733"/>
            </a:xfrm>
            <a:prstGeom prst="flowChartInputOutpu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dirty="0"/>
                <a:t>                                                                   </a:t>
              </a:r>
              <a:endParaRPr lang="en-US" dirty="0"/>
            </a:p>
          </p:txBody>
        </p:sp>
        <p:sp>
          <p:nvSpPr>
            <p:cNvPr id="15" name="TextBox 5"/>
            <p:cNvSpPr txBox="1"/>
            <p:nvPr/>
          </p:nvSpPr>
          <p:spPr>
            <a:xfrm>
              <a:off x="659" y="3608"/>
              <a:ext cx="263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Position the flower vase at (3,2)</a:t>
              </a:r>
              <a:endParaRPr lang="en-US" sz="1200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550" y="8030"/>
              <a:ext cx="2267" cy="939"/>
            </a:xfrm>
            <a:prstGeom prst="flowChartProces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17" name="TextBox 7"/>
            <p:cNvSpPr txBox="1"/>
            <p:nvPr/>
          </p:nvSpPr>
          <p:spPr>
            <a:xfrm>
              <a:off x="602" y="8020"/>
              <a:ext cx="2383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0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Move the girl to position (3,2), where the vase is stationed</a:t>
              </a:r>
              <a:endParaRPr lang="en-US" sz="1000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18" name="Flowchart: Process 17"/>
            <p:cNvSpPr/>
            <p:nvPr/>
          </p:nvSpPr>
          <p:spPr>
            <a:xfrm>
              <a:off x="545" y="9104"/>
              <a:ext cx="2267" cy="939"/>
            </a:xfrm>
            <a:prstGeom prst="flowChartProces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19" name="TextBox 7"/>
            <p:cNvSpPr txBox="1"/>
            <p:nvPr/>
          </p:nvSpPr>
          <p:spPr>
            <a:xfrm>
              <a:off x="597" y="9094"/>
              <a:ext cx="238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Direct the girl to plant the flower in the flower vase</a:t>
              </a:r>
              <a:endParaRPr lang="en-US" sz="1200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20" name="Flowchart: Data 19"/>
            <p:cNvSpPr/>
            <p:nvPr/>
          </p:nvSpPr>
          <p:spPr>
            <a:xfrm>
              <a:off x="3322" y="8839"/>
              <a:ext cx="3724" cy="1244"/>
            </a:xfrm>
            <a:prstGeom prst="flowChartInputOutpu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dirty="0"/>
                <a:t>                                                                   </a:t>
              </a:r>
              <a:endParaRPr lang="en-US" dirty="0"/>
            </a:p>
          </p:txBody>
        </p:sp>
        <p:sp>
          <p:nvSpPr>
            <p:cNvPr id="22" name="TextBox 17"/>
            <p:cNvSpPr txBox="1"/>
            <p:nvPr/>
          </p:nvSpPr>
          <p:spPr>
            <a:xfrm>
              <a:off x="3842" y="8858"/>
              <a:ext cx="2982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After planting the flower, direct </a:t>
              </a:r>
              <a:r>
                <a:rPr lang="en-US" sz="1200" dirty="0" err="1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the girl to walk two steps south, still facing East (3,4)</a:t>
              </a:r>
              <a:endParaRPr lang="en-US" sz="1200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23" name="Flowchart: Terminator 22"/>
            <p:cNvSpPr/>
            <p:nvPr/>
          </p:nvSpPr>
          <p:spPr>
            <a:xfrm>
              <a:off x="7419" y="9535"/>
              <a:ext cx="1241" cy="546"/>
            </a:xfrm>
            <a:prstGeom prst="flowChartTermina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dirty="0">
                  <a:latin typeface="Bahnschrift Light Condensed" panose="020B0502040204020203" pitchFamily="34" charset="0"/>
                </a:rPr>
                <a:t>Stop</a:t>
              </a:r>
              <a:r>
                <a:rPr lang="en-US" dirty="0"/>
                <a:t>      </a:t>
              </a:r>
              <a:endParaRPr lang="en-US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rot="16200000" flipH="1">
              <a:off x="6949" y="9350"/>
              <a:ext cx="0" cy="8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2160" y="2148"/>
              <a:ext cx="0" cy="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139" y="3336"/>
              <a:ext cx="0" cy="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31" y="4303"/>
              <a:ext cx="0" cy="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123" y="5517"/>
              <a:ext cx="0" cy="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115" y="6601"/>
              <a:ext cx="0" cy="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2107" y="7737"/>
              <a:ext cx="0" cy="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099" y="8860"/>
              <a:ext cx="0" cy="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16200000" flipH="1">
              <a:off x="3172" y="9422"/>
              <a:ext cx="0" cy="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Bahnschrift Light Condensed" panose="020B0502040204020203" pitchFamily="34" charset="0"/>
                <a:cs typeface="Bahnschrift Light Condensed" panose="020B0502040204020203" pitchFamily="34" charset="0"/>
              </a:rPr>
              <a:t>PSEUDOCODE FOR PROJECT 5</a:t>
            </a:r>
            <a:endParaRPr lang="en-US">
              <a:latin typeface="Bahnschrift Light Condensed" panose="020B0502040204020203" pitchFamily="34" charset="0"/>
              <a:cs typeface="Bahnschrift Light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latin typeface="Bahnschrift Light Condensed" panose="020B0502040204020203" pitchFamily="34" charset="0"/>
                <a:cs typeface="Bahnschrift Light Condensed" panose="020B0502040204020203" pitchFamily="34" charset="0"/>
              </a:rPr>
              <a:t>SET the boy at position (0,0) facing East</a:t>
            </a:r>
            <a:endParaRPr lang="en-US" sz="1400">
              <a:latin typeface="Bahnschrift Light Condensed" panose="020B0502040204020203" pitchFamily="34" charset="0"/>
              <a:cs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latin typeface="Bahnschrift Light Condensed" panose="020B0502040204020203" pitchFamily="34" charset="0"/>
                <a:cs typeface="Bahnschrift Light Condensed" panose="020B0502040204020203" pitchFamily="34" charset="0"/>
              </a:rPr>
              <a:t>SET the girl at position (0,2) facing West </a:t>
            </a:r>
            <a:endParaRPr lang="en-US" sz="1400">
              <a:latin typeface="Bahnschrift Light Condensed" panose="020B0502040204020203" pitchFamily="34" charset="0"/>
              <a:cs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latin typeface="Bahnschrift Light Condensed" panose="020B0502040204020203" pitchFamily="34" charset="0"/>
                <a:cs typeface="Bahnschrift Light Condensed" panose="020B0502040204020203" pitchFamily="34" charset="0"/>
              </a:rPr>
              <a:t>SET the flower vase at position (3,2)</a:t>
            </a:r>
            <a:endParaRPr lang="en-US" sz="1400">
              <a:latin typeface="Bahnschrift Light Condensed" panose="020B0502040204020203" pitchFamily="34" charset="0"/>
              <a:cs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latin typeface="Bahnschrift Light Condensed" panose="020B0502040204020203" pitchFamily="34" charset="0"/>
                <a:cs typeface="Bahnschrift Light Condensed" panose="020B0502040204020203" pitchFamily="34" charset="0"/>
              </a:rPr>
              <a:t>MOVE the boy to position (0,2)</a:t>
            </a:r>
            <a:endParaRPr lang="en-US" sz="1400">
              <a:latin typeface="Bahnschrift Light Condensed" panose="020B0502040204020203" pitchFamily="34" charset="0"/>
              <a:cs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latin typeface="Bahnschrift Light Condensed" panose="020B0502040204020203" pitchFamily="34" charset="0"/>
                <a:cs typeface="Bahnschrift Light Condensed" panose="020B0502040204020203" pitchFamily="34" charset="0"/>
              </a:rPr>
              <a:t>DIRECT the boy to give the girl the flower</a:t>
            </a:r>
            <a:endParaRPr lang="en-US" sz="1400">
              <a:latin typeface="Bahnschrift Light Condensed" panose="020B0502040204020203" pitchFamily="34" charset="0"/>
              <a:cs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latin typeface="Bahnschrift Light Condensed" panose="020B0502040204020203" pitchFamily="34" charset="0"/>
                <a:cs typeface="Bahnschrift Light Condensed" panose="020B0502040204020203" pitchFamily="34" charset="0"/>
              </a:rPr>
              <a:t>CHANGE the direction of the girl to face East</a:t>
            </a:r>
            <a:endParaRPr lang="en-US" sz="1400">
              <a:latin typeface="Bahnschrift Light Condensed" panose="020B0502040204020203" pitchFamily="34" charset="0"/>
              <a:cs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latin typeface="Bahnschrift Light Condensed" panose="020B0502040204020203" pitchFamily="34" charset="0"/>
                <a:cs typeface="Bahnschrift Light Condensed" panose="020B0502040204020203" pitchFamily="34" charset="0"/>
              </a:rPr>
              <a:t>MOVE the girl to position (3,2) where the vase is stationed</a:t>
            </a:r>
            <a:endParaRPr lang="en-US" sz="1400">
              <a:latin typeface="Bahnschrift Light Condensed" panose="020B0502040204020203" pitchFamily="34" charset="0"/>
              <a:cs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latin typeface="Bahnschrift Light Condensed" panose="020B0502040204020203" pitchFamily="34" charset="0"/>
                <a:cs typeface="Bahnschrift Light Condensed" panose="020B0502040204020203" pitchFamily="34" charset="0"/>
              </a:rPr>
              <a:t>DIRECT the girl to plant the flower in the flower vase</a:t>
            </a:r>
            <a:endParaRPr lang="en-US" sz="1400">
              <a:latin typeface="Bahnschrift Light Condensed" panose="020B0502040204020203" pitchFamily="34" charset="0"/>
              <a:cs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 Condensed" panose="020B0502040204020203" pitchFamily="34" charset="0"/>
                <a:sym typeface="+mn-ea"/>
              </a:rPr>
              <a:t>DIRECT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 Condensed" panose="020B0502040204020203" pitchFamily="34" charset="0"/>
                <a:sym typeface="+mn-ea"/>
              </a:rPr>
              <a:t>the girl to walk two steps south, still facing East (3,4)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Bahnschrift Light Condensed" panose="020B0502040204020203" pitchFamily="34" charset="0"/>
              <a:cs typeface="Bahnschrift Light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036353" y="204951"/>
            <a:ext cx="5606888" cy="6001385"/>
            <a:chOff x="4036353" y="204951"/>
            <a:chExt cx="5606888" cy="6001385"/>
          </a:xfrm>
        </p:grpSpPr>
        <p:grpSp>
          <p:nvGrpSpPr>
            <p:cNvPr id="28" name="Group 27"/>
            <p:cNvGrpSpPr/>
            <p:nvPr/>
          </p:nvGrpSpPr>
          <p:grpSpPr>
            <a:xfrm>
              <a:off x="4036353" y="204951"/>
              <a:ext cx="5606888" cy="6001385"/>
              <a:chOff x="4036353" y="204951"/>
              <a:chExt cx="5606888" cy="6001385"/>
            </a:xfrm>
          </p:grpSpPr>
          <p:sp>
            <p:nvSpPr>
              <p:cNvPr id="4" name="Flowchart: Terminator 3"/>
              <p:cNvSpPr/>
              <p:nvPr/>
            </p:nvSpPr>
            <p:spPr>
              <a:xfrm>
                <a:off x="4887327" y="204951"/>
                <a:ext cx="788276" cy="346842"/>
              </a:xfrm>
              <a:prstGeom prst="flowChartTermina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Bahnschrift Light Condensed" panose="020B0502040204020203" pitchFamily="34" charset="0"/>
                  </a:rPr>
                  <a:t>Start</a:t>
                </a:r>
                <a:r>
                  <a:rPr lang="en-US" dirty="0"/>
                  <a:t>      </a:t>
                </a:r>
                <a:endParaRPr lang="en-US" dirty="0"/>
              </a:p>
            </p:txBody>
          </p:sp>
          <p:sp>
            <p:nvSpPr>
              <p:cNvPr id="5" name="Flowchart: Data 4"/>
              <p:cNvSpPr/>
              <p:nvPr/>
            </p:nvSpPr>
            <p:spPr>
              <a:xfrm>
                <a:off x="4267189" y="733086"/>
                <a:ext cx="2017986" cy="646331"/>
              </a:xfrm>
              <a:prstGeom prst="flowChartInputOutpu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                                                </a:t>
                </a:r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556246" y="733087"/>
                <a:ext cx="16711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Bahnschrift Light Condensed" panose="020B0502040204020203" pitchFamily="34" charset="0"/>
                  </a:rPr>
                  <a:t>Set </a:t>
                </a:r>
                <a:r>
                  <a:rPr lang="en-US" dirty="0" err="1">
                    <a:solidFill>
                      <a:schemeClr val="bg1"/>
                    </a:solidFill>
                    <a:latin typeface="Bahnschrift Light Condensed" panose="020B0502040204020203" pitchFamily="34" charset="0"/>
                  </a:rPr>
                  <a:t>Aminat</a:t>
                </a:r>
                <a:r>
                  <a:rPr lang="en-US" dirty="0">
                    <a:solidFill>
                      <a:schemeClr val="bg1"/>
                    </a:solidFill>
                    <a:latin typeface="Bahnschrift Light Condensed" panose="020B0502040204020203" pitchFamily="34" charset="0"/>
                  </a:rPr>
                  <a:t> at position (0,0)</a:t>
                </a:r>
                <a:endParaRPr lang="en-US" dirty="0">
                  <a:solidFill>
                    <a:schemeClr val="bg1"/>
                  </a:solidFill>
                  <a:latin typeface="Bahnschrift Light Condensed" panose="020B0502040204020203" pitchFamily="34" charset="0"/>
                </a:endParaRPr>
              </a:p>
            </p:txBody>
          </p:sp>
          <p:sp>
            <p:nvSpPr>
              <p:cNvPr id="7" name="Flowchart: Process 6"/>
              <p:cNvSpPr/>
              <p:nvPr/>
            </p:nvSpPr>
            <p:spPr>
              <a:xfrm>
                <a:off x="4209404" y="1576552"/>
                <a:ext cx="1876104" cy="898634"/>
              </a:xfrm>
              <a:prstGeom prst="flowChartProces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414362" y="1620123"/>
                <a:ext cx="1513490" cy="922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Bahnschrift Light Condensed" panose="020B0502040204020203" pitchFamily="34" charset="0"/>
                  </a:rPr>
                  <a:t>Move </a:t>
                </a:r>
                <a:r>
                  <a:rPr lang="en-US" dirty="0" err="1">
                    <a:solidFill>
                      <a:schemeClr val="bg1"/>
                    </a:solidFill>
                    <a:latin typeface="Bahnschrift Light Condensed" panose="020B0502040204020203" pitchFamily="34" charset="0"/>
                  </a:rPr>
                  <a:t>Aminat</a:t>
                </a:r>
                <a:r>
                  <a:rPr lang="en-US" dirty="0">
                    <a:solidFill>
                      <a:schemeClr val="bg1"/>
                    </a:solidFill>
                    <a:latin typeface="Bahnschrift Light Condensed" panose="020B0502040204020203" pitchFamily="34" charset="0"/>
                  </a:rPr>
                  <a:t> to position (3,0)</a:t>
                </a:r>
                <a:endParaRPr lang="en-US" dirty="0">
                  <a:solidFill>
                    <a:schemeClr val="bg1"/>
                  </a:solidFill>
                  <a:latin typeface="Bahnschrift Light Condensed" panose="020B0502040204020203" pitchFamily="34" charset="0"/>
                </a:endParaRPr>
              </a:p>
            </p:txBody>
          </p:sp>
          <p:sp>
            <p:nvSpPr>
              <p:cNvPr id="9" name="Flowchart: Decision 8"/>
              <p:cNvSpPr/>
              <p:nvPr/>
            </p:nvSpPr>
            <p:spPr>
              <a:xfrm>
                <a:off x="4036353" y="2715106"/>
                <a:ext cx="2309495" cy="1156335"/>
              </a:xfrm>
              <a:prstGeom prst="flowChartDecision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304958" y="3048481"/>
                <a:ext cx="1955800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Bahnschrift Light Condensed" panose="020B0502040204020203" pitchFamily="34" charset="0"/>
                  </a:rPr>
                  <a:t>Is there a flower at location (3,0)?</a:t>
                </a:r>
                <a:endParaRPr lang="en-US" sz="1400" dirty="0">
                  <a:solidFill>
                    <a:schemeClr val="bg1"/>
                  </a:solidFill>
                  <a:latin typeface="Bahnschrift Light Condensed" panose="020B0502040204020203" pitchFamily="34" charset="0"/>
                </a:endParaRPr>
              </a:p>
            </p:txBody>
          </p:sp>
          <p:sp>
            <p:nvSpPr>
              <p:cNvPr id="13" name="Flowchart: Process 12"/>
              <p:cNvSpPr/>
              <p:nvPr/>
            </p:nvSpPr>
            <p:spPr>
              <a:xfrm>
                <a:off x="4141080" y="4078021"/>
                <a:ext cx="1876104" cy="898634"/>
              </a:xfrm>
              <a:prstGeom prst="flowChartProces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313213" y="4093691"/>
                <a:ext cx="1791335" cy="922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Bahnschrift Light Condensed" panose="020B0502040204020203" pitchFamily="34" charset="0"/>
                  </a:rPr>
                  <a:t>Direct </a:t>
                </a:r>
                <a:r>
                  <a:rPr lang="en-US" dirty="0" err="1">
                    <a:solidFill>
                      <a:schemeClr val="bg1"/>
                    </a:solidFill>
                    <a:latin typeface="Bahnschrift Light Condensed" panose="020B0502040204020203" pitchFamily="34" charset="0"/>
                  </a:rPr>
                  <a:t>Aminat</a:t>
                </a:r>
                <a:r>
                  <a:rPr lang="en-US" dirty="0">
                    <a:solidFill>
                      <a:schemeClr val="bg1"/>
                    </a:solidFill>
                    <a:latin typeface="Bahnschrift Light Condensed" panose="020B0502040204020203" pitchFamily="34" charset="0"/>
                  </a:rPr>
                  <a:t> to pick up the flower</a:t>
                </a:r>
                <a:endParaRPr lang="en-US" dirty="0">
                  <a:solidFill>
                    <a:schemeClr val="bg1"/>
                  </a:solidFill>
                  <a:latin typeface="Bahnschrift Light Condensed" panose="020B0502040204020203" pitchFamily="34" charset="0"/>
                </a:endParaRPr>
              </a:p>
            </p:txBody>
          </p:sp>
          <p:sp>
            <p:nvSpPr>
              <p:cNvPr id="15" name="Flowchart: Process 14"/>
              <p:cNvSpPr/>
              <p:nvPr/>
            </p:nvSpPr>
            <p:spPr>
              <a:xfrm>
                <a:off x="4167352" y="5239418"/>
                <a:ext cx="1876104" cy="898634"/>
              </a:xfrm>
              <a:prstGeom prst="flowChartProces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372268" y="5345911"/>
                <a:ext cx="1607820" cy="737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Bahnschrift Light Condensed" panose="020B0502040204020203" pitchFamily="34" charset="0"/>
                  </a:rPr>
                  <a:t>Move </a:t>
                </a:r>
                <a:r>
                  <a:rPr lang="en-US" sz="1400" dirty="0" err="1">
                    <a:solidFill>
                      <a:schemeClr val="bg1"/>
                    </a:solidFill>
                    <a:latin typeface="Bahnschrift Light Condensed" panose="020B0502040204020203" pitchFamily="34" charset="0"/>
                  </a:rPr>
                  <a:t>Aminat</a:t>
                </a:r>
                <a:r>
                  <a:rPr lang="en-US" sz="1400" dirty="0">
                    <a:solidFill>
                      <a:schemeClr val="bg1"/>
                    </a:solidFill>
                    <a:latin typeface="Bahnschrift Light Condensed" panose="020B0502040204020203" pitchFamily="34" charset="0"/>
                  </a:rPr>
                  <a:t> to position (3,2) to plant</a:t>
                </a:r>
                <a:r>
                  <a:rPr lang="en-US" sz="1400" dirty="0">
                    <a:solidFill>
                      <a:schemeClr val="bg1"/>
                    </a:solidFill>
                    <a:latin typeface="Bahnschrift Light Condensed" panose="020B0502040204020203" pitchFamily="34" charset="0"/>
                  </a:rPr>
                  <a:t> the flower</a:t>
                </a:r>
                <a:endParaRPr lang="en-US" sz="1400" dirty="0">
                  <a:solidFill>
                    <a:schemeClr val="bg1"/>
                  </a:solidFill>
                  <a:latin typeface="Bahnschrift Light Condensed" panose="020B0502040204020203" pitchFamily="34" charset="0"/>
                </a:endParaRPr>
              </a:p>
            </p:txBody>
          </p:sp>
          <p:sp>
            <p:nvSpPr>
              <p:cNvPr id="17" name="Flowchart: Data 16"/>
              <p:cNvSpPr/>
              <p:nvPr/>
            </p:nvSpPr>
            <p:spPr>
              <a:xfrm>
                <a:off x="6253773" y="5241136"/>
                <a:ext cx="2364740" cy="896620"/>
              </a:xfrm>
              <a:prstGeom prst="flowChartInputOutpu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                                                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583973" y="5253201"/>
                <a:ext cx="1893570" cy="953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Bahnschrift Light Condensed" panose="020B0502040204020203" pitchFamily="34" charset="0"/>
                  </a:rPr>
                  <a:t>After planting the flower, direct </a:t>
                </a:r>
                <a:r>
                  <a:rPr lang="en-US" sz="1400" dirty="0" err="1">
                    <a:solidFill>
                      <a:schemeClr val="bg1"/>
                    </a:solidFill>
                    <a:latin typeface="Bahnschrift Light Condensed" panose="020B0502040204020203" pitchFamily="34" charset="0"/>
                  </a:rPr>
                  <a:t>Aminat</a:t>
                </a:r>
                <a:r>
                  <a:rPr lang="en-US" sz="1400" dirty="0">
                    <a:solidFill>
                      <a:schemeClr val="bg1"/>
                    </a:solidFill>
                    <a:latin typeface="Bahnschrift Light Condensed" panose="020B0502040204020203" pitchFamily="34" charset="0"/>
                  </a:rPr>
                  <a:t> to walk one space East</a:t>
                </a:r>
                <a:endParaRPr lang="en-US" sz="1400" dirty="0">
                  <a:solidFill>
                    <a:schemeClr val="bg1"/>
                  </a:solidFill>
                  <a:latin typeface="Bahnschrift Light Condensed" panose="020B0502040204020203" pitchFamily="34" charset="0"/>
                </a:endParaRPr>
              </a:p>
            </p:txBody>
          </p:sp>
          <p:sp>
            <p:nvSpPr>
              <p:cNvPr id="19" name="Flowchart: Terminator 18"/>
              <p:cNvSpPr/>
              <p:nvPr/>
            </p:nvSpPr>
            <p:spPr>
              <a:xfrm>
                <a:off x="8854965" y="5683479"/>
                <a:ext cx="788276" cy="346842"/>
              </a:xfrm>
              <a:prstGeom prst="flowChartTermina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Bahnschrift Light Condensed" panose="020B0502040204020203" pitchFamily="34" charset="0"/>
                  </a:rPr>
                  <a:t>Stop</a:t>
                </a:r>
                <a:r>
                  <a:rPr lang="en-US" dirty="0"/>
                  <a:t>      </a:t>
                </a:r>
                <a:endParaRPr lang="en-US" dirty="0"/>
              </a:p>
            </p:txBody>
          </p:sp>
          <p:cxnSp>
            <p:nvCxnSpPr>
              <p:cNvPr id="21" name="Straight Arrow Connector 20"/>
              <p:cNvCxnSpPr>
                <a:stCxn id="4" idx="2"/>
              </p:cNvCxnSpPr>
              <p:nvPr/>
            </p:nvCxnSpPr>
            <p:spPr>
              <a:xfrm>
                <a:off x="5281465" y="551793"/>
                <a:ext cx="0" cy="1812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5244676" y="1382111"/>
                <a:ext cx="0" cy="2011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5207887" y="2496202"/>
                <a:ext cx="0" cy="228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5186864" y="3878310"/>
                <a:ext cx="0" cy="228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5150075" y="4976636"/>
                <a:ext cx="0" cy="228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rot="16200000" flipH="1">
                <a:off x="6251044" y="5545529"/>
                <a:ext cx="0" cy="457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rot="16200000" flipH="1">
                <a:off x="8618491" y="5611229"/>
                <a:ext cx="0" cy="457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9012637" y="3226662"/>
                <a:ext cx="0" cy="24688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 flipV="1">
              <a:off x="6345629" y="3247696"/>
              <a:ext cx="2688336" cy="84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383552" y="2987557"/>
              <a:ext cx="328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29055" y="3793914"/>
              <a:ext cx="328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Bahnschrift Light Condensed" panose="020B0502040204020203" pitchFamily="34" charset="0"/>
                <a:cs typeface="Bahnschrift Light Condensed" panose="020B0502040204020203" pitchFamily="34" charset="0"/>
              </a:rPr>
              <a:t>PSEUDOCODE FOR PROJECT 1</a:t>
            </a:r>
            <a:endParaRPr lang="en-US">
              <a:latin typeface="Bahnschrift Light Condensed" panose="020B0502040204020203" pitchFamily="34" charset="0"/>
              <a:cs typeface="Bahnschrift Light Condensed" panose="020B0502040204020203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>
                <a:latin typeface="Bahnschrift Light Condensed" panose="020B0502040204020203" pitchFamily="34" charset="0"/>
                <a:cs typeface="Bahnschrift Light Condensed" panose="020B0502040204020203" pitchFamily="34" charset="0"/>
              </a:rPr>
              <a:t>SET Aminat at position (0,0)</a:t>
            </a:r>
            <a:endParaRPr lang="en-US" sz="1800">
              <a:latin typeface="Bahnschrift Light Condensed" panose="020B0502040204020203" pitchFamily="34" charset="0"/>
              <a:cs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>
                <a:latin typeface="Bahnschrift Light Condensed" panose="020B0502040204020203" pitchFamily="34" charset="0"/>
                <a:cs typeface="Bahnschrift Light Condensed" panose="020B0502040204020203" pitchFamily="34" charset="0"/>
              </a:rPr>
              <a:t>MOVE Aminat to position (3,0)</a:t>
            </a:r>
            <a:endParaRPr lang="en-US" sz="1800">
              <a:latin typeface="Bahnschrift Light Condensed" panose="020B0502040204020203" pitchFamily="34" charset="0"/>
              <a:cs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>
                <a:latin typeface="Bahnschrift Light Condensed" panose="020B0502040204020203" pitchFamily="34" charset="0"/>
                <a:cs typeface="Bahnschrift Light Condensed" panose="020B0502040204020203" pitchFamily="34" charset="0"/>
              </a:rPr>
              <a:t>IF there is a flower at position (3,0),</a:t>
            </a:r>
            <a:endParaRPr lang="en-US" sz="1800">
              <a:latin typeface="Bahnschrift Light Condensed" panose="020B0502040204020203" pitchFamily="34" charset="0"/>
              <a:cs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>
                <a:latin typeface="Bahnschrift Light Condensed" panose="020B0502040204020203" pitchFamily="34" charset="0"/>
                <a:cs typeface="Bahnschrift Light Condensed" panose="020B0502040204020203" pitchFamily="34" charset="0"/>
              </a:rPr>
              <a:t>DIRECT Aminat to pick up the flower</a:t>
            </a:r>
            <a:endParaRPr lang="en-US" sz="1800">
              <a:latin typeface="Bahnschrift Light Condensed" panose="020B0502040204020203" pitchFamily="34" charset="0"/>
              <a:cs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>
                <a:latin typeface="Bahnschrift Light Condensed" panose="020B0502040204020203" pitchFamily="34" charset="0"/>
                <a:cs typeface="Bahnschrift Light Condensed" panose="020B0502040204020203" pitchFamily="34" charset="0"/>
              </a:rPr>
              <a:t>MOVE Aminat to position (3,2) to plant the flower</a:t>
            </a:r>
            <a:endParaRPr lang="en-US" sz="1800">
              <a:latin typeface="Bahnschrift Light Condensed" panose="020B0502040204020203" pitchFamily="34" charset="0"/>
              <a:cs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>
                <a:latin typeface="Bahnschrift Light Condensed" panose="020B0502040204020203" pitchFamily="34" charset="0"/>
                <a:cs typeface="Bahnschrift Light Condensed" panose="020B0502040204020203" pitchFamily="34" charset="0"/>
              </a:rPr>
              <a:t>DIRECT Aminat to walk one more East (4,2)</a:t>
            </a:r>
            <a:endParaRPr lang="en-US" sz="1800">
              <a:latin typeface="Bahnschrift Light Condensed" panose="020B0502040204020203" pitchFamily="34" charset="0"/>
              <a:cs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>
                <a:latin typeface="Bahnschrift Light Condensed" panose="020B0502040204020203" pitchFamily="34" charset="0"/>
                <a:cs typeface="Bahnschrift Light Condensed" panose="020B0502040204020203" pitchFamily="34" charset="0"/>
              </a:rPr>
              <a:t>ELSE,</a:t>
            </a:r>
            <a:endParaRPr lang="en-US" sz="1800">
              <a:latin typeface="Bahnschrift Light Condensed" panose="020B0502040204020203" pitchFamily="34" charset="0"/>
              <a:cs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>
                <a:latin typeface="Bahnschrift Light Condensed" panose="020B0502040204020203" pitchFamily="34" charset="0"/>
                <a:cs typeface="Bahnschrift Light Condensed" panose="020B0502040204020203" pitchFamily="34" charset="0"/>
              </a:rPr>
              <a:t>STOP.</a:t>
            </a:r>
            <a:endParaRPr lang="en-US" sz="1800">
              <a:latin typeface="Bahnschrift Light Condensed" panose="020B0502040204020203" pitchFamily="34" charset="0"/>
              <a:cs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800">
              <a:latin typeface="Bahnschrift Light Condensed" panose="020B0502040204020203" pitchFamily="34" charset="0"/>
              <a:cs typeface="Bahnschrift Light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978243"/>
            <a:ext cx="10058400" cy="1450757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Bahnschrift Light Condensed" panose="020B0502040204020203" pitchFamily="34" charset="0"/>
              </a:rPr>
              <a:t>PROJECT 2</a:t>
            </a:r>
            <a:endParaRPr lang="en-US" sz="6600" dirty="0">
              <a:latin typeface="Bahnschrift Light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195137" y="157660"/>
            <a:ext cx="5202649" cy="6290458"/>
            <a:chOff x="3195137" y="157660"/>
            <a:chExt cx="5202649" cy="6290458"/>
          </a:xfrm>
        </p:grpSpPr>
        <p:grpSp>
          <p:nvGrpSpPr>
            <p:cNvPr id="25" name="Group 24"/>
            <p:cNvGrpSpPr/>
            <p:nvPr/>
          </p:nvGrpSpPr>
          <p:grpSpPr>
            <a:xfrm>
              <a:off x="3195137" y="157660"/>
              <a:ext cx="5202649" cy="6290458"/>
              <a:chOff x="562296" y="94597"/>
              <a:chExt cx="5202649" cy="6290458"/>
            </a:xfrm>
          </p:grpSpPr>
          <p:sp>
            <p:nvSpPr>
              <p:cNvPr id="2" name="Flowchart: Terminator 1"/>
              <p:cNvSpPr/>
              <p:nvPr/>
            </p:nvSpPr>
            <p:spPr>
              <a:xfrm>
                <a:off x="1418902" y="94597"/>
                <a:ext cx="788276" cy="346842"/>
              </a:xfrm>
              <a:prstGeom prst="flowChartTermina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Bahnschrift Light Condensed" panose="020B0502040204020203" pitchFamily="34" charset="0"/>
                  </a:rPr>
                  <a:t>Start</a:t>
                </a:r>
                <a:r>
                  <a:rPr lang="en-US" dirty="0"/>
                  <a:t>      </a:t>
                </a:r>
                <a:endParaRPr lang="en-US" dirty="0"/>
              </a:p>
            </p:txBody>
          </p:sp>
          <p:sp>
            <p:nvSpPr>
              <p:cNvPr id="4" name="Flowchart: Data 3"/>
              <p:cNvSpPr/>
              <p:nvPr/>
            </p:nvSpPr>
            <p:spPr>
              <a:xfrm>
                <a:off x="630615" y="3176759"/>
                <a:ext cx="2012725" cy="828735"/>
              </a:xfrm>
              <a:prstGeom prst="flowChartInputOutpu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                                                </a:t>
                </a:r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961692" y="3113696"/>
                <a:ext cx="1681648" cy="783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chemeClr val="bg1"/>
                    </a:solidFill>
                    <a:latin typeface="Bahnschrift Light Condensed" panose="020B0502040204020203" pitchFamily="34" charset="0"/>
                  </a:rPr>
                  <a:t>Input a name into the biometric machine</a:t>
                </a:r>
                <a:endParaRPr lang="en-US" sz="1500" dirty="0">
                  <a:solidFill>
                    <a:schemeClr val="bg1"/>
                  </a:solidFill>
                  <a:latin typeface="Bahnschrift Light Condensed" panose="020B0502040204020203" pitchFamily="34" charset="0"/>
                </a:endParaRPr>
              </a:p>
            </p:txBody>
          </p:sp>
          <p:sp>
            <p:nvSpPr>
              <p:cNvPr id="6" name="Flowchart: Decision 5"/>
              <p:cNvSpPr/>
              <p:nvPr/>
            </p:nvSpPr>
            <p:spPr>
              <a:xfrm>
                <a:off x="562296" y="4226215"/>
                <a:ext cx="2317531" cy="1213943"/>
              </a:xfrm>
              <a:prstGeom prst="flowChartDecision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44877" y="4443235"/>
                <a:ext cx="1429393" cy="737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Bahnschrift Light Condensed" panose="020B0502040204020203" pitchFamily="34" charset="0"/>
                  </a:rPr>
                  <a:t>Is the name in the list of 15 employees?</a:t>
                </a:r>
                <a:endParaRPr lang="en-US" sz="1400" dirty="0">
                  <a:solidFill>
                    <a:schemeClr val="bg1"/>
                  </a:solidFill>
                  <a:latin typeface="Bahnschrift Light Condensed" panose="020B0502040204020203" pitchFamily="34" charset="0"/>
                </a:endParaRPr>
              </a:p>
            </p:txBody>
          </p:sp>
          <p:sp>
            <p:nvSpPr>
              <p:cNvPr id="10" name="Flowchart: Data 9"/>
              <p:cNvSpPr/>
              <p:nvPr/>
            </p:nvSpPr>
            <p:spPr>
              <a:xfrm>
                <a:off x="625360" y="743604"/>
                <a:ext cx="2317531" cy="891802"/>
              </a:xfrm>
              <a:prstGeom prst="flowChartInputOutpu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                                                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987968" y="712075"/>
                <a:ext cx="1686899" cy="953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Bahnschrift Light Condensed" panose="020B0502040204020203" pitchFamily="34" charset="0"/>
                  </a:rPr>
                  <a:t>Input list of the 15 employees into the </a:t>
                </a:r>
                <a:r>
                  <a:rPr lang="en-US" sz="1400" dirty="0">
                    <a:solidFill>
                      <a:schemeClr val="bg1"/>
                    </a:solidFill>
                    <a:latin typeface="Bahnschrift Light Condensed" panose="020B0502040204020203" pitchFamily="34" charset="0"/>
                  </a:rPr>
                  <a:t>biometric machine</a:t>
                </a:r>
                <a:endParaRPr lang="en-US" sz="1400" dirty="0">
                  <a:solidFill>
                    <a:schemeClr val="bg1"/>
                  </a:solidFill>
                  <a:latin typeface="Bahnschrift Light Condensed" panose="020B0502040204020203" pitchFamily="34" charset="0"/>
                </a:endParaRPr>
              </a:p>
            </p:txBody>
          </p:sp>
          <p:sp>
            <p:nvSpPr>
              <p:cNvPr id="12" name="Flowchart: Data 11"/>
              <p:cNvSpPr/>
              <p:nvPr/>
            </p:nvSpPr>
            <p:spPr>
              <a:xfrm>
                <a:off x="635864" y="5741298"/>
                <a:ext cx="2012722" cy="643757"/>
              </a:xfrm>
              <a:prstGeom prst="flowChartInputOutpu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                                                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42173" y="5851659"/>
                <a:ext cx="1681648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Bahnschrift Light Condensed" panose="020B0502040204020203" pitchFamily="34" charset="0"/>
                  </a:rPr>
                  <a:t>Print Welcome!</a:t>
                </a:r>
                <a:endParaRPr lang="en-US" sz="1600" dirty="0">
                  <a:solidFill>
                    <a:schemeClr val="bg1"/>
                  </a:solidFill>
                  <a:latin typeface="Bahnschrift Light Condensed" panose="020B0502040204020203" pitchFamily="34" charset="0"/>
                </a:endParaRPr>
              </a:p>
            </p:txBody>
          </p:sp>
          <p:sp>
            <p:nvSpPr>
              <p:cNvPr id="14" name="Flowchart: Data 13"/>
              <p:cNvSpPr/>
              <p:nvPr/>
            </p:nvSpPr>
            <p:spPr>
              <a:xfrm>
                <a:off x="3478918" y="4480036"/>
                <a:ext cx="2286027" cy="846883"/>
              </a:xfrm>
              <a:prstGeom prst="flowChartInputOutpu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                                                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809993" y="4527341"/>
                <a:ext cx="1681648" cy="1137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Bahnschrift Light Condensed" panose="020B0502040204020203" pitchFamily="34" charset="0"/>
                  </a:rPr>
                  <a:t>Print Kindly leave this establishment</a:t>
                </a:r>
                <a:r>
                  <a:rPr lang="en-US" dirty="0">
                    <a:solidFill>
                      <a:schemeClr val="bg1"/>
                    </a:solidFill>
                    <a:latin typeface="Bahnschrift Light Condensed" panose="020B0502040204020203" pitchFamily="34" charset="0"/>
                  </a:rPr>
                  <a:t> </a:t>
                </a:r>
                <a:endParaRPr lang="en-US" dirty="0">
                  <a:solidFill>
                    <a:schemeClr val="bg1"/>
                  </a:solidFill>
                  <a:latin typeface="Bahnschrift Light Condensed" panose="020B0502040204020203" pitchFamily="34" charset="0"/>
                </a:endParaRPr>
              </a:p>
              <a:p>
                <a:endParaRPr lang="en-US" dirty="0">
                  <a:solidFill>
                    <a:schemeClr val="bg1"/>
                  </a:solidFill>
                  <a:latin typeface="Bahnschrift Light Condensed" panose="020B0502040204020203" pitchFamily="34" charset="0"/>
                </a:endParaRPr>
              </a:p>
            </p:txBody>
          </p:sp>
          <p:sp>
            <p:nvSpPr>
              <p:cNvPr id="16" name="Flowchart: Terminator 15"/>
              <p:cNvSpPr/>
              <p:nvPr/>
            </p:nvSpPr>
            <p:spPr>
              <a:xfrm>
                <a:off x="4117432" y="5847123"/>
                <a:ext cx="788276" cy="346842"/>
              </a:xfrm>
              <a:prstGeom prst="flowChartTermina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Bahnschrift Light Condensed" panose="020B0502040204020203" pitchFamily="34" charset="0"/>
                  </a:rPr>
                  <a:t>Stop</a:t>
                </a:r>
                <a:r>
                  <a:rPr lang="en-US" dirty="0"/>
                  <a:t>      </a:t>
                </a:r>
                <a:endParaRPr lang="en-US" dirty="0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1797281" y="451943"/>
                <a:ext cx="0" cy="2560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1744725" y="1676391"/>
                <a:ext cx="0" cy="2926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1739465" y="3972894"/>
                <a:ext cx="0" cy="310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1702670" y="5418061"/>
                <a:ext cx="0" cy="310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Flowchart: Stored Data 20"/>
              <p:cNvSpPr/>
              <p:nvPr/>
            </p:nvSpPr>
            <p:spPr>
              <a:xfrm>
                <a:off x="743603" y="1973321"/>
                <a:ext cx="2067871" cy="932787"/>
              </a:xfrm>
              <a:prstGeom prst="flowChartOnlineStorag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88096" y="2107337"/>
                <a:ext cx="1686899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Bahnschrift Light Condensed" panose="020B0502040204020203" pitchFamily="34" charset="0"/>
                  </a:rPr>
                  <a:t>List of the 15 employees</a:t>
                </a:r>
                <a:endParaRPr lang="en-US" sz="1400" dirty="0">
                  <a:solidFill>
                    <a:schemeClr val="bg1"/>
                  </a:solidFill>
                  <a:latin typeface="Bahnschrift Light Condensed" panose="020B0502040204020203" pitchFamily="34" charset="0"/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rot="16200000" flipH="1">
                <a:off x="3273963" y="4370998"/>
                <a:ext cx="0" cy="914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rot="16200000" flipH="1">
                <a:off x="3299708" y="5228117"/>
                <a:ext cx="0" cy="15544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" name="Straight Arrow Connector 2"/>
              <p:cNvCxnSpPr/>
              <p:nvPr/>
            </p:nvCxnSpPr>
            <p:spPr>
              <a:xfrm>
                <a:off x="1734385" y="2894664"/>
                <a:ext cx="0" cy="310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265877" y="5451906"/>
              <a:ext cx="328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22712" y="4605098"/>
              <a:ext cx="328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Bahnschrift Light Condensed" panose="020B0502040204020203" pitchFamily="34" charset="0"/>
                <a:cs typeface="Bahnschrift Light Condensed" panose="020B0502040204020203" pitchFamily="34" charset="0"/>
              </a:rPr>
              <a:t>PSEUDOCODE FOR PROJECT 2</a:t>
            </a:r>
            <a:endParaRPr lang="en-US">
              <a:latin typeface="Bahnschrift Light Condensed" panose="020B0502040204020203" pitchFamily="34" charset="0"/>
              <a:cs typeface="Bahnschrift Light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>
                <a:latin typeface="Bahnschrift Light Condensed" panose="020B0502040204020203" pitchFamily="34" charset="0"/>
                <a:cs typeface="Bahnschrift Light Condensed" panose="020B0502040204020203" pitchFamily="34" charset="0"/>
              </a:rPr>
              <a:t>INPUT List 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  <a:sym typeface="+mn-ea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Bahnschrift Light Condensed" panose="020B0502040204020203" pitchFamily="34" charset="0"/>
                <a:sym typeface="+mn-ea"/>
              </a:rPr>
              <a:t>of the 15 employees into the biometric machine to be store</a:t>
            </a:r>
            <a:endParaRPr lang="en-US" sz="1600" dirty="0">
              <a:solidFill>
                <a:schemeClr val="tx1"/>
              </a:solidFill>
              <a:latin typeface="Bahnschrift Light Condensed" panose="020B0502040204020203" pitchFamily="34" charset="0"/>
              <a:sym typeface="+mn-ea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ahnschrift Light Condensed" panose="020B0502040204020203" pitchFamily="34" charset="0"/>
                <a:sym typeface="+mn-ea"/>
              </a:rPr>
              <a:t>INPUT a name into the biometric machine</a:t>
            </a:r>
            <a:endParaRPr lang="en-US" sz="1600" dirty="0">
              <a:solidFill>
                <a:schemeClr val="tx1"/>
              </a:solidFill>
              <a:latin typeface="Bahnschrift Light Condensed" panose="020B0502040204020203" pitchFamily="34" charset="0"/>
              <a:sym typeface="+mn-ea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ahnschrift Light Condensed" panose="020B0502040204020203" pitchFamily="34" charset="0"/>
                <a:sym typeface="+mn-ea"/>
              </a:rPr>
              <a:t>IF the name is in the list of 15 employees stored </a:t>
            </a:r>
            <a:endParaRPr lang="en-US" sz="1600" dirty="0">
              <a:solidFill>
                <a:schemeClr val="tx1"/>
              </a:solidFill>
              <a:latin typeface="Bahnschrift Light Condensed" panose="020B0502040204020203" pitchFamily="34" charset="0"/>
              <a:sym typeface="+mn-ea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PRINT Welcome!</a:t>
            </a:r>
            <a:endParaRPr lang="en-US" sz="16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ELSE </a:t>
            </a:r>
            <a:endParaRPr lang="en-US" sz="16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PRINT Kindly leave this establishment.</a:t>
            </a:r>
            <a:endParaRPr lang="en-US" sz="16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ahnschrift Light Condensed" panose="020B0502040204020203" pitchFamily="34" charset="0"/>
              <a:cs typeface="Bahnschrift Light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978243"/>
            <a:ext cx="10058400" cy="1450757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Bahnschrift Light Condensed" panose="020B0502040204020203" pitchFamily="34" charset="0"/>
              </a:rPr>
              <a:t>PROJECT 3</a:t>
            </a:r>
            <a:endParaRPr lang="en-US" sz="6600" dirty="0">
              <a:latin typeface="Bahnschrift Light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478220" y="157660"/>
            <a:ext cx="9017874" cy="4895220"/>
            <a:chOff x="478220" y="157660"/>
            <a:chExt cx="9017874" cy="4895220"/>
          </a:xfrm>
        </p:grpSpPr>
        <p:sp>
          <p:nvSpPr>
            <p:cNvPr id="2" name="Flowchart: Terminator 1"/>
            <p:cNvSpPr/>
            <p:nvPr/>
          </p:nvSpPr>
          <p:spPr>
            <a:xfrm>
              <a:off x="4745441" y="157660"/>
              <a:ext cx="788276" cy="346842"/>
            </a:xfrm>
            <a:prstGeom prst="flowChartTermina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ahnschrift Light Condensed" panose="020B0502040204020203" pitchFamily="34" charset="0"/>
                </a:rPr>
                <a:t>Start</a:t>
              </a:r>
              <a:r>
                <a:rPr lang="en-US" dirty="0"/>
                <a:t>      </a:t>
              </a:r>
              <a:endParaRPr lang="en-US" dirty="0"/>
            </a:p>
          </p:txBody>
        </p:sp>
        <p:sp>
          <p:nvSpPr>
            <p:cNvPr id="5" name="Flowchart: Data 4"/>
            <p:cNvSpPr/>
            <p:nvPr/>
          </p:nvSpPr>
          <p:spPr>
            <a:xfrm>
              <a:off x="4193643" y="696305"/>
              <a:ext cx="1923393" cy="564933"/>
            </a:xfrm>
            <a:prstGeom prst="flowChartInputOutpu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                                                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26232" y="696307"/>
              <a:ext cx="1686899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Input Location</a:t>
              </a:r>
              <a:endPara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7" name="Flowchart: Decision 6"/>
            <p:cNvSpPr/>
            <p:nvPr/>
          </p:nvSpPr>
          <p:spPr>
            <a:xfrm>
              <a:off x="3957160" y="1387913"/>
              <a:ext cx="2312267" cy="1213394"/>
            </a:xfrm>
            <a:prstGeom prst="flowChartDecisio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85451" y="1656525"/>
              <a:ext cx="1686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Is location EPE or PAU?</a:t>
              </a:r>
              <a:endParaRPr lang="en-US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10" name="Flowchart: Data 9"/>
            <p:cNvSpPr/>
            <p:nvPr/>
          </p:nvSpPr>
          <p:spPr>
            <a:xfrm>
              <a:off x="7357249" y="1809232"/>
              <a:ext cx="1923393" cy="564933"/>
            </a:xfrm>
            <a:prstGeom prst="flowChartInputOutpu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                                                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20007" y="1761936"/>
              <a:ext cx="1686899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Input Weight of the package</a:t>
              </a:r>
              <a:endPara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12" name="Flowchart: Data 11"/>
            <p:cNvSpPr/>
            <p:nvPr/>
          </p:nvSpPr>
          <p:spPr>
            <a:xfrm>
              <a:off x="701573" y="1809232"/>
              <a:ext cx="1923393" cy="564933"/>
            </a:xfrm>
            <a:prstGeom prst="flowChartInputOutpu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                                                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64331" y="1761936"/>
              <a:ext cx="1686899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Input Weight of the package</a:t>
              </a:r>
              <a:endPara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14" name="Flowchart: Decision 13"/>
            <p:cNvSpPr/>
            <p:nvPr/>
          </p:nvSpPr>
          <p:spPr>
            <a:xfrm>
              <a:off x="7183827" y="2885367"/>
              <a:ext cx="2312267" cy="992952"/>
            </a:xfrm>
            <a:prstGeom prst="flowChartDecisio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12118" y="3153979"/>
              <a:ext cx="168691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Is it below 10kg</a:t>
              </a:r>
              <a:endPara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16" name="Flowchart: Decision 15"/>
            <p:cNvSpPr/>
            <p:nvPr/>
          </p:nvSpPr>
          <p:spPr>
            <a:xfrm>
              <a:off x="478220" y="2932524"/>
              <a:ext cx="2312267" cy="992952"/>
            </a:xfrm>
            <a:prstGeom prst="flowChartDecisio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06511" y="3201136"/>
              <a:ext cx="168691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Is it below 10kg</a:t>
              </a:r>
              <a:endPara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18" name="Flowchart: Process 17"/>
            <p:cNvSpPr/>
            <p:nvPr/>
          </p:nvSpPr>
          <p:spPr>
            <a:xfrm>
              <a:off x="3076883" y="3248570"/>
              <a:ext cx="1592321" cy="479553"/>
            </a:xfrm>
            <a:prstGeom prst="flowChartProces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55715" y="3263489"/>
              <a:ext cx="151349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Pay 1500 naira</a:t>
              </a:r>
              <a:endPara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20" name="Flowchart: Process 19"/>
            <p:cNvSpPr/>
            <p:nvPr/>
          </p:nvSpPr>
          <p:spPr>
            <a:xfrm>
              <a:off x="5213126" y="3212519"/>
              <a:ext cx="1592321" cy="479553"/>
            </a:xfrm>
            <a:prstGeom prst="flowChartProces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91958" y="3186163"/>
              <a:ext cx="151349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Pay 4000 naira</a:t>
              </a:r>
              <a:endPara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26" name="Flowchart: Terminator 25"/>
            <p:cNvSpPr/>
            <p:nvPr/>
          </p:nvSpPr>
          <p:spPr>
            <a:xfrm>
              <a:off x="4719155" y="4558073"/>
              <a:ext cx="788276" cy="346842"/>
            </a:xfrm>
            <a:prstGeom prst="flowChartTermina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ahnschrift Light Condensed" panose="020B0502040204020203" pitchFamily="34" charset="0"/>
                </a:rPr>
                <a:t>Stop</a:t>
              </a:r>
              <a:r>
                <a:rPr lang="en-US" dirty="0"/>
                <a:t>      </a:t>
              </a:r>
              <a:endParaRPr lang="en-US" dirty="0"/>
            </a:p>
          </p:txBody>
        </p:sp>
        <p:sp>
          <p:nvSpPr>
            <p:cNvPr id="27" name="Flowchart: Data 26"/>
            <p:cNvSpPr/>
            <p:nvPr/>
          </p:nvSpPr>
          <p:spPr>
            <a:xfrm>
              <a:off x="670022" y="4421045"/>
              <a:ext cx="1923393" cy="564933"/>
            </a:xfrm>
            <a:prstGeom prst="flowChartInputOutpu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                                                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71025" y="4469315"/>
              <a:ext cx="152138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Pay 2000 naira</a:t>
              </a:r>
              <a:endPara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28" name="Flowchart: Data 27"/>
            <p:cNvSpPr/>
            <p:nvPr/>
          </p:nvSpPr>
          <p:spPr>
            <a:xfrm>
              <a:off x="7558254" y="4421045"/>
              <a:ext cx="1923393" cy="564933"/>
            </a:xfrm>
            <a:prstGeom prst="flowChartInputOutpu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                                                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759257" y="4461060"/>
              <a:ext cx="152138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Pay 5000 naira</a:t>
              </a:r>
              <a:endPara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5087002" y="504502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113278" y="119294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623843" y="2374165"/>
              <a:ext cx="0" cy="640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8303167" y="2302856"/>
              <a:ext cx="0" cy="640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623843" y="3925476"/>
              <a:ext cx="0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8334693" y="3925476"/>
              <a:ext cx="0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16200000" flipH="1">
              <a:off x="6789158" y="1253631"/>
              <a:ext cx="0" cy="1463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5400000">
              <a:off x="3225640" y="1247071"/>
              <a:ext cx="0" cy="1463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16200000" flipH="1">
              <a:off x="3489690" y="3635022"/>
              <a:ext cx="0" cy="2194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>
              <a:off x="6606278" y="3744874"/>
              <a:ext cx="0" cy="2011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5400000">
              <a:off x="7034047" y="3176752"/>
              <a:ext cx="0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rot="16200000" flipH="1">
              <a:off x="2875096" y="3222472"/>
              <a:ext cx="0" cy="36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149100" y="1722366"/>
              <a:ext cx="563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PAU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67599" y="1704162"/>
              <a:ext cx="563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EPE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041431" y="3887107"/>
              <a:ext cx="328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334779" y="3927701"/>
              <a:ext cx="328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684051" y="3109557"/>
              <a:ext cx="328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11282" y="3119014"/>
              <a:ext cx="328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PSEUDOCODE FOR PROJECT 3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4344670"/>
          </a:xfrm>
        </p:spPr>
        <p:txBody>
          <a:bodyPr>
            <a:normAutofit fontScale="25000"/>
          </a:bodyPr>
          <a:lstStyle/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4800" dirty="0">
                <a:latin typeface="Bahnschrift Light Condensed" panose="020B0502040204020203" pitchFamily="34" charset="0"/>
              </a:rPr>
              <a:t>INPUT location</a:t>
            </a:r>
            <a:endParaRPr lang="en-US" sz="4800" dirty="0"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4800" dirty="0">
                <a:latin typeface="Bahnschrift Light Condensed" panose="020B0502040204020203" pitchFamily="34" charset="0"/>
              </a:rPr>
              <a:t>IF location is PAU</a:t>
            </a:r>
            <a:endParaRPr lang="en-US" sz="4800" dirty="0"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4800" dirty="0">
                <a:latin typeface="Bahnschrift Light Condensed" panose="020B0502040204020203" pitchFamily="34" charset="0"/>
              </a:rPr>
              <a:t>INPUT the weight of the package</a:t>
            </a:r>
            <a:endParaRPr lang="en-US" sz="4800" dirty="0"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4800" dirty="0">
                <a:latin typeface="Bahnschrift Light Condensed" panose="020B0502040204020203" pitchFamily="34" charset="0"/>
              </a:rPr>
              <a:t>IF the weight of the package is below 10 kg, </a:t>
            </a:r>
            <a:endParaRPr lang="en-US" sz="4800" dirty="0"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4800" dirty="0">
                <a:latin typeface="Bahnschrift Light Condensed" panose="020B0502040204020203" pitchFamily="34" charset="0"/>
              </a:rPr>
              <a:t>PAY 1500 naira</a:t>
            </a:r>
            <a:endParaRPr lang="en-US" sz="4800" dirty="0"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4800" dirty="0">
                <a:latin typeface="Bahnschrift Light Condensed" panose="020B0502040204020203" pitchFamily="34" charset="0"/>
              </a:rPr>
              <a:t>ELSE, </a:t>
            </a:r>
            <a:endParaRPr lang="en-US" sz="4800" dirty="0"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4800" dirty="0">
                <a:latin typeface="Bahnschrift Light Condensed" panose="020B0502040204020203" pitchFamily="34" charset="0"/>
              </a:rPr>
              <a:t>PAY 2000 naira</a:t>
            </a:r>
            <a:endParaRPr lang="en-US" sz="4800" dirty="0"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4800" dirty="0">
                <a:latin typeface="Bahnschrift Light Condensed" panose="020B0502040204020203" pitchFamily="34" charset="0"/>
              </a:rPr>
              <a:t>IF location is EPE </a:t>
            </a:r>
            <a:endParaRPr lang="en-US" sz="4800" dirty="0"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4800" dirty="0">
                <a:latin typeface="Bahnschrift Light Condensed" panose="020B0502040204020203" pitchFamily="34" charset="0"/>
                <a:sym typeface="+mn-ea"/>
              </a:rPr>
              <a:t>INPUT the weight of the package</a:t>
            </a:r>
            <a:endParaRPr lang="en-US" sz="4800" dirty="0"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4800" dirty="0">
                <a:latin typeface="Bahnschrift Light Condensed" panose="020B0502040204020203" pitchFamily="34" charset="0"/>
                <a:sym typeface="+mn-ea"/>
              </a:rPr>
              <a:t>IF the weight of the package is below 10 kg, </a:t>
            </a:r>
            <a:endParaRPr lang="en-US" sz="4800" dirty="0">
              <a:latin typeface="Bahnschrift Light Condensed" panose="020B0502040204020203" pitchFamily="34" charset="0"/>
              <a:sym typeface="+mn-ea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4800" dirty="0">
                <a:latin typeface="Bahnschrift Light Condensed" panose="020B0502040204020203" pitchFamily="34" charset="0"/>
                <a:sym typeface="+mn-ea"/>
              </a:rPr>
              <a:t>PAY 4000 naira</a:t>
            </a:r>
            <a:endParaRPr lang="en-US" sz="4800" dirty="0"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4800" dirty="0">
                <a:latin typeface="Bahnschrift Light Condensed" panose="020B0502040204020203" pitchFamily="34" charset="0"/>
                <a:sym typeface="+mn-ea"/>
              </a:rPr>
              <a:t>ELSE, </a:t>
            </a:r>
            <a:endParaRPr lang="en-US" sz="4800" dirty="0">
              <a:latin typeface="Bahnschrift Light Condensed" panose="020B0502040204020203" pitchFamily="34" charset="0"/>
              <a:sym typeface="+mn-ea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4800" dirty="0">
                <a:latin typeface="Bahnschrift Light Condensed" panose="020B0502040204020203" pitchFamily="34" charset="0"/>
                <a:sym typeface="+mn-ea"/>
              </a:rPr>
              <a:t>PAY 5000 naira</a:t>
            </a:r>
            <a:endParaRPr lang="en-US" sz="4800" dirty="0"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400" dirty="0"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dirty="0">
              <a:latin typeface="Bahnschrift Light Condensed" panose="020B0502040204020203" pitchFamily="34" charset="0"/>
            </a:endParaRPr>
          </a:p>
          <a:p>
            <a:pPr>
              <a:buNone/>
            </a:pPr>
            <a:endParaRPr lang="en-US" dirty="0">
              <a:latin typeface="Bahnschrift Light Condensed" panose="020B0502040204020203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5103</Words>
  <Application>WPS Presentation</Application>
  <PresentationFormat>Widescreen</PresentationFormat>
  <Paragraphs>276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Bahnschrift Light Condensed</vt:lpstr>
      <vt:lpstr>Microsoft YaHei</vt:lpstr>
      <vt:lpstr>Arial Unicode MS</vt:lpstr>
      <vt:lpstr>Calibri Light</vt:lpstr>
      <vt:lpstr>Retrospect</vt:lpstr>
      <vt:lpstr>PROJECT 1</vt:lpstr>
      <vt:lpstr>PowerPoint 演示文稿</vt:lpstr>
      <vt:lpstr>PowerPoint 演示文稿</vt:lpstr>
      <vt:lpstr>PROJECT 2</vt:lpstr>
      <vt:lpstr>PowerPoint 演示文稿</vt:lpstr>
      <vt:lpstr>PowerPoint 演示文稿</vt:lpstr>
      <vt:lpstr>PROJECT 3</vt:lpstr>
      <vt:lpstr>PowerPoint 演示文稿</vt:lpstr>
      <vt:lpstr>PSEUDOCODE FOR PROJECT 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SST-Lab</dc:creator>
  <cp:lastModifiedBy>Glory</cp:lastModifiedBy>
  <cp:revision>33</cp:revision>
  <dcterms:created xsi:type="dcterms:W3CDTF">2022-03-31T14:29:00Z</dcterms:created>
  <dcterms:modified xsi:type="dcterms:W3CDTF">2022-04-03T14:56:30Z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ED8898639DBD42AF9EB0AF736FCAB723</vt:lpwstr>
  </property>
  <property fmtid="{D5CDD505-2E9C-101B-9397-08002B2CF9AE}" pid="3" name="KSOProductBuildVer">
    <vt:lpwstr>1033-11.2.0.11042</vt:lpwstr>
  </property>
</Properties>
</file>