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61" r:id="rId2"/>
    <p:sldId id="263" r:id="rId3"/>
    <p:sldId id="265" r:id="rId4"/>
    <p:sldId id="274" r:id="rId5"/>
    <p:sldId id="275" r:id="rId6"/>
    <p:sldId id="276" r:id="rId7"/>
    <p:sldId id="273" r:id="rId8"/>
    <p:sldId id="277" r:id="rId9"/>
    <p:sldId id="272" r:id="rId10"/>
    <p:sldId id="278"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D8E"/>
    <a:srgbClr val="00589F"/>
    <a:srgbClr val="0000CC"/>
    <a:srgbClr val="003399"/>
    <a:srgbClr val="436FC1"/>
    <a:srgbClr val="A2A4A4"/>
    <a:srgbClr val="5999D3"/>
    <a:srgbClr val="254175"/>
    <a:srgbClr val="6D6868"/>
    <a:srgbClr val="0052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p:scale>
          <a:sx n="80" d="100"/>
          <a:sy n="80" d="100"/>
        </p:scale>
        <p:origin x="186" y="-192"/>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5B3CE-0A07-4ABF-8DC2-3B7DCB20B2A9}"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1407B-8D6D-4798-BEC5-61C8547F08BC}" type="slidenum">
              <a:rPr lang="en-US" smtClean="0"/>
              <a:t>‹#›</a:t>
            </a:fld>
            <a:endParaRPr lang="en-US"/>
          </a:p>
        </p:txBody>
      </p:sp>
    </p:spTree>
    <p:extLst>
      <p:ext uri="{BB962C8B-B14F-4D97-AF65-F5344CB8AC3E}">
        <p14:creationId xmlns:p14="http://schemas.microsoft.com/office/powerpoint/2010/main" val="54218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179119" y="595020"/>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2105" y="2367874"/>
            <a:ext cx="7778162"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Capstone 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689316" y="3429000"/>
            <a:ext cx="4881489" cy="769441"/>
          </a:xfrm>
          <a:prstGeom prst="rect">
            <a:avLst/>
          </a:prstGeom>
          <a:noFill/>
        </p:spPr>
        <p:txBody>
          <a:bodyPr wrap="square" rtlCol="0">
            <a:spAutoFit/>
          </a:bodyPr>
          <a:lstStyle/>
          <a:p>
            <a:r>
              <a:rPr lang="en-IN" sz="2400" dirty="0">
                <a:solidFill>
                  <a:schemeClr val="accent1">
                    <a:lumMod val="75000"/>
                  </a:schemeClr>
                </a:solidFill>
              </a:rPr>
              <a:t>Customer Churn</a:t>
            </a:r>
          </a:p>
          <a:p>
            <a:r>
              <a:rPr lang="en-IN" sz="2000" dirty="0">
                <a:solidFill>
                  <a:schemeClr val="accent1">
                    <a:lumMod val="75000"/>
                  </a:schemeClr>
                </a:solidFill>
              </a:rPr>
              <a:t>Presented By: Love Gaur</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34978"/>
            <a:ext cx="11341768" cy="2062103"/>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Best Model Selection</a:t>
            </a:r>
          </a:p>
          <a:p>
            <a:endParaRPr lang="en-US" sz="4000" b="1" dirty="0">
              <a:solidFill>
                <a:srgbClr val="0070C0"/>
              </a:solidFill>
              <a:latin typeface="Arial" panose="020B0604020202020204" pitchFamily="34" charset="0"/>
              <a:cs typeface="Arial" panose="020B0604020202020204" pitchFamily="34" charset="0"/>
            </a:endParaRPr>
          </a:p>
          <a:p>
            <a:r>
              <a:rPr lang="en-US" sz="2400" dirty="0">
                <a:cs typeface="Arial" panose="020B0604020202020204" pitchFamily="34" charset="0"/>
              </a:rPr>
              <a:t>From the above table, It is observed that </a:t>
            </a:r>
            <a:r>
              <a:rPr lang="en-US" sz="2400" b="1" i="1" dirty="0">
                <a:solidFill>
                  <a:srgbClr val="00589F"/>
                </a:solidFill>
                <a:cs typeface="Arial" panose="020B0604020202020204" pitchFamily="34" charset="0"/>
              </a:rPr>
              <a:t>Gradient Boost </a:t>
            </a:r>
            <a:r>
              <a:rPr lang="en-US" sz="2400" b="1" i="1" dirty="0" err="1">
                <a:solidFill>
                  <a:srgbClr val="00589F"/>
                </a:solidFill>
                <a:cs typeface="Arial" panose="020B0604020202020204" pitchFamily="34" charset="0"/>
              </a:rPr>
              <a:t>HyperTune</a:t>
            </a:r>
            <a:r>
              <a:rPr lang="en-US" sz="2400" b="1" i="1" dirty="0">
                <a:solidFill>
                  <a:srgbClr val="00589F"/>
                </a:solidFill>
                <a:cs typeface="Arial" panose="020B0604020202020204" pitchFamily="34" charset="0"/>
              </a:rPr>
              <a:t> adjusted parameters </a:t>
            </a:r>
            <a:r>
              <a:rPr lang="en-US" sz="2400" dirty="0">
                <a:cs typeface="Arial" panose="020B0604020202020204" pitchFamily="34" charset="0"/>
              </a:rPr>
              <a:t>is better among all the models.</a:t>
            </a:r>
          </a:p>
        </p:txBody>
      </p:sp>
      <p:sp>
        <p:nvSpPr>
          <p:cNvPr id="2" name="TextBox 1">
            <a:extLst>
              <a:ext uri="{FF2B5EF4-FFF2-40B4-BE49-F238E27FC236}">
                <a16:creationId xmlns:a16="http://schemas.microsoft.com/office/drawing/2014/main" id="{E63DB530-FE42-E16B-1BCF-2D765ED276E5}"/>
              </a:ext>
            </a:extLst>
          </p:cNvPr>
          <p:cNvSpPr txBox="1"/>
          <p:nvPr/>
        </p:nvSpPr>
        <p:spPr>
          <a:xfrm>
            <a:off x="0" y="2097081"/>
            <a:ext cx="11197389" cy="1938992"/>
          </a:xfrm>
          <a:prstGeom prst="rect">
            <a:avLst/>
          </a:prstGeom>
          <a:noFill/>
        </p:spPr>
        <p:txBody>
          <a:bodyPr wrap="square" rtlCol="0">
            <a:spAutoFit/>
          </a:bodyPr>
          <a:lstStyle/>
          <a:p>
            <a:r>
              <a:rPr lang="en-US" sz="2400" dirty="0"/>
              <a:t>Gradient Boost after hyper tune adjusted parameters outperforms other models in terms of accuracy, recall of positive cases, and AUC score on both training and test sets. </a:t>
            </a:r>
          </a:p>
          <a:p>
            <a:r>
              <a:rPr lang="en-US" sz="2400" dirty="0"/>
              <a:t>Bagging (</a:t>
            </a:r>
            <a:r>
              <a:rPr lang="en-US" sz="2400" dirty="0" err="1"/>
              <a:t>Hypertuning</a:t>
            </a:r>
            <a:r>
              <a:rPr lang="en-US" sz="2400" dirty="0"/>
              <a:t>) also performs very well with slightly lower recall, but higher precision compared to Gradient Boost. Since our focus is on recall more, Gradient Boost after hyper tune adjusted parameters is our first choice. </a:t>
            </a:r>
          </a:p>
        </p:txBody>
      </p:sp>
      <p:pic>
        <p:nvPicPr>
          <p:cNvPr id="7" name="Picture 6">
            <a:extLst>
              <a:ext uri="{FF2B5EF4-FFF2-40B4-BE49-F238E27FC236}">
                <a16:creationId xmlns:a16="http://schemas.microsoft.com/office/drawing/2014/main" id="{A1FC9BFA-D4EF-7934-E105-2A836BB8E448}"/>
              </a:ext>
            </a:extLst>
          </p:cNvPr>
          <p:cNvPicPr>
            <a:picLocks noChangeAspect="1"/>
          </p:cNvPicPr>
          <p:nvPr/>
        </p:nvPicPr>
        <p:blipFill>
          <a:blip r:embed="rId2"/>
          <a:srcRect l="25790" t="35548" r="22237" b="15071"/>
          <a:stretch/>
        </p:blipFill>
        <p:spPr>
          <a:xfrm>
            <a:off x="5670884" y="4003602"/>
            <a:ext cx="5029200" cy="2819420"/>
          </a:xfrm>
          <a:prstGeom prst="rect">
            <a:avLst/>
          </a:prstGeom>
        </p:spPr>
      </p:pic>
      <p:sp>
        <p:nvSpPr>
          <p:cNvPr id="8" name="TextBox 7">
            <a:extLst>
              <a:ext uri="{FF2B5EF4-FFF2-40B4-BE49-F238E27FC236}">
                <a16:creationId xmlns:a16="http://schemas.microsoft.com/office/drawing/2014/main" id="{C1D1A4C1-E537-FB71-9586-8F6C02FF6428}"/>
              </a:ext>
            </a:extLst>
          </p:cNvPr>
          <p:cNvSpPr txBox="1"/>
          <p:nvPr/>
        </p:nvSpPr>
        <p:spPr>
          <a:xfrm>
            <a:off x="192504" y="4036073"/>
            <a:ext cx="5261812" cy="954107"/>
          </a:xfrm>
          <a:prstGeom prst="rect">
            <a:avLst/>
          </a:prstGeom>
          <a:noFill/>
        </p:spPr>
        <p:txBody>
          <a:bodyPr wrap="square" rtlCol="0">
            <a:spAutoFit/>
          </a:bodyPr>
          <a:lstStyle/>
          <a:p>
            <a:r>
              <a:rPr lang="en-US" sz="2800" dirty="0">
                <a:solidFill>
                  <a:srgbClr val="014D8E"/>
                </a:solidFill>
              </a:rPr>
              <a:t>The most important features in the final model. </a:t>
            </a:r>
          </a:p>
        </p:txBody>
      </p:sp>
      <p:sp>
        <p:nvSpPr>
          <p:cNvPr id="11" name="TextBox 10">
            <a:extLst>
              <a:ext uri="{FF2B5EF4-FFF2-40B4-BE49-F238E27FC236}">
                <a16:creationId xmlns:a16="http://schemas.microsoft.com/office/drawing/2014/main" id="{578C993A-5F32-B27B-10DC-087C04034CFE}"/>
              </a:ext>
            </a:extLst>
          </p:cNvPr>
          <p:cNvSpPr txBox="1"/>
          <p:nvPr/>
        </p:nvSpPr>
        <p:spPr>
          <a:xfrm>
            <a:off x="0" y="5382023"/>
            <a:ext cx="5261812" cy="1200329"/>
          </a:xfrm>
          <a:prstGeom prst="rect">
            <a:avLst/>
          </a:prstGeom>
          <a:noFill/>
        </p:spPr>
        <p:txBody>
          <a:bodyPr wrap="square" rtlCol="0">
            <a:spAutoFit/>
          </a:bodyPr>
          <a:lstStyle/>
          <a:p>
            <a:r>
              <a:rPr lang="en-US" sz="2400" dirty="0"/>
              <a:t>Tenure is the most important feature, followed by Marital status as per the tuned gradient boosting model. </a:t>
            </a:r>
          </a:p>
        </p:txBody>
      </p:sp>
    </p:spTree>
    <p:extLst>
      <p:ext uri="{BB962C8B-B14F-4D97-AF65-F5344CB8AC3E}">
        <p14:creationId xmlns:p14="http://schemas.microsoft.com/office/powerpoint/2010/main" val="191934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34978"/>
            <a:ext cx="11341768"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06B6EB14-61A3-F8A3-4744-040C0E74417C}"/>
              </a:ext>
            </a:extLst>
          </p:cNvPr>
          <p:cNvSpPr txBox="1"/>
          <p:nvPr/>
        </p:nvSpPr>
        <p:spPr>
          <a:xfrm>
            <a:off x="72189" y="882316"/>
            <a:ext cx="11269579" cy="5632311"/>
          </a:xfrm>
          <a:prstGeom prst="rect">
            <a:avLst/>
          </a:prstGeom>
          <a:noFill/>
        </p:spPr>
        <p:txBody>
          <a:bodyPr wrap="square" rtlCol="0">
            <a:spAutoFit/>
          </a:bodyPr>
          <a:lstStyle/>
          <a:p>
            <a:r>
              <a:rPr lang="en-US" sz="2400" u="sng" dirty="0"/>
              <a:t>Tier 1 City Customers</a:t>
            </a:r>
            <a:r>
              <a:rPr lang="en-US" sz="2400" dirty="0"/>
              <a:t>  - </a:t>
            </a:r>
          </a:p>
          <a:p>
            <a:pPr marL="285750" indent="-285750">
              <a:buFont typeface="Wingdings" panose="05000000000000000000" pitchFamily="2" charset="2"/>
              <a:buChar char="Ø"/>
            </a:pPr>
            <a:r>
              <a:rPr lang="en-US" sz="2400" dirty="0"/>
              <a:t>To encourage continued loyalty, offer incentives such as cashback or discounts for customers using debit or credit cards. </a:t>
            </a:r>
          </a:p>
          <a:p>
            <a:pPr marL="285750" indent="-285750">
              <a:buFont typeface="Wingdings" panose="05000000000000000000" pitchFamily="2" charset="2"/>
              <a:buChar char="Ø"/>
            </a:pPr>
            <a:r>
              <a:rPr lang="en-US" sz="2400" dirty="0"/>
              <a:t>Launch awareness campaigns highlighting the benefits of using e-wallets (e.g., faster transactions, exclusive offers). Collaborate with e-wallet providers to offer promotions to Tier 1 customers, emphasizing convenience and security.</a:t>
            </a:r>
          </a:p>
          <a:p>
            <a:r>
              <a:rPr lang="en-US" sz="2400" u="sng" dirty="0"/>
              <a:t>Tier 3 City Customers</a:t>
            </a:r>
          </a:p>
          <a:p>
            <a:pPr marL="457200" indent="-457200">
              <a:buFont typeface="Wingdings" panose="05000000000000000000" pitchFamily="2" charset="2"/>
              <a:buChar char="Ø"/>
            </a:pPr>
            <a:r>
              <a:rPr lang="en-US" sz="2400" dirty="0"/>
              <a:t>Continue offering and improving e-wallet-based offers and promotions, as these customers are more inclined to use them. </a:t>
            </a:r>
          </a:p>
          <a:p>
            <a:pPr marL="457200" indent="-457200">
              <a:buFont typeface="Wingdings" panose="05000000000000000000" pitchFamily="2" charset="2"/>
              <a:buChar char="Ø"/>
            </a:pPr>
            <a:r>
              <a:rPr lang="en-US" sz="2400" dirty="0"/>
              <a:t>Educate on UPI Benefits: Conduct awareness campaigns or workshops about the ease and security of UPI payments to increase its adoption in Tier 3 cities. Offering simple guides or incentives for first-time UPI users may also encourage adoption. </a:t>
            </a:r>
          </a:p>
          <a:p>
            <a:r>
              <a:rPr lang="en-US" sz="2400" u="sng" dirty="0"/>
              <a:t>Tier 2 City Customers: </a:t>
            </a:r>
          </a:p>
          <a:p>
            <a:pPr marL="342900" indent="-342900">
              <a:buFont typeface="Wingdings" panose="05000000000000000000" pitchFamily="2" charset="2"/>
              <a:buChar char="Ø"/>
            </a:pPr>
            <a:r>
              <a:rPr lang="en-US" sz="2400" dirty="0"/>
              <a:t>Focus on promoting UPI-related discounts, cashback, or other rewards, as these customers have embraced the convenience of UPI.</a:t>
            </a:r>
          </a:p>
        </p:txBody>
      </p:sp>
    </p:spTree>
    <p:extLst>
      <p:ext uri="{BB962C8B-B14F-4D97-AF65-F5344CB8AC3E}">
        <p14:creationId xmlns:p14="http://schemas.microsoft.com/office/powerpoint/2010/main" val="333287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34978"/>
            <a:ext cx="11341768"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06B6EB14-61A3-F8A3-4744-040C0E74417C}"/>
              </a:ext>
            </a:extLst>
          </p:cNvPr>
          <p:cNvSpPr txBox="1"/>
          <p:nvPr/>
        </p:nvSpPr>
        <p:spPr>
          <a:xfrm>
            <a:off x="72189" y="882316"/>
            <a:ext cx="11269579" cy="6001643"/>
          </a:xfrm>
          <a:prstGeom prst="rect">
            <a:avLst/>
          </a:prstGeom>
          <a:noFill/>
        </p:spPr>
        <p:txBody>
          <a:bodyPr wrap="square" rtlCol="0">
            <a:spAutoFit/>
          </a:bodyPr>
          <a:lstStyle/>
          <a:p>
            <a:r>
              <a:rPr lang="en-US" sz="2400" u="sng" dirty="0"/>
              <a:t>COD and E-Wallet Usage</a:t>
            </a:r>
          </a:p>
          <a:p>
            <a:pPr marL="342900" indent="-342900">
              <a:buFont typeface="Wingdings" panose="05000000000000000000" pitchFamily="2" charset="2"/>
              <a:buChar char="Ø"/>
            </a:pPr>
            <a:r>
              <a:rPr lang="en-US" sz="2400" dirty="0"/>
              <a:t>Introduce incentives for prepaid transactions or offer faster delivery and easier returns for prepaid orders to shift away from COD and reduce risks of order cancellations. </a:t>
            </a:r>
          </a:p>
          <a:p>
            <a:pPr marL="342900" indent="-342900">
              <a:buFont typeface="Wingdings" panose="05000000000000000000" pitchFamily="2" charset="2"/>
              <a:buChar char="Ø"/>
            </a:pPr>
            <a:r>
              <a:rPr lang="en-US" sz="2400" dirty="0"/>
              <a:t>Partner with more merchants to increase the acceptance of e-wallets and resolve potential user issues, such as security concerns or limited usability. </a:t>
            </a:r>
          </a:p>
          <a:p>
            <a:r>
              <a:rPr lang="en-US" sz="2400" u="sng" dirty="0"/>
              <a:t>Regular Plus Customers Segment</a:t>
            </a:r>
          </a:p>
          <a:p>
            <a:pPr marL="342900" indent="-342900">
              <a:buFont typeface="Wingdings" panose="05000000000000000000" pitchFamily="2" charset="2"/>
              <a:buChar char="Ø"/>
            </a:pPr>
            <a:r>
              <a:rPr lang="en-US" sz="2400" dirty="0"/>
              <a:t>Increase Value Perception: Offer personalized rewards, exclusive offers, or better loyalty points to Regular Plus customers. Highlight the additional benefits of staying loyal, such as priority customer service or access to premium features. </a:t>
            </a:r>
          </a:p>
          <a:p>
            <a:pPr marL="342900" indent="-342900">
              <a:buFont typeface="Wingdings" panose="05000000000000000000" pitchFamily="2" charset="2"/>
              <a:buChar char="Ø"/>
            </a:pPr>
            <a:r>
              <a:rPr lang="en-US" sz="2400" dirty="0"/>
              <a:t>Monitor Satisfaction: Implement frequent satisfaction surveys or engagement tracking to proactively address any dissatisfaction before it leads to churn. </a:t>
            </a:r>
          </a:p>
          <a:p>
            <a:r>
              <a:rPr lang="en-US" sz="2400" u="sng" dirty="0"/>
              <a:t>High Net-Worth Individuals (HNIs)</a:t>
            </a:r>
          </a:p>
          <a:p>
            <a:pPr marL="342900" indent="-342900">
              <a:buFont typeface="Wingdings" panose="05000000000000000000" pitchFamily="2" charset="2"/>
              <a:buChar char="Ø"/>
            </a:pPr>
            <a:r>
              <a:rPr lang="en-US" sz="2400" dirty="0"/>
              <a:t>Invest in customer relationship management to offer tailored services for HNIs. This could include dedicated relationship managers, exclusive events, or personalized financial or service advice. </a:t>
            </a:r>
          </a:p>
          <a:p>
            <a:pPr marL="342900" indent="-342900">
              <a:buFont typeface="Wingdings" panose="05000000000000000000" pitchFamily="2" charset="2"/>
              <a:buChar char="Ø"/>
            </a:pPr>
            <a:r>
              <a:rPr lang="en-US" sz="2400" dirty="0"/>
              <a:t>Create Exclusive Offers.</a:t>
            </a:r>
            <a:endParaRPr lang="en-US" sz="2400" u="sng" dirty="0"/>
          </a:p>
        </p:txBody>
      </p:sp>
    </p:spTree>
    <p:extLst>
      <p:ext uri="{BB962C8B-B14F-4D97-AF65-F5344CB8AC3E}">
        <p14:creationId xmlns:p14="http://schemas.microsoft.com/office/powerpoint/2010/main" val="3868088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34978"/>
            <a:ext cx="11341768"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06B6EB14-61A3-F8A3-4744-040C0E74417C}"/>
              </a:ext>
            </a:extLst>
          </p:cNvPr>
          <p:cNvSpPr txBox="1"/>
          <p:nvPr/>
        </p:nvSpPr>
        <p:spPr>
          <a:xfrm>
            <a:off x="72189" y="882316"/>
            <a:ext cx="11269579" cy="5632311"/>
          </a:xfrm>
          <a:prstGeom prst="rect">
            <a:avLst/>
          </a:prstGeom>
          <a:noFill/>
        </p:spPr>
        <p:txBody>
          <a:bodyPr wrap="square" rtlCol="0">
            <a:spAutoFit/>
          </a:bodyPr>
          <a:lstStyle/>
          <a:p>
            <a:r>
              <a:rPr lang="en-US" sz="2400" u="sng" dirty="0"/>
              <a:t>Super Plus &amp; Regular Customers</a:t>
            </a:r>
          </a:p>
          <a:p>
            <a:pPr marL="342900" indent="-342900">
              <a:buFont typeface="Wingdings" panose="05000000000000000000" pitchFamily="2" charset="2"/>
              <a:buChar char="Ø"/>
            </a:pPr>
            <a:r>
              <a:rPr lang="en-US" sz="2400" dirty="0"/>
              <a:t>Ensure that customer service and product offerings remain consistent to retain these customers. </a:t>
            </a:r>
          </a:p>
          <a:p>
            <a:r>
              <a:rPr lang="en-US" sz="2400" u="sng" dirty="0"/>
              <a:t>Super Customers</a:t>
            </a:r>
          </a:p>
          <a:p>
            <a:pPr marL="342900" indent="-342900">
              <a:buFont typeface="Wingdings" panose="05000000000000000000" pitchFamily="2" charset="2"/>
              <a:buChar char="Ø"/>
            </a:pPr>
            <a:r>
              <a:rPr lang="en-US" sz="2400" dirty="0"/>
              <a:t>Reassess pricing, customer service, and product offerings for this segment to prevent competitors from drawing them away. Offering regular updates on new features or improvements can keep them engaged. </a:t>
            </a:r>
          </a:p>
          <a:p>
            <a:r>
              <a:rPr lang="en-US" sz="2400" u="sng" dirty="0"/>
              <a:t>Single People </a:t>
            </a:r>
          </a:p>
          <a:p>
            <a:pPr marL="342900" indent="-342900">
              <a:buFont typeface="Wingdings" panose="05000000000000000000" pitchFamily="2" charset="2"/>
              <a:buChar char="Ø"/>
            </a:pPr>
            <a:r>
              <a:rPr lang="en-US" sz="2400" dirty="0"/>
              <a:t>More likely to churn, offer flexible pricing plans or services that cater to the lifestyle of single individuals. Ensure engagement through personalized offers, tailored communications, and targeted messaging around convenience or excitement. </a:t>
            </a:r>
          </a:p>
          <a:p>
            <a:r>
              <a:rPr lang="en-US" sz="2400" u="sng" dirty="0"/>
              <a:t>Short Tenure Customers</a:t>
            </a:r>
          </a:p>
          <a:p>
            <a:pPr marL="342900" indent="-342900">
              <a:buFont typeface="Wingdings" panose="05000000000000000000" pitchFamily="2" charset="2"/>
              <a:buChar char="Ø"/>
            </a:pPr>
            <a:r>
              <a:rPr lang="en-US" sz="2400" dirty="0"/>
              <a:t>Create a seamless and engaging onboarding process for new customers. Provide extra attention in the first 3-6 months with special welcome offers, product tutorials, and proactive support to help them fully realize the value of your service. </a:t>
            </a:r>
          </a:p>
        </p:txBody>
      </p:sp>
    </p:spTree>
    <p:extLst>
      <p:ext uri="{BB962C8B-B14F-4D97-AF65-F5344CB8AC3E}">
        <p14:creationId xmlns:p14="http://schemas.microsoft.com/office/powerpoint/2010/main" val="256490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34978"/>
            <a:ext cx="11341768"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06B6EB14-61A3-F8A3-4744-040C0E74417C}"/>
              </a:ext>
            </a:extLst>
          </p:cNvPr>
          <p:cNvSpPr txBox="1"/>
          <p:nvPr/>
        </p:nvSpPr>
        <p:spPr>
          <a:xfrm>
            <a:off x="72189" y="882316"/>
            <a:ext cx="11269579"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Males are slightly more likely to churn than females. Personalize communication and offers to target male customers based on their preferences. Competitive pricing and innovative product features may help retain their interest.</a:t>
            </a:r>
          </a:p>
        </p:txBody>
      </p:sp>
    </p:spTree>
    <p:extLst>
      <p:ext uri="{BB962C8B-B14F-4D97-AF65-F5344CB8AC3E}">
        <p14:creationId xmlns:p14="http://schemas.microsoft.com/office/powerpoint/2010/main" val="94122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71444" y="177604"/>
            <a:ext cx="932787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7" name="TextBox 6">
            <a:extLst>
              <a:ext uri="{FF2B5EF4-FFF2-40B4-BE49-F238E27FC236}">
                <a16:creationId xmlns:a16="http://schemas.microsoft.com/office/drawing/2014/main" id="{A84B8933-F44C-374A-B677-D79AD8184284}"/>
              </a:ext>
            </a:extLst>
          </p:cNvPr>
          <p:cNvSpPr txBox="1"/>
          <p:nvPr/>
        </p:nvSpPr>
        <p:spPr>
          <a:xfrm>
            <a:off x="0" y="1155807"/>
            <a:ext cx="11286700" cy="5170646"/>
          </a:xfrm>
          <a:prstGeom prst="rect">
            <a:avLst/>
          </a:prstGeom>
          <a:noFill/>
        </p:spPr>
        <p:txBody>
          <a:bodyPr wrap="square" rtlCol="0">
            <a:spAutoFit/>
          </a:bodyPr>
          <a:lstStyle/>
          <a:p>
            <a:pPr marL="25400" indent="0">
              <a:buNone/>
            </a:pPr>
            <a:r>
              <a:rPr lang="en-US" dirty="0">
                <a:latin typeface="Amasis MT Pro" panose="020F0502020204030204" pitchFamily="18" charset="0"/>
              </a:rPr>
              <a:t>An E Commerce company is facing a lot of competition in the current market, and it has become a challenge to retain the existing customers in the current situation. Hence, the company wants to develop a model through which they can do churn prediction of the accounts and provide segmented offers to the potential churners. In this company, account churn is a major thing because 1 account can have multiple customers. hence by losing one account the company might be losing more than one customer. </a:t>
            </a:r>
          </a:p>
          <a:p>
            <a:pPr marL="25400" indent="0">
              <a:buNone/>
            </a:pPr>
            <a:endParaRPr lang="en-US" dirty="0">
              <a:latin typeface="Amasis MT Pro" panose="020F0502020204030204" pitchFamily="18" charset="0"/>
            </a:endParaRPr>
          </a:p>
          <a:p>
            <a:pPr marL="25400" indent="0">
              <a:buNone/>
            </a:pPr>
            <a:r>
              <a:rPr lang="en-US" dirty="0">
                <a:latin typeface="Amasis MT Pro" panose="020F0502020204030204" pitchFamily="18" charset="0"/>
              </a:rPr>
              <a:t>Therefore, We have been assigned to develop a churn prediction model for this company and provide business recommendations on the campaign so that they can retain their customers and make their business more profitable.</a:t>
            </a:r>
          </a:p>
          <a:p>
            <a:pPr marL="25400" indent="0">
              <a:buNone/>
            </a:pPr>
            <a:endParaRPr lang="en-US" dirty="0">
              <a:latin typeface="Amasis MT Pro" panose="020F0502020204030204" pitchFamily="18" charset="0"/>
            </a:endParaRPr>
          </a:p>
          <a:p>
            <a:pPr marL="25400" indent="0">
              <a:buNone/>
            </a:pPr>
            <a:r>
              <a:rPr lang="en-US" sz="2000" dirty="0">
                <a:solidFill>
                  <a:schemeClr val="accent1"/>
                </a:solidFill>
              </a:rPr>
              <a:t>Scope: All the existing customers</a:t>
            </a:r>
          </a:p>
          <a:p>
            <a:pPr marL="25400" indent="0">
              <a:buNone/>
            </a:pPr>
            <a:endParaRPr lang="en-US" sz="2000" dirty="0">
              <a:solidFill>
                <a:schemeClr val="accent1"/>
              </a:solidFill>
            </a:endParaRPr>
          </a:p>
          <a:p>
            <a:pPr marL="25400" indent="0">
              <a:buNone/>
            </a:pPr>
            <a:r>
              <a:rPr lang="en-US" sz="2000" dirty="0">
                <a:solidFill>
                  <a:schemeClr val="accent1"/>
                </a:solidFill>
              </a:rPr>
              <a:t>Objective: </a:t>
            </a:r>
            <a:r>
              <a:rPr lang="en-US" dirty="0">
                <a:latin typeface="Amasis MT Pro" panose="020F0502020204030204" pitchFamily="18" charset="0"/>
              </a:rPr>
              <a:t>It is more difficult and costly to acquire new customers than retain the existing customers. So, we need to retain the existing customers within a company Hence, we need to build model which can analysis their past data and predict whether customers will churn or not. Once we identify correctly churner customers, we </a:t>
            </a:r>
          </a:p>
          <a:p>
            <a:pPr marL="25400" indent="0">
              <a:buNone/>
            </a:pPr>
            <a:r>
              <a:rPr lang="en-US" dirty="0">
                <a:latin typeface="Amasis MT Pro" panose="020F0502020204030204" pitchFamily="18" charset="0"/>
              </a:rPr>
              <a:t>can intervene before they leave. The study is about reducing the overall churn rate and increasing profitability. </a:t>
            </a:r>
          </a:p>
          <a:p>
            <a:pPr marL="25400" indent="0">
              <a:buNone/>
            </a:pPr>
            <a:endParaRPr lang="en-US" dirty="0"/>
          </a:p>
          <a:p>
            <a:pPr marL="25400" indent="0">
              <a:buNone/>
            </a:pPr>
            <a:endParaRPr lang="en-IN" dirty="0"/>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7463" y="209408"/>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Data overview and EDA</a:t>
            </a:r>
          </a:p>
        </p:txBody>
      </p:sp>
      <p:sp>
        <p:nvSpPr>
          <p:cNvPr id="7" name="TextBox 6">
            <a:extLst>
              <a:ext uri="{FF2B5EF4-FFF2-40B4-BE49-F238E27FC236}">
                <a16:creationId xmlns:a16="http://schemas.microsoft.com/office/drawing/2014/main" id="{A84B8933-F44C-374A-B677-D79AD8184284}"/>
              </a:ext>
            </a:extLst>
          </p:cNvPr>
          <p:cNvSpPr txBox="1"/>
          <p:nvPr/>
        </p:nvSpPr>
        <p:spPr>
          <a:xfrm>
            <a:off x="0" y="1160703"/>
            <a:ext cx="10696338" cy="298543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There are 11260 observations and 19 variables in the dataset</a:t>
            </a:r>
            <a:r>
              <a:rPr lang="en-US" sz="2800" dirty="0"/>
              <a:t>.</a:t>
            </a:r>
          </a:p>
          <a:p>
            <a:pPr marL="342900" indent="-342900">
              <a:buFont typeface="Wingdings" panose="05000000000000000000" pitchFamily="2" charset="2"/>
              <a:buChar char="Ø"/>
            </a:pPr>
            <a:r>
              <a:rPr lang="en-US" sz="2000" dirty="0"/>
              <a:t>There are missing values in many columns.</a:t>
            </a:r>
          </a:p>
          <a:p>
            <a:pPr marL="342900" indent="-342900">
              <a:buFont typeface="Wingdings" panose="05000000000000000000" pitchFamily="2" charset="2"/>
              <a:buChar char="Ø"/>
            </a:pPr>
            <a:r>
              <a:rPr lang="en-US" sz="2000" dirty="0"/>
              <a:t>There are 5 variables float type, 12 are Object datatype and 2 are integer datatypes.</a:t>
            </a:r>
          </a:p>
          <a:p>
            <a:pPr marL="342900" indent="-342900">
              <a:buFont typeface="Wingdings" panose="05000000000000000000" pitchFamily="2" charset="2"/>
              <a:buChar char="Ø"/>
            </a:pPr>
            <a:r>
              <a:rPr lang="en-US" sz="2000" dirty="0"/>
              <a:t>There are irregularities and inconsistency in the data.</a:t>
            </a:r>
          </a:p>
          <a:p>
            <a:pPr marL="342900" indent="-342900">
              <a:buFont typeface="Wingdings" panose="05000000000000000000" pitchFamily="2" charset="2"/>
              <a:buChar char="Ø"/>
            </a:pPr>
            <a:r>
              <a:rPr lang="en-US" sz="2000" dirty="0"/>
              <a:t>There are no duplicate rows in dataset</a:t>
            </a:r>
          </a:p>
          <a:p>
            <a:pPr marL="342900" indent="-342900">
              <a:buFont typeface="Wingdings" panose="05000000000000000000" pitchFamily="2" charset="2"/>
              <a:buChar char="Ø"/>
            </a:pPr>
            <a:r>
              <a:rPr lang="en-US" sz="2000" dirty="0"/>
              <a:t>There are outliers present in many columns.</a:t>
            </a:r>
          </a:p>
          <a:p>
            <a:pPr marL="342900" indent="-342900">
              <a:buFont typeface="Wingdings" panose="05000000000000000000" pitchFamily="2" charset="2"/>
              <a:buChar char="Ø"/>
            </a:pPr>
            <a:r>
              <a:rPr lang="en-US" sz="2000" dirty="0"/>
              <a:t>Targeted variable “Churn” is showing that the data is imbalance.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IN" sz="2000" dirty="0"/>
          </a:p>
        </p:txBody>
      </p:sp>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5807243" y="3724012"/>
            <a:ext cx="5550568" cy="2246769"/>
          </a:xfrm>
          <a:prstGeom prst="rect">
            <a:avLst/>
          </a:prstGeom>
          <a:noFill/>
        </p:spPr>
        <p:txBody>
          <a:bodyPr wrap="square" rtlCol="0">
            <a:spAutoFit/>
          </a:bodyPr>
          <a:lstStyle/>
          <a:p>
            <a:pPr>
              <a:buClr>
                <a:srgbClr val="0070C0"/>
              </a:buClr>
            </a:pPr>
            <a:r>
              <a:rPr lang="en-US" sz="2000" i="1" dirty="0">
                <a:solidFill>
                  <a:srgbClr val="003399"/>
                </a:solidFill>
                <a:cs typeface="Arial" panose="020B0604020202020204" pitchFamily="34" charset="0"/>
              </a:rPr>
              <a:t>Churn is the target variable and there are 83% customers non-churners, and 17% customers are about to churn. Instances of one of the two classes is higher than the other, in another way, the number of observations is not the same for all the classes in a classification dataset. This means that </a:t>
            </a:r>
            <a:r>
              <a:rPr lang="en-US" sz="2000" b="1" i="1" dirty="0">
                <a:solidFill>
                  <a:srgbClr val="003399"/>
                </a:solidFill>
                <a:cs typeface="Arial" panose="020B0604020202020204" pitchFamily="34" charset="0"/>
              </a:rPr>
              <a:t>data is unbalanced.</a:t>
            </a:r>
            <a:endParaRPr lang="en-IN" sz="2000" b="1" i="1" dirty="0">
              <a:solidFill>
                <a:srgbClr val="003399"/>
              </a:solidFill>
              <a:cs typeface="Arial" panose="020B0604020202020204" pitchFamily="34" charset="0"/>
            </a:endParaRPr>
          </a:p>
        </p:txBody>
      </p:sp>
      <p:pic>
        <p:nvPicPr>
          <p:cNvPr id="3" name="Picture 2">
            <a:extLst>
              <a:ext uri="{FF2B5EF4-FFF2-40B4-BE49-F238E27FC236}">
                <a16:creationId xmlns:a16="http://schemas.microsoft.com/office/drawing/2014/main" id="{741ACA05-07B8-BBE6-3ADE-700F6367A44C}"/>
              </a:ext>
            </a:extLst>
          </p:cNvPr>
          <p:cNvPicPr>
            <a:picLocks noChangeAspect="1"/>
          </p:cNvPicPr>
          <p:nvPr/>
        </p:nvPicPr>
        <p:blipFill>
          <a:blip r:embed="rId2"/>
          <a:srcRect l="28237" t="20191" r="27461" b="26026"/>
          <a:stretch/>
        </p:blipFill>
        <p:spPr>
          <a:xfrm>
            <a:off x="110148" y="3542652"/>
            <a:ext cx="5390149" cy="3293210"/>
          </a:xfrm>
          <a:prstGeom prst="rect">
            <a:avLst/>
          </a:prstGeom>
        </p:spPr>
      </p:pic>
    </p:spTree>
    <p:extLst>
      <p:ext uri="{BB962C8B-B14F-4D97-AF65-F5344CB8AC3E}">
        <p14:creationId xmlns:p14="http://schemas.microsoft.com/office/powerpoint/2010/main" val="53269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728955" y="-6062"/>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EDA Analysis</a:t>
            </a:r>
          </a:p>
        </p:txBody>
      </p:sp>
      <p:pic>
        <p:nvPicPr>
          <p:cNvPr id="3" name="Picture 2">
            <a:extLst>
              <a:ext uri="{FF2B5EF4-FFF2-40B4-BE49-F238E27FC236}">
                <a16:creationId xmlns:a16="http://schemas.microsoft.com/office/drawing/2014/main" id="{A026CA4B-F85F-26B1-9781-02344B048CD5}"/>
              </a:ext>
            </a:extLst>
          </p:cNvPr>
          <p:cNvPicPr>
            <a:picLocks noChangeAspect="1"/>
          </p:cNvPicPr>
          <p:nvPr/>
        </p:nvPicPr>
        <p:blipFill>
          <a:blip r:embed="rId2"/>
          <a:srcRect l="28869" t="15656" r="29684" b="35197"/>
          <a:stretch/>
        </p:blipFill>
        <p:spPr>
          <a:xfrm>
            <a:off x="385007" y="717503"/>
            <a:ext cx="3577394" cy="2199190"/>
          </a:xfrm>
          <a:prstGeom prst="rect">
            <a:avLst/>
          </a:prstGeom>
        </p:spPr>
      </p:pic>
      <p:pic>
        <p:nvPicPr>
          <p:cNvPr id="5" name="Picture 4">
            <a:extLst>
              <a:ext uri="{FF2B5EF4-FFF2-40B4-BE49-F238E27FC236}">
                <a16:creationId xmlns:a16="http://schemas.microsoft.com/office/drawing/2014/main" id="{3E3396F1-74B0-0859-C5F5-56A42DF5370F}"/>
              </a:ext>
            </a:extLst>
          </p:cNvPr>
          <p:cNvPicPr>
            <a:picLocks noChangeAspect="1"/>
          </p:cNvPicPr>
          <p:nvPr/>
        </p:nvPicPr>
        <p:blipFill>
          <a:blip r:embed="rId3"/>
          <a:srcRect l="29211" t="21508" r="29342" b="23730"/>
          <a:stretch/>
        </p:blipFill>
        <p:spPr>
          <a:xfrm>
            <a:off x="7087918" y="699388"/>
            <a:ext cx="4021360" cy="2336005"/>
          </a:xfrm>
          <a:prstGeom prst="rect">
            <a:avLst/>
          </a:prstGeom>
        </p:spPr>
      </p:pic>
      <p:pic>
        <p:nvPicPr>
          <p:cNvPr id="9" name="Picture 8">
            <a:extLst>
              <a:ext uri="{FF2B5EF4-FFF2-40B4-BE49-F238E27FC236}">
                <a16:creationId xmlns:a16="http://schemas.microsoft.com/office/drawing/2014/main" id="{4E6060CF-6E6C-2A59-7243-5623D718F7E9}"/>
              </a:ext>
            </a:extLst>
          </p:cNvPr>
          <p:cNvPicPr>
            <a:picLocks noChangeAspect="1"/>
          </p:cNvPicPr>
          <p:nvPr/>
        </p:nvPicPr>
        <p:blipFill>
          <a:blip r:embed="rId4"/>
          <a:srcRect l="29079" t="20336" r="34606" b="27240"/>
          <a:stretch/>
        </p:blipFill>
        <p:spPr>
          <a:xfrm>
            <a:off x="64166" y="3650293"/>
            <a:ext cx="3898235" cy="2051507"/>
          </a:xfrm>
          <a:prstGeom prst="rect">
            <a:avLst/>
          </a:prstGeom>
        </p:spPr>
      </p:pic>
      <p:pic>
        <p:nvPicPr>
          <p:cNvPr id="11" name="Picture 10">
            <a:extLst>
              <a:ext uri="{FF2B5EF4-FFF2-40B4-BE49-F238E27FC236}">
                <a16:creationId xmlns:a16="http://schemas.microsoft.com/office/drawing/2014/main" id="{FCB0BFCE-671B-D5C4-D5AF-9F7B7D6185C4}"/>
              </a:ext>
            </a:extLst>
          </p:cNvPr>
          <p:cNvPicPr>
            <a:picLocks noChangeAspect="1"/>
          </p:cNvPicPr>
          <p:nvPr/>
        </p:nvPicPr>
        <p:blipFill>
          <a:blip r:embed="rId5"/>
          <a:srcRect l="28947" t="23613" r="33290" b="16709"/>
          <a:stretch/>
        </p:blipFill>
        <p:spPr>
          <a:xfrm>
            <a:off x="7087918" y="3363435"/>
            <a:ext cx="4021361" cy="2213295"/>
          </a:xfrm>
          <a:prstGeom prst="rect">
            <a:avLst/>
          </a:prstGeom>
        </p:spPr>
      </p:pic>
      <p:sp>
        <p:nvSpPr>
          <p:cNvPr id="2" name="TextBox 1">
            <a:extLst>
              <a:ext uri="{FF2B5EF4-FFF2-40B4-BE49-F238E27FC236}">
                <a16:creationId xmlns:a16="http://schemas.microsoft.com/office/drawing/2014/main" id="{4646003F-FE68-AE45-16A4-BDB7B5C9598C}"/>
              </a:ext>
            </a:extLst>
          </p:cNvPr>
          <p:cNvSpPr txBox="1"/>
          <p:nvPr/>
        </p:nvSpPr>
        <p:spPr>
          <a:xfrm>
            <a:off x="264688" y="3055658"/>
            <a:ext cx="4307311" cy="307777"/>
          </a:xfrm>
          <a:prstGeom prst="rect">
            <a:avLst/>
          </a:prstGeom>
          <a:noFill/>
        </p:spPr>
        <p:txBody>
          <a:bodyPr wrap="square" rtlCol="0">
            <a:spAutoFit/>
          </a:bodyPr>
          <a:lstStyle/>
          <a:p>
            <a:r>
              <a:rPr lang="en-US" sz="1400" dirty="0"/>
              <a:t>The majority population is from Tier 1</a:t>
            </a:r>
          </a:p>
        </p:txBody>
      </p:sp>
      <p:sp>
        <p:nvSpPr>
          <p:cNvPr id="12" name="TextBox 11">
            <a:extLst>
              <a:ext uri="{FF2B5EF4-FFF2-40B4-BE49-F238E27FC236}">
                <a16:creationId xmlns:a16="http://schemas.microsoft.com/office/drawing/2014/main" id="{1AF785FE-1F0A-EB07-CAF0-4D1B5DCF46EE}"/>
              </a:ext>
            </a:extLst>
          </p:cNvPr>
          <p:cNvSpPr txBox="1"/>
          <p:nvPr/>
        </p:nvSpPr>
        <p:spPr>
          <a:xfrm>
            <a:off x="4009439" y="1262256"/>
            <a:ext cx="2531960" cy="1169551"/>
          </a:xfrm>
          <a:prstGeom prst="rect">
            <a:avLst/>
          </a:prstGeom>
          <a:noFill/>
        </p:spPr>
        <p:txBody>
          <a:bodyPr wrap="square" rtlCol="0">
            <a:spAutoFit/>
          </a:bodyPr>
          <a:lstStyle/>
          <a:p>
            <a:r>
              <a:rPr lang="en-US" sz="1400" dirty="0"/>
              <a:t>Debit card is the most preferred mode of payment then credit card is in second place and UPI is the least mode of payment has used by the customers</a:t>
            </a:r>
            <a:r>
              <a:rPr lang="en-US" sz="1400" dirty="0">
                <a:solidFill>
                  <a:srgbClr val="0000CC"/>
                </a:solidFill>
              </a:rPr>
              <a:t>. </a:t>
            </a:r>
          </a:p>
        </p:txBody>
      </p:sp>
      <p:sp>
        <p:nvSpPr>
          <p:cNvPr id="13" name="TextBox 12">
            <a:extLst>
              <a:ext uri="{FF2B5EF4-FFF2-40B4-BE49-F238E27FC236}">
                <a16:creationId xmlns:a16="http://schemas.microsoft.com/office/drawing/2014/main" id="{A0BEB22C-6FEE-3D6B-6A9E-8B16B10D1D8B}"/>
              </a:ext>
            </a:extLst>
          </p:cNvPr>
          <p:cNvSpPr txBox="1"/>
          <p:nvPr/>
        </p:nvSpPr>
        <p:spPr>
          <a:xfrm>
            <a:off x="3981137" y="3055658"/>
            <a:ext cx="3295761" cy="2462213"/>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Customers of Tier 1 cities are likely more using traditional payment methods like debit and credit cards and No E-Wallet Usage. </a:t>
            </a:r>
          </a:p>
          <a:p>
            <a:pPr marL="285750" indent="-285750">
              <a:buFont typeface="Wingdings" panose="05000000000000000000" pitchFamily="2" charset="2"/>
              <a:buChar char="Ø"/>
            </a:pPr>
            <a:r>
              <a:rPr lang="en-US" sz="1400" dirty="0"/>
              <a:t>Tier 3 city customers are more inclined towards using E-wallets, likely due to the convenience and ease of use and Low UPI Usage.</a:t>
            </a:r>
          </a:p>
          <a:p>
            <a:pPr marL="285750" indent="-285750">
              <a:buFont typeface="Wingdings" panose="05000000000000000000" pitchFamily="2" charset="2"/>
              <a:buChar char="Ø"/>
            </a:pPr>
            <a:r>
              <a:rPr lang="en-US" sz="1400" dirty="0"/>
              <a:t>Tier 2 city customers have not used E wallet but have used more UPI than other mode of payment.</a:t>
            </a:r>
          </a:p>
        </p:txBody>
      </p:sp>
      <p:sp>
        <p:nvSpPr>
          <p:cNvPr id="15" name="TextBox 14">
            <a:extLst>
              <a:ext uri="{FF2B5EF4-FFF2-40B4-BE49-F238E27FC236}">
                <a16:creationId xmlns:a16="http://schemas.microsoft.com/office/drawing/2014/main" id="{895D0C31-DF4D-28DE-3D0E-B4F265745903}"/>
              </a:ext>
            </a:extLst>
          </p:cNvPr>
          <p:cNvSpPr txBox="1"/>
          <p:nvPr/>
        </p:nvSpPr>
        <p:spPr>
          <a:xfrm>
            <a:off x="64166" y="5743174"/>
            <a:ext cx="10590902" cy="738664"/>
          </a:xfrm>
          <a:prstGeom prst="rect">
            <a:avLst/>
          </a:prstGeom>
          <a:noFill/>
        </p:spPr>
        <p:txBody>
          <a:bodyPr wrap="square" rtlCol="0">
            <a:spAutoFit/>
          </a:bodyPr>
          <a:lstStyle/>
          <a:p>
            <a:r>
              <a:rPr lang="en-US" sz="1400" dirty="0"/>
              <a:t>COD and E-wallet have a higher churn rate compared to other payment methods. This could be because COD might be associated with a higher risk of order cancellations or returns, leading to dissatisfaction or inconvenience for both customers and businesses. For </a:t>
            </a:r>
            <a:r>
              <a:rPr lang="en-US" sz="1400" dirty="0" err="1"/>
              <a:t>EWallet</a:t>
            </a:r>
            <a:r>
              <a:rPr lang="en-US" sz="1400" dirty="0"/>
              <a:t>, this could be due to issues such as limited acceptance, perceived lack of security, or dissatisfaction with e-wallet services</a:t>
            </a:r>
          </a:p>
        </p:txBody>
      </p:sp>
    </p:spTree>
    <p:extLst>
      <p:ext uri="{BB962C8B-B14F-4D97-AF65-F5344CB8AC3E}">
        <p14:creationId xmlns:p14="http://schemas.microsoft.com/office/powerpoint/2010/main" val="420473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728955" y="-6062"/>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EDA Analysis</a:t>
            </a:r>
          </a:p>
        </p:txBody>
      </p:sp>
      <p:pic>
        <p:nvPicPr>
          <p:cNvPr id="13" name="Picture 12">
            <a:extLst>
              <a:ext uri="{FF2B5EF4-FFF2-40B4-BE49-F238E27FC236}">
                <a16:creationId xmlns:a16="http://schemas.microsoft.com/office/drawing/2014/main" id="{50B315A1-694E-3255-37A1-4B96B673BB90}"/>
              </a:ext>
            </a:extLst>
          </p:cNvPr>
          <p:cNvPicPr>
            <a:picLocks noChangeAspect="1"/>
          </p:cNvPicPr>
          <p:nvPr/>
        </p:nvPicPr>
        <p:blipFill>
          <a:blip r:embed="rId2"/>
          <a:srcRect l="28298" t="18155" r="29317" b="27344"/>
          <a:stretch/>
        </p:blipFill>
        <p:spPr>
          <a:xfrm>
            <a:off x="160421" y="749968"/>
            <a:ext cx="3914273" cy="2829800"/>
          </a:xfrm>
          <a:prstGeom prst="rect">
            <a:avLst/>
          </a:prstGeom>
        </p:spPr>
      </p:pic>
      <p:pic>
        <p:nvPicPr>
          <p:cNvPr id="15" name="Picture 14">
            <a:extLst>
              <a:ext uri="{FF2B5EF4-FFF2-40B4-BE49-F238E27FC236}">
                <a16:creationId xmlns:a16="http://schemas.microsoft.com/office/drawing/2014/main" id="{01D7E777-38B9-B2D6-E716-738AD18E007B}"/>
              </a:ext>
            </a:extLst>
          </p:cNvPr>
          <p:cNvPicPr>
            <a:picLocks noChangeAspect="1"/>
          </p:cNvPicPr>
          <p:nvPr/>
        </p:nvPicPr>
        <p:blipFill>
          <a:blip r:embed="rId3"/>
          <a:srcRect l="29079" t="25017" r="34737" b="22560"/>
          <a:stretch/>
        </p:blipFill>
        <p:spPr>
          <a:xfrm>
            <a:off x="4074695" y="619590"/>
            <a:ext cx="3449053" cy="2809410"/>
          </a:xfrm>
          <a:prstGeom prst="rect">
            <a:avLst/>
          </a:prstGeom>
        </p:spPr>
      </p:pic>
      <p:pic>
        <p:nvPicPr>
          <p:cNvPr id="5" name="Picture 4">
            <a:extLst>
              <a:ext uri="{FF2B5EF4-FFF2-40B4-BE49-F238E27FC236}">
                <a16:creationId xmlns:a16="http://schemas.microsoft.com/office/drawing/2014/main" id="{10AE76EB-3727-1813-B9B4-F3DA960ABD93}"/>
              </a:ext>
            </a:extLst>
          </p:cNvPr>
          <p:cNvPicPr>
            <a:picLocks noChangeAspect="1"/>
          </p:cNvPicPr>
          <p:nvPr/>
        </p:nvPicPr>
        <p:blipFill>
          <a:blip r:embed="rId4"/>
          <a:srcRect l="7500" t="29697" r="54737" b="9015"/>
          <a:stretch/>
        </p:blipFill>
        <p:spPr>
          <a:xfrm>
            <a:off x="7587916" y="749969"/>
            <a:ext cx="3721768" cy="2829800"/>
          </a:xfrm>
          <a:prstGeom prst="rect">
            <a:avLst/>
          </a:prstGeom>
        </p:spPr>
      </p:pic>
      <p:sp>
        <p:nvSpPr>
          <p:cNvPr id="8" name="TextBox 7">
            <a:extLst>
              <a:ext uri="{FF2B5EF4-FFF2-40B4-BE49-F238E27FC236}">
                <a16:creationId xmlns:a16="http://schemas.microsoft.com/office/drawing/2014/main" id="{7C571F72-54DE-71C0-DCBA-08FD56D94CBD}"/>
              </a:ext>
            </a:extLst>
          </p:cNvPr>
          <p:cNvSpPr txBox="1"/>
          <p:nvPr/>
        </p:nvSpPr>
        <p:spPr>
          <a:xfrm>
            <a:off x="317249" y="3788316"/>
            <a:ext cx="10430962" cy="2585323"/>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Regular plus account has more number of spend and Super has the second highest in the list and Regular is standing at last place.</a:t>
            </a:r>
          </a:p>
          <a:p>
            <a:pPr marL="285750" indent="-285750">
              <a:buFont typeface="Wingdings" panose="05000000000000000000" pitchFamily="2" charset="2"/>
              <a:buChar char="Ø"/>
            </a:pPr>
            <a:r>
              <a:rPr lang="en-US" dirty="0"/>
              <a:t>Regular Plus Customers have the highest likelihood of churning. This could be due to several factors such as Value Perception, Service Expectations &amp; Competition.</a:t>
            </a:r>
          </a:p>
          <a:p>
            <a:pPr marL="285750" indent="-285750">
              <a:buFont typeface="Wingdings" panose="05000000000000000000" pitchFamily="2" charset="2"/>
              <a:buChar char="Ø"/>
            </a:pPr>
            <a:r>
              <a:rPr lang="en-US" dirty="0"/>
              <a:t>HNI customers are also more likely to churn, This could be due to Personalized Service &amp; Exclusive Offers.</a:t>
            </a:r>
          </a:p>
          <a:p>
            <a:pPr marL="285750" indent="-285750">
              <a:buFont typeface="Wingdings" panose="05000000000000000000" pitchFamily="2" charset="2"/>
              <a:buChar char="Ø"/>
            </a:pPr>
            <a:r>
              <a:rPr lang="en-US" dirty="0"/>
              <a:t>Super Plus &amp; Regular Customers - These customers have a lower churn rate compared to Regular Plus and HNI.</a:t>
            </a:r>
          </a:p>
          <a:p>
            <a:pPr marL="285750" indent="-285750">
              <a:buFont typeface="Wingdings" panose="05000000000000000000" pitchFamily="2" charset="2"/>
              <a:buChar char="Ø"/>
            </a:pPr>
            <a:r>
              <a:rPr lang="en-US" dirty="0"/>
              <a:t>Super customers have a moderate churn rate. They are more stable than Regular Plus and HNI but not as secure as Regular customers. This might be due to Service Quality and Competitive Pressure</a:t>
            </a:r>
            <a:r>
              <a:rPr lang="en-US" dirty="0">
                <a:solidFill>
                  <a:srgbClr val="0000CC"/>
                </a:solidFill>
              </a:rPr>
              <a:t>.</a:t>
            </a:r>
          </a:p>
        </p:txBody>
      </p:sp>
    </p:spTree>
    <p:extLst>
      <p:ext uri="{BB962C8B-B14F-4D97-AF65-F5344CB8AC3E}">
        <p14:creationId xmlns:p14="http://schemas.microsoft.com/office/powerpoint/2010/main" val="281767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728955" y="-6062"/>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EDA Analysis</a:t>
            </a:r>
          </a:p>
        </p:txBody>
      </p:sp>
      <p:pic>
        <p:nvPicPr>
          <p:cNvPr id="17" name="Picture 16">
            <a:extLst>
              <a:ext uri="{FF2B5EF4-FFF2-40B4-BE49-F238E27FC236}">
                <a16:creationId xmlns:a16="http://schemas.microsoft.com/office/drawing/2014/main" id="{58EF6085-8113-02C6-22C0-2177324E2921}"/>
              </a:ext>
            </a:extLst>
          </p:cNvPr>
          <p:cNvPicPr>
            <a:picLocks noChangeAspect="1"/>
          </p:cNvPicPr>
          <p:nvPr/>
        </p:nvPicPr>
        <p:blipFill>
          <a:blip r:embed="rId2"/>
          <a:srcRect l="31711" t="22209" r="33289" b="26772"/>
          <a:stretch/>
        </p:blipFill>
        <p:spPr>
          <a:xfrm>
            <a:off x="-1" y="564719"/>
            <a:ext cx="4435523" cy="3236750"/>
          </a:xfrm>
          <a:prstGeom prst="rect">
            <a:avLst/>
          </a:prstGeom>
        </p:spPr>
      </p:pic>
      <p:pic>
        <p:nvPicPr>
          <p:cNvPr id="19" name="Picture 18">
            <a:extLst>
              <a:ext uri="{FF2B5EF4-FFF2-40B4-BE49-F238E27FC236}">
                <a16:creationId xmlns:a16="http://schemas.microsoft.com/office/drawing/2014/main" id="{2FB6FF17-9C58-EC0B-4264-F3FDE0E8F9AA}"/>
              </a:ext>
            </a:extLst>
          </p:cNvPr>
          <p:cNvPicPr>
            <a:picLocks noChangeAspect="1"/>
          </p:cNvPicPr>
          <p:nvPr/>
        </p:nvPicPr>
        <p:blipFill>
          <a:blip r:embed="rId3"/>
          <a:srcRect l="31973" t="26655" r="32238" b="21624"/>
          <a:stretch/>
        </p:blipFill>
        <p:spPr>
          <a:xfrm>
            <a:off x="6814298" y="1885294"/>
            <a:ext cx="4435523" cy="3514910"/>
          </a:xfrm>
          <a:prstGeom prst="rect">
            <a:avLst/>
          </a:prstGeom>
        </p:spPr>
      </p:pic>
      <p:pic>
        <p:nvPicPr>
          <p:cNvPr id="21" name="Picture 20">
            <a:extLst>
              <a:ext uri="{FF2B5EF4-FFF2-40B4-BE49-F238E27FC236}">
                <a16:creationId xmlns:a16="http://schemas.microsoft.com/office/drawing/2014/main" id="{B740913D-2986-3534-2774-5CBADC5B8936}"/>
              </a:ext>
            </a:extLst>
          </p:cNvPr>
          <p:cNvPicPr>
            <a:picLocks noChangeAspect="1"/>
          </p:cNvPicPr>
          <p:nvPr/>
        </p:nvPicPr>
        <p:blipFill>
          <a:blip r:embed="rId4"/>
          <a:srcRect l="6973" t="28528" r="55132" b="17879"/>
          <a:stretch/>
        </p:blipFill>
        <p:spPr>
          <a:xfrm>
            <a:off x="62311" y="3809556"/>
            <a:ext cx="4435523" cy="3048444"/>
          </a:xfrm>
          <a:prstGeom prst="rect">
            <a:avLst/>
          </a:prstGeom>
        </p:spPr>
      </p:pic>
      <p:sp>
        <p:nvSpPr>
          <p:cNvPr id="2" name="TextBox 1">
            <a:extLst>
              <a:ext uri="{FF2B5EF4-FFF2-40B4-BE49-F238E27FC236}">
                <a16:creationId xmlns:a16="http://schemas.microsoft.com/office/drawing/2014/main" id="{B3F814AB-422A-BAAD-2520-31B19B8CE59C}"/>
              </a:ext>
            </a:extLst>
          </p:cNvPr>
          <p:cNvSpPr txBox="1"/>
          <p:nvPr/>
        </p:nvSpPr>
        <p:spPr>
          <a:xfrm>
            <a:off x="4662337" y="5333778"/>
            <a:ext cx="595755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Males are slightly more likely to churn compared to females. Males might be more inclined to explore competitive alternatives or might be less satisfied with their current service, leading to higher churn.</a:t>
            </a:r>
          </a:p>
        </p:txBody>
      </p:sp>
      <p:sp>
        <p:nvSpPr>
          <p:cNvPr id="4" name="TextBox 3">
            <a:extLst>
              <a:ext uri="{FF2B5EF4-FFF2-40B4-BE49-F238E27FC236}">
                <a16:creationId xmlns:a16="http://schemas.microsoft.com/office/drawing/2014/main" id="{44A23542-9E3F-96EB-4866-795C866EF82B}"/>
              </a:ext>
            </a:extLst>
          </p:cNvPr>
          <p:cNvSpPr txBox="1"/>
          <p:nvPr/>
        </p:nvSpPr>
        <p:spPr>
          <a:xfrm>
            <a:off x="4662337" y="774318"/>
            <a:ext cx="663687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Single people are more to churn, are more than 50% of the churn group, indicating they are the most at risk for leaving. This could be due to their lifestyle flexibility or willingness to explore other services or products.</a:t>
            </a:r>
          </a:p>
          <a:p>
            <a:endParaRPr lang="en-US" dirty="0"/>
          </a:p>
        </p:txBody>
      </p:sp>
      <p:sp>
        <p:nvSpPr>
          <p:cNvPr id="5" name="TextBox 4">
            <a:extLst>
              <a:ext uri="{FF2B5EF4-FFF2-40B4-BE49-F238E27FC236}">
                <a16:creationId xmlns:a16="http://schemas.microsoft.com/office/drawing/2014/main" id="{6332DA69-00C3-86A1-77D6-4324DDBB57A8}"/>
              </a:ext>
            </a:extLst>
          </p:cNvPr>
          <p:cNvSpPr txBox="1"/>
          <p:nvPr/>
        </p:nvSpPr>
        <p:spPr>
          <a:xfrm>
            <a:off x="4692565" y="3181084"/>
            <a:ext cx="2184045"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Customers who have small tenure are more likely to churn</a:t>
            </a:r>
          </a:p>
        </p:txBody>
      </p:sp>
    </p:spTree>
    <p:extLst>
      <p:ext uri="{BB962C8B-B14F-4D97-AF65-F5344CB8AC3E}">
        <p14:creationId xmlns:p14="http://schemas.microsoft.com/office/powerpoint/2010/main" val="23210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926851" y="132255"/>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Modelling Approach Used and Why </a:t>
            </a:r>
          </a:p>
        </p:txBody>
      </p:sp>
      <p:sp>
        <p:nvSpPr>
          <p:cNvPr id="23" name="TextBox 22">
            <a:extLst>
              <a:ext uri="{FF2B5EF4-FFF2-40B4-BE49-F238E27FC236}">
                <a16:creationId xmlns:a16="http://schemas.microsoft.com/office/drawing/2014/main" id="{E363C54E-A394-FB49-D7F7-E213C76EE451}"/>
              </a:ext>
            </a:extLst>
          </p:cNvPr>
          <p:cNvSpPr txBox="1"/>
          <p:nvPr/>
        </p:nvSpPr>
        <p:spPr>
          <a:xfrm>
            <a:off x="0" y="878287"/>
            <a:ext cx="11245516" cy="2308324"/>
          </a:xfrm>
          <a:prstGeom prst="rect">
            <a:avLst/>
          </a:prstGeom>
          <a:noFill/>
        </p:spPr>
        <p:txBody>
          <a:bodyPr wrap="square" rtlCol="0">
            <a:spAutoFit/>
          </a:bodyPr>
          <a:lstStyle/>
          <a:p>
            <a:r>
              <a:rPr lang="en-US" sz="2400" u="sng" dirty="0">
                <a:solidFill>
                  <a:srgbClr val="0000CC"/>
                </a:solidFill>
              </a:rPr>
              <a:t>Steps before build the model</a:t>
            </a:r>
          </a:p>
          <a:p>
            <a:endParaRPr lang="en-US" sz="2400" u="sng" dirty="0">
              <a:solidFill>
                <a:srgbClr val="0000CC"/>
              </a:solidFill>
            </a:endParaRPr>
          </a:p>
          <a:p>
            <a:pPr marL="342900" indent="-342900">
              <a:buFont typeface="Wingdings" panose="05000000000000000000" pitchFamily="2" charset="2"/>
              <a:buChar char="Ø"/>
            </a:pPr>
            <a:r>
              <a:rPr lang="en-US" sz="2400" dirty="0"/>
              <a:t>Split the dataset into Train and Test.</a:t>
            </a:r>
          </a:p>
          <a:p>
            <a:pPr marL="342900" indent="-342900">
              <a:buFont typeface="Wingdings" panose="05000000000000000000" pitchFamily="2" charset="2"/>
              <a:buChar char="Ø"/>
            </a:pPr>
            <a:r>
              <a:rPr lang="en-US" sz="2400" dirty="0"/>
              <a:t>Since the data was imbalanced so To deal with unbalanced data, we are planning to apply SMOTE (Synthetic Minority Over-sampling Technique).</a:t>
            </a:r>
          </a:p>
          <a:p>
            <a:pPr marL="342900" indent="-342900">
              <a:buFont typeface="Wingdings" panose="05000000000000000000" pitchFamily="2" charset="2"/>
              <a:buChar char="Ø"/>
            </a:pPr>
            <a:r>
              <a:rPr lang="en-US" sz="2400" dirty="0"/>
              <a:t>Scale the data.</a:t>
            </a:r>
          </a:p>
        </p:txBody>
      </p:sp>
      <p:sp>
        <p:nvSpPr>
          <p:cNvPr id="24" name="TextBox 23">
            <a:extLst>
              <a:ext uri="{FF2B5EF4-FFF2-40B4-BE49-F238E27FC236}">
                <a16:creationId xmlns:a16="http://schemas.microsoft.com/office/drawing/2014/main" id="{1FDC9870-CFB9-260B-BBC0-CCE0F55D35AE}"/>
              </a:ext>
            </a:extLst>
          </p:cNvPr>
          <p:cNvSpPr txBox="1"/>
          <p:nvPr/>
        </p:nvSpPr>
        <p:spPr>
          <a:xfrm>
            <a:off x="0" y="3416605"/>
            <a:ext cx="10748211" cy="3416320"/>
          </a:xfrm>
          <a:prstGeom prst="rect">
            <a:avLst/>
          </a:prstGeom>
          <a:noFill/>
        </p:spPr>
        <p:txBody>
          <a:bodyPr wrap="square" rtlCol="0">
            <a:spAutoFit/>
          </a:bodyPr>
          <a:lstStyle/>
          <a:p>
            <a:r>
              <a:rPr lang="en-US" sz="2400" u="sng" dirty="0">
                <a:solidFill>
                  <a:srgbClr val="0000CC"/>
                </a:solidFill>
              </a:rPr>
              <a:t>Modelling Approach</a:t>
            </a:r>
          </a:p>
          <a:p>
            <a:r>
              <a:rPr lang="en-US" sz="2400" dirty="0"/>
              <a:t>Since this is a binary classification problem (Churn or Non – Churn), we build the following models and will take the best model in among all.</a:t>
            </a:r>
            <a:endParaRPr lang="en-US" sz="2400" u="sng" dirty="0">
              <a:solidFill>
                <a:srgbClr val="0000CC"/>
              </a:solidFill>
            </a:endParaRPr>
          </a:p>
          <a:p>
            <a:pPr marL="457200" indent="-457200">
              <a:buFont typeface="+mj-lt"/>
              <a:buAutoNum type="arabicPeriod"/>
            </a:pPr>
            <a:r>
              <a:rPr lang="en-US" sz="2400" dirty="0"/>
              <a:t>Logistic Regression Model</a:t>
            </a:r>
            <a:endParaRPr lang="en-US" sz="2400" u="sng" dirty="0">
              <a:solidFill>
                <a:srgbClr val="0000CC"/>
              </a:solidFill>
            </a:endParaRPr>
          </a:p>
          <a:p>
            <a:pPr marL="457200" indent="-457200">
              <a:buFont typeface="+mj-lt"/>
              <a:buAutoNum type="arabicPeriod"/>
            </a:pPr>
            <a:r>
              <a:rPr lang="en-US" sz="2400" dirty="0"/>
              <a:t>Naive Bayes</a:t>
            </a:r>
          </a:p>
          <a:p>
            <a:pPr marL="457200" indent="-457200">
              <a:buFont typeface="+mj-lt"/>
              <a:buAutoNum type="arabicPeriod"/>
            </a:pPr>
            <a:r>
              <a:rPr lang="en-US" sz="2400" dirty="0"/>
              <a:t>KNN Model</a:t>
            </a:r>
          </a:p>
          <a:p>
            <a:pPr marL="457200" indent="-457200">
              <a:buFont typeface="+mj-lt"/>
              <a:buAutoNum type="arabicPeriod"/>
            </a:pPr>
            <a:r>
              <a:rPr lang="en-US" sz="2400" dirty="0"/>
              <a:t>Random Forest Model</a:t>
            </a:r>
          </a:p>
          <a:p>
            <a:pPr marL="457200" indent="-457200">
              <a:buFont typeface="+mj-lt"/>
              <a:buAutoNum type="arabicPeriod"/>
            </a:pPr>
            <a:r>
              <a:rPr lang="en-US" sz="2400" dirty="0"/>
              <a:t>Boosting</a:t>
            </a:r>
          </a:p>
          <a:p>
            <a:pPr marL="457200" indent="-457200">
              <a:buFont typeface="+mj-lt"/>
              <a:buAutoNum type="arabicPeriod"/>
            </a:pPr>
            <a:r>
              <a:rPr lang="en-US" sz="2400" dirty="0"/>
              <a:t>Bagging</a:t>
            </a:r>
          </a:p>
        </p:txBody>
      </p:sp>
    </p:spTree>
    <p:extLst>
      <p:ext uri="{BB962C8B-B14F-4D97-AF65-F5344CB8AC3E}">
        <p14:creationId xmlns:p14="http://schemas.microsoft.com/office/powerpoint/2010/main" val="207328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926851" y="132255"/>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Modelling Approach Used and Why </a:t>
            </a:r>
          </a:p>
        </p:txBody>
      </p:sp>
      <p:sp>
        <p:nvSpPr>
          <p:cNvPr id="24" name="TextBox 23">
            <a:extLst>
              <a:ext uri="{FF2B5EF4-FFF2-40B4-BE49-F238E27FC236}">
                <a16:creationId xmlns:a16="http://schemas.microsoft.com/office/drawing/2014/main" id="{1FDC9870-CFB9-260B-BBC0-CCE0F55D35AE}"/>
              </a:ext>
            </a:extLst>
          </p:cNvPr>
          <p:cNvSpPr txBox="1"/>
          <p:nvPr/>
        </p:nvSpPr>
        <p:spPr>
          <a:xfrm>
            <a:off x="128337" y="840141"/>
            <a:ext cx="11229474" cy="4524315"/>
          </a:xfrm>
          <a:prstGeom prst="rect">
            <a:avLst/>
          </a:prstGeom>
          <a:noFill/>
        </p:spPr>
        <p:txBody>
          <a:bodyPr wrap="square" rtlCol="0">
            <a:spAutoFit/>
          </a:bodyPr>
          <a:lstStyle/>
          <a:p>
            <a:r>
              <a:rPr lang="en-US" sz="2400" u="sng" dirty="0">
                <a:solidFill>
                  <a:srgbClr val="0000CC"/>
                </a:solidFill>
              </a:rPr>
              <a:t>Model Steps</a:t>
            </a:r>
          </a:p>
          <a:p>
            <a:endParaRPr lang="en-US" sz="2400" u="sng" dirty="0">
              <a:solidFill>
                <a:srgbClr val="0000CC"/>
              </a:solidFill>
            </a:endParaRPr>
          </a:p>
          <a:p>
            <a:pPr marL="342900" indent="-342900">
              <a:buFont typeface="Wingdings" panose="05000000000000000000" pitchFamily="2" charset="2"/>
              <a:buChar char="Ø"/>
            </a:pPr>
            <a:r>
              <a:rPr lang="en-US" sz="2400" dirty="0"/>
              <a:t>Build the model on train dataset and validate it on test dataset.</a:t>
            </a:r>
          </a:p>
          <a:p>
            <a:pPr marL="342900" indent="-342900">
              <a:buFont typeface="Wingdings" panose="05000000000000000000" pitchFamily="2" charset="2"/>
              <a:buChar char="Ø"/>
            </a:pPr>
            <a:r>
              <a:rPr lang="en-US" sz="2400" dirty="0"/>
              <a:t>Create ROC and AUC map for both the train and test dataset.</a:t>
            </a:r>
          </a:p>
          <a:p>
            <a:pPr marL="342900" indent="-342900">
              <a:buFont typeface="Wingdings" panose="05000000000000000000" pitchFamily="2" charset="2"/>
              <a:buChar char="Ø"/>
            </a:pPr>
            <a:r>
              <a:rPr lang="en-US" sz="2400" dirty="0"/>
              <a:t>Create confusion matrix and classification report.</a:t>
            </a:r>
          </a:p>
          <a:p>
            <a:pPr marL="342900" indent="-342900">
              <a:buFont typeface="Wingdings" panose="05000000000000000000" pitchFamily="2" charset="2"/>
              <a:buChar char="Ø"/>
            </a:pPr>
            <a:r>
              <a:rPr lang="en-US" sz="2400" dirty="0"/>
              <a:t>We will check and compare the Accuracy, recall, Precision and F1-score values. The deviation should be 10% between Train and Test dataset.</a:t>
            </a:r>
          </a:p>
          <a:p>
            <a:pPr marL="342900" indent="-342900">
              <a:buFont typeface="Wingdings" panose="05000000000000000000" pitchFamily="2" charset="2"/>
              <a:buChar char="Ø"/>
            </a:pPr>
            <a:r>
              <a:rPr lang="en-US" sz="2400" dirty="0" err="1"/>
              <a:t>HyperTune</a:t>
            </a:r>
            <a:r>
              <a:rPr lang="en-US" sz="2400" dirty="0"/>
              <a:t> the models to improve the accuracy.</a:t>
            </a:r>
          </a:p>
          <a:p>
            <a:pPr marL="342900" indent="-342900">
              <a:buFont typeface="Wingdings" panose="05000000000000000000" pitchFamily="2" charset="2"/>
              <a:buChar char="Ø"/>
            </a:pPr>
            <a:r>
              <a:rPr lang="en-US" sz="2400" dirty="0"/>
              <a:t>Change the threshold value.</a:t>
            </a:r>
          </a:p>
          <a:p>
            <a:pPr marL="342900" indent="-342900">
              <a:buFont typeface="Wingdings" panose="05000000000000000000" pitchFamily="2" charset="2"/>
              <a:buChar char="Ø"/>
            </a:pPr>
            <a:r>
              <a:rPr lang="en-US" sz="2400" dirty="0"/>
              <a:t>Use Ensemble technique</a:t>
            </a:r>
          </a:p>
          <a:p>
            <a:pPr marL="342900" indent="-342900">
              <a:buFont typeface="Wingdings" panose="05000000000000000000" pitchFamily="2" charset="2"/>
              <a:buChar char="Ø"/>
            </a:pPr>
            <a:r>
              <a:rPr lang="en-US" sz="2400" dirty="0"/>
              <a:t>Finalize the final best model </a:t>
            </a:r>
          </a:p>
          <a:p>
            <a:pPr marL="342900" indent="-342900">
              <a:buFont typeface="Wingdings" panose="05000000000000000000" pitchFamily="2" charset="2"/>
              <a:buChar char="Ø"/>
            </a:pPr>
            <a:r>
              <a:rPr lang="en-US" sz="2400" dirty="0"/>
              <a:t> Variable Importance, its impact on Dependent variable.</a:t>
            </a:r>
          </a:p>
        </p:txBody>
      </p:sp>
    </p:spTree>
    <p:extLst>
      <p:ext uri="{BB962C8B-B14F-4D97-AF65-F5344CB8AC3E}">
        <p14:creationId xmlns:p14="http://schemas.microsoft.com/office/powerpoint/2010/main" val="99737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34978"/>
            <a:ext cx="7507705"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 Compare Model Outputs</a:t>
            </a:r>
          </a:p>
        </p:txBody>
      </p:sp>
      <p:graphicFrame>
        <p:nvGraphicFramePr>
          <p:cNvPr id="5" name="Table 4">
            <a:extLst>
              <a:ext uri="{FF2B5EF4-FFF2-40B4-BE49-F238E27FC236}">
                <a16:creationId xmlns:a16="http://schemas.microsoft.com/office/drawing/2014/main" id="{87D2CA85-88A7-6F55-E131-AD5BCD95471B}"/>
              </a:ext>
            </a:extLst>
          </p:cNvPr>
          <p:cNvGraphicFramePr>
            <a:graphicFrameLocks noGrp="1"/>
          </p:cNvGraphicFramePr>
          <p:nvPr>
            <p:extLst>
              <p:ext uri="{D42A27DB-BD31-4B8C-83A1-F6EECF244321}">
                <p14:modId xmlns:p14="http://schemas.microsoft.com/office/powerpoint/2010/main" val="2349226691"/>
              </p:ext>
            </p:extLst>
          </p:nvPr>
        </p:nvGraphicFramePr>
        <p:xfrm>
          <a:off x="117057" y="758612"/>
          <a:ext cx="10743447" cy="6064401"/>
        </p:xfrm>
        <a:graphic>
          <a:graphicData uri="http://schemas.openxmlformats.org/drawingml/2006/table">
            <a:tbl>
              <a:tblPr/>
              <a:tblGrid>
                <a:gridCol w="2901385">
                  <a:extLst>
                    <a:ext uri="{9D8B030D-6E8A-4147-A177-3AD203B41FA5}">
                      <a16:colId xmlns:a16="http://schemas.microsoft.com/office/drawing/2014/main" val="2044678723"/>
                    </a:ext>
                  </a:extLst>
                </a:gridCol>
                <a:gridCol w="882901">
                  <a:extLst>
                    <a:ext uri="{9D8B030D-6E8A-4147-A177-3AD203B41FA5}">
                      <a16:colId xmlns:a16="http://schemas.microsoft.com/office/drawing/2014/main" val="1707780133"/>
                    </a:ext>
                  </a:extLst>
                </a:gridCol>
                <a:gridCol w="882901">
                  <a:extLst>
                    <a:ext uri="{9D8B030D-6E8A-4147-A177-3AD203B41FA5}">
                      <a16:colId xmlns:a16="http://schemas.microsoft.com/office/drawing/2014/main" val="2903163032"/>
                    </a:ext>
                  </a:extLst>
                </a:gridCol>
                <a:gridCol w="713455">
                  <a:extLst>
                    <a:ext uri="{9D8B030D-6E8A-4147-A177-3AD203B41FA5}">
                      <a16:colId xmlns:a16="http://schemas.microsoft.com/office/drawing/2014/main" val="769193127"/>
                    </a:ext>
                  </a:extLst>
                </a:gridCol>
                <a:gridCol w="713455">
                  <a:extLst>
                    <a:ext uri="{9D8B030D-6E8A-4147-A177-3AD203B41FA5}">
                      <a16:colId xmlns:a16="http://schemas.microsoft.com/office/drawing/2014/main" val="3388512310"/>
                    </a:ext>
                  </a:extLst>
                </a:gridCol>
                <a:gridCol w="903710">
                  <a:extLst>
                    <a:ext uri="{9D8B030D-6E8A-4147-A177-3AD203B41FA5}">
                      <a16:colId xmlns:a16="http://schemas.microsoft.com/office/drawing/2014/main" val="3947123597"/>
                    </a:ext>
                  </a:extLst>
                </a:gridCol>
                <a:gridCol w="903710">
                  <a:extLst>
                    <a:ext uri="{9D8B030D-6E8A-4147-A177-3AD203B41FA5}">
                      <a16:colId xmlns:a16="http://schemas.microsoft.com/office/drawing/2014/main" val="1819542197"/>
                    </a:ext>
                  </a:extLst>
                </a:gridCol>
                <a:gridCol w="844255">
                  <a:extLst>
                    <a:ext uri="{9D8B030D-6E8A-4147-A177-3AD203B41FA5}">
                      <a16:colId xmlns:a16="http://schemas.microsoft.com/office/drawing/2014/main" val="1994678056"/>
                    </a:ext>
                  </a:extLst>
                </a:gridCol>
                <a:gridCol w="844255">
                  <a:extLst>
                    <a:ext uri="{9D8B030D-6E8A-4147-A177-3AD203B41FA5}">
                      <a16:colId xmlns:a16="http://schemas.microsoft.com/office/drawing/2014/main" val="946734982"/>
                    </a:ext>
                  </a:extLst>
                </a:gridCol>
                <a:gridCol w="594546">
                  <a:extLst>
                    <a:ext uri="{9D8B030D-6E8A-4147-A177-3AD203B41FA5}">
                      <a16:colId xmlns:a16="http://schemas.microsoft.com/office/drawing/2014/main" val="842931169"/>
                    </a:ext>
                  </a:extLst>
                </a:gridCol>
                <a:gridCol w="558874">
                  <a:extLst>
                    <a:ext uri="{9D8B030D-6E8A-4147-A177-3AD203B41FA5}">
                      <a16:colId xmlns:a16="http://schemas.microsoft.com/office/drawing/2014/main" val="2288260148"/>
                    </a:ext>
                  </a:extLst>
                </a:gridCol>
              </a:tblGrid>
              <a:tr h="319179">
                <a:tc>
                  <a:txBody>
                    <a:bodyPr/>
                    <a:lstStyle/>
                    <a:p>
                      <a:pPr algn="ctr" fontAlgn="b"/>
                      <a:r>
                        <a:rPr lang="en-US" sz="1000" b="1" i="0" u="none" strike="noStrike">
                          <a:solidFill>
                            <a:srgbClr val="000000"/>
                          </a:solidFill>
                          <a:effectLst/>
                          <a:latin typeface="Aptos Narrow" panose="020B0004020202020204" pitchFamily="34" charset="0"/>
                        </a:rPr>
                        <a:t>Models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Accuracy Train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Accuracy Test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Recall Train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Recall Test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Precision Train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Precision Test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F1 Score Train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F1 Score Test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AUC train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1" i="0" u="none" strike="noStrike">
                          <a:solidFill>
                            <a:srgbClr val="000000"/>
                          </a:solidFill>
                          <a:effectLst/>
                          <a:latin typeface="Aptos Narrow" panose="020B0004020202020204" pitchFamily="34" charset="0"/>
                        </a:rPr>
                        <a:t>AUC test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8992959"/>
                  </a:ext>
                </a:extLst>
              </a:tr>
              <a:tr h="319179">
                <a:tc>
                  <a:txBody>
                    <a:bodyPr/>
                    <a:lstStyle/>
                    <a:p>
                      <a:pPr algn="l" fontAlgn="b"/>
                      <a:r>
                        <a:rPr lang="en-US" sz="1000" b="0" i="0" u="none" strike="noStrike">
                          <a:solidFill>
                            <a:srgbClr val="000000"/>
                          </a:solidFill>
                          <a:effectLst/>
                          <a:latin typeface="Aptos Narrow" panose="020B0004020202020204" pitchFamily="34" charset="0"/>
                        </a:rPr>
                        <a:t>Logistic Regression Model</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0.937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0.937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825130"/>
                  </a:ext>
                </a:extLst>
              </a:tr>
              <a:tr h="319179">
                <a:tc>
                  <a:txBody>
                    <a:bodyPr/>
                    <a:lstStyle/>
                    <a:p>
                      <a:pPr algn="l" fontAlgn="b"/>
                      <a:r>
                        <a:rPr lang="en-US" sz="1000" b="0" i="0" u="none" strike="noStrike">
                          <a:solidFill>
                            <a:srgbClr val="000000"/>
                          </a:solidFill>
                          <a:effectLst/>
                          <a:latin typeface="Aptos Narrow" panose="020B0004020202020204" pitchFamily="34" charset="0"/>
                        </a:rPr>
                        <a:t>Regularized Logistic Regression Model</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0.937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0333777"/>
                  </a:ext>
                </a:extLst>
              </a:tr>
              <a:tr h="319179">
                <a:tc>
                  <a:txBody>
                    <a:bodyPr/>
                    <a:lstStyle/>
                    <a:p>
                      <a:pPr algn="l" fontAlgn="b"/>
                      <a:r>
                        <a:rPr lang="en-US" sz="1000" b="0" i="0" u="none" strike="noStrike">
                          <a:solidFill>
                            <a:srgbClr val="000000"/>
                          </a:solidFill>
                          <a:effectLst/>
                          <a:latin typeface="Aptos Narrow" panose="020B0004020202020204" pitchFamily="34" charset="0"/>
                        </a:rPr>
                        <a:t>Logistic Regression Model HyperTune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0.937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2165580"/>
                  </a:ext>
                </a:extLst>
              </a:tr>
              <a:tr h="319179">
                <a:tc>
                  <a:txBody>
                    <a:bodyPr/>
                    <a:lstStyle/>
                    <a:p>
                      <a:pPr algn="l" fontAlgn="b"/>
                      <a:r>
                        <a:rPr lang="en-US" sz="1000" b="0" i="0" u="none" strike="noStrike">
                          <a:solidFill>
                            <a:srgbClr val="000000"/>
                          </a:solidFill>
                          <a:effectLst/>
                          <a:latin typeface="Aptos Narrow" panose="020B0004020202020204" pitchFamily="34" charset="0"/>
                        </a:rPr>
                        <a:t>Logistic Regression Change threshold</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0.937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200414"/>
                  </a:ext>
                </a:extLst>
              </a:tr>
              <a:tr h="319179">
                <a:tc>
                  <a:txBody>
                    <a:bodyPr/>
                    <a:lstStyle/>
                    <a:p>
                      <a:pPr algn="l" fontAlgn="b"/>
                      <a:r>
                        <a:rPr lang="en-US" sz="1000" b="0" i="0" u="none" strike="noStrike">
                          <a:solidFill>
                            <a:srgbClr val="000000"/>
                          </a:solidFill>
                          <a:effectLst/>
                          <a:latin typeface="Aptos Narrow" panose="020B0004020202020204" pitchFamily="34" charset="0"/>
                        </a:rPr>
                        <a:t>Gaussian Naïve Bayes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0.32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0.41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5214563"/>
                  </a:ext>
                </a:extLst>
              </a:tr>
              <a:tr h="319179">
                <a:tc>
                  <a:txBody>
                    <a:bodyPr/>
                    <a:lstStyle/>
                    <a:p>
                      <a:pPr algn="l" fontAlgn="b"/>
                      <a:r>
                        <a:rPr lang="en-US" sz="1000" b="0" i="0" u="none" strike="noStrike">
                          <a:solidFill>
                            <a:srgbClr val="000000"/>
                          </a:solidFill>
                          <a:effectLst/>
                          <a:latin typeface="Aptos Narrow" panose="020B0004020202020204" pitchFamily="34" charset="0"/>
                        </a:rPr>
                        <a:t>Gaussian Naïve Bayes HyperTune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0.58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0.32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0.41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5992979"/>
                  </a:ext>
                </a:extLst>
              </a:tr>
              <a:tr h="319179">
                <a:tc>
                  <a:txBody>
                    <a:bodyPr/>
                    <a:lstStyle/>
                    <a:p>
                      <a:pPr algn="l" fontAlgn="b"/>
                      <a:r>
                        <a:rPr lang="en-US" sz="1000" b="0" i="0" u="none" strike="noStrike">
                          <a:solidFill>
                            <a:srgbClr val="000000"/>
                          </a:solidFill>
                          <a:effectLst/>
                          <a:latin typeface="Aptos Narrow" panose="020B0004020202020204" pitchFamily="34" charset="0"/>
                        </a:rPr>
                        <a:t>KNN model</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8257052"/>
                  </a:ext>
                </a:extLst>
              </a:tr>
              <a:tr h="319179">
                <a:tc>
                  <a:txBody>
                    <a:bodyPr/>
                    <a:lstStyle/>
                    <a:p>
                      <a:pPr algn="l" fontAlgn="b"/>
                      <a:r>
                        <a:rPr lang="en-US" sz="1000" b="0" i="0" u="none" strike="noStrike">
                          <a:solidFill>
                            <a:srgbClr val="000000"/>
                          </a:solidFill>
                          <a:effectLst/>
                          <a:latin typeface="Aptos Narrow" panose="020B0004020202020204" pitchFamily="34" charset="0"/>
                        </a:rPr>
                        <a:t>KNN model HyperTune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6337500"/>
                  </a:ext>
                </a:extLst>
              </a:tr>
              <a:tr h="319179">
                <a:tc>
                  <a:txBody>
                    <a:bodyPr/>
                    <a:lstStyle/>
                    <a:p>
                      <a:pPr algn="l" fontAlgn="b"/>
                      <a:r>
                        <a:rPr lang="en-US" sz="1000" b="0" i="0" u="none" strike="noStrike">
                          <a:solidFill>
                            <a:srgbClr val="000000"/>
                          </a:solidFill>
                          <a:effectLst/>
                          <a:latin typeface="Aptos Narrow" panose="020B0004020202020204" pitchFamily="34" charset="0"/>
                        </a:rPr>
                        <a:t>Random Forest model</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359439"/>
                  </a:ext>
                </a:extLst>
              </a:tr>
              <a:tr h="319179">
                <a:tc>
                  <a:txBody>
                    <a:bodyPr/>
                    <a:lstStyle/>
                    <a:p>
                      <a:pPr algn="l" fontAlgn="b"/>
                      <a:r>
                        <a:rPr lang="en-US" sz="1000" b="0" i="0" u="none" strike="noStrike">
                          <a:solidFill>
                            <a:srgbClr val="000000"/>
                          </a:solidFill>
                          <a:effectLst/>
                          <a:latin typeface="Aptos Narrow" panose="020B0004020202020204" pitchFamily="34" charset="0"/>
                        </a:rPr>
                        <a:t>Random Forest model HyperTune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3209146"/>
                  </a:ext>
                </a:extLst>
              </a:tr>
              <a:tr h="319179">
                <a:tc>
                  <a:txBody>
                    <a:bodyPr/>
                    <a:lstStyle/>
                    <a:p>
                      <a:pPr algn="l" fontAlgn="b"/>
                      <a:r>
                        <a:rPr lang="en-US" sz="1000" b="0" i="0" u="none" strike="noStrike">
                          <a:solidFill>
                            <a:srgbClr val="000000"/>
                          </a:solidFill>
                          <a:effectLst/>
                          <a:latin typeface="Aptos Narrow" panose="020B0004020202020204" pitchFamily="34" charset="0"/>
                        </a:rPr>
                        <a:t>Ada Boosting</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090"/>
                  </a:ext>
                </a:extLst>
              </a:tr>
              <a:tr h="319179">
                <a:tc>
                  <a:txBody>
                    <a:bodyPr/>
                    <a:lstStyle/>
                    <a:p>
                      <a:pPr algn="l" fontAlgn="b"/>
                      <a:r>
                        <a:rPr lang="en-US" sz="1000" b="0" i="0" u="none" strike="noStrike">
                          <a:solidFill>
                            <a:srgbClr val="000000"/>
                          </a:solidFill>
                          <a:effectLst/>
                          <a:latin typeface="Aptos Narrow" panose="020B0004020202020204" pitchFamily="34" charset="0"/>
                        </a:rPr>
                        <a:t>Ada Boosting HyperTune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0.69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0.37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3760819"/>
                  </a:ext>
                </a:extLst>
              </a:tr>
              <a:tr h="319179">
                <a:tc>
                  <a:txBody>
                    <a:bodyPr/>
                    <a:lstStyle/>
                    <a:p>
                      <a:pPr algn="l" fontAlgn="b"/>
                      <a:r>
                        <a:rPr lang="en-US" sz="1000" b="0" i="0" u="none" strike="noStrike">
                          <a:solidFill>
                            <a:srgbClr val="000000"/>
                          </a:solidFill>
                          <a:effectLst/>
                          <a:latin typeface="Aptos Narrow" panose="020B0004020202020204" pitchFamily="34" charset="0"/>
                        </a:rPr>
                        <a:t>Ada Boosting changed threshold value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7412205"/>
                  </a:ext>
                </a:extLst>
              </a:tr>
              <a:tr h="319179">
                <a:tc>
                  <a:txBody>
                    <a:bodyPr/>
                    <a:lstStyle/>
                    <a:p>
                      <a:pPr algn="l" fontAlgn="b"/>
                      <a:r>
                        <a:rPr lang="en-US" sz="1000" b="0" i="0" u="none" strike="noStrike">
                          <a:solidFill>
                            <a:srgbClr val="000000"/>
                          </a:solidFill>
                          <a:effectLst/>
                          <a:latin typeface="Aptos Narrow" panose="020B0004020202020204" pitchFamily="34" charset="0"/>
                        </a:rPr>
                        <a:t>Gradient Boosting</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0.71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9311748"/>
                  </a:ext>
                </a:extLst>
              </a:tr>
              <a:tr h="319179">
                <a:tc>
                  <a:txBody>
                    <a:bodyPr/>
                    <a:lstStyle/>
                    <a:p>
                      <a:pPr algn="l" fontAlgn="b"/>
                      <a:r>
                        <a:rPr lang="en-US" sz="1000" b="0" i="0" u="none" strike="noStrike">
                          <a:solidFill>
                            <a:srgbClr val="000000"/>
                          </a:solidFill>
                          <a:effectLst/>
                          <a:latin typeface="Aptos Narrow" panose="020B0004020202020204" pitchFamily="34" charset="0"/>
                        </a:rPr>
                        <a:t>Gradient Boosting HyperTune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1674680"/>
                  </a:ext>
                </a:extLst>
              </a:tr>
              <a:tr h="319179">
                <a:tc>
                  <a:txBody>
                    <a:bodyPr/>
                    <a:lstStyle/>
                    <a:p>
                      <a:pPr algn="l" fontAlgn="b"/>
                      <a:r>
                        <a:rPr lang="en-US" sz="1000" b="1" i="0" u="none" strike="noStrike">
                          <a:solidFill>
                            <a:srgbClr val="000000"/>
                          </a:solidFill>
                          <a:effectLst/>
                          <a:latin typeface="Aptos Narrow" panose="020B0004020202020204" pitchFamily="34" charset="0"/>
                        </a:rPr>
                        <a:t>Gradient Boosting HyperTune adjusted Parameters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0.9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0.96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0.93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000000"/>
                          </a:solidFill>
                          <a:effectLst/>
                          <a:latin typeface="Aptos Narrow" panose="020B0004020202020204" pitchFamily="34" charset="0"/>
                        </a:rPr>
                        <a:t>0.99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987158169"/>
                  </a:ext>
                </a:extLst>
              </a:tr>
              <a:tr h="319179">
                <a:tc>
                  <a:txBody>
                    <a:bodyPr/>
                    <a:lstStyle/>
                    <a:p>
                      <a:pPr algn="l" fontAlgn="b"/>
                      <a:r>
                        <a:rPr lang="en-US" sz="1000" b="0" i="0" u="none" strike="noStrike">
                          <a:solidFill>
                            <a:srgbClr val="000000"/>
                          </a:solidFill>
                          <a:effectLst/>
                          <a:latin typeface="Aptos Narrow" panose="020B0004020202020204" pitchFamily="34" charset="0"/>
                        </a:rPr>
                        <a:t>Bagging Model</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7330925"/>
                  </a:ext>
                </a:extLst>
              </a:tr>
              <a:tr h="319179">
                <a:tc>
                  <a:txBody>
                    <a:bodyPr/>
                    <a:lstStyle/>
                    <a:p>
                      <a:pPr algn="l" fontAlgn="b"/>
                      <a:r>
                        <a:rPr lang="en-US" sz="1000" b="0" i="0" u="none" strike="noStrike">
                          <a:solidFill>
                            <a:srgbClr val="000000"/>
                          </a:solidFill>
                          <a:effectLst/>
                          <a:latin typeface="Aptos Narrow" panose="020B0004020202020204" pitchFamily="34" charset="0"/>
                        </a:rPr>
                        <a:t>Bagging Model HyperTune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0.87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0.92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a:solidFill>
                            <a:srgbClr val="000000"/>
                          </a:solidFill>
                          <a:effectLst/>
                          <a:latin typeface="Aptos Narrow" panose="020B000402020202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000" b="0" i="0" u="none" strike="noStrike" dirty="0">
                          <a:solidFill>
                            <a:srgbClr val="000000"/>
                          </a:solidFill>
                          <a:effectLst/>
                          <a:latin typeface="Aptos Narrow" panose="020B0004020202020204" pitchFamily="34" charset="0"/>
                        </a:rPr>
                        <a:t>0.96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7850768"/>
                  </a:ext>
                </a:extLst>
              </a:tr>
            </a:tbl>
          </a:graphicData>
        </a:graphic>
      </p:graphicFrame>
    </p:spTree>
    <p:extLst>
      <p:ext uri="{BB962C8B-B14F-4D97-AF65-F5344CB8AC3E}">
        <p14:creationId xmlns:p14="http://schemas.microsoft.com/office/powerpoint/2010/main" val="20237341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4069</TotalTime>
  <Words>1828</Words>
  <Application>Microsoft Office PowerPoint</Application>
  <PresentationFormat>Widescreen</PresentationFormat>
  <Paragraphs>311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Amasis MT Pro</vt:lpstr>
      <vt:lpstr>Aptos</vt:lpstr>
      <vt:lpstr>Aptos Narrow</vt:lpstr>
      <vt:lpstr>Arial</vt:lpstr>
      <vt:lpstr>Calibri</vt:lpstr>
      <vt:lpstr>Calibri Light</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Gaur, Love</cp:lastModifiedBy>
  <cp:revision>72</cp:revision>
  <dcterms:created xsi:type="dcterms:W3CDTF">2019-12-31T09:37:22Z</dcterms:created>
  <dcterms:modified xsi:type="dcterms:W3CDTF">2024-09-25T14:48:34Z</dcterms:modified>
</cp:coreProperties>
</file>