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61" r:id="rId2"/>
    <p:sldId id="263" r:id="rId3"/>
    <p:sldId id="265" r:id="rId4"/>
    <p:sldId id="283" r:id="rId5"/>
    <p:sldId id="284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6FC1"/>
    <a:srgbClr val="014D8E"/>
    <a:srgbClr val="00589F"/>
    <a:srgbClr val="0000CC"/>
    <a:srgbClr val="003399"/>
    <a:srgbClr val="A2A4A4"/>
    <a:srgbClr val="5999D3"/>
    <a:srgbClr val="254175"/>
    <a:srgbClr val="6D6868"/>
    <a:srgbClr val="005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6208"/>
  </p:normalViewPr>
  <p:slideViewPr>
    <p:cSldViewPr snapToGrid="0" snapToObjects="1" showGuides="1">
      <p:cViewPr varScale="1">
        <p:scale>
          <a:sx n="70" d="100"/>
          <a:sy n="70" d="100"/>
        </p:scale>
        <p:origin x="546" y="-96"/>
      </p:cViewPr>
      <p:guideLst>
        <p:guide orient="horz" pos="3748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5B3CE-0A07-4ABF-8DC2-3B7DCB20B2A9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1407B-8D6D-4798-BEC5-61C8547F0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8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896B-F54D-CB4E-8E1F-E922CD267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CB30-EEA7-6C48-BA49-131675470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C9555-C9B4-D94D-A6AC-7000721C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B8D3-9A29-B64E-B444-0F0A1CB1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29D4-3156-F845-AAA9-9F4AAF57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3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F07356-A34D-4F4D-A489-BAAA1D2552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25" t="12803" r="7288" b="46015"/>
          <a:stretch/>
        </p:blipFill>
        <p:spPr>
          <a:xfrm>
            <a:off x="0" y="0"/>
            <a:ext cx="12192000" cy="36168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503D70-FF35-A949-A3D8-E63C868F36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686" t="451" r="7375" b="1"/>
          <a:stretch/>
        </p:blipFill>
        <p:spPr>
          <a:xfrm rot="20436793">
            <a:off x="-188402" y="2374729"/>
            <a:ext cx="13432426" cy="5601308"/>
          </a:xfrm>
          <a:custGeom>
            <a:avLst/>
            <a:gdLst>
              <a:gd name="connsiteX0" fmla="*/ 12359125 w 13432426"/>
              <a:gd name="connsiteY0" fmla="*/ 0 h 5601308"/>
              <a:gd name="connsiteX1" fmla="*/ 13432426 w 13432426"/>
              <a:gd name="connsiteY1" fmla="*/ 377691 h 5601308"/>
              <a:gd name="connsiteX2" fmla="*/ 13432426 w 13432426"/>
              <a:gd name="connsiteY2" fmla="*/ 778593 h 5601308"/>
              <a:gd name="connsiteX3" fmla="*/ 11735330 w 13432426"/>
              <a:gd name="connsiteY3" fmla="*/ 5601308 h 5601308"/>
              <a:gd name="connsiteX4" fmla="*/ 9605975 w 13432426"/>
              <a:gd name="connsiteY4" fmla="*/ 5601308 h 5601308"/>
              <a:gd name="connsiteX5" fmla="*/ 0 w 13432426"/>
              <a:gd name="connsiteY5" fmla="*/ 2221001 h 5601308"/>
              <a:gd name="connsiteX6" fmla="*/ 781562 w 13432426"/>
              <a:gd name="connsiteY6" fmla="*/ 0 h 560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2426" h="5601308">
                <a:moveTo>
                  <a:pt x="12359125" y="0"/>
                </a:moveTo>
                <a:lnTo>
                  <a:pt x="13432426" y="377691"/>
                </a:lnTo>
                <a:lnTo>
                  <a:pt x="13432426" y="778593"/>
                </a:lnTo>
                <a:lnTo>
                  <a:pt x="11735330" y="5601308"/>
                </a:lnTo>
                <a:lnTo>
                  <a:pt x="9605975" y="5601308"/>
                </a:lnTo>
                <a:lnTo>
                  <a:pt x="0" y="2221001"/>
                </a:lnTo>
                <a:lnTo>
                  <a:pt x="781562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360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BA7AC-F33E-C740-BF8D-F8385FEFA6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43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6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1018-2976-AA49-A740-DDC5D6D7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960F-3B9D-134F-920F-56EC4DE5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9E991-8828-2049-9393-950FD703A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D5707-B915-DA47-9178-0C1ABADB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4392B-A7E4-D143-BD60-F9538421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51E37-109A-B343-B780-F7233ACA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0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2277-4EFA-E743-8BB3-E6C403E6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D57E5-3218-D44D-89DB-D869107F7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F2D83-EAB4-CA44-A7F7-C18A4A715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5B392-C1F3-764E-9AA3-457044F1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4A54A-FF07-7C48-999A-67D71B4B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8022A-1337-0B44-AEA8-E4615BE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5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3C27-9C65-3E45-873D-7188A540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68386-7936-D842-93AB-FC92510A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51898-E20A-7241-B4F6-77B54730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934C-A9FF-B24C-8179-DD4A08F8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2683F-F7E4-5848-A263-3A612EE6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80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2FD4F-C622-364D-BAB7-1FCE29216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6E67C-1202-244C-8382-954898328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452-BB22-FC4D-B6DC-D4C0270D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DABA5-026E-9641-AAB0-00A2093D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73DA-7F7F-9343-A113-D4F5DF98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6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2A24-3BCF-104F-B2B4-808FFA12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C088-CD2E-5547-B2FF-83C53C83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FA407-11D9-5947-BBF3-D9FAD7D3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F927-7DAC-9341-842B-0FD264B3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873C-CF74-1049-BA6C-9C81E0EE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7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A87C-251F-CB4D-AA3C-16067809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BE4E9-9A6A-714C-9DDC-E4500738C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9ECF-C4D9-6E4A-840B-E852BB7D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AB227-288D-904A-95BB-5BE98828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549-73B6-8C4B-B667-111ADF17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1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7E6A-42EF-944F-A701-188B72DA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1A28-F85A-CD49-95B6-8BDD3110B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70336-DDE3-E147-AAC4-D175A5EE4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FC7F5-0F77-CC4E-A7F3-E09E89CD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B59C2-A178-754D-898A-11EDEB4A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72E9B-7AC7-E942-A5A8-7CF1D9F2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D4EE-9647-124A-A396-2CD16418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BC021-8473-1247-A0A3-6E92389A5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61C68-B174-6F42-A27E-E6DFD2819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13931-4430-B94E-B071-1A9E67B5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3A001-AFF5-8242-A49C-787813881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47992-8148-4B4B-88CE-1BD94B62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78456-4CE9-8E47-A1D5-F506F16D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1E0FB-33FF-614D-A183-66470F06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6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ACE1-36CE-3A43-83D4-971EE0EF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4C53A-F68C-C543-B6B1-7918BAF3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ACA56-584B-8249-9BAB-AD509316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22BB5-F0BF-C94C-BF58-AFC82296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0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19" t="13182" r="3002" b="757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4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9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0D5B3-FA64-FD40-A370-F37EF9C6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7060-FA86-7942-99EC-88B397F15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0105-0DFD-3F40-AA87-1642704DF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3CF04-95E7-7144-8A2B-1D7ADE927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8691-866E-CF46-9919-541469EDC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5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7" r:id="rId8"/>
    <p:sldLayoutId id="2147483673" r:id="rId9"/>
    <p:sldLayoutId id="2147483675" r:id="rId10"/>
    <p:sldLayoutId id="2147483674" r:id="rId11"/>
    <p:sldLayoutId id="2147483676" r:id="rId12"/>
    <p:sldLayoutId id="2147483668" r:id="rId13"/>
    <p:sldLayoutId id="2147483669" r:id="rId14"/>
    <p:sldLayoutId id="2147483670" r:id="rId15"/>
    <p:sldLayoutId id="2147483671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890AA6-3288-7A41-9F48-31D099259D5C}"/>
              </a:ext>
            </a:extLst>
          </p:cNvPr>
          <p:cNvSpPr txBox="1"/>
          <p:nvPr/>
        </p:nvSpPr>
        <p:spPr>
          <a:xfrm>
            <a:off x="104684" y="2367874"/>
            <a:ext cx="7778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Aft>
                <a:spcPts val="1200"/>
              </a:spcAft>
            </a:pPr>
            <a:r>
              <a:rPr lang="en-US" sz="2800" b="1" dirty="0">
                <a:solidFill>
                  <a:srgbClr val="436FC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Risk Identification for Textile Dye Suppliers</a:t>
            </a:r>
            <a:endParaRPr lang="en-US" sz="2800" dirty="0">
              <a:solidFill>
                <a:srgbClr val="436FC1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40E41-0F8D-4151-979A-4270FBA95E57}"/>
              </a:ext>
            </a:extLst>
          </p:cNvPr>
          <p:cNvSpPr txBox="1"/>
          <p:nvPr/>
        </p:nvSpPr>
        <p:spPr>
          <a:xfrm>
            <a:off x="104684" y="3446060"/>
            <a:ext cx="4881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Presented By: Love Gaur</a:t>
            </a:r>
          </a:p>
        </p:txBody>
      </p:sp>
    </p:spTree>
    <p:extLst>
      <p:ext uri="{BB962C8B-B14F-4D97-AF65-F5344CB8AC3E}">
        <p14:creationId xmlns:p14="http://schemas.microsoft.com/office/powerpoint/2010/main" val="325227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0" y="447037"/>
            <a:ext cx="11286700" cy="101566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dirty="0">
                <a:solidFill>
                  <a:srgbClr val="436FC1"/>
                </a:solidFill>
              </a:rPr>
              <a:t>Business Context: </a:t>
            </a:r>
            <a:r>
              <a:rPr lang="en-US" sz="2000" dirty="0"/>
              <a:t>The company relies on 10 global suppliers for textile dyes, a critical component in production. Any disruptions in the supply chain could impact operations, leading to delays and financial losses.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0" y="1688069"/>
            <a:ext cx="11286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/>
            <a:r>
              <a:rPr lang="en-US" sz="2000" dirty="0">
                <a:solidFill>
                  <a:srgbClr val="436FC1"/>
                </a:solidFill>
              </a:rPr>
              <a:t>Problem</a:t>
            </a:r>
            <a:r>
              <a:rPr lang="en-US" dirty="0"/>
              <a:t> </a:t>
            </a:r>
            <a:r>
              <a:rPr lang="en-US" sz="2000" dirty="0">
                <a:solidFill>
                  <a:srgbClr val="436FC1"/>
                </a:solidFill>
              </a:rPr>
              <a:t>Statement</a:t>
            </a:r>
            <a:r>
              <a:rPr lang="en-US" dirty="0"/>
              <a:t>: </a:t>
            </a:r>
            <a:r>
              <a:rPr lang="en-US" sz="2000" dirty="0"/>
              <a:t>How can we proactively identify and mitigate risks associated with our suppliers to ensure an uninterrupted supply chain?</a:t>
            </a:r>
            <a:br>
              <a:rPr lang="en-US" sz="2000" dirty="0"/>
            </a:br>
            <a:br>
              <a:rPr lang="en-US" sz="2000" dirty="0"/>
            </a:br>
            <a:r>
              <a:rPr lang="en-US" sz="2000" u="sng" dirty="0"/>
              <a:t>Key Risks Monitored:</a:t>
            </a:r>
            <a:br>
              <a:rPr lang="en-US" sz="2000" dirty="0"/>
            </a:br>
            <a:r>
              <a:rPr lang="en-US" sz="2000" dirty="0"/>
              <a:t>                      Geopolitical &amp; Regulatory Risks</a:t>
            </a:r>
            <a:br>
              <a:rPr lang="en-US" sz="2000" dirty="0"/>
            </a:br>
            <a:r>
              <a:rPr lang="en-US" sz="2000" dirty="0"/>
              <a:t>                      Environmental &amp; Agricultural Risks</a:t>
            </a:r>
            <a:br>
              <a:rPr lang="en-US" sz="2000" dirty="0"/>
            </a:br>
            <a:r>
              <a:rPr lang="en-US" sz="2000" dirty="0"/>
              <a:t>                      Financial &amp; Operational Risks</a:t>
            </a:r>
            <a:br>
              <a:rPr lang="en-US" sz="2000" dirty="0"/>
            </a:br>
            <a:r>
              <a:rPr lang="en-US" sz="2000" dirty="0"/>
              <a:t>                      Supply Chain &amp; Logistics Disruptions</a:t>
            </a:r>
            <a:br>
              <a:rPr lang="en-US" sz="2000" dirty="0"/>
            </a:br>
            <a:r>
              <a:rPr lang="en-US" sz="2000" dirty="0"/>
              <a:t>                      Market &amp; Competitive Risks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D33EB3-3458-89F7-F253-E49E5752EF20}"/>
              </a:ext>
            </a:extLst>
          </p:cNvPr>
          <p:cNvSpPr/>
          <p:nvPr/>
        </p:nvSpPr>
        <p:spPr>
          <a:xfrm>
            <a:off x="0" y="4830534"/>
            <a:ext cx="11286700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dirty="0">
                <a:solidFill>
                  <a:srgbClr val="436FC1"/>
                </a:solidFill>
              </a:rPr>
              <a:t>Objective</a:t>
            </a:r>
            <a:r>
              <a:rPr lang="en-US" sz="2000" dirty="0"/>
              <a:t>:</a:t>
            </a:r>
            <a:r>
              <a:rPr lang="en-US" sz="2000" dirty="0">
                <a:solidFill>
                  <a:srgbClr val="436FC1"/>
                </a:solidFill>
              </a:rPr>
              <a:t> </a:t>
            </a:r>
            <a:r>
              <a:rPr lang="en-US" sz="2000" dirty="0"/>
              <a:t>Analyze news articles (2023-2024) using NLP models to classify risks and provide actionable insights for supply chain stability.</a:t>
            </a:r>
          </a:p>
        </p:txBody>
      </p:sp>
    </p:spTree>
    <p:extLst>
      <p:ext uri="{BB962C8B-B14F-4D97-AF65-F5344CB8AC3E}">
        <p14:creationId xmlns:p14="http://schemas.microsoft.com/office/powerpoint/2010/main" val="95403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27463" y="138946"/>
            <a:ext cx="9116863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Processing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-109183" y="614902"/>
            <a:ext cx="114669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There are 1418 entries and 12 variables (all are object data type) in the original dataset.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We found that several columns have missing values, including the "Full Article" column, which is crucial for our analysis.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After filtering articles from </a:t>
            </a:r>
            <a:r>
              <a:rPr lang="en-US" sz="1600" b="1" dirty="0"/>
              <a:t>2023 and 2024</a:t>
            </a:r>
            <a:r>
              <a:rPr lang="en-US" sz="1600" dirty="0"/>
              <a:t>, the dataset is reduced to </a:t>
            </a:r>
            <a:r>
              <a:rPr lang="en-US" sz="1600" b="1" dirty="0"/>
              <a:t>854 entries</a:t>
            </a:r>
            <a:r>
              <a:rPr lang="en-US" sz="1600" dirty="0"/>
              <a:t>, but the </a:t>
            </a:r>
            <a:r>
              <a:rPr lang="en-US" sz="1600" b="1" dirty="0"/>
              <a:t>"Full Article" column still has missing values</a:t>
            </a:r>
            <a:r>
              <a:rPr lang="en-US" sz="1600" dirty="0"/>
              <a:t>, requiring </a:t>
            </a:r>
            <a:r>
              <a:rPr lang="en-US" sz="1600" b="1" dirty="0"/>
              <a:t>web scraping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Even after scraping, </a:t>
            </a:r>
            <a:r>
              <a:rPr lang="en-US" sz="1600" b="1" dirty="0"/>
              <a:t>97 articles</a:t>
            </a:r>
            <a:r>
              <a:rPr lang="en-US" sz="1600" dirty="0"/>
              <a:t> remain missing due to website inaccessibility or permission restrictions.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These records with missing </a:t>
            </a:r>
            <a:r>
              <a:rPr lang="en-US" sz="1600" b="1" dirty="0"/>
              <a:t>Full Articles</a:t>
            </a:r>
            <a:r>
              <a:rPr lang="en-US" sz="1600" dirty="0"/>
              <a:t> are removed from the dataset.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Finally, articles are filtered based on </a:t>
            </a:r>
            <a:r>
              <a:rPr lang="en-US" sz="1600" b="1" dirty="0"/>
              <a:t>10 specified suppliers</a:t>
            </a:r>
            <a:r>
              <a:rPr lang="en-US" sz="1600" dirty="0"/>
              <a:t>, resulting in a final dataset of </a:t>
            </a:r>
            <a:r>
              <a:rPr lang="en-US" sz="1600" b="1" dirty="0"/>
              <a:t>550 articles</a:t>
            </a:r>
            <a:r>
              <a:rPr lang="en-US" sz="1600" dirty="0"/>
              <a:t> for analysis.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2BBB34-2883-154B-B588-CD7BD235E055}"/>
              </a:ext>
            </a:extLst>
          </p:cNvPr>
          <p:cNvSpPr/>
          <p:nvPr/>
        </p:nvSpPr>
        <p:spPr>
          <a:xfrm>
            <a:off x="1287519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0F3071-B4AB-0EF5-21A9-F67F9895AD99}"/>
              </a:ext>
            </a:extLst>
          </p:cNvPr>
          <p:cNvSpPr/>
          <p:nvPr/>
        </p:nvSpPr>
        <p:spPr>
          <a:xfrm>
            <a:off x="27462" y="2483117"/>
            <a:ext cx="9116863" cy="46166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Built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7FB5E9-6209-8FC6-1C97-76F954A19A48}"/>
              </a:ext>
            </a:extLst>
          </p:cNvPr>
          <p:cNvSpPr/>
          <p:nvPr/>
        </p:nvSpPr>
        <p:spPr>
          <a:xfrm>
            <a:off x="27463" y="2899903"/>
            <a:ext cx="9116863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 i="0" dirty="0">
                <a:solidFill>
                  <a:srgbClr val="436FC1"/>
                </a:solidFill>
                <a:effectLst/>
                <a:latin typeface="system-ui"/>
              </a:rPr>
              <a:t>Logistic Regression Performance: Classification report</a:t>
            </a:r>
            <a:endParaRPr lang="en-US" sz="2000" b="1" dirty="0">
              <a:solidFill>
                <a:srgbClr val="436F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33ABE8-7EB5-15EA-BB20-1E09DA1061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866" t="49671" r="41903" b="22175"/>
          <a:stretch/>
        </p:blipFill>
        <p:spPr>
          <a:xfrm>
            <a:off x="27462" y="3392391"/>
            <a:ext cx="7151260" cy="17381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26B3DE-B92B-DA14-AE31-2D9E9AEBBE05}"/>
              </a:ext>
            </a:extLst>
          </p:cNvPr>
          <p:cNvSpPr/>
          <p:nvPr/>
        </p:nvSpPr>
        <p:spPr>
          <a:xfrm>
            <a:off x="0" y="5222959"/>
            <a:ext cx="8816947" cy="135421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600" b="1" dirty="0"/>
              <a:t>Overall Accuracy:</a:t>
            </a:r>
            <a:r>
              <a:rPr lang="en-US" sz="1600" dirty="0"/>
              <a:t> </a:t>
            </a:r>
            <a:r>
              <a:rPr lang="en-US" sz="1600" b="1" dirty="0"/>
              <a:t>77%</a:t>
            </a:r>
            <a:r>
              <a:rPr lang="en-US" sz="1600" dirty="0"/>
              <a:t>, indicating a reasonably good classification performance.</a:t>
            </a:r>
          </a:p>
          <a:p>
            <a:r>
              <a:rPr lang="en-US" sz="1600" b="1" dirty="0"/>
              <a:t>Market &amp; Competitive Risks</a:t>
            </a:r>
            <a:r>
              <a:rPr lang="en-US" sz="1600" dirty="0"/>
              <a:t> (F1-score: </a:t>
            </a:r>
            <a:r>
              <a:rPr lang="en-US" sz="1600" b="1" dirty="0"/>
              <a:t>0.79</a:t>
            </a:r>
            <a:r>
              <a:rPr lang="en-US" sz="1600" dirty="0"/>
              <a:t>), showing strong precision and recall.</a:t>
            </a:r>
          </a:p>
          <a:p>
            <a:r>
              <a:rPr lang="en-US" sz="1600" b="1" dirty="0"/>
              <a:t>Agricultural &amp; Environmental Risks</a:t>
            </a:r>
            <a:r>
              <a:rPr lang="en-US" sz="1600" dirty="0"/>
              <a:t> (F1-score: </a:t>
            </a:r>
            <a:r>
              <a:rPr lang="en-US" sz="1600" b="1" dirty="0"/>
              <a:t>0.57</a:t>
            </a:r>
            <a:r>
              <a:rPr lang="en-US" sz="1600" dirty="0"/>
              <a:t>) and </a:t>
            </a:r>
            <a:r>
              <a:rPr lang="en-US" sz="1600" b="1" dirty="0"/>
              <a:t>Supply Chain &amp; Logistics Risks</a:t>
            </a:r>
            <a:r>
              <a:rPr lang="en-US" sz="1600" dirty="0"/>
              <a:t> (F1-score: </a:t>
            </a:r>
            <a:r>
              <a:rPr lang="en-US" sz="1600" b="1" dirty="0"/>
              <a:t>0.75</a:t>
            </a:r>
            <a:r>
              <a:rPr lang="en-US" sz="1600" dirty="0"/>
              <a:t>) have </a:t>
            </a:r>
            <a:r>
              <a:rPr lang="en-US" sz="1600" b="1" dirty="0"/>
              <a:t>lower recall</a:t>
            </a:r>
            <a:r>
              <a:rPr lang="en-US" sz="1600" dirty="0"/>
              <a:t>, suggesting misclassification issues.</a:t>
            </a:r>
          </a:p>
          <a:p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69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90C94-761A-5E56-3407-7962AB325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E75CB4-BC14-CA23-D0B4-E28334D414ED}"/>
              </a:ext>
            </a:extLst>
          </p:cNvPr>
          <p:cNvSpPr/>
          <p:nvPr/>
        </p:nvSpPr>
        <p:spPr>
          <a:xfrm>
            <a:off x="27463" y="89787"/>
            <a:ext cx="9116863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 i="0" dirty="0">
                <a:solidFill>
                  <a:srgbClr val="436FC1"/>
                </a:solidFill>
                <a:effectLst/>
                <a:latin typeface="system-ui"/>
              </a:rPr>
              <a:t>Random Forest Performance: Classification report</a:t>
            </a:r>
            <a:endParaRPr lang="en-US" sz="2000" b="1" dirty="0">
              <a:solidFill>
                <a:srgbClr val="436F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1D53E9-25B0-0264-6811-2F00F27E5327}"/>
              </a:ext>
            </a:extLst>
          </p:cNvPr>
          <p:cNvSpPr/>
          <p:nvPr/>
        </p:nvSpPr>
        <p:spPr>
          <a:xfrm>
            <a:off x="6223379" y="291519"/>
            <a:ext cx="5092321" cy="329320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600" b="1" dirty="0"/>
              <a:t>Overall Accuracy:</a:t>
            </a:r>
            <a:r>
              <a:rPr lang="en-US" sz="1600" dirty="0"/>
              <a:t> </a:t>
            </a:r>
            <a:r>
              <a:rPr lang="en-US" sz="1600" b="1" dirty="0"/>
              <a:t>78%</a:t>
            </a:r>
            <a:r>
              <a:rPr lang="en-US" sz="1600" dirty="0"/>
              <a:t> – A slight improvement over Logistic Regression (77%).</a:t>
            </a:r>
          </a:p>
          <a:p>
            <a:r>
              <a:rPr lang="en-US" sz="1600" b="1" dirty="0"/>
              <a:t>Geopolitical &amp; Regulatory Risks</a:t>
            </a:r>
            <a:r>
              <a:rPr lang="en-US" sz="1600" dirty="0"/>
              <a:t> (F1-score: </a:t>
            </a:r>
            <a:r>
              <a:rPr lang="en-US" sz="1600" b="1" dirty="0"/>
              <a:t>0.83</a:t>
            </a:r>
            <a:r>
              <a:rPr lang="en-US" sz="1600" dirty="0"/>
              <a:t>) with </a:t>
            </a:r>
            <a:r>
              <a:rPr lang="en-US" sz="1600" b="1" dirty="0"/>
              <a:t>100% precision</a:t>
            </a:r>
            <a:r>
              <a:rPr lang="en-US" sz="1600" dirty="0"/>
              <a:t> but recall could be improved.</a:t>
            </a:r>
          </a:p>
          <a:p>
            <a:r>
              <a:rPr lang="en-US" sz="1600" b="1" dirty="0"/>
              <a:t>Higher precision</a:t>
            </a:r>
            <a:r>
              <a:rPr lang="en-US" sz="1600" dirty="0"/>
              <a:t> across most categories, especially for </a:t>
            </a:r>
            <a:r>
              <a:rPr lang="en-US" sz="1600" b="1" dirty="0"/>
              <a:t>Geopolitical &amp; Regulatory Risks</a:t>
            </a:r>
            <a:r>
              <a:rPr lang="en-US" sz="1600" dirty="0"/>
              <a:t> and </a:t>
            </a:r>
            <a:r>
              <a:rPr lang="en-US" sz="1600" b="1" dirty="0"/>
              <a:t>Agricultural &amp; Environmental Risks</a:t>
            </a:r>
            <a:r>
              <a:rPr lang="en-US" sz="1600" dirty="0"/>
              <a:t> (1.00 precision).</a:t>
            </a:r>
          </a:p>
          <a:p>
            <a:r>
              <a:rPr lang="en-US" sz="1600" b="1" dirty="0"/>
              <a:t>Market &amp; Competitive Risks</a:t>
            </a:r>
            <a:r>
              <a:rPr lang="en-US" sz="1600" dirty="0"/>
              <a:t> now have </a:t>
            </a:r>
            <a:r>
              <a:rPr lang="en-US" sz="1600" b="1" dirty="0"/>
              <a:t>higher recall (0.91)</a:t>
            </a:r>
            <a:r>
              <a:rPr lang="en-US" sz="1600" dirty="0"/>
              <a:t>, meaning fewer misclassifications.</a:t>
            </a:r>
          </a:p>
          <a:p>
            <a:r>
              <a:rPr lang="en-US" sz="1600" b="1" dirty="0"/>
              <a:t>Agricultural &amp; Environmental Risks</a:t>
            </a:r>
            <a:r>
              <a:rPr lang="en-US" sz="1600" dirty="0"/>
              <a:t> recall remains low (0.50), impacting F1-score (0.67).</a:t>
            </a:r>
          </a:p>
          <a:p>
            <a:r>
              <a:rPr lang="en-US" sz="1600" b="1" dirty="0"/>
              <a:t>Supply Chain &amp; Logistics Risks</a:t>
            </a:r>
            <a:r>
              <a:rPr lang="en-US" sz="1600" dirty="0"/>
              <a:t> also has </a:t>
            </a:r>
            <a:r>
              <a:rPr lang="en-US" sz="1600" b="1" dirty="0"/>
              <a:t>low recall (0.60)</a:t>
            </a:r>
            <a:r>
              <a:rPr lang="en-US" sz="1600" dirty="0"/>
              <a:t> despite perfect precision.</a:t>
            </a:r>
            <a:endParaRPr lang="en-US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AD1E7-D0FA-0268-9A4B-055D14F8DD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37" t="44375" r="41455" b="24917"/>
          <a:stretch/>
        </p:blipFill>
        <p:spPr>
          <a:xfrm>
            <a:off x="27463" y="489897"/>
            <a:ext cx="5800544" cy="29391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6D8BB69-8322-FFCD-83FE-4F7139B1E204}"/>
              </a:ext>
            </a:extLst>
          </p:cNvPr>
          <p:cNvSpPr/>
          <p:nvPr/>
        </p:nvSpPr>
        <p:spPr>
          <a:xfrm>
            <a:off x="-26971" y="3522114"/>
            <a:ext cx="9116863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 i="0" dirty="0" err="1">
                <a:solidFill>
                  <a:srgbClr val="436FC1"/>
                </a:solidFill>
                <a:effectLst/>
                <a:latin typeface="system-ui"/>
              </a:rPr>
              <a:t>Xgboost</a:t>
            </a:r>
            <a:r>
              <a:rPr lang="en-US" sz="2000" b="1" i="0" dirty="0">
                <a:solidFill>
                  <a:srgbClr val="436FC1"/>
                </a:solidFill>
                <a:effectLst/>
                <a:latin typeface="system-ui"/>
              </a:rPr>
              <a:t> Performance: Classification report</a:t>
            </a:r>
            <a:endParaRPr lang="en-US" sz="2000" b="1" dirty="0">
              <a:solidFill>
                <a:srgbClr val="436F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F62CCE-EF0C-7E30-1AAA-5953FEA319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866" t="41190" r="40671" b="28103"/>
          <a:stretch/>
        </p:blipFill>
        <p:spPr>
          <a:xfrm>
            <a:off x="41356" y="3922224"/>
            <a:ext cx="5622463" cy="28459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D36789B-7832-11A3-FF46-2A16191AEF65}"/>
              </a:ext>
            </a:extLst>
          </p:cNvPr>
          <p:cNvSpPr/>
          <p:nvPr/>
        </p:nvSpPr>
        <p:spPr>
          <a:xfrm>
            <a:off x="6223378" y="3702064"/>
            <a:ext cx="5092321" cy="304698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600" b="1" dirty="0"/>
              <a:t>Overall Accuracy:</a:t>
            </a:r>
            <a:r>
              <a:rPr lang="en-US" sz="1600" dirty="0"/>
              <a:t> </a:t>
            </a:r>
            <a:r>
              <a:rPr lang="en-US" sz="1600" b="1" dirty="0"/>
              <a:t>81%</a:t>
            </a:r>
            <a:r>
              <a:rPr lang="en-US" sz="1600" dirty="0"/>
              <a:t> – Highest among all models (Logistic Regression: 77%, Random Forest: 78%).</a:t>
            </a:r>
          </a:p>
          <a:p>
            <a:r>
              <a:rPr lang="en-US" sz="1600" dirty="0"/>
              <a:t>Higher recall for </a:t>
            </a:r>
            <a:r>
              <a:rPr lang="en-US" sz="1600" b="1" dirty="0"/>
              <a:t>Market &amp; Competitive Risks </a:t>
            </a:r>
            <a:r>
              <a:rPr lang="en-US" sz="1600" dirty="0"/>
              <a:t>(0.93) → Fewer misclassifications.</a:t>
            </a:r>
            <a:br>
              <a:rPr lang="en-US" sz="1600" dirty="0"/>
            </a:br>
            <a:r>
              <a:rPr lang="en-US" sz="1600" dirty="0"/>
              <a:t>Highest F1-score (0.83) for both </a:t>
            </a:r>
            <a:r>
              <a:rPr lang="en-US" sz="1600" b="1" dirty="0"/>
              <a:t>Market &amp; Competitive Risks and Geopolitical &amp; Regulatory Risks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Improved precision across all categories (above 0.75), making it the most balanced model.</a:t>
            </a:r>
            <a:endParaRPr lang="en-US" sz="1600" b="1" dirty="0"/>
          </a:p>
          <a:p>
            <a:r>
              <a:rPr lang="en-US" sz="1600" b="1" dirty="0"/>
              <a:t>Agricultural &amp; Environmental Risks </a:t>
            </a:r>
            <a:r>
              <a:rPr lang="en-US" sz="1600" dirty="0"/>
              <a:t>recall is still low (0.50), impacting F1-score (0.67).</a:t>
            </a:r>
            <a:br>
              <a:rPr lang="en-US" sz="1600" dirty="0"/>
            </a:br>
            <a:r>
              <a:rPr lang="en-US" sz="1600" b="1" dirty="0"/>
              <a:t>Supply Chain &amp; Logistics Risks recall </a:t>
            </a:r>
            <a:r>
              <a:rPr lang="en-US" sz="1600" dirty="0"/>
              <a:t>(0.60) remains unchanged from previous models.</a:t>
            </a:r>
            <a:endParaRPr 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rrow: Notched Right 18">
            <a:extLst>
              <a:ext uri="{FF2B5EF4-FFF2-40B4-BE49-F238E27FC236}">
                <a16:creationId xmlns:a16="http://schemas.microsoft.com/office/drawing/2014/main" id="{B0BD0F67-099B-5E2F-FCDC-3CB34A25F0DC}"/>
              </a:ext>
            </a:extLst>
          </p:cNvPr>
          <p:cNvSpPr/>
          <p:nvPr/>
        </p:nvSpPr>
        <p:spPr>
          <a:xfrm>
            <a:off x="5688843" y="5093322"/>
            <a:ext cx="559559" cy="484632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Notched Right 19">
            <a:extLst>
              <a:ext uri="{FF2B5EF4-FFF2-40B4-BE49-F238E27FC236}">
                <a16:creationId xmlns:a16="http://schemas.microsoft.com/office/drawing/2014/main" id="{9F8210C3-BD99-5746-65A0-D61DF04FE6DC}"/>
              </a:ext>
            </a:extLst>
          </p:cNvPr>
          <p:cNvSpPr/>
          <p:nvPr/>
        </p:nvSpPr>
        <p:spPr>
          <a:xfrm>
            <a:off x="5745914" y="1947396"/>
            <a:ext cx="559559" cy="484632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3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3B646-A525-4658-B8CF-1B90290B3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AFA37F-0B38-ECFB-3479-9F441C59DE2D}"/>
              </a:ext>
            </a:extLst>
          </p:cNvPr>
          <p:cNvSpPr/>
          <p:nvPr/>
        </p:nvSpPr>
        <p:spPr>
          <a:xfrm>
            <a:off x="27463" y="89787"/>
            <a:ext cx="9116863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 i="0" dirty="0">
                <a:solidFill>
                  <a:srgbClr val="436FC1"/>
                </a:solidFill>
                <a:effectLst/>
                <a:latin typeface="system-ui"/>
              </a:rPr>
              <a:t>Tuned </a:t>
            </a:r>
            <a:r>
              <a:rPr lang="en-US" sz="2000" b="1" i="0" dirty="0" err="1">
                <a:solidFill>
                  <a:srgbClr val="436FC1"/>
                </a:solidFill>
                <a:effectLst/>
                <a:latin typeface="system-ui"/>
              </a:rPr>
              <a:t>XGBoost</a:t>
            </a:r>
            <a:r>
              <a:rPr lang="en-US" sz="2000" b="1" i="0" dirty="0">
                <a:solidFill>
                  <a:srgbClr val="436FC1"/>
                </a:solidFill>
                <a:effectLst/>
                <a:latin typeface="system-ui"/>
              </a:rPr>
              <a:t> Performance: Classification report</a:t>
            </a:r>
            <a:endParaRPr lang="en-US" sz="2000" b="1" dirty="0">
              <a:solidFill>
                <a:srgbClr val="436F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50EE72-8117-26EF-9441-7378CFE72A46}"/>
              </a:ext>
            </a:extLst>
          </p:cNvPr>
          <p:cNvSpPr/>
          <p:nvPr/>
        </p:nvSpPr>
        <p:spPr>
          <a:xfrm>
            <a:off x="6223379" y="291519"/>
            <a:ext cx="5092321" cy="304698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600" b="1" dirty="0"/>
              <a:t>Overall Accuracy:</a:t>
            </a:r>
            <a:r>
              <a:rPr lang="en-US" sz="1600" dirty="0"/>
              <a:t> </a:t>
            </a:r>
            <a:r>
              <a:rPr lang="en-US" sz="1600" b="1" dirty="0"/>
              <a:t>79%</a:t>
            </a:r>
            <a:r>
              <a:rPr lang="en-US" sz="1600" dirty="0"/>
              <a:t> – Slight drop from the untuned </a:t>
            </a:r>
            <a:r>
              <a:rPr lang="en-US" sz="1600" dirty="0" err="1"/>
              <a:t>XGBoost</a:t>
            </a:r>
            <a:r>
              <a:rPr lang="en-US" sz="1600" dirty="0"/>
              <a:t> model (81%).</a:t>
            </a:r>
          </a:p>
          <a:p>
            <a:r>
              <a:rPr lang="en-US" sz="1600" b="1" dirty="0"/>
              <a:t>Market &amp; Competitive Risks recall remains strong at 0.93</a:t>
            </a:r>
            <a:r>
              <a:rPr lang="en-US" sz="1600" dirty="0"/>
              <a:t>, ensuring fewer false negatives.</a:t>
            </a:r>
            <a:br>
              <a:rPr lang="en-US" sz="1600" dirty="0"/>
            </a:br>
            <a:r>
              <a:rPr lang="en-US" sz="1600" b="1" dirty="0"/>
              <a:t>Geopolitical &amp; Regulatory Risks F1-score is stable at 0.83</a:t>
            </a:r>
            <a:r>
              <a:rPr lang="en-US" sz="1600" dirty="0"/>
              <a:t> → Model still captures this category well.</a:t>
            </a:r>
          </a:p>
          <a:p>
            <a:r>
              <a:rPr lang="en-US" sz="1600" b="1" dirty="0"/>
              <a:t>Financial &amp; Operational Risks recall dropped to 0.66</a:t>
            </a:r>
            <a:r>
              <a:rPr lang="en-US" sz="1600" dirty="0"/>
              <a:t> (from 0.72 in the untuned model).</a:t>
            </a:r>
            <a:br>
              <a:rPr lang="en-US" sz="1600" dirty="0"/>
            </a:br>
            <a:r>
              <a:rPr lang="en-US" sz="1600" b="1" dirty="0"/>
              <a:t>Overall accuracy declined slightly (79% vs. 81%)</a:t>
            </a:r>
            <a:r>
              <a:rPr lang="en-US" sz="1600" dirty="0"/>
              <a:t>, suggesting potential overfitting in the untuned version.</a:t>
            </a:r>
            <a:br>
              <a:rPr lang="en-US" sz="1600" dirty="0"/>
            </a:br>
            <a:r>
              <a:rPr lang="en-US" sz="1600" b="1" dirty="0"/>
              <a:t>No improvement in Agricultural &amp; Environmental Risks recall (0.50).</a:t>
            </a:r>
            <a:endParaRPr lang="en-US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D739B8-E1D1-468B-202E-B2469342B305}"/>
              </a:ext>
            </a:extLst>
          </p:cNvPr>
          <p:cNvSpPr/>
          <p:nvPr/>
        </p:nvSpPr>
        <p:spPr>
          <a:xfrm>
            <a:off x="-26971" y="3522114"/>
            <a:ext cx="6275373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 i="0" dirty="0" err="1">
                <a:solidFill>
                  <a:srgbClr val="436FC1"/>
                </a:solidFill>
                <a:effectLst/>
                <a:latin typeface="system-ui"/>
              </a:rPr>
              <a:t>XGBoost</a:t>
            </a:r>
            <a:r>
              <a:rPr lang="en-US" sz="2000" b="1" i="0" dirty="0">
                <a:solidFill>
                  <a:srgbClr val="436FC1"/>
                </a:solidFill>
                <a:effectLst/>
                <a:latin typeface="system-ui"/>
              </a:rPr>
              <a:t> SMOTE: Classification report</a:t>
            </a:r>
            <a:endParaRPr lang="en-US" sz="2000" b="1" dirty="0">
              <a:solidFill>
                <a:srgbClr val="436F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B9A2B48-CC09-9123-9620-6AAF1DF74E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866" t="41190" r="40671" b="28103"/>
          <a:stretch/>
        </p:blipFill>
        <p:spPr>
          <a:xfrm>
            <a:off x="41356" y="3922224"/>
            <a:ext cx="5622463" cy="28459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5C1A8F1-89FB-EBBC-5A23-AF8459FFD7B0}"/>
              </a:ext>
            </a:extLst>
          </p:cNvPr>
          <p:cNvSpPr/>
          <p:nvPr/>
        </p:nvSpPr>
        <p:spPr>
          <a:xfrm>
            <a:off x="6223378" y="3702064"/>
            <a:ext cx="5092321" cy="255454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600" b="1" dirty="0"/>
              <a:t>Overall Accuracy Increased</a:t>
            </a:r>
            <a:r>
              <a:rPr lang="en-US" sz="1600" dirty="0"/>
              <a:t>: </a:t>
            </a:r>
            <a:r>
              <a:rPr lang="en-US" sz="1600" b="1" dirty="0"/>
              <a:t>0.81 → 0.82</a:t>
            </a:r>
            <a:br>
              <a:rPr lang="en-US" sz="1600" dirty="0"/>
            </a:br>
            <a:r>
              <a:rPr lang="en-US" sz="1600" b="1" dirty="0"/>
              <a:t>Better Recall for Minority Classes</a:t>
            </a:r>
            <a:r>
              <a:rPr lang="en-US" sz="1600" dirty="0"/>
              <a:t>:</a:t>
            </a:r>
          </a:p>
          <a:p>
            <a:r>
              <a:rPr lang="en-US" sz="1600" b="1" dirty="0"/>
              <a:t>Geopolitical &amp; Regulatory Risks:</a:t>
            </a:r>
            <a:r>
              <a:rPr lang="en-US" sz="1600" dirty="0"/>
              <a:t> </a:t>
            </a:r>
            <a:r>
              <a:rPr lang="en-US" sz="1600" b="1" dirty="0"/>
              <a:t>0.71 → 0.86</a:t>
            </a:r>
            <a:r>
              <a:rPr lang="en-US" sz="1600" dirty="0"/>
              <a:t> 🎯</a:t>
            </a:r>
          </a:p>
          <a:p>
            <a:r>
              <a:rPr lang="en-US" sz="1600" b="1" dirty="0"/>
              <a:t>Financial &amp; Operational Risks:</a:t>
            </a:r>
            <a:r>
              <a:rPr lang="en-US" sz="1600" dirty="0"/>
              <a:t> </a:t>
            </a:r>
            <a:r>
              <a:rPr lang="en-US" sz="1600" b="1" dirty="0"/>
              <a:t>0.66 → 0.69</a:t>
            </a:r>
            <a:br>
              <a:rPr lang="en-US" sz="1600" dirty="0"/>
            </a:br>
            <a:r>
              <a:rPr lang="en-US" sz="1600" b="1" dirty="0"/>
              <a:t>Macro Avg F1-score Improved</a:t>
            </a:r>
            <a:r>
              <a:rPr lang="en-US" sz="1600" dirty="0"/>
              <a:t>: </a:t>
            </a:r>
            <a:r>
              <a:rPr lang="en-US" sz="1600" b="1" dirty="0"/>
              <a:t>0.76 → 0.79</a:t>
            </a:r>
            <a:endParaRPr lang="en-US" sz="1600" dirty="0"/>
          </a:p>
          <a:p>
            <a:r>
              <a:rPr lang="en-US" sz="1600" b="1" dirty="0"/>
              <a:t>Remaining Issues</a:t>
            </a:r>
          </a:p>
          <a:p>
            <a:r>
              <a:rPr lang="en-US" sz="1600" b="1" dirty="0"/>
              <a:t>Agricultural &amp; Environmental Risks Recall Stagnant at 0.50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b="1" dirty="0"/>
              <a:t>Supply Chain &amp; Logistics Recall Still 0.60</a:t>
            </a:r>
            <a:br>
              <a:rPr lang="en-US" sz="1600" dirty="0"/>
            </a:br>
            <a:r>
              <a:rPr lang="en-US" sz="1600" b="1" dirty="0"/>
              <a:t>Precision unchanged (~1.00) for minority classes</a:t>
            </a:r>
            <a:r>
              <a:rPr lang="en-US" sz="1600" dirty="0"/>
              <a:t> (could indicate overfitting)</a:t>
            </a:r>
          </a:p>
        </p:txBody>
      </p:sp>
      <p:sp>
        <p:nvSpPr>
          <p:cNvPr id="19" name="Arrow: Notched Right 18">
            <a:extLst>
              <a:ext uri="{FF2B5EF4-FFF2-40B4-BE49-F238E27FC236}">
                <a16:creationId xmlns:a16="http://schemas.microsoft.com/office/drawing/2014/main" id="{03465F12-A074-92E0-D82E-ACA72379DE51}"/>
              </a:ext>
            </a:extLst>
          </p:cNvPr>
          <p:cNvSpPr/>
          <p:nvPr/>
        </p:nvSpPr>
        <p:spPr>
          <a:xfrm>
            <a:off x="5688843" y="5093322"/>
            <a:ext cx="559559" cy="484632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Notched Right 19">
            <a:extLst>
              <a:ext uri="{FF2B5EF4-FFF2-40B4-BE49-F238E27FC236}">
                <a16:creationId xmlns:a16="http://schemas.microsoft.com/office/drawing/2014/main" id="{867D2B70-9B75-EE78-4E87-8E69DF3E0C1D}"/>
              </a:ext>
            </a:extLst>
          </p:cNvPr>
          <p:cNvSpPr/>
          <p:nvPr/>
        </p:nvSpPr>
        <p:spPr>
          <a:xfrm>
            <a:off x="5609434" y="1947396"/>
            <a:ext cx="559559" cy="484632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BD5B1D-AEC5-7689-E8AC-FDCDF324CD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649" t="46017" r="41235" b="26465"/>
          <a:stretch/>
        </p:blipFill>
        <p:spPr>
          <a:xfrm>
            <a:off x="123451" y="535392"/>
            <a:ext cx="5622463" cy="29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5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FC342-0DA6-63F2-4485-7F69C9F38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CB4E94-7B5D-7769-1862-74851DE986B8}"/>
              </a:ext>
            </a:extLst>
          </p:cNvPr>
          <p:cNvSpPr/>
          <p:nvPr/>
        </p:nvSpPr>
        <p:spPr>
          <a:xfrm>
            <a:off x="27463" y="89787"/>
            <a:ext cx="11204644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 i="0" dirty="0">
                <a:solidFill>
                  <a:srgbClr val="436FC1"/>
                </a:solidFill>
                <a:effectLst/>
                <a:latin typeface="system-ui"/>
              </a:rPr>
              <a:t>RISK Category Distribution                                                        Common Risk-Related Terms in Articles</a:t>
            </a:r>
            <a:endParaRPr lang="en-US" sz="2000" b="1" dirty="0">
              <a:solidFill>
                <a:srgbClr val="436F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0A9208-B6A3-2E0D-B170-38C343BF5D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89" t="33425" r="30149" b="20782"/>
          <a:stretch/>
        </p:blipFill>
        <p:spPr>
          <a:xfrm>
            <a:off x="41356" y="526488"/>
            <a:ext cx="5404101" cy="3663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1C335C-F8EA-1495-0409-43C511BF56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537" t="33823" r="31716" b="12021"/>
          <a:stretch/>
        </p:blipFill>
        <p:spPr>
          <a:xfrm>
            <a:off x="5445457" y="677854"/>
            <a:ext cx="5786650" cy="316057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FD81CA-A9F1-8723-2087-0B537EFDA311}"/>
              </a:ext>
            </a:extLst>
          </p:cNvPr>
          <p:cNvSpPr/>
          <p:nvPr/>
        </p:nvSpPr>
        <p:spPr>
          <a:xfrm>
            <a:off x="197245" y="3843224"/>
            <a:ext cx="10502600" cy="338554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 dirty="0">
                <a:solidFill>
                  <a:srgbClr val="436FC1"/>
                </a:solidFill>
              </a:rPr>
              <a:t>Business Recommendations: </a:t>
            </a:r>
          </a:p>
          <a:p>
            <a:r>
              <a:rPr lang="en-US" sz="1400" b="1" dirty="0"/>
              <a:t>Prioritize Market &amp; Competitive Risks &amp; Financial Risks: </a:t>
            </a:r>
            <a:r>
              <a:rPr lang="en-US" sz="1400" dirty="0"/>
              <a:t>Since these categories are the most frequent, allocate </a:t>
            </a:r>
            <a:r>
              <a:rPr lang="en-US" sz="1400" b="1" dirty="0"/>
              <a:t>more resources</a:t>
            </a:r>
            <a:r>
              <a:rPr lang="en-US" sz="1400" dirty="0"/>
              <a:t> to monitoring market trends, competitor strategies, and financial stability.</a:t>
            </a:r>
          </a:p>
          <a:p>
            <a:r>
              <a:rPr lang="en-US" sz="1400" b="1" dirty="0"/>
              <a:t>Invest in Competitive Intelligence Tools</a:t>
            </a:r>
            <a:r>
              <a:rPr lang="en-US" sz="1400" dirty="0"/>
              <a:t> to track industry shifts and financial vulnerabilities.</a:t>
            </a:r>
          </a:p>
          <a:p>
            <a:r>
              <a:rPr lang="en-US" sz="1400" b="1" dirty="0"/>
              <a:t>Address Gaps in Agricultural &amp; Environmental Risk Assessment</a:t>
            </a:r>
            <a:endParaRPr lang="en-US" sz="1400" dirty="0"/>
          </a:p>
          <a:p>
            <a:r>
              <a:rPr lang="en-US" sz="1400" dirty="0"/>
              <a:t>The low representation of this category suggests </a:t>
            </a:r>
            <a:r>
              <a:rPr lang="en-US" sz="1400" b="1" dirty="0"/>
              <a:t>a potential blind spot</a:t>
            </a:r>
            <a:r>
              <a:rPr lang="en-US" sz="1400" dirty="0"/>
              <a:t> in risk tracking.</a:t>
            </a:r>
          </a:p>
          <a:p>
            <a:r>
              <a:rPr lang="en-US" sz="1400" dirty="0"/>
              <a:t>Expand data collection &amp; monitoring for </a:t>
            </a:r>
            <a:r>
              <a:rPr lang="en-US" sz="1400" b="1" dirty="0"/>
              <a:t>climate-related risks, sustainability issues, and agricultural supply chain disruptions</a:t>
            </a:r>
            <a:r>
              <a:rPr lang="en-US" sz="1400" dirty="0"/>
              <a:t>.</a:t>
            </a:r>
          </a:p>
          <a:p>
            <a:r>
              <a:rPr lang="en-US" sz="1400" b="1" dirty="0"/>
              <a:t>Strengthen Supply Chain Resilience</a:t>
            </a:r>
          </a:p>
          <a:p>
            <a:r>
              <a:rPr lang="en-US" sz="1400" b="1" dirty="0"/>
              <a:t>Supply Chain Risks are underrepresented</a:t>
            </a:r>
            <a:r>
              <a:rPr lang="en-US" sz="1400" dirty="0"/>
              <a:t>, but they can have </a:t>
            </a:r>
            <a:r>
              <a:rPr lang="en-US" sz="1400" b="1" dirty="0"/>
              <a:t>severe consequences</a:t>
            </a:r>
            <a:r>
              <a:rPr lang="en-US" sz="1400" dirty="0"/>
              <a:t> (e.g., supplier disruptions, logistics failures).</a:t>
            </a:r>
          </a:p>
          <a:p>
            <a:r>
              <a:rPr lang="en-US" sz="1400" b="1" dirty="0"/>
              <a:t>Develop a supply chain risk dashboard</a:t>
            </a:r>
            <a:r>
              <a:rPr lang="en-US" sz="1400" dirty="0"/>
              <a:t> to track supplier performance &amp; geopolitical risks.</a:t>
            </a:r>
          </a:p>
          <a:p>
            <a:r>
              <a:rPr lang="en-US" sz="1400" b="1" dirty="0"/>
              <a:t>Diversify suppliers</a:t>
            </a:r>
            <a:r>
              <a:rPr lang="en-US" sz="1400" dirty="0"/>
              <a:t> to reduce dependency on a few high-risk regions.</a:t>
            </a:r>
          </a:p>
          <a:p>
            <a:r>
              <a:rPr lang="en-US" sz="1400" b="1" dirty="0"/>
              <a:t>Adopt AI-driven demand forecasting</a:t>
            </a:r>
            <a:r>
              <a:rPr lang="en-US" sz="1400" dirty="0"/>
              <a:t> to prepare for disruptions</a:t>
            </a:r>
          </a:p>
          <a:p>
            <a:endParaRPr lang="en-US" sz="2000" b="1" dirty="0">
              <a:solidFill>
                <a:srgbClr val="436F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solidFill>
                <a:srgbClr val="436F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09647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4275</TotalTime>
  <Words>872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system-ui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P</dc:creator>
  <cp:lastModifiedBy>Gaur, Love</cp:lastModifiedBy>
  <cp:revision>73</cp:revision>
  <dcterms:created xsi:type="dcterms:W3CDTF">2019-12-31T09:37:22Z</dcterms:created>
  <dcterms:modified xsi:type="dcterms:W3CDTF">2025-03-13T15:30:22Z</dcterms:modified>
</cp:coreProperties>
</file>