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57" r:id="rId5"/>
  </p:sldMasterIdLst>
  <p:notesMasterIdLst>
    <p:notesMasterId r:id="rId18"/>
  </p:notesMasterIdLst>
  <p:handoutMasterIdLst>
    <p:handoutMasterId r:id="rId19"/>
  </p:handoutMasterIdLst>
  <p:sldIdLst>
    <p:sldId id="2616" r:id="rId6"/>
    <p:sldId id="2633" r:id="rId7"/>
    <p:sldId id="2620" r:id="rId8"/>
    <p:sldId id="2623" r:id="rId9"/>
    <p:sldId id="2630" r:id="rId10"/>
    <p:sldId id="2634" r:id="rId11"/>
    <p:sldId id="2635" r:id="rId12"/>
    <p:sldId id="2636" r:id="rId13"/>
    <p:sldId id="2638" r:id="rId14"/>
    <p:sldId id="2637" r:id="rId15"/>
    <p:sldId id="2639" r:id="rId16"/>
    <p:sldId id="26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287"/>
    <a:srgbClr val="5DAAB0"/>
    <a:srgbClr val="3B7579"/>
    <a:srgbClr val="AAD3D6"/>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238" autoAdjust="0"/>
  </p:normalViewPr>
  <p:slideViewPr>
    <p:cSldViewPr snapToGrid="0" snapToObjects="1" showGuides="1">
      <p:cViewPr varScale="1">
        <p:scale>
          <a:sx n="73" d="100"/>
          <a:sy n="73" d="100"/>
        </p:scale>
        <p:origin x="576" y="7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2/24/2021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smtClean="0"/>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smtClean="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smtClean="0"/>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smtClean="0"/>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smtClean="0"/>
              <a:t>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smtClean="0"/>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smtClean="0"/>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smtClean="0"/>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smtClean="0"/>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smtClean="0"/>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smtClean="0"/>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smtClean="0"/>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smtClean="0"/>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smtClean="0"/>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smtClean="0"/>
              <a:t>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smtClean="0"/>
              <a:t>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smtClean="0"/>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smtClean="0"/>
              <a:t>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smtClean="0"/>
              <a:t>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smtClean="0"/>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smtClean="0"/>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smtClean="0"/>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smtClean="0"/>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smtClean="0"/>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smtClean="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smtClean="0"/>
              <a:t>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smtClean="0"/>
              <a:t>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smtClean="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smtClean="0"/>
              <a:t>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smtClean="0"/>
              <a:t>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smtClean="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smtClean="0"/>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smtClean="0"/>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smtClean="0"/>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smtClean="0"/>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smtClean="0"/>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smtClean="0"/>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smtClean="0"/>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smtClean="0"/>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smtClean="0"/>
              <a:t>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smtClean="0"/>
              <a:t>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smtClean="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smtClean="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smtClean="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smtClean="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smtClean="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smtClean="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smtClean="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smtClean="0"/>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smtClean="0"/>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smtClean="0"/>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smtClean="0"/>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smtClean="0"/>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smtClean="0"/>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smtClean="0"/>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8B213E4-E15F-BF4B-8B0C-1284CD969FD7}" type="datetimeFigureOut">
              <a:rPr lang="en-US" smtClean="0"/>
              <a:t>2/24/2021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14868031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213E4-E15F-BF4B-8B0C-1284CD969FD7}"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25519263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8B213E4-E15F-BF4B-8B0C-1284CD969FD7}" type="datetimeFigureOut">
              <a:rPr lang="en-US" smtClean="0"/>
              <a:t>2/24/2021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8392891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8B213E4-E15F-BF4B-8B0C-1284CD969FD7}" type="datetimeFigureOut">
              <a:rPr lang="en-US" smtClean="0"/>
              <a:t>2/24/2021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80329662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8B213E4-E15F-BF4B-8B0C-1284CD969FD7}" type="datetimeFigureOut">
              <a:rPr lang="en-US" smtClean="0"/>
              <a:t>2/24/2021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408768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B213E4-E15F-BF4B-8B0C-1284CD969FD7}"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41990649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8B213E4-E15F-BF4B-8B0C-1284CD969FD7}" type="datetimeFigureOut">
              <a:rPr lang="en-US" smtClean="0"/>
              <a:t>2/24/2021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4690641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B213E4-E15F-BF4B-8B0C-1284CD969FD7}"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1554896000"/>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8B213E4-E15F-BF4B-8B0C-1284CD969FD7}" type="datetimeFigureOut">
              <a:rPr lang="en-US" smtClean="0"/>
              <a:t>2/24/2021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37141246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213E4-E15F-BF4B-8B0C-1284CD969FD7}"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15438512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8B213E4-E15F-BF4B-8B0C-1284CD969FD7}" type="datetimeFigureOut">
              <a:rPr lang="en-US" smtClean="0"/>
              <a:t>2/24/2021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5488A6C-1FB3-1542-80A2-92DB6704B4E7}" type="slidenum">
              <a:rPr lang="en-US" smtClean="0"/>
              <a:t>‹#›</a:t>
            </a:fld>
            <a:endParaRPr lang="en-US"/>
          </a:p>
        </p:txBody>
      </p:sp>
    </p:spTree>
    <p:extLst>
      <p:ext uri="{BB962C8B-B14F-4D97-AF65-F5344CB8AC3E}">
        <p14:creationId xmlns:p14="http://schemas.microsoft.com/office/powerpoint/2010/main" val="270092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2.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8B213E4-E15F-BF4B-8B0C-1284CD969FD7}" type="datetimeFigureOut">
              <a:rPr lang="en-US" smtClean="0"/>
              <a:t>2/24/2021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5488A6C-1FB3-1542-80A2-92DB6704B4E7}" type="slidenum">
              <a:rPr lang="en-US" smtClean="0"/>
              <a:t>‹#›</a:t>
            </a:fld>
            <a:endParaRPr lang="en-US"/>
          </a:p>
        </p:txBody>
      </p:sp>
    </p:spTree>
    <p:extLst>
      <p:ext uri="{BB962C8B-B14F-4D97-AF65-F5344CB8AC3E}">
        <p14:creationId xmlns:p14="http://schemas.microsoft.com/office/powerpoint/2010/main" val="178656672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unb.ca/cic/datasets/url-2016.html" TargetMode="Externa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114D-F2F2-D446-9A43-2AE822F7057D}"/>
              </a:ext>
            </a:extLst>
          </p:cNvPr>
          <p:cNvSpPr>
            <a:spLocks noGrp="1"/>
          </p:cNvSpPr>
          <p:nvPr>
            <p:ph type="title"/>
          </p:nvPr>
        </p:nvSpPr>
        <p:spPr>
          <a:solidFill>
            <a:srgbClr val="00B050"/>
          </a:solidFill>
        </p:spPr>
        <p:txBody>
          <a:bodyPr>
            <a:normAutofit/>
          </a:bodyPr>
          <a:lstStyle/>
          <a:p>
            <a:r>
              <a:rPr lang="en-US" sz="3400" dirty="0">
                <a:latin typeface="Century Gothic" panose="020B0502020202020204" pitchFamily="34" charset="0"/>
              </a:rPr>
              <a:t>MACHINE LEARNING IN CYBERSECURITY</a:t>
            </a:r>
          </a:p>
        </p:txBody>
      </p:sp>
      <p:pic>
        <p:nvPicPr>
          <p:cNvPr id="4" name="Google Shape;93;p14">
            <a:extLst>
              <a:ext uri="{FF2B5EF4-FFF2-40B4-BE49-F238E27FC236}">
                <a16:creationId xmlns:a16="http://schemas.microsoft.com/office/drawing/2014/main" id="{F317EA9A-BB99-314C-84CD-94F0F163B92D}"/>
              </a:ext>
            </a:extLst>
          </p:cNvPr>
          <p:cNvPicPr preferRelativeResize="0"/>
          <p:nvPr/>
        </p:nvPicPr>
        <p:blipFill rotWithShape="1">
          <a:blip r:embed="rId2">
            <a:alphaModFix/>
          </a:blip>
          <a:srcRect/>
          <a:stretch/>
        </p:blipFill>
        <p:spPr>
          <a:xfrm>
            <a:off x="10380117" y="0"/>
            <a:ext cx="1751040" cy="815400"/>
          </a:xfrm>
          <a:prstGeom prst="rect">
            <a:avLst/>
          </a:prstGeom>
          <a:noFill/>
          <a:ln>
            <a:noFill/>
          </a:ln>
        </p:spPr>
      </p:pic>
      <p:sp>
        <p:nvSpPr>
          <p:cNvPr id="7" name="TextBox 6"/>
          <p:cNvSpPr txBox="1"/>
          <p:nvPr/>
        </p:nvSpPr>
        <p:spPr>
          <a:xfrm>
            <a:off x="4937760" y="2335473"/>
            <a:ext cx="6635931" cy="2123658"/>
          </a:xfrm>
          <a:prstGeom prst="rect">
            <a:avLst/>
          </a:prstGeom>
          <a:noFill/>
        </p:spPr>
        <p:txBody>
          <a:bodyPr wrap="square" rtlCol="0">
            <a:spAutoFit/>
          </a:bodyPr>
          <a:lstStyle/>
          <a:p>
            <a:endParaRPr lang="en-IN" dirty="0"/>
          </a:p>
          <a:p>
            <a:endParaRPr lang="en-IN" dirty="0"/>
          </a:p>
          <a:p>
            <a:pPr algn="ctr"/>
            <a:r>
              <a:rPr lang="en-US" dirty="0"/>
              <a:t> </a:t>
            </a:r>
            <a:r>
              <a:rPr lang="en-US" sz="3200" b="1" dirty="0">
                <a:solidFill>
                  <a:srgbClr val="418287"/>
                </a:solidFill>
              </a:rPr>
              <a:t>PHISHING WEBSITE DETECTION by MACHINE LEARNING TECHNIQUES</a:t>
            </a:r>
            <a:endParaRPr lang="en-IN" sz="3200" dirty="0">
              <a:solidFill>
                <a:srgbClr val="418287"/>
              </a:solidFill>
            </a:endParaRPr>
          </a:p>
        </p:txBody>
      </p:sp>
      <p:sp>
        <p:nvSpPr>
          <p:cNvPr id="9" name="TextBox 8"/>
          <p:cNvSpPr txBox="1"/>
          <p:nvPr/>
        </p:nvSpPr>
        <p:spPr>
          <a:xfrm>
            <a:off x="117566" y="6283234"/>
            <a:ext cx="3801291" cy="574766"/>
          </a:xfrm>
          <a:prstGeom prst="rect">
            <a:avLst/>
          </a:prstGeom>
          <a:noFill/>
        </p:spPr>
        <p:txBody>
          <a:bodyPr wrap="square" rtlCol="0">
            <a:spAutoFit/>
          </a:bodyPr>
          <a:lstStyle/>
          <a:p>
            <a:endParaRPr lang="en-IN" dirty="0"/>
          </a:p>
        </p:txBody>
      </p:sp>
      <p:sp>
        <p:nvSpPr>
          <p:cNvPr id="10" name="TextBox 9"/>
          <p:cNvSpPr txBox="1"/>
          <p:nvPr/>
        </p:nvSpPr>
        <p:spPr>
          <a:xfrm>
            <a:off x="7471954" y="5913902"/>
            <a:ext cx="4636873" cy="369332"/>
          </a:xfrm>
          <a:prstGeom prst="rect">
            <a:avLst/>
          </a:prstGeom>
          <a:noFill/>
        </p:spPr>
        <p:txBody>
          <a:bodyPr wrap="square" rtlCol="0">
            <a:spAutoFit/>
          </a:bodyPr>
          <a:lstStyle/>
          <a:p>
            <a:r>
              <a:rPr lang="en-IN" dirty="0"/>
              <a:t>Project Supervisor </a:t>
            </a:r>
            <a:r>
              <a:rPr lang="en-IN" dirty="0" smtClean="0"/>
              <a:t> :  </a:t>
            </a:r>
            <a:r>
              <a:rPr lang="en-IN" dirty="0" err="1" smtClean="0"/>
              <a:t>Dr</a:t>
            </a:r>
            <a:r>
              <a:rPr lang="en-IN" dirty="0" err="1"/>
              <a:t>.</a:t>
            </a:r>
            <a:r>
              <a:rPr lang="en-IN" dirty="0"/>
              <a:t> </a:t>
            </a:r>
            <a:r>
              <a:rPr lang="en-IN" dirty="0" err="1"/>
              <a:t>Dhanyamol</a:t>
            </a:r>
            <a:r>
              <a:rPr lang="en-IN" dirty="0"/>
              <a:t> M V</a:t>
            </a:r>
          </a:p>
        </p:txBody>
      </p:sp>
      <p:sp>
        <p:nvSpPr>
          <p:cNvPr id="11" name="TextBox 10"/>
          <p:cNvSpPr txBox="1"/>
          <p:nvPr/>
        </p:nvSpPr>
        <p:spPr>
          <a:xfrm>
            <a:off x="7494284" y="6287674"/>
            <a:ext cx="4636873" cy="369332"/>
          </a:xfrm>
          <a:prstGeom prst="rect">
            <a:avLst/>
          </a:prstGeom>
          <a:noFill/>
        </p:spPr>
        <p:txBody>
          <a:bodyPr wrap="square" rtlCol="0">
            <a:spAutoFit/>
          </a:bodyPr>
          <a:lstStyle/>
          <a:p>
            <a:r>
              <a:rPr lang="en-IN" dirty="0" smtClean="0"/>
              <a:t>Co-Guide 	    :  </a:t>
            </a:r>
            <a:r>
              <a:rPr lang="en-IN" dirty="0" err="1"/>
              <a:t>Dr.</a:t>
            </a:r>
            <a:r>
              <a:rPr lang="en-IN" dirty="0"/>
              <a:t> </a:t>
            </a:r>
            <a:r>
              <a:rPr lang="en-IN" dirty="0" err="1"/>
              <a:t>KeshabNath</a:t>
            </a:r>
            <a:endParaRPr lang="en-IN" dirty="0"/>
          </a:p>
        </p:txBody>
      </p:sp>
      <p:sp>
        <p:nvSpPr>
          <p:cNvPr id="12" name="TextBox 11"/>
          <p:cNvSpPr txBox="1"/>
          <p:nvPr/>
        </p:nvSpPr>
        <p:spPr>
          <a:xfrm>
            <a:off x="117566" y="6010675"/>
            <a:ext cx="2952205" cy="646331"/>
          </a:xfrm>
          <a:prstGeom prst="rect">
            <a:avLst/>
          </a:prstGeom>
          <a:noFill/>
        </p:spPr>
        <p:txBody>
          <a:bodyPr wrap="square" rtlCol="0">
            <a:spAutoFit/>
          </a:bodyPr>
          <a:lstStyle/>
          <a:p>
            <a:r>
              <a:rPr lang="en-IN" dirty="0" smtClean="0"/>
              <a:t>Love Kumar</a:t>
            </a:r>
          </a:p>
          <a:p>
            <a:r>
              <a:rPr lang="en-IN" dirty="0" smtClean="0"/>
              <a:t>2017BCS0035</a:t>
            </a:r>
            <a:endParaRPr lang="en-IN" dirty="0"/>
          </a:p>
        </p:txBody>
      </p:sp>
    </p:spTree>
    <p:extLst>
      <p:ext uri="{BB962C8B-B14F-4D97-AF65-F5344CB8AC3E}">
        <p14:creationId xmlns:p14="http://schemas.microsoft.com/office/powerpoint/2010/main" val="2617844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MACHINE LEARNING MODELS</a:t>
            </a:r>
          </a:p>
        </p:txBody>
      </p:sp>
      <p:sp>
        <p:nvSpPr>
          <p:cNvPr id="7" name="Content Placeholder 6"/>
          <p:cNvSpPr>
            <a:spLocks noGrp="1"/>
          </p:cNvSpPr>
          <p:nvPr>
            <p:ph idx="1"/>
          </p:nvPr>
        </p:nvSpPr>
        <p:spPr/>
        <p:txBody>
          <a:bodyPr>
            <a:normAutofit lnSpcReduction="10000"/>
          </a:bodyPr>
          <a:lstStyle/>
          <a:p>
            <a:pPr marL="0" indent="0">
              <a:buNone/>
            </a:pPr>
            <a:r>
              <a:rPr lang="en-US" dirty="0"/>
              <a:t>• This is a supervised machine learning task. There are two major types of supervised machine learning problems, called classification and regression. </a:t>
            </a:r>
            <a:endParaRPr lang="en-US" dirty="0" smtClean="0"/>
          </a:p>
          <a:p>
            <a:pPr marL="0" indent="0">
              <a:buNone/>
            </a:pPr>
            <a:r>
              <a:rPr lang="en-US" dirty="0" smtClean="0"/>
              <a:t>• </a:t>
            </a:r>
            <a:r>
              <a:rPr lang="en-US" dirty="0"/>
              <a:t>This data set comes under classification problem, as the input URL is classified as phishing (1) or legitimate (0). The machine learning models (classification) considered to train the dataset a</a:t>
            </a:r>
            <a:r>
              <a:rPr lang="en-US" dirty="0" smtClean="0"/>
              <a:t>lgorithm are</a:t>
            </a:r>
            <a:r>
              <a:rPr lang="en-US" dirty="0"/>
              <a:t>: </a:t>
            </a:r>
            <a:endParaRPr lang="en-US" dirty="0" smtClean="0"/>
          </a:p>
          <a:p>
            <a:pPr marL="0" indent="0">
              <a:buNone/>
            </a:pPr>
            <a:r>
              <a:rPr lang="en-US" dirty="0"/>
              <a:t>	</a:t>
            </a:r>
            <a:r>
              <a:rPr lang="en-US" dirty="0" smtClean="0"/>
              <a:t>• </a:t>
            </a:r>
            <a:r>
              <a:rPr lang="en-US" dirty="0"/>
              <a:t>Decision Tree </a:t>
            </a:r>
            <a:endParaRPr lang="en-US" dirty="0" smtClean="0"/>
          </a:p>
          <a:p>
            <a:pPr marL="0" indent="0">
              <a:buNone/>
            </a:pPr>
            <a:r>
              <a:rPr lang="en-US" dirty="0"/>
              <a:t>	</a:t>
            </a:r>
            <a:r>
              <a:rPr lang="en-US" dirty="0" smtClean="0"/>
              <a:t>• </a:t>
            </a:r>
            <a:r>
              <a:rPr lang="en-US" dirty="0"/>
              <a:t>Random Forest </a:t>
            </a:r>
            <a:endParaRPr lang="en-US" dirty="0" smtClean="0"/>
          </a:p>
          <a:p>
            <a:pPr marL="0" indent="0">
              <a:buNone/>
            </a:pPr>
            <a:r>
              <a:rPr lang="en-US" dirty="0"/>
              <a:t>	</a:t>
            </a:r>
            <a:r>
              <a:rPr lang="en-US" dirty="0" smtClean="0"/>
              <a:t>• </a:t>
            </a:r>
            <a:r>
              <a:rPr lang="en-US" dirty="0"/>
              <a:t>Multilayer </a:t>
            </a:r>
            <a:r>
              <a:rPr lang="en-US" dirty="0" err="1"/>
              <a:t>Perceptrons</a:t>
            </a:r>
            <a:r>
              <a:rPr lang="en-US" dirty="0"/>
              <a:t> </a:t>
            </a:r>
            <a:endParaRPr lang="en-US" dirty="0" smtClean="0"/>
          </a:p>
          <a:p>
            <a:pPr marL="0" indent="0">
              <a:buNone/>
            </a:pPr>
            <a:r>
              <a:rPr lang="en-US" dirty="0"/>
              <a:t>	</a:t>
            </a:r>
            <a:r>
              <a:rPr lang="en-US" dirty="0" smtClean="0"/>
              <a:t>• </a:t>
            </a:r>
            <a:r>
              <a:rPr lang="en-US" dirty="0" err="1"/>
              <a:t>XGBoost</a:t>
            </a:r>
            <a:r>
              <a:rPr lang="en-US" dirty="0"/>
              <a:t> </a:t>
            </a:r>
            <a:endParaRPr lang="en-US" dirty="0" smtClean="0"/>
          </a:p>
          <a:p>
            <a:pPr marL="0" indent="0">
              <a:buNone/>
            </a:pPr>
            <a:r>
              <a:rPr lang="en-US" dirty="0"/>
              <a:t>	</a:t>
            </a:r>
            <a:r>
              <a:rPr lang="en-US" dirty="0" smtClean="0"/>
              <a:t>• </a:t>
            </a:r>
            <a:r>
              <a:rPr lang="en-US" dirty="0" err="1"/>
              <a:t>Autoencoder</a:t>
            </a:r>
            <a:r>
              <a:rPr lang="en-US" dirty="0"/>
              <a:t> Neural Network </a:t>
            </a:r>
            <a:endParaRPr lang="en-US" dirty="0" smtClean="0"/>
          </a:p>
          <a:p>
            <a:pPr marL="0" indent="0">
              <a:buNone/>
            </a:pPr>
            <a:r>
              <a:rPr lang="en-US" dirty="0"/>
              <a:t>	</a:t>
            </a:r>
            <a:r>
              <a:rPr lang="en-US" dirty="0" smtClean="0"/>
              <a:t>• </a:t>
            </a:r>
            <a:r>
              <a:rPr lang="en-US" dirty="0"/>
              <a:t>Support Vector Machines</a:t>
            </a:r>
            <a:endParaRPr lang="en-IN" dirty="0"/>
          </a:p>
        </p:txBody>
      </p:sp>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2">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240617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NEXT STEPS</a:t>
            </a:r>
          </a:p>
        </p:txBody>
      </p:sp>
      <p:sp>
        <p:nvSpPr>
          <p:cNvPr id="7" name="Content Placeholder 6"/>
          <p:cNvSpPr>
            <a:spLocks noGrp="1"/>
          </p:cNvSpPr>
          <p:nvPr>
            <p:ph idx="1"/>
          </p:nvPr>
        </p:nvSpPr>
        <p:spPr/>
        <p:txBody>
          <a:bodyPr>
            <a:normAutofit/>
          </a:bodyPr>
          <a:lstStyle/>
          <a:p>
            <a:pPr marL="0" indent="0">
              <a:buNone/>
            </a:pPr>
            <a:r>
              <a:rPr lang="en-US" dirty="0" smtClean="0"/>
              <a:t>• </a:t>
            </a:r>
            <a:r>
              <a:rPr lang="en-US" dirty="0"/>
              <a:t>finally we will </a:t>
            </a:r>
            <a:r>
              <a:rPr lang="en-US" dirty="0" err="1"/>
              <a:t>evalute</a:t>
            </a:r>
            <a:r>
              <a:rPr lang="en-US" dirty="0"/>
              <a:t> the model with the given above algorithm and  then we will pick best one </a:t>
            </a:r>
            <a:r>
              <a:rPr lang="en-US" dirty="0" err="1"/>
              <a:t>one</a:t>
            </a:r>
            <a:r>
              <a:rPr lang="en-US" dirty="0"/>
              <a:t> </a:t>
            </a:r>
            <a:r>
              <a:rPr lang="en-US" dirty="0" smtClean="0"/>
              <a:t> </a:t>
            </a:r>
            <a:r>
              <a:rPr lang="en-US" dirty="0"/>
              <a:t>on the basis of accuracy. </a:t>
            </a:r>
            <a:br>
              <a:rPr lang="en-US" dirty="0"/>
            </a:br>
            <a:r>
              <a:rPr lang="en-US" dirty="0" smtClean="0"/>
              <a:t>• </a:t>
            </a:r>
            <a:r>
              <a:rPr lang="en-US" dirty="0"/>
              <a:t>This project can be taken further by creating a browser extensions of developing a GUI. </a:t>
            </a:r>
            <a:endParaRPr lang="en-US" dirty="0" smtClean="0"/>
          </a:p>
          <a:p>
            <a:pPr marL="0" indent="0">
              <a:buNone/>
            </a:pPr>
            <a:r>
              <a:rPr lang="en-US" dirty="0" smtClean="0"/>
              <a:t>• </a:t>
            </a:r>
            <a:r>
              <a:rPr lang="en-US" dirty="0"/>
              <a:t>These should classify the inputted URL to legitimate or phishing with the </a:t>
            </a:r>
            <a:r>
              <a:rPr lang="en-US" dirty="0" smtClean="0"/>
              <a:t>model</a:t>
            </a:r>
            <a:r>
              <a:rPr lang="en-US" dirty="0"/>
              <a:t>.</a:t>
            </a:r>
            <a:endParaRPr lang="en-IN" dirty="0"/>
          </a:p>
        </p:txBody>
      </p:sp>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2">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186813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414713" y="1914525"/>
            <a:ext cx="6429375" cy="39147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329113" y="3300413"/>
            <a:ext cx="5100637" cy="1015663"/>
          </a:xfrm>
          <a:prstGeom prst="rect">
            <a:avLst/>
          </a:prstGeom>
          <a:noFill/>
        </p:spPr>
        <p:txBody>
          <a:bodyPr wrap="square" rtlCol="0">
            <a:spAutoFit/>
          </a:bodyPr>
          <a:lstStyle/>
          <a:p>
            <a:r>
              <a:rPr lang="en-US" sz="6000" dirty="0">
                <a:solidFill>
                  <a:schemeClr val="bg1"/>
                </a:solidFill>
                <a:latin typeface="+mj-lt"/>
              </a:rPr>
              <a:t>THANK YOU</a:t>
            </a:r>
            <a:endParaRPr lang="en-IN" sz="6000" dirty="0">
              <a:solidFill>
                <a:schemeClr val="bg1"/>
              </a:solidFill>
              <a:latin typeface="+mj-lt"/>
            </a:endParaRPr>
          </a:p>
        </p:txBody>
      </p:sp>
    </p:spTree>
    <p:extLst>
      <p:ext uri="{BB962C8B-B14F-4D97-AF65-F5344CB8AC3E}">
        <p14:creationId xmlns:p14="http://schemas.microsoft.com/office/powerpoint/2010/main" val="109064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114D-F2F2-D446-9A43-2AE822F7057D}"/>
              </a:ext>
            </a:extLst>
          </p:cNvPr>
          <p:cNvSpPr>
            <a:spLocks noGrp="1"/>
          </p:cNvSpPr>
          <p:nvPr>
            <p:ph type="title"/>
          </p:nvPr>
        </p:nvSpPr>
        <p:spPr>
          <a:solidFill>
            <a:srgbClr val="00B050"/>
          </a:solidFill>
        </p:spPr>
        <p:txBody>
          <a:bodyPr/>
          <a:lstStyle/>
          <a:p>
            <a:r>
              <a:rPr lang="en-US" dirty="0">
                <a:latin typeface="Century Gothic" panose="020B0502020202020204" pitchFamily="34" charset="0"/>
              </a:rPr>
              <a:t>TABLE </a:t>
            </a:r>
            <a:br>
              <a:rPr lang="en-US" dirty="0">
                <a:latin typeface="Century Gothic" panose="020B0502020202020204" pitchFamily="34" charset="0"/>
              </a:rPr>
            </a:br>
            <a:r>
              <a:rPr lang="en-US" dirty="0">
                <a:latin typeface="Century Gothic" panose="020B0502020202020204" pitchFamily="34" charset="0"/>
              </a:rPr>
              <a:t>OF</a:t>
            </a:r>
            <a:br>
              <a:rPr lang="en-US" dirty="0">
                <a:latin typeface="Century Gothic" panose="020B0502020202020204" pitchFamily="34" charset="0"/>
              </a:rPr>
            </a:br>
            <a:r>
              <a:rPr lang="en-US" dirty="0">
                <a:latin typeface="Century Gothic" panose="020B0502020202020204" pitchFamily="34" charset="0"/>
              </a:rPr>
              <a:t>CONTENT</a:t>
            </a:r>
          </a:p>
        </p:txBody>
      </p:sp>
      <p:sp>
        <p:nvSpPr>
          <p:cNvPr id="3" name="Content Placeholder 2">
            <a:extLst>
              <a:ext uri="{FF2B5EF4-FFF2-40B4-BE49-F238E27FC236}">
                <a16:creationId xmlns:a16="http://schemas.microsoft.com/office/drawing/2014/main" id="{137629F1-1BEE-6B43-B3B8-45E4A8A54568}"/>
              </a:ext>
            </a:extLst>
          </p:cNvPr>
          <p:cNvSpPr>
            <a:spLocks noGrp="1"/>
          </p:cNvSpPr>
          <p:nvPr>
            <p:ph idx="1"/>
          </p:nvPr>
        </p:nvSpPr>
        <p:spPr>
          <a:xfrm>
            <a:off x="5118447" y="803185"/>
            <a:ext cx="6281873" cy="5271043"/>
          </a:xfrm>
        </p:spPr>
        <p:txBody>
          <a:bodyPr>
            <a:normAutofit/>
          </a:bodyPr>
          <a:lstStyle/>
          <a:p>
            <a:pPr>
              <a:buFont typeface="Wingdings" pitchFamily="2" charset="2"/>
              <a:buChar char="Ø"/>
            </a:pPr>
            <a:r>
              <a:rPr lang="en-IN" sz="2800" dirty="0" smtClean="0"/>
              <a:t>INTRODUCTION</a:t>
            </a:r>
            <a:endParaRPr lang="en-US" sz="2800" dirty="0">
              <a:latin typeface="Century Gothic" panose="020B0502020202020204" pitchFamily="34" charset="0"/>
            </a:endParaRPr>
          </a:p>
          <a:p>
            <a:pPr>
              <a:buFont typeface="Wingdings" pitchFamily="2" charset="2"/>
              <a:buChar char="Ø"/>
            </a:pPr>
            <a:r>
              <a:rPr lang="en-IN" sz="2800" dirty="0"/>
              <a:t>OBJECTIVES</a:t>
            </a:r>
            <a:endParaRPr lang="en-US" sz="2800" dirty="0">
              <a:latin typeface="Century Gothic" panose="020B0502020202020204" pitchFamily="34" charset="0"/>
            </a:endParaRPr>
          </a:p>
          <a:p>
            <a:pPr>
              <a:buFont typeface="Wingdings" pitchFamily="2" charset="2"/>
              <a:buChar char="Ø"/>
            </a:pPr>
            <a:r>
              <a:rPr lang="en-IN" sz="2800" dirty="0"/>
              <a:t>APPROACH </a:t>
            </a:r>
            <a:endParaRPr lang="en-IN" sz="2800" dirty="0" smtClean="0"/>
          </a:p>
          <a:p>
            <a:pPr>
              <a:buFont typeface="Wingdings" pitchFamily="2" charset="2"/>
              <a:buChar char="Ø"/>
            </a:pPr>
            <a:r>
              <a:rPr lang="en-IN" sz="2800" dirty="0"/>
              <a:t>DATA COLLECTION </a:t>
            </a:r>
            <a:endParaRPr lang="en-IN" sz="2800" dirty="0" smtClean="0"/>
          </a:p>
          <a:p>
            <a:pPr>
              <a:buFont typeface="Wingdings" pitchFamily="2" charset="2"/>
              <a:buChar char="Ø"/>
            </a:pPr>
            <a:r>
              <a:rPr lang="en-IN" sz="2800" dirty="0"/>
              <a:t>FEATURE SELECTION </a:t>
            </a:r>
            <a:endParaRPr lang="en-IN" sz="2800" dirty="0" smtClean="0"/>
          </a:p>
          <a:p>
            <a:pPr>
              <a:buFont typeface="Wingdings" pitchFamily="2" charset="2"/>
              <a:buChar char="Ø"/>
            </a:pPr>
            <a:r>
              <a:rPr lang="en-IN" sz="2800" dirty="0"/>
              <a:t>FEATURES DISTRIBUTION</a:t>
            </a:r>
            <a:endParaRPr lang="en-IN" sz="2800" dirty="0" smtClean="0"/>
          </a:p>
          <a:p>
            <a:pPr>
              <a:buFont typeface="Wingdings" pitchFamily="2" charset="2"/>
              <a:buChar char="Ø"/>
            </a:pPr>
            <a:r>
              <a:rPr lang="en-IN" sz="2800" dirty="0"/>
              <a:t>MACHINE LEARNING MODELS</a:t>
            </a:r>
            <a:endParaRPr lang="en-US" sz="2800" dirty="0">
              <a:latin typeface="Century Gothic" panose="020B0502020202020204" pitchFamily="34" charset="0"/>
            </a:endParaRPr>
          </a:p>
        </p:txBody>
      </p:sp>
      <p:pic>
        <p:nvPicPr>
          <p:cNvPr id="4" name="Google Shape;93;p14">
            <a:extLst>
              <a:ext uri="{FF2B5EF4-FFF2-40B4-BE49-F238E27FC236}">
                <a16:creationId xmlns:a16="http://schemas.microsoft.com/office/drawing/2014/main" id="{F317EA9A-BB99-314C-84CD-94F0F163B92D}"/>
              </a:ext>
            </a:extLst>
          </p:cNvPr>
          <p:cNvPicPr preferRelativeResize="0"/>
          <p:nvPr/>
        </p:nvPicPr>
        <p:blipFill rotWithShape="1">
          <a:blip r:embed="rId2">
            <a:alphaModFix/>
          </a:blip>
          <a:srcRect/>
          <a:stretch/>
        </p:blipFill>
        <p:spPr>
          <a:xfrm>
            <a:off x="10380117" y="0"/>
            <a:ext cx="1751040" cy="815400"/>
          </a:xfrm>
          <a:prstGeom prst="rect">
            <a:avLst/>
          </a:prstGeom>
          <a:noFill/>
          <a:ln>
            <a:noFill/>
          </a:ln>
        </p:spPr>
      </p:pic>
    </p:spTree>
    <p:extLst>
      <p:ext uri="{BB962C8B-B14F-4D97-AF65-F5344CB8AC3E}">
        <p14:creationId xmlns:p14="http://schemas.microsoft.com/office/powerpoint/2010/main" val="21900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04AA224-2BDE-874E-909F-413BC36CBAF1}"/>
              </a:ext>
            </a:extLst>
          </p:cNvPr>
          <p:cNvSpPr>
            <a:spLocks noGrp="1"/>
          </p:cNvSpPr>
          <p:nvPr>
            <p:ph type="title"/>
          </p:nvPr>
        </p:nvSpPr>
        <p:spPr>
          <a:xfrm>
            <a:off x="888631" y="2349925"/>
            <a:ext cx="3498979" cy="2456442"/>
          </a:xfrm>
          <a:solidFill>
            <a:srgbClr val="00B050"/>
          </a:solidFill>
        </p:spPr>
        <p:txBody>
          <a:bodyPr/>
          <a:lstStyle/>
          <a:p>
            <a:r>
              <a:rPr lang="en-IN" dirty="0"/>
              <a:t/>
            </a:r>
            <a:br>
              <a:rPr lang="en-IN" dirty="0"/>
            </a:br>
            <a:r>
              <a:rPr lang="en-IN" dirty="0"/>
              <a:t>INTRODUCTION</a:t>
            </a:r>
            <a:endParaRPr lang="en-US" dirty="0">
              <a:solidFill>
                <a:schemeClr val="bg1">
                  <a:lumMod val="95000"/>
                  <a:lumOff val="5000"/>
                </a:schemeClr>
              </a:solidFill>
              <a:latin typeface="Century Gothic" panose="020B0502020202020204" pitchFamily="34" charset="0"/>
            </a:endParaRPr>
          </a:p>
        </p:txBody>
      </p:sp>
      <p:sp>
        <p:nvSpPr>
          <p:cNvPr id="14" name="Content Placeholder 2">
            <a:extLst>
              <a:ext uri="{FF2B5EF4-FFF2-40B4-BE49-F238E27FC236}">
                <a16:creationId xmlns:a16="http://schemas.microsoft.com/office/drawing/2014/main" id="{7D6E233F-D164-9A46-AD6E-ECFF063140C8}"/>
              </a:ext>
            </a:extLst>
          </p:cNvPr>
          <p:cNvSpPr>
            <a:spLocks noGrp="1"/>
          </p:cNvSpPr>
          <p:nvPr>
            <p:ph idx="1"/>
          </p:nvPr>
        </p:nvSpPr>
        <p:spPr>
          <a:xfrm>
            <a:off x="5118447" y="803186"/>
            <a:ext cx="6281873" cy="5248622"/>
          </a:xfrm>
        </p:spPr>
        <p:txBody>
          <a:bodyPr>
            <a:normAutofit fontScale="85000" lnSpcReduction="20000"/>
          </a:bodyPr>
          <a:lstStyle/>
          <a:p>
            <a:endParaRPr lang="en-IN" dirty="0"/>
          </a:p>
          <a:p>
            <a:pPr marL="0" indent="0">
              <a:buNone/>
            </a:pPr>
            <a:r>
              <a:rPr lang="en-US" dirty="0" smtClean="0"/>
              <a:t>• </a:t>
            </a:r>
            <a:r>
              <a:rPr lang="en-US" dirty="0"/>
              <a:t>Phishing is the most commonly used social engineering and cyber attack. </a:t>
            </a:r>
            <a:endParaRPr lang="en-US" dirty="0" smtClean="0"/>
          </a:p>
          <a:p>
            <a:pPr marL="0" indent="0">
              <a:buNone/>
            </a:pPr>
            <a:r>
              <a:rPr lang="en-US" dirty="0" smtClean="0"/>
              <a:t>• </a:t>
            </a:r>
            <a:r>
              <a:rPr lang="en-US" dirty="0"/>
              <a:t>Through such attacks, the phisher targets naïve online users by tricking them into revealing confidential information, with the purpose of using it fraudulently. </a:t>
            </a:r>
            <a:endParaRPr lang="en-US" dirty="0" smtClean="0"/>
          </a:p>
          <a:p>
            <a:pPr marL="0" indent="0">
              <a:buNone/>
            </a:pPr>
            <a:r>
              <a:rPr lang="en-US" dirty="0" smtClean="0"/>
              <a:t>• </a:t>
            </a:r>
            <a:r>
              <a:rPr lang="en-US" dirty="0"/>
              <a:t>In order to avoid getting phished, </a:t>
            </a:r>
            <a:endParaRPr lang="en-US" dirty="0" smtClean="0"/>
          </a:p>
          <a:p>
            <a:pPr marL="0" indent="0">
              <a:buNone/>
            </a:pPr>
            <a:r>
              <a:rPr lang="en-US" dirty="0"/>
              <a:t>	</a:t>
            </a:r>
            <a:r>
              <a:rPr lang="en-US" dirty="0" smtClean="0"/>
              <a:t>• </a:t>
            </a:r>
            <a:r>
              <a:rPr lang="en-US" dirty="0"/>
              <a:t>users should have awareness of phishing websites. </a:t>
            </a:r>
            <a:r>
              <a:rPr lang="en-US" dirty="0" smtClean="0"/>
              <a:t>	• </a:t>
            </a:r>
            <a:r>
              <a:rPr lang="en-US" dirty="0"/>
              <a:t>have a blacklist of phishing websites </a:t>
            </a:r>
            <a:r>
              <a:rPr lang="en-US" dirty="0" smtClean="0"/>
              <a:t>which 	          	   requires </a:t>
            </a:r>
            <a:r>
              <a:rPr lang="en-US" dirty="0"/>
              <a:t>the knowledge of website being detected </a:t>
            </a:r>
            <a:r>
              <a:rPr lang="en-US" dirty="0" smtClean="0"/>
              <a:t>	   as </a:t>
            </a:r>
            <a:r>
              <a:rPr lang="en-US" dirty="0"/>
              <a:t>phishing. </a:t>
            </a:r>
            <a:endParaRPr lang="en-US" dirty="0" smtClean="0"/>
          </a:p>
          <a:p>
            <a:pPr marL="0" indent="0">
              <a:buNone/>
            </a:pPr>
            <a:r>
              <a:rPr lang="en-US" dirty="0"/>
              <a:t>	</a:t>
            </a:r>
            <a:r>
              <a:rPr lang="en-US" dirty="0" smtClean="0"/>
              <a:t>• </a:t>
            </a:r>
            <a:r>
              <a:rPr lang="en-US" dirty="0"/>
              <a:t>detect them in their early appearance, using machine </a:t>
            </a:r>
            <a:r>
              <a:rPr lang="en-US" dirty="0" smtClean="0"/>
              <a:t>	   learning </a:t>
            </a:r>
            <a:r>
              <a:rPr lang="en-US" dirty="0"/>
              <a:t>and deep neural network algorithms. </a:t>
            </a:r>
            <a:endParaRPr lang="en-US" dirty="0" smtClean="0"/>
          </a:p>
          <a:p>
            <a:pPr marL="0" indent="0">
              <a:buNone/>
            </a:pPr>
            <a:r>
              <a:rPr lang="en-US" dirty="0" smtClean="0"/>
              <a:t>• </a:t>
            </a:r>
            <a:r>
              <a:rPr lang="en-US" dirty="0"/>
              <a:t>Of the above three, the machine learning based method is proven to be most effective than the other methods. </a:t>
            </a:r>
            <a:endParaRPr lang="en-US" dirty="0" smtClean="0"/>
          </a:p>
          <a:p>
            <a:pPr marL="0" indent="0">
              <a:buNone/>
            </a:pPr>
            <a:r>
              <a:rPr lang="en-US" dirty="0" smtClean="0"/>
              <a:t>• </a:t>
            </a:r>
            <a:r>
              <a:rPr lang="en-US" dirty="0"/>
              <a:t>Even then, online users are still being trapped into revealing sensitive information in phishing websites.</a:t>
            </a:r>
            <a:endParaRPr lang="en-IN" dirty="0"/>
          </a:p>
        </p:txBody>
      </p:sp>
      <p:pic>
        <p:nvPicPr>
          <p:cNvPr id="15" name="Google Shape;93;p14">
            <a:extLst>
              <a:ext uri="{FF2B5EF4-FFF2-40B4-BE49-F238E27FC236}">
                <a16:creationId xmlns:a16="http://schemas.microsoft.com/office/drawing/2014/main" id="{B2021375-5DBF-8443-AF19-71E628D7DABA}"/>
              </a:ext>
            </a:extLst>
          </p:cNvPr>
          <p:cNvPicPr preferRelativeResize="0"/>
          <p:nvPr/>
        </p:nvPicPr>
        <p:blipFill rotWithShape="1">
          <a:blip r:embed="rId2">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333608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E23C-7E42-244E-9116-7ADC316F7006}"/>
              </a:ext>
            </a:extLst>
          </p:cNvPr>
          <p:cNvSpPr>
            <a:spLocks noGrp="1"/>
          </p:cNvSpPr>
          <p:nvPr>
            <p:ph type="title"/>
          </p:nvPr>
        </p:nvSpPr>
        <p:spPr>
          <a:solidFill>
            <a:srgbClr val="00B050"/>
          </a:solidFill>
        </p:spPr>
        <p:txBody>
          <a:bodyPr/>
          <a:lstStyle/>
          <a:p>
            <a:r>
              <a:rPr lang="en-US" dirty="0">
                <a:solidFill>
                  <a:schemeClr val="bg1">
                    <a:lumMod val="95000"/>
                    <a:lumOff val="5000"/>
                  </a:schemeClr>
                </a:solidFill>
                <a:latin typeface="Century Gothic" panose="020B0502020202020204" pitchFamily="34" charset="0"/>
              </a:rPr>
              <a:t>OBJECTIVES</a:t>
            </a:r>
          </a:p>
        </p:txBody>
      </p:sp>
      <p:sp>
        <p:nvSpPr>
          <p:cNvPr id="3" name="Content Placeholder 2">
            <a:extLst>
              <a:ext uri="{FF2B5EF4-FFF2-40B4-BE49-F238E27FC236}">
                <a16:creationId xmlns:a16="http://schemas.microsoft.com/office/drawing/2014/main" id="{A901BF77-ADEE-AF4C-89BC-5125E13ED0A7}"/>
              </a:ext>
            </a:extLst>
          </p:cNvPr>
          <p:cNvSpPr>
            <a:spLocks noGrp="1"/>
          </p:cNvSpPr>
          <p:nvPr>
            <p:ph idx="1"/>
          </p:nvPr>
        </p:nvSpPr>
        <p:spPr>
          <a:xfrm>
            <a:off x="5144573" y="1051380"/>
            <a:ext cx="6281873" cy="5248622"/>
          </a:xfrm>
        </p:spPr>
        <p:txBody>
          <a:bodyPr>
            <a:normAutofit/>
          </a:bodyPr>
          <a:lstStyle/>
          <a:p>
            <a:pPr>
              <a:buFont typeface="Wingdings" pitchFamily="2" charset="2"/>
              <a:buChar char="Ø"/>
            </a:pPr>
            <a:r>
              <a:rPr lang="en-US" dirty="0"/>
              <a:t>A phishing website is a common social engineering method that mimics trustful uniform resource locators (URLs) and webpages. 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p>
        </p:txBody>
      </p:sp>
      <p:pic>
        <p:nvPicPr>
          <p:cNvPr id="4" name="Google Shape;93;p14">
            <a:extLst>
              <a:ext uri="{FF2B5EF4-FFF2-40B4-BE49-F238E27FC236}">
                <a16:creationId xmlns:a16="http://schemas.microsoft.com/office/drawing/2014/main" id="{51BE7368-82DF-DC4D-9E2B-F1105675B7D2}"/>
              </a:ext>
            </a:extLst>
          </p:cNvPr>
          <p:cNvPicPr preferRelativeResize="0"/>
          <p:nvPr/>
        </p:nvPicPr>
        <p:blipFill rotWithShape="1">
          <a:blip r:embed="rId2">
            <a:alphaModFix/>
          </a:blip>
          <a:srcRect/>
          <a:stretch/>
        </p:blipFill>
        <p:spPr>
          <a:xfrm>
            <a:off x="10380117" y="-12214"/>
            <a:ext cx="1751040" cy="815400"/>
          </a:xfrm>
          <a:prstGeom prst="rect">
            <a:avLst/>
          </a:prstGeom>
          <a:noFill/>
          <a:ln>
            <a:noFill/>
          </a:ln>
        </p:spPr>
      </p:pic>
    </p:spTree>
    <p:extLst>
      <p:ext uri="{BB962C8B-B14F-4D97-AF65-F5344CB8AC3E}">
        <p14:creationId xmlns:p14="http://schemas.microsoft.com/office/powerpoint/2010/main" val="137012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APPROACH</a:t>
            </a:r>
          </a:p>
        </p:txBody>
      </p:sp>
      <p:sp>
        <p:nvSpPr>
          <p:cNvPr id="7" name="Content Placeholder 6"/>
          <p:cNvSpPr>
            <a:spLocks noGrp="1"/>
          </p:cNvSpPr>
          <p:nvPr>
            <p:ph idx="1"/>
          </p:nvPr>
        </p:nvSpPr>
        <p:spPr/>
        <p:txBody>
          <a:bodyPr>
            <a:normAutofit fontScale="92500" lnSpcReduction="20000"/>
          </a:bodyPr>
          <a:lstStyle/>
          <a:p>
            <a:pPr marL="0" indent="0">
              <a:buNone/>
            </a:pPr>
            <a:r>
              <a:rPr lang="en-US" dirty="0"/>
              <a:t>Below mentioned are the steps involved in the completion of this project: </a:t>
            </a:r>
            <a:endParaRPr lang="en-US" dirty="0" smtClean="0"/>
          </a:p>
          <a:p>
            <a:pPr marL="0" indent="0">
              <a:buNone/>
            </a:pPr>
            <a:r>
              <a:rPr lang="en-US" dirty="0" smtClean="0"/>
              <a:t>• </a:t>
            </a:r>
            <a:r>
              <a:rPr lang="en-US" dirty="0"/>
              <a:t>Collect dataset containing phishing and legitimate websites from the open source platforms. </a:t>
            </a:r>
            <a:endParaRPr lang="en-US" dirty="0" smtClean="0"/>
          </a:p>
          <a:p>
            <a:pPr marL="0" indent="0">
              <a:buNone/>
            </a:pPr>
            <a:r>
              <a:rPr lang="en-US" dirty="0" smtClean="0"/>
              <a:t>• </a:t>
            </a:r>
            <a:r>
              <a:rPr lang="en-US" dirty="0"/>
              <a:t>Write a code to extract the required features from the URL database. </a:t>
            </a:r>
            <a:endParaRPr lang="en-US" dirty="0" smtClean="0"/>
          </a:p>
          <a:p>
            <a:pPr marL="0" indent="0">
              <a:buNone/>
            </a:pPr>
            <a:r>
              <a:rPr lang="en-US" dirty="0" smtClean="0"/>
              <a:t>• </a:t>
            </a:r>
            <a:r>
              <a:rPr lang="en-US" dirty="0"/>
              <a:t>Analyze and preprocess the dataset by using EDA techniques. </a:t>
            </a:r>
            <a:endParaRPr lang="en-US" dirty="0" smtClean="0"/>
          </a:p>
          <a:p>
            <a:pPr marL="0" indent="0">
              <a:buNone/>
            </a:pPr>
            <a:r>
              <a:rPr lang="en-US" dirty="0" smtClean="0"/>
              <a:t>• </a:t>
            </a:r>
            <a:r>
              <a:rPr lang="en-US" dirty="0"/>
              <a:t>Divide the dataset into training and testing sets. </a:t>
            </a:r>
            <a:endParaRPr lang="en-US" dirty="0" smtClean="0"/>
          </a:p>
          <a:p>
            <a:pPr marL="0" indent="0">
              <a:buNone/>
            </a:pPr>
            <a:r>
              <a:rPr lang="en-US" dirty="0" smtClean="0"/>
              <a:t>•</a:t>
            </a:r>
            <a:r>
              <a:rPr lang="en-US" dirty="0" smtClean="0"/>
              <a:t>I </a:t>
            </a:r>
            <a:r>
              <a:rPr lang="en-US" dirty="0" smtClean="0"/>
              <a:t>will use, </a:t>
            </a:r>
            <a:r>
              <a:rPr lang="en-US" dirty="0"/>
              <a:t> </a:t>
            </a:r>
            <a:r>
              <a:rPr lang="en-US" dirty="0" smtClean="0"/>
              <a:t>selected </a:t>
            </a:r>
            <a:r>
              <a:rPr lang="en-US" dirty="0"/>
              <a:t>machine learning and deep neural network algorithms like SVM, Random Forest, </a:t>
            </a:r>
            <a:r>
              <a:rPr lang="en-US" dirty="0" err="1"/>
              <a:t>Autoencoder</a:t>
            </a:r>
            <a:r>
              <a:rPr lang="en-US" dirty="0"/>
              <a:t> on the dataset. </a:t>
            </a:r>
            <a:endParaRPr lang="en-US" dirty="0" smtClean="0"/>
          </a:p>
          <a:p>
            <a:pPr marL="0" indent="0">
              <a:buNone/>
            </a:pPr>
            <a:r>
              <a:rPr lang="en-US" dirty="0" smtClean="0"/>
              <a:t>• </a:t>
            </a:r>
            <a:r>
              <a:rPr lang="en-US" dirty="0"/>
              <a:t>Write a code for displaying the evaluation result considering accuracy metrics. </a:t>
            </a:r>
            <a:endParaRPr lang="en-US" dirty="0" smtClean="0"/>
          </a:p>
          <a:p>
            <a:pPr marL="0" indent="0">
              <a:buNone/>
            </a:pPr>
            <a:r>
              <a:rPr lang="en-US" dirty="0" smtClean="0"/>
              <a:t>• </a:t>
            </a:r>
            <a:r>
              <a:rPr lang="en-US" dirty="0"/>
              <a:t>Compare the obtained results for trained models and specify which is better.</a:t>
            </a:r>
            <a:endParaRPr lang="en-IN" dirty="0"/>
          </a:p>
        </p:txBody>
      </p:sp>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2">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345657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DATA COLLECTION</a:t>
            </a:r>
          </a:p>
        </p:txBody>
      </p:sp>
      <p:sp>
        <p:nvSpPr>
          <p:cNvPr id="7" name="Content Placeholder 6"/>
          <p:cNvSpPr>
            <a:spLocks noGrp="1"/>
          </p:cNvSpPr>
          <p:nvPr>
            <p:ph idx="1"/>
          </p:nvPr>
        </p:nvSpPr>
        <p:spPr/>
        <p:txBody>
          <a:bodyPr>
            <a:normAutofit/>
          </a:bodyPr>
          <a:lstStyle/>
          <a:p>
            <a:pPr marL="0" indent="0">
              <a:buNone/>
            </a:pPr>
            <a:r>
              <a:rPr lang="en-US" dirty="0"/>
              <a:t>• Legitimate URLs are collected from the dataset provided by University of New Brunswick, </a:t>
            </a:r>
            <a:r>
              <a:rPr lang="en-US" dirty="0">
                <a:hlinkClick r:id="rId2"/>
              </a:rPr>
              <a:t>https://www.unb.ca/cic/datasets/url-2016.html</a:t>
            </a:r>
            <a:r>
              <a:rPr lang="en-US" dirty="0"/>
              <a:t>. </a:t>
            </a:r>
            <a:endParaRPr lang="en-US" dirty="0" smtClean="0"/>
          </a:p>
          <a:p>
            <a:pPr marL="0" indent="0">
              <a:buNone/>
            </a:pPr>
            <a:r>
              <a:rPr lang="en-US" dirty="0" smtClean="0"/>
              <a:t>• </a:t>
            </a:r>
            <a:r>
              <a:rPr lang="en-US" dirty="0"/>
              <a:t>From the collection, 5000 URLs are randomly picked. </a:t>
            </a:r>
            <a:endParaRPr lang="en-US" dirty="0" smtClean="0"/>
          </a:p>
          <a:p>
            <a:pPr marL="0" indent="0">
              <a:buNone/>
            </a:pPr>
            <a:r>
              <a:rPr lang="en-US" dirty="0" smtClean="0"/>
              <a:t>• </a:t>
            </a:r>
            <a:r>
              <a:rPr lang="en-US" dirty="0"/>
              <a:t>Phishing URLs are collected from </a:t>
            </a:r>
            <a:r>
              <a:rPr lang="en-US" dirty="0" err="1"/>
              <a:t>opensource</a:t>
            </a:r>
            <a:r>
              <a:rPr lang="en-US" dirty="0"/>
              <a:t> service called </a:t>
            </a:r>
            <a:r>
              <a:rPr lang="en-US" dirty="0" err="1"/>
              <a:t>PhishTank</a:t>
            </a:r>
            <a:r>
              <a:rPr lang="en-US" dirty="0"/>
              <a:t> . This service provide a set of phishing URLs in multiple formats like csv, </a:t>
            </a:r>
            <a:r>
              <a:rPr lang="en-US" dirty="0" err="1"/>
              <a:t>json</a:t>
            </a:r>
            <a:r>
              <a:rPr lang="en-US" dirty="0"/>
              <a:t> etc. that gets updated hourly. </a:t>
            </a:r>
            <a:endParaRPr lang="en-US" dirty="0" smtClean="0"/>
          </a:p>
          <a:p>
            <a:pPr marL="0" indent="0">
              <a:buNone/>
            </a:pPr>
            <a:r>
              <a:rPr lang="en-US" dirty="0" smtClean="0"/>
              <a:t>• </a:t>
            </a:r>
            <a:r>
              <a:rPr lang="en-US" dirty="0"/>
              <a:t>Form the obtained collection, 5000 URLs are randomly picked.</a:t>
            </a:r>
            <a:endParaRPr lang="en-IN" dirty="0"/>
          </a:p>
        </p:txBody>
      </p:sp>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3">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338139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FEATURE SELECTION</a:t>
            </a:r>
          </a:p>
        </p:txBody>
      </p:sp>
      <p:sp>
        <p:nvSpPr>
          <p:cNvPr id="7" name="Content Placeholder 6"/>
          <p:cNvSpPr>
            <a:spLocks noGrp="1"/>
          </p:cNvSpPr>
          <p:nvPr>
            <p:ph idx="1"/>
          </p:nvPr>
        </p:nvSpPr>
        <p:spPr/>
        <p:txBody>
          <a:bodyPr>
            <a:normAutofit lnSpcReduction="10000"/>
          </a:bodyPr>
          <a:lstStyle/>
          <a:p>
            <a:pPr marL="0" indent="0">
              <a:buNone/>
            </a:pPr>
            <a:r>
              <a:rPr lang="en-US" dirty="0"/>
              <a:t>• The following category of features are selected: </a:t>
            </a:r>
            <a:endParaRPr lang="en-US" dirty="0" smtClean="0"/>
          </a:p>
          <a:p>
            <a:pPr marL="0" indent="0">
              <a:buNone/>
            </a:pPr>
            <a:r>
              <a:rPr lang="en-US" dirty="0"/>
              <a:t>	</a:t>
            </a:r>
            <a:r>
              <a:rPr lang="en-US" dirty="0" smtClean="0"/>
              <a:t>• </a:t>
            </a:r>
            <a:r>
              <a:rPr lang="en-US" dirty="0"/>
              <a:t>Address Bar based Features </a:t>
            </a:r>
            <a:endParaRPr lang="en-US" dirty="0" smtClean="0"/>
          </a:p>
          <a:p>
            <a:pPr marL="0" indent="0">
              <a:buNone/>
            </a:pPr>
            <a:r>
              <a:rPr lang="en-US" dirty="0" smtClean="0"/>
              <a:t>	• </a:t>
            </a:r>
            <a:r>
              <a:rPr lang="en-US" dirty="0"/>
              <a:t>Domain based Features </a:t>
            </a:r>
            <a:endParaRPr lang="en-US" dirty="0" smtClean="0"/>
          </a:p>
          <a:p>
            <a:pPr marL="0" indent="0">
              <a:buNone/>
            </a:pPr>
            <a:r>
              <a:rPr lang="en-US" dirty="0" smtClean="0"/>
              <a:t>	• </a:t>
            </a:r>
            <a:r>
              <a:rPr lang="en-US" dirty="0"/>
              <a:t>HTML &amp; </a:t>
            </a:r>
            <a:r>
              <a:rPr lang="en-US" dirty="0" err="1"/>
              <a:t>Javascript</a:t>
            </a:r>
            <a:r>
              <a:rPr lang="en-US" dirty="0"/>
              <a:t> based Feature </a:t>
            </a:r>
            <a:endParaRPr lang="en-US" dirty="0" smtClean="0"/>
          </a:p>
          <a:p>
            <a:pPr marL="0" indent="0">
              <a:buNone/>
            </a:pPr>
            <a:r>
              <a:rPr lang="en-US" dirty="0" smtClean="0"/>
              <a:t>• </a:t>
            </a:r>
            <a:r>
              <a:rPr lang="en-US" dirty="0"/>
              <a:t>Address Bar based Features considered are: </a:t>
            </a:r>
            <a:endParaRPr lang="en-US" dirty="0" smtClean="0"/>
          </a:p>
          <a:p>
            <a:pPr marL="0" indent="0">
              <a:buNone/>
            </a:pPr>
            <a:r>
              <a:rPr lang="en-US" dirty="0" smtClean="0"/>
              <a:t>	• </a:t>
            </a:r>
            <a:r>
              <a:rPr lang="en-US" dirty="0" err="1"/>
              <a:t>Domian</a:t>
            </a:r>
            <a:r>
              <a:rPr lang="en-US" dirty="0"/>
              <a:t> of URL </a:t>
            </a:r>
            <a:r>
              <a:rPr lang="en-US" dirty="0" smtClean="0"/>
              <a:t>		• </a:t>
            </a:r>
            <a:r>
              <a:rPr lang="en-US" dirty="0"/>
              <a:t>Redirection ‘//’ in URL </a:t>
            </a:r>
            <a:endParaRPr lang="en-US" dirty="0" smtClean="0"/>
          </a:p>
          <a:p>
            <a:pPr marL="0" indent="0">
              <a:buNone/>
            </a:pPr>
            <a:r>
              <a:rPr lang="en-US" dirty="0" smtClean="0"/>
              <a:t>	• </a:t>
            </a:r>
            <a:r>
              <a:rPr lang="en-US" dirty="0"/>
              <a:t>IP Address in URL </a:t>
            </a:r>
            <a:r>
              <a:rPr lang="en-US" dirty="0" smtClean="0"/>
              <a:t>	• </a:t>
            </a:r>
            <a:r>
              <a:rPr lang="en-US" dirty="0"/>
              <a:t>‘http/</a:t>
            </a:r>
            <a:r>
              <a:rPr lang="en-US" dirty="0" err="1"/>
              <a:t>https’</a:t>
            </a:r>
            <a:r>
              <a:rPr lang="en-US" dirty="0"/>
              <a:t> in Domain </a:t>
            </a:r>
            <a:r>
              <a:rPr lang="en-US" dirty="0" smtClean="0"/>
              <a:t>				   name </a:t>
            </a:r>
          </a:p>
          <a:p>
            <a:pPr marL="0" indent="0">
              <a:buNone/>
            </a:pPr>
            <a:r>
              <a:rPr lang="en-US" dirty="0" smtClean="0"/>
              <a:t>	• </a:t>
            </a:r>
            <a:r>
              <a:rPr lang="en-US" dirty="0"/>
              <a:t>‘@’ Symbol in URL </a:t>
            </a:r>
            <a:r>
              <a:rPr lang="en-US" dirty="0" smtClean="0"/>
              <a:t>	• </a:t>
            </a:r>
            <a:r>
              <a:rPr lang="en-US" dirty="0"/>
              <a:t>Using URL Shortening </a:t>
            </a:r>
            <a:r>
              <a:rPr lang="en-US" dirty="0" smtClean="0"/>
              <a:t>				  Service </a:t>
            </a:r>
          </a:p>
          <a:p>
            <a:pPr marL="0" indent="0">
              <a:buNone/>
            </a:pPr>
            <a:r>
              <a:rPr lang="en-US" dirty="0"/>
              <a:t>	</a:t>
            </a:r>
            <a:r>
              <a:rPr lang="en-US" dirty="0" smtClean="0"/>
              <a:t>• </a:t>
            </a:r>
            <a:r>
              <a:rPr lang="en-US" dirty="0"/>
              <a:t>Length of URL 	</a:t>
            </a:r>
            <a:r>
              <a:rPr lang="en-US" dirty="0" smtClean="0"/>
              <a:t>	• </a:t>
            </a:r>
            <a:r>
              <a:rPr lang="en-US" dirty="0"/>
              <a:t>Prefix or Suffix "-" in </a:t>
            </a:r>
            <a:r>
              <a:rPr lang="en-US" dirty="0" smtClean="0"/>
              <a:t>				   Domain </a:t>
            </a:r>
          </a:p>
          <a:p>
            <a:pPr marL="0" indent="0">
              <a:buNone/>
            </a:pPr>
            <a:r>
              <a:rPr lang="en-US" dirty="0" smtClean="0"/>
              <a:t>	• </a:t>
            </a:r>
            <a:r>
              <a:rPr lang="en-US" dirty="0"/>
              <a:t>Depth of URL</a:t>
            </a:r>
            <a:endParaRPr lang="en-IN" dirty="0"/>
          </a:p>
        </p:txBody>
      </p:sp>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2">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176669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FEATURE SELECTION (CONT.)</a:t>
            </a:r>
          </a:p>
        </p:txBody>
      </p:sp>
      <p:sp>
        <p:nvSpPr>
          <p:cNvPr id="7" name="Content Placeholder 6"/>
          <p:cNvSpPr>
            <a:spLocks noGrp="1"/>
          </p:cNvSpPr>
          <p:nvPr>
            <p:ph idx="1"/>
          </p:nvPr>
        </p:nvSpPr>
        <p:spPr/>
        <p:txBody>
          <a:bodyPr>
            <a:normAutofit/>
          </a:bodyPr>
          <a:lstStyle/>
          <a:p>
            <a:pPr marL="0" indent="0">
              <a:buNone/>
            </a:pPr>
            <a:r>
              <a:rPr lang="en-US" dirty="0"/>
              <a:t>• Domain based Features considered are</a:t>
            </a:r>
            <a:r>
              <a:rPr lang="en-US" dirty="0" smtClean="0"/>
              <a:t>:</a:t>
            </a:r>
          </a:p>
          <a:p>
            <a:pPr marL="0" indent="0">
              <a:buNone/>
            </a:pPr>
            <a:r>
              <a:rPr lang="en-US" dirty="0" smtClean="0"/>
              <a:t>	• </a:t>
            </a:r>
            <a:r>
              <a:rPr lang="en-US" dirty="0"/>
              <a:t>DNS Record 	</a:t>
            </a:r>
            <a:r>
              <a:rPr lang="en-US" dirty="0" smtClean="0"/>
              <a:t>	• </a:t>
            </a:r>
            <a:r>
              <a:rPr lang="en-US" dirty="0"/>
              <a:t>Age of Domain </a:t>
            </a:r>
            <a:endParaRPr lang="en-US" dirty="0" smtClean="0"/>
          </a:p>
          <a:p>
            <a:pPr marL="0" indent="0">
              <a:buNone/>
            </a:pPr>
            <a:r>
              <a:rPr lang="en-US" dirty="0" smtClean="0"/>
              <a:t>	• </a:t>
            </a:r>
            <a:r>
              <a:rPr lang="en-US" dirty="0"/>
              <a:t>Website Traffic </a:t>
            </a:r>
            <a:r>
              <a:rPr lang="en-US" dirty="0" smtClean="0"/>
              <a:t>		• </a:t>
            </a:r>
            <a:r>
              <a:rPr lang="en-US" dirty="0"/>
              <a:t>End Period of </a:t>
            </a:r>
            <a:r>
              <a:rPr lang="en-US" dirty="0" smtClean="0"/>
              <a:t>Domain</a:t>
            </a:r>
          </a:p>
          <a:p>
            <a:pPr marL="0" indent="0">
              <a:buNone/>
            </a:pPr>
            <a:r>
              <a:rPr lang="en-US" dirty="0"/>
              <a:t>• HTML and JavaScript based Features considered are</a:t>
            </a:r>
            <a:r>
              <a:rPr lang="en-US" dirty="0" smtClean="0"/>
              <a:t>:</a:t>
            </a:r>
          </a:p>
          <a:p>
            <a:pPr marL="0" indent="0">
              <a:buNone/>
            </a:pPr>
            <a:r>
              <a:rPr lang="en-US" dirty="0" smtClean="0"/>
              <a:t>	• </a:t>
            </a:r>
            <a:r>
              <a:rPr lang="en-US" dirty="0"/>
              <a:t>Iframe Redirection </a:t>
            </a:r>
            <a:r>
              <a:rPr lang="en-US" dirty="0" smtClean="0"/>
              <a:t>	• </a:t>
            </a:r>
            <a:r>
              <a:rPr lang="en-US" dirty="0"/>
              <a:t>Disabling Right Click </a:t>
            </a:r>
            <a:endParaRPr lang="en-US" dirty="0" smtClean="0"/>
          </a:p>
          <a:p>
            <a:pPr marL="0" indent="0">
              <a:buNone/>
            </a:pPr>
            <a:r>
              <a:rPr lang="en-US" dirty="0" smtClean="0"/>
              <a:t>	• </a:t>
            </a:r>
            <a:r>
              <a:rPr lang="en-US" dirty="0"/>
              <a:t>Status Bar Customization </a:t>
            </a:r>
            <a:r>
              <a:rPr lang="en-US" dirty="0" smtClean="0"/>
              <a:t>• </a:t>
            </a:r>
            <a:r>
              <a:rPr lang="en-US" dirty="0"/>
              <a:t>Website </a:t>
            </a:r>
            <a:r>
              <a:rPr lang="en-US" dirty="0" smtClean="0"/>
              <a:t>Forwarding</a:t>
            </a:r>
          </a:p>
          <a:p>
            <a:pPr marL="0" indent="0">
              <a:buNone/>
            </a:pPr>
            <a:r>
              <a:rPr lang="en-US" dirty="0"/>
              <a:t>• All together 17 features are extracted from the </a:t>
            </a:r>
            <a:r>
              <a:rPr lang="en-US" dirty="0" smtClean="0"/>
              <a:t>dataset.</a:t>
            </a:r>
            <a:endParaRPr lang="en-IN" dirty="0"/>
          </a:p>
        </p:txBody>
      </p:sp>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2">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378608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00B050"/>
          </a:solidFill>
        </p:spPr>
        <p:txBody>
          <a:bodyPr/>
          <a:lstStyle/>
          <a:p>
            <a:pPr lvl="0" defTabSz="457200">
              <a:lnSpc>
                <a:spcPct val="100000"/>
              </a:lnSpc>
              <a:spcBef>
                <a:spcPts val="0"/>
              </a:spcBef>
              <a:defRPr/>
            </a:pPr>
            <a:r>
              <a:rPr lang="en-IN" dirty="0"/>
              <a:t>FEATURES DISTRIBUTION</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0460" y="803275"/>
            <a:ext cx="5437017" cy="5248275"/>
          </a:xfrm>
        </p:spPr>
      </p:pic>
      <p:pic>
        <p:nvPicPr>
          <p:cNvPr id="8" name="Google Shape;93;p14">
            <a:extLst>
              <a:ext uri="{FF2B5EF4-FFF2-40B4-BE49-F238E27FC236}">
                <a16:creationId xmlns:a16="http://schemas.microsoft.com/office/drawing/2014/main" id="{EA3939E3-8C66-D04A-A145-1368C0A3E4EA}"/>
              </a:ext>
            </a:extLst>
          </p:cNvPr>
          <p:cNvPicPr preferRelativeResize="0"/>
          <p:nvPr/>
        </p:nvPicPr>
        <p:blipFill rotWithShape="1">
          <a:blip r:embed="rId3">
            <a:alphaModFix/>
          </a:blip>
          <a:srcRect/>
          <a:stretch/>
        </p:blipFill>
        <p:spPr>
          <a:xfrm>
            <a:off x="10440960" y="0"/>
            <a:ext cx="1751040" cy="815400"/>
          </a:xfrm>
          <a:prstGeom prst="rect">
            <a:avLst/>
          </a:prstGeom>
          <a:noFill/>
          <a:ln>
            <a:noFill/>
          </a:ln>
        </p:spPr>
      </p:pic>
    </p:spTree>
    <p:extLst>
      <p:ext uri="{BB962C8B-B14F-4D97-AF65-F5344CB8AC3E}">
        <p14:creationId xmlns:p14="http://schemas.microsoft.com/office/powerpoint/2010/main" val="387311774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8B52BE-6787-403E-A094-B18CEB016691}">
  <ds:schemaRefs>
    <ds:schemaRef ds:uri="http://schemas.microsoft.com/sharepoint/v3/contenttype/forms"/>
  </ds:schemaRefs>
</ds:datastoreItem>
</file>

<file path=customXml/itemProps2.xml><?xml version="1.0" encoding="utf-8"?>
<ds:datastoreItem xmlns:ds="http://schemas.openxmlformats.org/officeDocument/2006/customXml" ds:itemID="{D0FE9C68-0C22-4EEC-B457-063807029368}">
  <ds:schemaRefs>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16c05727-aa75-4e4a-9b5f-8a80a1165891"/>
    <ds:schemaRef ds:uri="http://purl.org/dc/dcmitype/"/>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805</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Arial</vt:lpstr>
      <vt:lpstr>Calibri</vt:lpstr>
      <vt:lpstr>Calibri Light</vt:lpstr>
      <vt:lpstr>Century Gothic</vt:lpstr>
      <vt:lpstr>Constantia</vt:lpstr>
      <vt:lpstr>Corbel</vt:lpstr>
      <vt:lpstr>Gill Sans</vt:lpstr>
      <vt:lpstr>Helvetica Light</vt:lpstr>
      <vt:lpstr>Helvetica Neue Medium</vt:lpstr>
      <vt:lpstr>Raleway</vt:lpstr>
      <vt:lpstr>Rockwell</vt:lpstr>
      <vt:lpstr>Wingdings</vt:lpstr>
      <vt:lpstr>Office Theme</vt:lpstr>
      <vt:lpstr>Atlas</vt:lpstr>
      <vt:lpstr>MACHINE LEARNING IN CYBERSECURITY</vt:lpstr>
      <vt:lpstr>TABLE  OF CONTENT</vt:lpstr>
      <vt:lpstr> INTRODUCTION</vt:lpstr>
      <vt:lpstr>OBJECTIVES</vt:lpstr>
      <vt:lpstr>APPROACH</vt:lpstr>
      <vt:lpstr>DATA COLLECTION</vt:lpstr>
      <vt:lpstr>FEATURE SELECTION</vt:lpstr>
      <vt:lpstr>FEATURE SELECTION (CONT.)</vt:lpstr>
      <vt:lpstr>FEATURES DISTRIBUTION</vt:lpstr>
      <vt:lpstr>MACHINE LEARNING MODELS</vt:lpstr>
      <vt:lpstr>NEXT STEPS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2020-10-13T10:48:25Z</dcterms:created>
  <dcterms:modified xsi:type="dcterms:W3CDTF">2021-02-24T08:21:19Z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