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3"/>
  </p:notesMasterIdLst>
  <p:sldIdLst>
    <p:sldId id="277" r:id="rId2"/>
    <p:sldId id="260" r:id="rId3"/>
    <p:sldId id="309" r:id="rId4"/>
    <p:sldId id="310" r:id="rId5"/>
    <p:sldId id="305" r:id="rId6"/>
    <p:sldId id="308" r:id="rId7"/>
    <p:sldId id="264" r:id="rId8"/>
    <p:sldId id="261" r:id="rId9"/>
    <p:sldId id="296" r:id="rId10"/>
    <p:sldId id="280" r:id="rId11"/>
    <p:sldId id="27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CB6BBEF7-9717-4733-A929-535518E6EBF6}">
          <p14:sldIdLst>
            <p14:sldId id="277"/>
            <p14:sldId id="260"/>
            <p14:sldId id="309"/>
            <p14:sldId id="310"/>
            <p14:sldId id="305"/>
            <p14:sldId id="308"/>
            <p14:sldId id="264"/>
            <p14:sldId id="261"/>
            <p14:sldId id="296"/>
            <p14:sldId id="280"/>
          </p14:sldIdLst>
        </p14:section>
        <p14:section name="Author Your Presentation" id="{16378913-E5ED-4281-BAF5-F1F938CB0BED}">
          <p14:sldIdLst/>
        </p14:section>
        <p14:section name="Enrich Your Presentation" id="{E2D565D1-BA5E-44E6-A40E-50A644912248}">
          <p14:sldIdLst/>
        </p14:section>
        <p14:section name="Share Your Presentation" id="{71D59651-8EFA-4415-9623-98B4C4A8699C}">
          <p14:sldIdLst/>
        </p14:section>
        <p14:section name="What's Your Message?" id="{3DAC647D-1BDE-4B25-A7F1-4DBC272CFF2F}">
          <p14:sldIdLst>
            <p14:sldId id="27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74" autoAdjust="0"/>
    <p:restoredTop sz="80464" autoAdjust="0"/>
  </p:normalViewPr>
  <p:slideViewPr>
    <p:cSldViewPr>
      <p:cViewPr varScale="1">
        <p:scale>
          <a:sx n="98" d="100"/>
          <a:sy n="98" d="100"/>
        </p:scale>
        <p:origin x="-1904" y="-104"/>
      </p:cViewPr>
      <p:guideLst>
        <p:guide orient="horz" pos="2160"/>
        <p:guide pos="2880"/>
      </p:guideLst>
    </p:cSldViewPr>
  </p:slideViewPr>
  <p:outlineViewPr>
    <p:cViewPr>
      <p:scale>
        <a:sx n="33" d="100"/>
        <a:sy n="33" d="100"/>
      </p:scale>
      <p:origin x="0" y="198"/>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F830A1-3891-4B82-A120-081866556DA0}" type="datetimeFigureOut">
              <a:rPr lang="en-US" smtClean="0"/>
              <a:pPr/>
              <a:t>2/14/11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CC9574-A819-4FE4-99A7-1E27AD09ADC2}" type="slidenum">
              <a:rPr lang="en-US" smtClean="0"/>
              <a:pPr/>
              <a:t>‹#›</a:t>
            </a:fld>
            <a:endParaRPr lang="en-US" dirty="0"/>
          </a:p>
        </p:txBody>
      </p:sp>
    </p:spTree>
    <p:extLst>
      <p:ext uri="{BB962C8B-B14F-4D97-AF65-F5344CB8AC3E}">
        <p14:creationId xmlns:p14="http://schemas.microsoft.com/office/powerpoint/2010/main" val="32641735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presentation demonstrates the new capabilities of PowerPoint and it is best viewed in Slide Show. These slides are designed to give you great ideas for the presentations you’ll create in PowerPoint 2011!</a:t>
            </a:r>
          </a:p>
          <a:p>
            <a:endParaRPr lang="en-US" dirty="0" smtClean="0"/>
          </a:p>
          <a:p>
            <a:r>
              <a:rPr lang="en-US" sz="1200" kern="1200" dirty="0" smtClean="0">
                <a:solidFill>
                  <a:schemeClr val="tx1"/>
                </a:solidFill>
                <a:effectLst/>
                <a:latin typeface="+mn-lt"/>
                <a:ea typeface="+mn-ea"/>
                <a:cs typeface="+mn-cs"/>
              </a:rPr>
              <a:t>For more sample templates, click the File menu, and then click New From Template.  Under Templates, click Presentations.</a:t>
            </a:r>
            <a:endParaRPr lang="en-US" dirty="0" smtClean="0"/>
          </a:p>
        </p:txBody>
      </p:sp>
      <p:sp>
        <p:nvSpPr>
          <p:cNvPr id="4" name="Slide Number Placeholder 3"/>
          <p:cNvSpPr>
            <a:spLocks noGrp="1"/>
          </p:cNvSpPr>
          <p:nvPr>
            <p:ph type="sldNum" sz="quarter" idx="10"/>
          </p:nvPr>
        </p:nvSpPr>
        <p:spPr/>
        <p:txBody>
          <a:bodyPr/>
          <a:lstStyle/>
          <a:p>
            <a:fld id="{58CC9574-A819-4FE4-99A7-1E27AD09ADC2}"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2</a:t>
            </a:fld>
            <a:endParaRPr lang="en-US" dirty="0">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3</a:t>
            </a:fld>
            <a:endParaRPr lang="en-US" dirty="0">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5</a:t>
            </a:fld>
            <a:endParaRPr lang="en-US" dirty="0"/>
          </a:p>
        </p:txBody>
      </p:sp>
    </p:spTree>
    <p:extLst>
      <p:ext uri="{BB962C8B-B14F-4D97-AF65-F5344CB8AC3E}">
        <p14:creationId xmlns:p14="http://schemas.microsoft.com/office/powerpoint/2010/main" val="30909469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7</a:t>
            </a:fld>
            <a:endParaRPr lang="en-US" dirty="0">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8</a:t>
            </a:fld>
            <a:endParaRPr lang="en-US" dirty="0">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9</a:t>
            </a:fld>
            <a:endParaRPr lang="en-US" dirty="0">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10</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11</a:t>
            </a:fld>
            <a:endParaRPr lang="en-US" dirty="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6" Type="http://schemas.openxmlformats.org/officeDocument/2006/relationships/image" Target="../media/image6.jpeg"/><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eg"/><Relationship Id="rId3"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 Id="rId3" Type="http://schemas.openxmlformats.org/officeDocument/2006/relationships/image" Target="../media/image12.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stretch>
            <a:fillRect/>
          </a:stretch>
        </p:blipFill>
        <p:spPr>
          <a:xfrm>
            <a:off x="20548" y="20547"/>
            <a:ext cx="3498527" cy="2825393"/>
          </a:xfrm>
          <a:prstGeom prst="rect">
            <a:avLst/>
          </a:prstGeom>
        </p:spPr>
      </p:pic>
      <p:pic>
        <p:nvPicPr>
          <p:cNvPr id="8" name="Picture 7"/>
          <p:cNvPicPr>
            <a:picLocks noChangeAspect="1"/>
          </p:cNvPicPr>
          <p:nvPr userDrawn="1"/>
        </p:nvPicPr>
        <p:blipFill>
          <a:blip r:embed="rId3" cstate="print"/>
          <a:stretch>
            <a:fillRect/>
          </a:stretch>
        </p:blipFill>
        <p:spPr>
          <a:xfrm>
            <a:off x="3503486" y="20548"/>
            <a:ext cx="5624418" cy="2825496"/>
          </a:xfrm>
          <a:prstGeom prst="rect">
            <a:avLst/>
          </a:prstGeom>
        </p:spPr>
      </p:pic>
      <p:pic>
        <p:nvPicPr>
          <p:cNvPr id="9" name="Picture 8"/>
          <p:cNvPicPr>
            <a:picLocks noChangeAspect="1"/>
          </p:cNvPicPr>
          <p:nvPr userDrawn="1"/>
        </p:nvPicPr>
        <p:blipFill>
          <a:blip r:embed="rId4" cstate="print"/>
          <a:stretch>
            <a:fillRect/>
          </a:stretch>
        </p:blipFill>
        <p:spPr>
          <a:xfrm>
            <a:off x="20923" y="2818500"/>
            <a:ext cx="7668994" cy="2296266"/>
          </a:xfrm>
          <a:prstGeom prst="rect">
            <a:avLst/>
          </a:prstGeom>
        </p:spPr>
      </p:pic>
      <p:pic>
        <p:nvPicPr>
          <p:cNvPr id="10" name="Picture 9"/>
          <p:cNvPicPr>
            <a:picLocks noChangeAspect="1"/>
          </p:cNvPicPr>
          <p:nvPr userDrawn="1"/>
        </p:nvPicPr>
        <p:blipFill>
          <a:blip r:embed="rId5" cstate="print"/>
          <a:stretch>
            <a:fillRect/>
          </a:stretch>
        </p:blipFill>
        <p:spPr>
          <a:xfrm>
            <a:off x="7662119" y="2819400"/>
            <a:ext cx="1461333" cy="2293850"/>
          </a:xfrm>
          <a:prstGeom prst="rect">
            <a:avLst/>
          </a:prstGeom>
        </p:spPr>
      </p:pic>
      <p:pic>
        <p:nvPicPr>
          <p:cNvPr id="11" name="Picture 10"/>
          <p:cNvPicPr>
            <a:picLocks/>
          </p:cNvPicPr>
          <p:nvPr userDrawn="1"/>
        </p:nvPicPr>
        <p:blipFill>
          <a:blip r:embed="rId6" cstate="print"/>
          <a:stretch>
            <a:fillRect/>
          </a:stretch>
        </p:blipFill>
        <p:spPr>
          <a:xfrm>
            <a:off x="20548" y="5089818"/>
            <a:ext cx="9098280" cy="1737360"/>
          </a:xfrm>
          <a:prstGeom prst="rect">
            <a:avLst/>
          </a:prstGeom>
        </p:spPr>
      </p:pic>
      <p:sp>
        <p:nvSpPr>
          <p:cNvPr id="14" name="Rectangle 13"/>
          <p:cNvSpPr/>
          <p:nvPr userDrawn="1"/>
        </p:nvSpPr>
        <p:spPr>
          <a:xfrm>
            <a:off x="8755230" y="2469776"/>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47F28"/>
              </a:solidFill>
            </a:endParaRPr>
          </a:p>
        </p:txBody>
      </p:sp>
      <p:sp>
        <p:nvSpPr>
          <p:cNvPr id="4" name="Date Placeholder 3"/>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2/14/11</a:t>
            </a:fld>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15" name="Text Placeholder 15"/>
          <p:cNvSpPr>
            <a:spLocks noGrp="1"/>
          </p:cNvSpPr>
          <p:nvPr>
            <p:ph type="body" sz="quarter" idx="14" hasCustomPrompt="1"/>
          </p:nvPr>
        </p:nvSpPr>
        <p:spPr>
          <a:xfrm>
            <a:off x="3581400" y="1295400"/>
            <a:ext cx="5105400" cy="1416269"/>
          </a:xfrm>
        </p:spPr>
        <p:txBody>
          <a:bodyPr anchor="b">
            <a:normAutofit/>
          </a:bodyPr>
          <a:lstStyle>
            <a:lvl1pPr algn="r">
              <a:buNone/>
              <a:defRPr lang="en-US" sz="2200" kern="1200" dirty="0" smtClean="0">
                <a:solidFill>
                  <a:schemeClr val="tx1">
                    <a:lumMod val="75000"/>
                    <a:lumOff val="25000"/>
                  </a:schemeClr>
                </a:solidFill>
                <a:latin typeface="Calibri" pitchFamily="34" charset="0"/>
                <a:ea typeface="+mn-ea"/>
                <a:cs typeface="+mn-cs"/>
              </a:defRPr>
            </a:lvl1pPr>
          </a:lstStyle>
          <a:p>
            <a:pPr lvl="0"/>
            <a:r>
              <a:rPr lang="en-US" dirty="0" smtClean="0"/>
              <a:t>Click to edit Master subtitle style</a:t>
            </a:r>
            <a:endParaRPr lang="en-US" dirty="0"/>
          </a:p>
        </p:txBody>
      </p:sp>
      <p:sp>
        <p:nvSpPr>
          <p:cNvPr id="2" name="Title 1"/>
          <p:cNvSpPr>
            <a:spLocks noGrp="1"/>
          </p:cNvSpPr>
          <p:nvPr>
            <p:ph type="title"/>
          </p:nvPr>
        </p:nvSpPr>
        <p:spPr>
          <a:xfrm>
            <a:off x="106344" y="4114800"/>
            <a:ext cx="7315200" cy="914400"/>
          </a:xfrm>
        </p:spPr>
        <p:txBody>
          <a:bodyPr anchor="b" anchorCtr="0">
            <a:normAutofit/>
          </a:bodyPr>
          <a:lstStyle>
            <a:lvl1pPr marL="0" indent="0">
              <a:defRPr lang="en-US" sz="3600" b="1" kern="1200" baseline="0">
                <a:solidFill>
                  <a:schemeClr val="bg1"/>
                </a:solidFill>
                <a:latin typeface="Arial" pitchFamily="34" charset="0"/>
                <a:ea typeface="+mn-ea"/>
                <a:cs typeface="Arial" pitchFamily="34" charset="0"/>
              </a:defRPr>
            </a:lvl1pPr>
          </a:lstStyle>
          <a:p>
            <a:pPr marL="342900" lvl="0" indent="-342900" algn="l" defTabSz="914400" rtl="0" eaLnBrk="1" latinLnBrk="0" hangingPunct="1">
              <a:spcBef>
                <a:spcPct val="20000"/>
              </a:spcBef>
              <a:buFont typeface="Arial" pitchFamily="34" charset="0"/>
              <a:buNone/>
            </a:pPr>
            <a:r>
              <a:rPr lang="en-US" smtClean="0"/>
              <a:t>Click to edit Master title style</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 calcmode="lin" valueType="num">
                                      <p:cBhvr additive="base">
                                        <p:cTn id="15"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5">
                                            <p:txEl>
                                              <p:pRg st="0" end="0"/>
                                            </p:txEl>
                                          </p:spTgt>
                                        </p:tgtEl>
                                        <p:attrNameLst>
                                          <p:attrName>ppt_y</p:attrName>
                                        </p:attrNameLst>
                                      </p:cBhvr>
                                      <p:tavLst>
                                        <p:tav tm="0">
                                          <p:val>
                                            <p:strVal val="#ppt_y"/>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anim calcmode="lin" valueType="num">
                                      <p:cBhvr>
                                        <p:cTn id="20" dur="500" fill="hold"/>
                                        <p:tgtEl>
                                          <p:spTgt spid="11"/>
                                        </p:tgtEl>
                                        <p:attrNameLst>
                                          <p:attrName>ppt_x</p:attrName>
                                        </p:attrNameLst>
                                      </p:cBhvr>
                                      <p:tavLst>
                                        <p:tav tm="0">
                                          <p:val>
                                            <p:strVal val="#ppt_x"/>
                                          </p:val>
                                        </p:tav>
                                        <p:tav tm="100000">
                                          <p:val>
                                            <p:strVal val="#ppt_x"/>
                                          </p:val>
                                        </p:tav>
                                      </p:tavLst>
                                    </p:anim>
                                    <p:anim calcmode="lin" valueType="num">
                                      <p:cBhvr>
                                        <p:cTn id="21" dur="500" fill="hold"/>
                                        <p:tgtEl>
                                          <p:spTgt spid="11"/>
                                        </p:tgtEl>
                                        <p:attrNameLst>
                                          <p:attrName>ppt_y</p:attrName>
                                        </p:attrNameLst>
                                      </p:cBhvr>
                                      <p:tavLst>
                                        <p:tav tm="0">
                                          <p:val>
                                            <p:strVal val="#ppt_y+.1"/>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par>
                                <p:cTn id="30" presetID="10" presetClass="entr" presetSubtype="0" fill="hold" grpId="0" nodeType="withEffect">
                                  <p:stCondLst>
                                    <p:cond delay="50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build="p">
        <p:tmplLst>
          <p:tmpl lvl="1">
            <p:tnLst>
              <p:par>
                <p:cTn xmlns:p14="http://schemas.microsoft.com/office/powerpoint/2010/main" presetID="2" presetClass="entr" presetSubtype="2"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Media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2/14/11</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6" name="Rectangle 5"/>
          <p:cNvSpPr/>
          <p:nvPr userDrawn="1"/>
        </p:nvSpPr>
        <p:spPr>
          <a:xfrm>
            <a:off x="595263" y="4800600"/>
            <a:ext cx="4873752"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7" name="Title 1"/>
          <p:cNvSpPr>
            <a:spLocks noGrp="1"/>
          </p:cNvSpPr>
          <p:nvPr>
            <p:ph type="title"/>
          </p:nvPr>
        </p:nvSpPr>
        <p:spPr>
          <a:xfrm>
            <a:off x="606552" y="4800600"/>
            <a:ext cx="4809244"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9" name="Media Placeholder 8"/>
          <p:cNvSpPr>
            <a:spLocks noGrp="1"/>
          </p:cNvSpPr>
          <p:nvPr>
            <p:ph type="media" sz="quarter" idx="13"/>
          </p:nvPr>
        </p:nvSpPr>
        <p:spPr>
          <a:xfrm>
            <a:off x="587022" y="838200"/>
            <a:ext cx="4873752" cy="3812822"/>
          </a:xfrm>
        </p:spPr>
        <p:txBody>
          <a:bodyPr/>
          <a:lstStyle>
            <a:lvl1pPr>
              <a:buNone/>
              <a:defRPr/>
            </a:lvl1pPr>
          </a:lstStyle>
          <a:p>
            <a:r>
              <a:rPr lang="en-US" smtClean="0"/>
              <a:t>Click icon to add media</a:t>
            </a:r>
            <a:endParaRPr lang="en-US" dirty="0"/>
          </a:p>
        </p:txBody>
      </p:sp>
      <p:sp>
        <p:nvSpPr>
          <p:cNvPr id="11" name="Text Placeholder 10"/>
          <p:cNvSpPr>
            <a:spLocks noGrp="1"/>
          </p:cNvSpPr>
          <p:nvPr>
            <p:ph type="body" sz="quarter" idx="14"/>
          </p:nvPr>
        </p:nvSpPr>
        <p:spPr>
          <a:xfrm>
            <a:off x="5776863" y="838200"/>
            <a:ext cx="2819400" cy="4636911"/>
          </a:xfrm>
        </p:spPr>
        <p:txBody>
          <a:bodyPr>
            <a:normAutofit/>
          </a:bodyPr>
          <a:lstStyle>
            <a:lvl1pPr marL="0" indent="0" algn="l">
              <a:buNone/>
              <a:defRPr sz="2400">
                <a:solidFill>
                  <a:schemeClr val="bg1"/>
                </a:solidFill>
              </a:defRPr>
            </a:lvl1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1792800" y="4800600"/>
            <a:ext cx="5500800"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2" name="Title 1"/>
          <p:cNvSpPr>
            <a:spLocks noGrp="1"/>
          </p:cNvSpPr>
          <p:nvPr>
            <p:ph type="title"/>
          </p:nvPr>
        </p:nvSpPr>
        <p:spPr>
          <a:xfrm>
            <a:off x="1792288" y="4800600"/>
            <a:ext cx="5486400"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792288" y="5562600"/>
            <a:ext cx="5486400" cy="60960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2/14/11</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and Vertical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58050E-B668-4FA7-85AD-C750C80A6E9B}" type="datetimeFigureOut">
              <a:rPr lang="en-US" smtClean="0"/>
              <a:pPr/>
              <a:t>2/14/11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0D5ECE-8B49-45CD-BE81-EF81920D1969}" type="slidenum">
              <a:rPr lang="en-US" smtClean="0"/>
              <a:pPr/>
              <a:t>‹#›</a:t>
            </a:fld>
            <a:endParaRPr lang="en-US" dirty="0"/>
          </a:p>
        </p:txBody>
      </p:sp>
      <p:sp>
        <p:nvSpPr>
          <p:cNvPr id="14" name="Title 1"/>
          <p:cNvSpPr>
            <a:spLocks noGrp="1"/>
          </p:cNvSpPr>
          <p:nvPr>
            <p:ph type="title" hasCustomPrompt="1"/>
          </p:nvPr>
        </p:nvSpPr>
        <p:spPr>
          <a:xfrm>
            <a:off x="0" y="414867"/>
            <a:ext cx="5029200" cy="457200"/>
          </a:xfrm>
          <a:solidFill>
            <a:schemeClr val="tx1">
              <a:lumMod val="50000"/>
              <a:lumOff val="50000"/>
            </a:schemeClr>
          </a:solidFill>
        </p:spPr>
        <p:txBody>
          <a:bodyPr>
            <a:normAutofit/>
          </a:bodyPr>
          <a:lstStyle>
            <a:lvl1pPr algn="l">
              <a:defRPr lang="en-US" sz="2800" b="1" kern="1200" baseline="0" dirty="0">
                <a:solidFill>
                  <a:schemeClr val="bg1"/>
                </a:solidFill>
                <a:latin typeface="+mn-lt"/>
                <a:ea typeface="+mn-ea"/>
                <a:cs typeface="+mn-cs"/>
              </a:defRPr>
            </a:lvl1pPr>
          </a:lstStyle>
          <a:p>
            <a:r>
              <a:rPr lang="en-US" dirty="0" smtClean="0"/>
              <a:t>    Click to edit Master title style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7150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5105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2/14/11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Blank">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srcRect l="2599" r="5874" b="5262"/>
          <a:stretch/>
        </p:blipFill>
        <p:spPr>
          <a:xfrm>
            <a:off x="3530" y="5867400"/>
            <a:ext cx="9144000" cy="1053694"/>
          </a:xfrm>
          <a:prstGeom prst="rect">
            <a:avLst/>
          </a:prstGeom>
        </p:spPr>
      </p:pic>
      <p:sp>
        <p:nvSpPr>
          <p:cNvPr id="2" name="Date Placeholder 1"/>
          <p:cNvSpPr>
            <a:spLocks noGrp="1"/>
          </p:cNvSpPr>
          <p:nvPr>
            <p:ph type="dt" sz="half" idx="10"/>
          </p:nvPr>
        </p:nvSpPr>
        <p:spPr/>
        <p:txBody>
          <a:bodyPr/>
          <a:lstStyle/>
          <a:p>
            <a:fld id="{2FF934E2-BBB6-4D34-BB01-078E9AA25260}" type="datetimeFigureOut">
              <a:rPr lang="en-US" smtClean="0"/>
              <a:pPr/>
              <a:t>2/14/11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3820FCD-5F4C-4989-BE05-0A8208BCBC21}"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71800" y="1992354"/>
            <a:ext cx="5867400" cy="1970046"/>
          </a:xfrm>
        </p:spPr>
        <p:txBody>
          <a:bodyPr anchor="ctr">
            <a:normAutofit/>
          </a:bodyPr>
          <a:lstStyle>
            <a:lvl1pPr algn="l">
              <a:defRPr sz="3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381000" y="5105400"/>
            <a:ext cx="8229601" cy="375787"/>
          </a:xfrm>
        </p:spPr>
        <p:txBody>
          <a:bodyPr anchor="b">
            <a:normAutofit/>
          </a:bodyPr>
          <a:lstStyle>
            <a:lvl1pPr marL="0" indent="0" algn="r">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
        <p:nvSpPr>
          <p:cNvPr id="7" name="Oval 6"/>
          <p:cNvSpPr/>
          <p:nvPr userDrawn="1"/>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8" name="Rectangle 7"/>
          <p:cNvSpPr/>
          <p:nvPr userDrawn="1"/>
        </p:nvSpPr>
        <p:spPr>
          <a:xfrm>
            <a:off x="8686800" y="526537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6600"/>
                </a:solidFill>
              </a:rPr>
              <a:t>           </a:t>
            </a:r>
            <a:endParaRPr lang="en-US" dirty="0">
              <a:solidFill>
                <a:srgbClr val="FF6600"/>
              </a:solidFill>
            </a:endParaRPr>
          </a:p>
        </p:txBody>
      </p:sp>
      <p:sp>
        <p:nvSpPr>
          <p:cNvPr id="9" name="Oval 8"/>
          <p:cNvSpPr/>
          <p:nvPr userDrawn="1"/>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3" cstate="print"/>
          <a:srcRect l="2599" r="5874" b="5262"/>
          <a:stretch/>
        </p:blipFill>
        <p:spPr>
          <a:xfrm>
            <a:off x="3530" y="5867400"/>
            <a:ext cx="9144000" cy="1053694"/>
          </a:xfrm>
          <a:prstGeom prst="rect">
            <a:avLst/>
          </a:prstGeom>
        </p:spPr>
      </p:pic>
      <p:sp>
        <p:nvSpPr>
          <p:cNvPr id="2" name="Title 1"/>
          <p:cNvSpPr>
            <a:spLocks noGrp="1"/>
          </p:cNvSpPr>
          <p:nvPr>
            <p:ph type="title"/>
          </p:nvPr>
        </p:nvSpPr>
        <p:spPr>
          <a:xfrm>
            <a:off x="436180" y="76200"/>
            <a:ext cx="8403020" cy="685800"/>
          </a:xfrm>
        </p:spPr>
        <p:txBody>
          <a:bodyPr anchor="ctr" anchorCtr="0">
            <a:normAutofit/>
          </a:bodyPr>
          <a:lstStyle>
            <a:lvl1pPr algn="l">
              <a:defRPr sz="3000" b="0">
                <a:solidFill>
                  <a:schemeClr val="tx1">
                    <a:lumMod val="85000"/>
                    <a:lumOff val="1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2/14/11</a:t>
            </a:fld>
            <a:endParaRPr lang="en-US" dirty="0"/>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2/14/11</a:t>
            </a:fld>
            <a:endParaRPr lang="en-US" dirty="0"/>
          </a:p>
        </p:txBody>
      </p:sp>
      <p:sp>
        <p:nvSpPr>
          <p:cNvPr id="4" name="Footer Placeholder 3"/>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
        <p:nvSpPr>
          <p:cNvPr id="6" name="Content Placeholder 2"/>
          <p:cNvSpPr>
            <a:spLocks noGrp="1"/>
          </p:cNvSpPr>
          <p:nvPr>
            <p:ph idx="1"/>
          </p:nvPr>
        </p:nvSpPr>
        <p:spPr>
          <a:xfrm>
            <a:off x="457200" y="1600200"/>
            <a:ext cx="8229600" cy="4525963"/>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0999" y="1"/>
            <a:ext cx="7068015" cy="838200"/>
          </a:xfrm>
        </p:spPr>
        <p:txBody>
          <a:bodyPr anchor="b">
            <a:normAutofit/>
          </a:bodyPr>
          <a:lstStyle>
            <a:lvl1pPr algn="l">
              <a:defRPr sz="28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76402"/>
            <a:ext cx="4038600" cy="3971455"/>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6400"/>
            <a:ext cx="4038600" cy="3971454"/>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258050E-B668-4FA7-85AD-C750C80A6E9B}" type="datetimeFigureOut">
              <a:rPr lang="en-US" smtClean="0"/>
              <a:pPr/>
              <a:t>2/14/11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0D5ECE-8B49-45CD-BE81-EF81920D1969}" type="slidenum">
              <a:rPr lang="en-US" smtClean="0"/>
              <a:pPr/>
              <a:t>‹#›</a:t>
            </a:fld>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2/14/11</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pic>
        <p:nvPicPr>
          <p:cNvPr id="6" name="Picture 5"/>
          <p:cNvPicPr>
            <a:picLocks noChangeAspect="1"/>
          </p:cNvPicPr>
          <p:nvPr userDrawn="1"/>
        </p:nvPicPr>
        <p:blipFill>
          <a:blip r:embed="rId3" cstate="print"/>
          <a:stretch>
            <a:fillRect/>
          </a:stretch>
        </p:blipFill>
        <p:spPr>
          <a:xfrm>
            <a:off x="0" y="762000"/>
            <a:ext cx="2445488" cy="2286000"/>
          </a:xfrm>
          <a:prstGeom prst="rect">
            <a:avLst/>
          </a:prstGeom>
        </p:spPr>
      </p:pic>
      <p:sp>
        <p:nvSpPr>
          <p:cNvPr id="2" name="Title 1"/>
          <p:cNvSpPr>
            <a:spLocks noGrp="1"/>
          </p:cNvSpPr>
          <p:nvPr>
            <p:ph type="title"/>
          </p:nvPr>
        </p:nvSpPr>
        <p:spPr>
          <a:xfrm>
            <a:off x="1124400" y="2077200"/>
            <a:ext cx="7010400" cy="1143000"/>
          </a:xfrm>
        </p:spPr>
        <p:txBody>
          <a:bodyPr/>
          <a:lstStyle>
            <a:lvl1pPr algn="l">
              <a:defRPr/>
            </a:lvl1pPr>
          </a:lstStyle>
          <a:p>
            <a:r>
              <a:rPr lang="en-US" smtClean="0"/>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Only: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58050E-B668-4FA7-85AD-C750C80A6E9B}" type="datetimeFigureOut">
              <a:rPr lang="en-US" smtClean="0"/>
              <a:pPr/>
              <a:t>2/14/11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40D5ECE-8B49-45CD-BE81-EF81920D1969}" type="slidenum">
              <a:rPr lang="en-US" smtClean="0"/>
              <a:pPr/>
              <a:t>‹#›</a:t>
            </a:fld>
            <a:endParaRPr lang="en-US" dirty="0"/>
          </a:p>
        </p:txBody>
      </p:sp>
      <p:sp>
        <p:nvSpPr>
          <p:cNvPr id="6" name="Title 1"/>
          <p:cNvSpPr>
            <a:spLocks noGrp="1"/>
          </p:cNvSpPr>
          <p:nvPr>
            <p:ph type="title" hasCustomPrompt="1"/>
          </p:nvPr>
        </p:nvSpPr>
        <p:spPr>
          <a:xfrm>
            <a:off x="290400" y="3081000"/>
            <a:ext cx="8686800" cy="1095600"/>
          </a:xfrm>
        </p:spPr>
        <p:txBody>
          <a:bodyPr>
            <a:normAutofit/>
          </a:bodyPr>
          <a:lstStyle>
            <a:lvl1pPr algn="ctr">
              <a:defRPr lang="en-US" sz="4600" b="1" kern="1200" spc="-150" baseline="0" dirty="0" smtClean="0">
                <a:ln>
                  <a:gradFill>
                    <a:gsLst>
                      <a:gs pos="0">
                        <a:schemeClr val="bg1"/>
                      </a:gs>
                      <a:gs pos="50000">
                        <a:schemeClr val="bg1">
                          <a:lumMod val="75000"/>
                        </a:schemeClr>
                      </a:gs>
                    </a:gsLst>
                    <a:lin ang="5400000" scaled="0"/>
                  </a:gradFill>
                </a:ln>
                <a:gradFill>
                  <a:gsLst>
                    <a:gs pos="11000">
                      <a:schemeClr val="bg1">
                        <a:lumMod val="75000"/>
                      </a:schemeClr>
                    </a:gs>
                    <a:gs pos="91000">
                      <a:schemeClr val="bg1"/>
                    </a:gs>
                  </a:gsLst>
                  <a:lin ang="16200000" scaled="1"/>
                </a:gradFill>
                <a:effectLst>
                  <a:outerShdw blurRad="38100" algn="ctr" rotWithShape="0">
                    <a:prstClr val="black">
                      <a:alpha val="25000"/>
                    </a:prstClr>
                  </a:outerShdw>
                  <a:reflection blurRad="6350" stA="60000" endA="900" endPos="58000" dir="5400000" sy="-100000" algn="bl" rotWithShape="0"/>
                </a:effectLst>
                <a:latin typeface="+mn-lt"/>
                <a:ea typeface="+mn-ea"/>
                <a:cs typeface="+mn-cs"/>
              </a:defRPr>
            </a:lvl1pPr>
          </a:lstStyle>
          <a:p>
            <a:r>
              <a:rPr lang="en-US" dirty="0" smtClean="0"/>
              <a:t>Click to edit Master Title Style</a:t>
            </a:r>
            <a:endParaRPr lang="en-US" dirty="0"/>
          </a:p>
        </p:txBody>
      </p:sp>
      <p:sp>
        <p:nvSpPr>
          <p:cNvPr id="7" name="Text Placeholder 2"/>
          <p:cNvSpPr>
            <a:spLocks noGrp="1"/>
          </p:cNvSpPr>
          <p:nvPr>
            <p:ph type="body" idx="1"/>
          </p:nvPr>
        </p:nvSpPr>
        <p:spPr>
          <a:xfrm>
            <a:off x="283952" y="2424752"/>
            <a:ext cx="8694000" cy="639762"/>
          </a:xfrm>
        </p:spPr>
        <p:txBody>
          <a:bodyPr anchor="b">
            <a:normAutofit/>
          </a:bodyPr>
          <a:lstStyle>
            <a:lvl1pPr marL="0" indent="0" algn="ctr">
              <a:buNone/>
              <a:defRPr lang="en-US" sz="2800" kern="1200" dirty="0" smtClean="0">
                <a:solidFill>
                  <a:srgbClr val="2E507A">
                    <a:alpha val="81000"/>
                  </a:srgb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with Text ">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2/14/11</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7" name="Rectangle 6"/>
          <p:cNvSpPr/>
          <p:nvPr userDrawn="1"/>
        </p:nvSpPr>
        <p:spPr>
          <a:xfrm>
            <a:off x="0" y="2895600"/>
            <a:ext cx="7543800" cy="2133600"/>
          </a:xfrm>
          <a:prstGeom prst="rect">
            <a:avLst/>
          </a:prstGeom>
          <a:gradFill flip="none" rotWithShape="1">
            <a:gsLst>
              <a:gs pos="63000">
                <a:schemeClr val="tx1">
                  <a:lumMod val="85000"/>
                  <a:lumOff val="15000"/>
                  <a:alpha val="49000"/>
                </a:schemeClr>
              </a:gs>
              <a:gs pos="100000">
                <a:schemeClr val="tx1">
                  <a:lumMod val="95000"/>
                  <a:lumOff val="5000"/>
                  <a:alpha val="5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p:cNvSpPr>
            <a:spLocks noGrp="1"/>
          </p:cNvSpPr>
          <p:nvPr>
            <p:ph type="title"/>
          </p:nvPr>
        </p:nvSpPr>
        <p:spPr>
          <a:xfrm>
            <a:off x="414867" y="3200400"/>
            <a:ext cx="7010400" cy="1676400"/>
          </a:xfrm>
        </p:spPr>
        <p:txBody>
          <a:bodyPr>
            <a:normAutofit/>
          </a:bodyPr>
          <a:lstStyle>
            <a:lvl1pPr marL="0" algn="l" defTabSz="914400" rtl="0" eaLnBrk="1" latinLnBrk="0" hangingPunct="1">
              <a:defRPr lang="en-US" sz="4000" kern="1200" dirty="0">
                <a:solidFill>
                  <a:schemeClr val="bg1"/>
                </a:solidFill>
                <a:latin typeface="+mn-lt"/>
                <a:ea typeface="+mn-ea"/>
                <a:cs typeface="+mn-cs"/>
              </a:defRPr>
            </a:lvl1pPr>
          </a:lstStyle>
          <a:p>
            <a:r>
              <a:rPr lang="en-US" smtClean="0"/>
              <a:t>Click to edit Master title style</a:t>
            </a:r>
            <a:endParaRPr lang="en-US" dirty="0"/>
          </a:p>
        </p:txBody>
      </p:sp>
      <p:sp>
        <p:nvSpPr>
          <p:cNvPr id="10" name="Text Placeholder 15"/>
          <p:cNvSpPr>
            <a:spLocks noGrp="1"/>
          </p:cNvSpPr>
          <p:nvPr>
            <p:ph type="body" sz="quarter" idx="14" hasCustomPrompt="1"/>
          </p:nvPr>
        </p:nvSpPr>
        <p:spPr>
          <a:xfrm>
            <a:off x="4648200" y="664780"/>
            <a:ext cx="4191000" cy="381000"/>
          </a:xfrm>
        </p:spPr>
        <p:txBody>
          <a:bodyPr>
            <a:normAutofit/>
          </a:bodyPr>
          <a:lstStyle>
            <a:lvl1pPr algn="r">
              <a:buNone/>
              <a:defRPr lang="en-US" sz="1800" b="1" kern="1200" dirty="0" smtClean="0">
                <a:solidFill>
                  <a:schemeClr val="bg1">
                    <a:lumMod val="65000"/>
                  </a:schemeClr>
                </a:solidFill>
                <a:latin typeface="Calibri" pitchFamily="34" charset="0"/>
                <a:ea typeface="+mn-ea"/>
                <a:cs typeface="+mn-cs"/>
              </a:defRPr>
            </a:lvl1pPr>
          </a:lstStyle>
          <a:p>
            <a:pPr lvl="0"/>
            <a:r>
              <a:rPr lang="en-US" dirty="0" smtClean="0"/>
              <a:t>Click to edit Master subtitle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vortex/>
      </p:transition>
    </mc:Choice>
    <mc:Fallback xmlns="">
      <p:transitio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utoUpdateAnimBg="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3008313" cy="82550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803650" y="609600"/>
            <a:ext cx="5111750" cy="5334000"/>
          </a:xfrm>
        </p:spPr>
        <p:txBody>
          <a:bodyPr/>
          <a:lstStyle>
            <a:lvl1pPr>
              <a:defRPr sz="28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28600" y="1435101"/>
            <a:ext cx="3008313" cy="3822699"/>
          </a:xfrm>
        </p:spPr>
        <p:txBody>
          <a:bodyPr/>
          <a:lstStyle>
            <a:lvl1pPr marL="0" indent="0">
              <a:buNone/>
              <a:defRPr sz="140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2/14/11</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6" cstate="print"/>
          <a:srcRect l="2599" r="5874" b="5262"/>
          <a:stretch/>
        </p:blipFill>
        <p:spPr>
          <a:xfrm>
            <a:off x="3530" y="5867400"/>
            <a:ext cx="9144000" cy="1053694"/>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58050E-B668-4FA7-85AD-C750C80A6E9B}" type="datetimeFigureOut">
              <a:rPr lang="en-US" smtClean="0"/>
              <a:pPr/>
              <a:t>2/14/11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0D5ECE-8B49-45CD-BE81-EF81920D1969}" type="slidenum">
              <a:rPr lang="en-US" smtClean="0"/>
              <a:pPr/>
              <a:t>‹#›</a:t>
            </a:fld>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61" r:id="rId4"/>
    <p:sldLayoutId id="2147483652" r:id="rId5"/>
    <p:sldLayoutId id="2147483654" r:id="rId6"/>
    <p:sldLayoutId id="2147483655" r:id="rId7"/>
    <p:sldLayoutId id="2147483660" r:id="rId8"/>
    <p:sldLayoutId id="2147483656" r:id="rId9"/>
    <p:sldLayoutId id="2147483676" r:id="rId10"/>
    <p:sldLayoutId id="2147483657" r:id="rId11"/>
    <p:sldLayoutId id="2147483658" r:id="rId12"/>
    <p:sldLayoutId id="2147483659" r:id="rId13"/>
    <p:sldLayoutId id="2147483663" r:id="rId14"/>
  </p:sldLayoutIdLst>
  <p:timing>
    <p:tnLst>
      <p:par>
        <p:cTn xmlns:p14="http://schemas.microsoft.com/office/powerpoint/2010/mai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image" Target="../media/image2.jpeg"/><Relationship Id="rId5" Type="http://schemas.openxmlformats.org/officeDocument/2006/relationships/image" Target="../media/image3.jpeg"/><Relationship Id="rId6" Type="http://schemas.openxmlformats.org/officeDocument/2006/relationships/image" Target="../media/image4.jpeg"/><Relationship Id="rId7" Type="http://schemas.openxmlformats.org/officeDocument/2006/relationships/image" Target="../media/image5.jpeg"/><Relationship Id="rId8" Type="http://schemas.openxmlformats.org/officeDocument/2006/relationships/image" Target="../media/image6.jpeg"/><Relationship Id="rId1" Type="http://schemas.openxmlformats.org/officeDocument/2006/relationships/tags" Target="../tags/tag4.xml"/><Relationship Id="rId2"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png"/><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5.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2.png"/><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image" Target="../media/image11.jpeg"/><Relationship Id="rId5" Type="http://schemas.openxmlformats.org/officeDocument/2006/relationships/image" Target="../media/image12.jpeg"/><Relationship Id="rId1" Type="http://schemas.openxmlformats.org/officeDocument/2006/relationships/tags" Target="../tags/tag2.xml"/><Relationship Id="rId2"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24.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image" Target="../media/image10.jpeg"/><Relationship Id="rId5" Type="http://schemas.openxmlformats.org/officeDocument/2006/relationships/image" Target="../media/image25.png"/><Relationship Id="rId1" Type="http://schemas.openxmlformats.org/officeDocument/2006/relationships/tags" Target="../tags/tag3.xml"/><Relationship Id="rId2"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3733800" y="1316420"/>
            <a:ext cx="4953000" cy="1416269"/>
          </a:xfrm>
        </p:spPr>
        <p:txBody>
          <a:bodyPr>
            <a:normAutofit/>
          </a:bodyPr>
          <a:lstStyle/>
          <a:p>
            <a:r>
              <a:rPr lang="en-US" dirty="0"/>
              <a:t>w</a:t>
            </a:r>
            <a:r>
              <a:rPr lang="en-US" dirty="0" smtClean="0"/>
              <a:t>hat’s wrong with FireWire?</a:t>
            </a:r>
          </a:p>
        </p:txBody>
      </p:sp>
      <p:sp>
        <p:nvSpPr>
          <p:cNvPr id="5" name="Title 4"/>
          <p:cNvSpPr>
            <a:spLocks noGrp="1"/>
          </p:cNvSpPr>
          <p:nvPr>
            <p:ph type="title"/>
          </p:nvPr>
        </p:nvSpPr>
        <p:spPr>
          <a:xfrm>
            <a:off x="228600" y="3048000"/>
            <a:ext cx="7239000" cy="1828800"/>
          </a:xfrm>
        </p:spPr>
        <p:txBody>
          <a:bodyPr>
            <a:normAutofit/>
          </a:bodyPr>
          <a:lstStyle/>
          <a:p>
            <a:pPr algn="l"/>
            <a:r>
              <a:rPr lang="en-US" sz="2400" b="0" dirty="0">
                <a:solidFill>
                  <a:srgbClr val="7BCF27"/>
                </a:solidFill>
                <a:latin typeface="Calibri" pitchFamily="34" charset="0"/>
              </a:rPr>
              <a:t>n</a:t>
            </a:r>
            <a:r>
              <a:rPr lang="en-US" sz="2400" b="0" dirty="0" smtClean="0">
                <a:solidFill>
                  <a:srgbClr val="7BCF27"/>
                </a:solidFill>
                <a:latin typeface="Calibri" pitchFamily="34" charset="0"/>
              </a:rPr>
              <a:t>o more </a:t>
            </a:r>
            <a:r>
              <a:rPr lang="en-US" sz="2400" b="0" dirty="0" err="1" smtClean="0">
                <a:solidFill>
                  <a:srgbClr val="7BCF27"/>
                </a:solidFill>
                <a:latin typeface="Calibri" pitchFamily="34" charset="0"/>
              </a:rPr>
              <a:t>usb</a:t>
            </a:r>
            <a:r>
              <a:rPr lang="en-US" sz="2400" b="0" dirty="0">
                <a:solidFill>
                  <a:srgbClr val="7BCF27"/>
                </a:solidFill>
                <a:latin typeface="Calibri" pitchFamily="34" charset="0"/>
              </a:rPr>
              <a:t>?</a:t>
            </a:r>
            <a:r>
              <a:rPr lang="en-US" sz="2400" b="0" dirty="0">
                <a:solidFill>
                  <a:srgbClr val="262626"/>
                </a:solidFill>
              </a:rPr>
              <a:t/>
            </a:r>
            <a:br>
              <a:rPr lang="en-US" sz="2400" b="0" dirty="0">
                <a:solidFill>
                  <a:srgbClr val="262626"/>
                </a:solidFill>
              </a:rPr>
            </a:br>
            <a:r>
              <a:rPr lang="en-US" sz="5600" b="0" dirty="0" smtClean="0">
                <a:solidFill>
                  <a:prstClr val="white"/>
                </a:solidFill>
              </a:rPr>
              <a:t>FireWire Security</a:t>
            </a:r>
            <a:endParaRPr lang="en-US" sz="5600" b="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886200"/>
            <a:ext cx="6477000" cy="1066800"/>
          </a:xfrm>
        </p:spPr>
        <p:txBody>
          <a:bodyPr>
            <a:noAutofit/>
          </a:bodyPr>
          <a:lstStyle/>
          <a:p>
            <a:pPr lvl="0">
              <a:spcBef>
                <a:spcPts val="0"/>
              </a:spcBef>
            </a:pPr>
            <a:r>
              <a:rPr lang="en-US" sz="6000" dirty="0" smtClean="0">
                <a:solidFill>
                  <a:prstClr val="white"/>
                </a:solidFill>
              </a:rPr>
              <a:t>Why use FireWire? </a:t>
            </a:r>
            <a:r>
              <a:rPr lang="en-US" sz="6000" dirty="0">
                <a:solidFill>
                  <a:prstClr val="white"/>
                </a:solidFill>
              </a:rPr>
              <a:t/>
            </a:r>
            <a:br>
              <a:rPr lang="en-US" sz="6000" dirty="0">
                <a:solidFill>
                  <a:prstClr val="white"/>
                </a:solidFill>
              </a:rPr>
            </a:br>
            <a:endParaRPr lang="en-US" sz="6000" dirty="0"/>
          </a:p>
        </p:txBody>
      </p:sp>
      <p:sp>
        <p:nvSpPr>
          <p:cNvPr id="3" name="Text Placeholder 2"/>
          <p:cNvSpPr>
            <a:spLocks noGrp="1"/>
          </p:cNvSpPr>
          <p:nvPr>
            <p:ph type="body" sz="quarter" idx="14"/>
          </p:nvPr>
        </p:nvSpPr>
        <p:spPr>
          <a:xfrm>
            <a:off x="0" y="2971800"/>
            <a:ext cx="7086600" cy="381000"/>
          </a:xfrm>
          <a:noFill/>
        </p:spPr>
        <p:txBody>
          <a:bodyPr/>
          <a:lstStyle/>
          <a:p>
            <a:r>
              <a:rPr lang="en-US" dirty="0" smtClean="0">
                <a:solidFill>
                  <a:srgbClr val="262626"/>
                </a:solidFill>
              </a:rPr>
              <a:t>the question remains…</a:t>
            </a:r>
            <a:endParaRPr lang="en-US" dirty="0">
              <a:solidFill>
                <a:srgbClr val="262626"/>
              </a:solidFill>
            </a:endParaRPr>
          </a:p>
          <a:p>
            <a:endParaRPr lang="en-US" dirty="0">
              <a:solidFill>
                <a:srgbClr val="262626"/>
              </a:solidFill>
            </a:endParaRPr>
          </a:p>
        </p:txBody>
      </p:sp>
    </p:spTree>
  </p:cSld>
  <p:clrMapOvr>
    <a:masterClrMapping/>
  </p:clrMapOvr>
  <mc:AlternateContent xmlns:mc="http://schemas.openxmlformats.org/markup-compatibility/2006" xmlns:p14="http://schemas.microsoft.com/office/powerpoint/2010/main">
    <mc:Choice Requires="p14">
      <p:transition spd="slow" p14:dur="2500">
        <p14:vortex/>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itle 3"/>
          <p:cNvSpPr txBox="1">
            <a:spLocks/>
          </p:cNvSpPr>
          <p:nvPr/>
        </p:nvSpPr>
        <p:spPr>
          <a:xfrm>
            <a:off x="228600" y="3703704"/>
            <a:ext cx="7315200" cy="1325496"/>
          </a:xfrm>
          <a:prstGeom prst="rect">
            <a:avLst/>
          </a:prstGeom>
          <a:noFill/>
          <a:ln>
            <a:noFill/>
          </a:ln>
        </p:spPr>
        <p:txBody>
          <a:bodyPr vert="horz" lIns="91440" tIns="45720" rIns="91440" bIns="45720" rtlCol="0" anchor="ctr">
            <a:normAutofit fontScale="85000" lnSpcReduction="10000"/>
            <a:scene3d>
              <a:camera prst="orthographicFront"/>
              <a:lightRig rig="soft" dir="t">
                <a:rot lat="0" lon="0" rev="17220000"/>
              </a:lightRig>
            </a:scene3d>
            <a:sp3d prstMaterial="softEdge"/>
          </a:bodyPr>
          <a:lstStyle/>
          <a:p>
            <a:pPr>
              <a:lnSpc>
                <a:spcPct val="87000"/>
              </a:lnSpc>
              <a:spcBef>
                <a:spcPct val="0"/>
              </a:spcBef>
              <a:defRPr/>
            </a:pPr>
            <a:r>
              <a:rPr lang="en-US" sz="4400" dirty="0" smtClean="0">
                <a:solidFill>
                  <a:srgbClr val="92D050"/>
                </a:solidFill>
              </a:rPr>
              <a:t/>
            </a:r>
            <a:br>
              <a:rPr lang="en-US" sz="4400" dirty="0" smtClean="0">
                <a:solidFill>
                  <a:srgbClr val="92D050"/>
                </a:solidFill>
              </a:rPr>
            </a:br>
            <a:r>
              <a:rPr lang="en-US" sz="5600" b="1" dirty="0" smtClean="0">
                <a:solidFill>
                  <a:srgbClr val="92D050"/>
                </a:solidFill>
                <a:latin typeface="Arial" pitchFamily="34" charset="0"/>
                <a:cs typeface="Arial" pitchFamily="34" charset="0"/>
              </a:rPr>
              <a:t>What’s Your Message?</a:t>
            </a:r>
            <a:endParaRPr lang="en-US" sz="5600" b="1" dirty="0">
              <a:solidFill>
                <a:srgbClr val="92D050"/>
              </a:solidFill>
              <a:latin typeface="Arial" pitchFamily="34" charset="0"/>
              <a:cs typeface="Arial" pitchFamily="34" charset="0"/>
            </a:endParaRPr>
          </a:p>
        </p:txBody>
      </p:sp>
      <p:pic>
        <p:nvPicPr>
          <p:cNvPr id="7" name="Picture 6"/>
          <p:cNvPicPr>
            <a:picLocks noChangeAspect="1"/>
          </p:cNvPicPr>
          <p:nvPr/>
        </p:nvPicPr>
        <p:blipFill>
          <a:blip r:embed="rId4" cstate="print"/>
          <a:stretch>
            <a:fillRect/>
          </a:stretch>
        </p:blipFill>
        <p:spPr>
          <a:xfrm>
            <a:off x="20548" y="20547"/>
            <a:ext cx="3498527" cy="2825393"/>
          </a:xfrm>
          <a:prstGeom prst="rect">
            <a:avLst/>
          </a:prstGeom>
        </p:spPr>
      </p:pic>
      <p:pic>
        <p:nvPicPr>
          <p:cNvPr id="8" name="Picture 7"/>
          <p:cNvPicPr>
            <a:picLocks noChangeAspect="1"/>
          </p:cNvPicPr>
          <p:nvPr/>
        </p:nvPicPr>
        <p:blipFill>
          <a:blip r:embed="rId5" cstate="print"/>
          <a:stretch>
            <a:fillRect/>
          </a:stretch>
        </p:blipFill>
        <p:spPr>
          <a:xfrm>
            <a:off x="3503486" y="20548"/>
            <a:ext cx="5624418" cy="2825496"/>
          </a:xfrm>
          <a:prstGeom prst="rect">
            <a:avLst/>
          </a:prstGeom>
        </p:spPr>
      </p:pic>
      <p:pic>
        <p:nvPicPr>
          <p:cNvPr id="9" name="Picture 8"/>
          <p:cNvPicPr>
            <a:picLocks noChangeAspect="1"/>
          </p:cNvPicPr>
          <p:nvPr/>
        </p:nvPicPr>
        <p:blipFill>
          <a:blip r:embed="rId6" cstate="print"/>
          <a:stretch>
            <a:fillRect/>
          </a:stretch>
        </p:blipFill>
        <p:spPr>
          <a:xfrm>
            <a:off x="20923" y="2818500"/>
            <a:ext cx="7668994" cy="2296266"/>
          </a:xfrm>
          <a:prstGeom prst="rect">
            <a:avLst/>
          </a:prstGeom>
        </p:spPr>
      </p:pic>
      <p:pic>
        <p:nvPicPr>
          <p:cNvPr id="10" name="Picture 9"/>
          <p:cNvPicPr>
            <a:picLocks noChangeAspect="1"/>
          </p:cNvPicPr>
          <p:nvPr/>
        </p:nvPicPr>
        <p:blipFill>
          <a:blip r:embed="rId7" cstate="print"/>
          <a:stretch>
            <a:fillRect/>
          </a:stretch>
        </p:blipFill>
        <p:spPr>
          <a:xfrm>
            <a:off x="7662119" y="2819400"/>
            <a:ext cx="1461333" cy="2293850"/>
          </a:xfrm>
          <a:prstGeom prst="rect">
            <a:avLst/>
          </a:prstGeom>
        </p:spPr>
      </p:pic>
      <p:sp>
        <p:nvSpPr>
          <p:cNvPr id="6" name="Rectangle 5"/>
          <p:cNvSpPr/>
          <p:nvPr/>
        </p:nvSpPr>
        <p:spPr>
          <a:xfrm>
            <a:off x="8755230" y="2469776"/>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47F28"/>
              </a:solidFill>
            </a:endParaRPr>
          </a:p>
        </p:txBody>
      </p:sp>
      <p:grpSp>
        <p:nvGrpSpPr>
          <p:cNvPr id="20" name="Group 19"/>
          <p:cNvGrpSpPr/>
          <p:nvPr/>
        </p:nvGrpSpPr>
        <p:grpSpPr>
          <a:xfrm>
            <a:off x="0" y="5089818"/>
            <a:ext cx="9144000" cy="1768182"/>
            <a:chOff x="0" y="5089818"/>
            <a:chExt cx="9144000" cy="1768182"/>
          </a:xfrm>
        </p:grpSpPr>
        <p:pic>
          <p:nvPicPr>
            <p:cNvPr id="11" name="Picture 10"/>
            <p:cNvPicPr>
              <a:picLocks/>
            </p:cNvPicPr>
            <p:nvPr/>
          </p:nvPicPr>
          <p:blipFill>
            <a:blip r:embed="rId8" cstate="print"/>
            <a:stretch>
              <a:fillRect/>
            </a:stretch>
          </p:blipFill>
          <p:spPr>
            <a:xfrm>
              <a:off x="24064" y="5089818"/>
              <a:ext cx="9098280" cy="1737360"/>
            </a:xfrm>
            <a:prstGeom prst="rect">
              <a:avLst/>
            </a:prstGeom>
          </p:spPr>
        </p:pic>
        <p:sp>
          <p:nvSpPr>
            <p:cNvPr id="16" name="Rectangle 15"/>
            <p:cNvSpPr/>
            <p:nvPr/>
          </p:nvSpPr>
          <p:spPr>
            <a:xfrm>
              <a:off x="0" y="5181600"/>
              <a:ext cx="45719" cy="167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p:nvSpPr>
          <p:spPr>
            <a:xfrm rot="5400000">
              <a:off x="4537710" y="2251710"/>
              <a:ext cx="68580" cy="914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nvSpPr>
          <p:spPr>
            <a:xfrm>
              <a:off x="9098281" y="5158740"/>
              <a:ext cx="45719" cy="167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Title 3"/>
          <p:cNvSpPr txBox="1">
            <a:spLocks/>
          </p:cNvSpPr>
          <p:nvPr/>
        </p:nvSpPr>
        <p:spPr>
          <a:xfrm>
            <a:off x="228600" y="3657600"/>
            <a:ext cx="7315200" cy="1325563"/>
          </a:xfrm>
          <a:prstGeom prst="rect">
            <a:avLst/>
          </a:prstGeom>
          <a:noFill/>
          <a:ln>
            <a:noFill/>
          </a:ln>
        </p:spPr>
        <p:txBody>
          <a:bodyPr vert="horz" lIns="91440" tIns="45720" rIns="91440" bIns="45720" rtlCol="0" anchor="ctr">
            <a:noAutofit/>
            <a:scene3d>
              <a:camera prst="orthographicFront"/>
              <a:lightRig rig="soft" dir="t">
                <a:rot lat="0" lon="0" rev="17220000"/>
              </a:lightRig>
            </a:scene3d>
            <a:sp3d prstMaterial="softEdge"/>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87000"/>
              </a:lnSpc>
            </a:pPr>
            <a:r>
              <a:rPr lang="en-US" sz="5600" dirty="0" smtClean="0"/>
              <a:t/>
            </a:r>
            <a:br>
              <a:rPr lang="en-US" sz="5600" dirty="0" smtClean="0"/>
            </a:br>
            <a:r>
              <a:rPr lang="en-US" sz="5600" b="1" dirty="0" smtClean="0">
                <a:solidFill>
                  <a:schemeClr val="bg1"/>
                </a:solidFill>
                <a:latin typeface="Arial" pitchFamily="34" charset="0"/>
                <a:cs typeface="Arial" pitchFamily="34" charset="0"/>
              </a:rPr>
              <a:t>Questions?</a:t>
            </a:r>
            <a:endParaRPr lang="en-US" sz="5600" b="1" dirty="0">
              <a:solidFill>
                <a:schemeClr val="bg1"/>
              </a:solidFill>
              <a:latin typeface="Arial" pitchFamily="34" charset="0"/>
              <a:cs typeface="Arial"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hecker/>
      </p:transition>
    </mc:Choice>
    <mc:Fallback xmlns="">
      <p:transition spd="slow">
        <p:checker/>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10"/>
                                        <p:tgtEl>
                                          <p:spTgt spid="6"/>
                                        </p:tgtEl>
                                      </p:cBhvr>
                                    </p:animEffect>
                                    <p:set>
                                      <p:cBhvr>
                                        <p:cTn id="7" dur="1" fill="hold">
                                          <p:stCondLst>
                                            <p:cond delay="9"/>
                                          </p:stCondLst>
                                        </p:cTn>
                                        <p:tgtEl>
                                          <p:spTgt spid="6"/>
                                        </p:tgtEl>
                                        <p:attrNameLst>
                                          <p:attrName>style.visibility</p:attrName>
                                        </p:attrNameLst>
                                      </p:cBhvr>
                                      <p:to>
                                        <p:strVal val="hidden"/>
                                      </p:to>
                                    </p:set>
                                  </p:childTnLst>
                                </p:cTn>
                              </p:par>
                              <p:par>
                                <p:cTn id="8" presetID="2" presetClass="exit" presetSubtype="9" fill="hold" nodeType="withEffect">
                                  <p:stCondLst>
                                    <p:cond delay="0"/>
                                  </p:stCondLst>
                                  <p:childTnLst>
                                    <p:anim calcmode="lin" valueType="num">
                                      <p:cBhvr additive="base">
                                        <p:cTn id="9" dur="750"/>
                                        <p:tgtEl>
                                          <p:spTgt spid="7"/>
                                        </p:tgtEl>
                                        <p:attrNameLst>
                                          <p:attrName>ppt_x</p:attrName>
                                        </p:attrNameLst>
                                      </p:cBhvr>
                                      <p:tavLst>
                                        <p:tav tm="0">
                                          <p:val>
                                            <p:strVal val="ppt_x"/>
                                          </p:val>
                                        </p:tav>
                                        <p:tav tm="100000">
                                          <p:val>
                                            <p:strVal val="0-ppt_w/2"/>
                                          </p:val>
                                        </p:tav>
                                      </p:tavLst>
                                    </p:anim>
                                    <p:anim calcmode="lin" valueType="num">
                                      <p:cBhvr additive="base">
                                        <p:cTn id="10" dur="750"/>
                                        <p:tgtEl>
                                          <p:spTgt spid="7"/>
                                        </p:tgtEl>
                                        <p:attrNameLst>
                                          <p:attrName>ppt_y</p:attrName>
                                        </p:attrNameLst>
                                      </p:cBhvr>
                                      <p:tavLst>
                                        <p:tav tm="0">
                                          <p:val>
                                            <p:strVal val="ppt_y"/>
                                          </p:val>
                                        </p:tav>
                                        <p:tav tm="100000">
                                          <p:val>
                                            <p:strVal val="0-ppt_h/2"/>
                                          </p:val>
                                        </p:tav>
                                      </p:tavLst>
                                    </p:anim>
                                    <p:set>
                                      <p:cBhvr>
                                        <p:cTn id="11" dur="1" fill="hold">
                                          <p:stCondLst>
                                            <p:cond delay="749"/>
                                          </p:stCondLst>
                                        </p:cTn>
                                        <p:tgtEl>
                                          <p:spTgt spid="7"/>
                                        </p:tgtEl>
                                        <p:attrNameLst>
                                          <p:attrName>style.visibility</p:attrName>
                                        </p:attrNameLst>
                                      </p:cBhvr>
                                      <p:to>
                                        <p:strVal val="hidden"/>
                                      </p:to>
                                    </p:set>
                                  </p:childTnLst>
                                </p:cTn>
                              </p:par>
                              <p:par>
                                <p:cTn id="12" presetID="2" presetClass="exit" presetSubtype="3" fill="hold" nodeType="withEffect">
                                  <p:stCondLst>
                                    <p:cond delay="0"/>
                                  </p:stCondLst>
                                  <p:childTnLst>
                                    <p:anim calcmode="lin" valueType="num">
                                      <p:cBhvr additive="base">
                                        <p:cTn id="13" dur="750"/>
                                        <p:tgtEl>
                                          <p:spTgt spid="8"/>
                                        </p:tgtEl>
                                        <p:attrNameLst>
                                          <p:attrName>ppt_x</p:attrName>
                                        </p:attrNameLst>
                                      </p:cBhvr>
                                      <p:tavLst>
                                        <p:tav tm="0">
                                          <p:val>
                                            <p:strVal val="ppt_x"/>
                                          </p:val>
                                        </p:tav>
                                        <p:tav tm="100000">
                                          <p:val>
                                            <p:strVal val="1+ppt_w/2"/>
                                          </p:val>
                                        </p:tav>
                                      </p:tavLst>
                                    </p:anim>
                                    <p:anim calcmode="lin" valueType="num">
                                      <p:cBhvr additive="base">
                                        <p:cTn id="14" dur="750"/>
                                        <p:tgtEl>
                                          <p:spTgt spid="8"/>
                                        </p:tgtEl>
                                        <p:attrNameLst>
                                          <p:attrName>ppt_y</p:attrName>
                                        </p:attrNameLst>
                                      </p:cBhvr>
                                      <p:tavLst>
                                        <p:tav tm="0">
                                          <p:val>
                                            <p:strVal val="ppt_y"/>
                                          </p:val>
                                        </p:tav>
                                        <p:tav tm="100000">
                                          <p:val>
                                            <p:strVal val="0-ppt_h/2"/>
                                          </p:val>
                                        </p:tav>
                                      </p:tavLst>
                                    </p:anim>
                                    <p:set>
                                      <p:cBhvr>
                                        <p:cTn id="15" dur="1" fill="hold">
                                          <p:stCondLst>
                                            <p:cond delay="749"/>
                                          </p:stCondLst>
                                        </p:cTn>
                                        <p:tgtEl>
                                          <p:spTgt spid="8"/>
                                        </p:tgtEl>
                                        <p:attrNameLst>
                                          <p:attrName>style.visibility</p:attrName>
                                        </p:attrNameLst>
                                      </p:cBhvr>
                                      <p:to>
                                        <p:strVal val="hidden"/>
                                      </p:to>
                                    </p:set>
                                  </p:childTnLst>
                                </p:cTn>
                              </p:par>
                              <p:par>
                                <p:cTn id="16" presetID="2" presetClass="exit" presetSubtype="8" fill="hold" nodeType="withEffect">
                                  <p:stCondLst>
                                    <p:cond delay="0"/>
                                  </p:stCondLst>
                                  <p:childTnLst>
                                    <p:anim calcmode="lin" valueType="num">
                                      <p:cBhvr additive="base">
                                        <p:cTn id="17" dur="750"/>
                                        <p:tgtEl>
                                          <p:spTgt spid="9"/>
                                        </p:tgtEl>
                                        <p:attrNameLst>
                                          <p:attrName>ppt_x</p:attrName>
                                        </p:attrNameLst>
                                      </p:cBhvr>
                                      <p:tavLst>
                                        <p:tav tm="0">
                                          <p:val>
                                            <p:strVal val="ppt_x"/>
                                          </p:val>
                                        </p:tav>
                                        <p:tav tm="100000">
                                          <p:val>
                                            <p:strVal val="0-ppt_w/2"/>
                                          </p:val>
                                        </p:tav>
                                      </p:tavLst>
                                    </p:anim>
                                    <p:anim calcmode="lin" valueType="num">
                                      <p:cBhvr additive="base">
                                        <p:cTn id="18" dur="750"/>
                                        <p:tgtEl>
                                          <p:spTgt spid="9"/>
                                        </p:tgtEl>
                                        <p:attrNameLst>
                                          <p:attrName>ppt_y</p:attrName>
                                        </p:attrNameLst>
                                      </p:cBhvr>
                                      <p:tavLst>
                                        <p:tav tm="0">
                                          <p:val>
                                            <p:strVal val="ppt_y"/>
                                          </p:val>
                                        </p:tav>
                                        <p:tav tm="100000">
                                          <p:val>
                                            <p:strVal val="ppt_y"/>
                                          </p:val>
                                        </p:tav>
                                      </p:tavLst>
                                    </p:anim>
                                    <p:set>
                                      <p:cBhvr>
                                        <p:cTn id="19" dur="1" fill="hold">
                                          <p:stCondLst>
                                            <p:cond delay="749"/>
                                          </p:stCondLst>
                                        </p:cTn>
                                        <p:tgtEl>
                                          <p:spTgt spid="9"/>
                                        </p:tgtEl>
                                        <p:attrNameLst>
                                          <p:attrName>style.visibility</p:attrName>
                                        </p:attrNameLst>
                                      </p:cBhvr>
                                      <p:to>
                                        <p:strVal val="hidden"/>
                                      </p:to>
                                    </p:set>
                                  </p:childTnLst>
                                </p:cTn>
                              </p:par>
                              <p:par>
                                <p:cTn id="20" presetID="2" presetClass="exit" presetSubtype="2" fill="hold" nodeType="withEffect">
                                  <p:stCondLst>
                                    <p:cond delay="0"/>
                                  </p:stCondLst>
                                  <p:childTnLst>
                                    <p:anim calcmode="lin" valueType="num">
                                      <p:cBhvr additive="base">
                                        <p:cTn id="21" dur="750"/>
                                        <p:tgtEl>
                                          <p:spTgt spid="10"/>
                                        </p:tgtEl>
                                        <p:attrNameLst>
                                          <p:attrName>ppt_x</p:attrName>
                                        </p:attrNameLst>
                                      </p:cBhvr>
                                      <p:tavLst>
                                        <p:tav tm="0">
                                          <p:val>
                                            <p:strVal val="ppt_x"/>
                                          </p:val>
                                        </p:tav>
                                        <p:tav tm="100000">
                                          <p:val>
                                            <p:strVal val="1+ppt_w/2"/>
                                          </p:val>
                                        </p:tav>
                                      </p:tavLst>
                                    </p:anim>
                                    <p:anim calcmode="lin" valueType="num">
                                      <p:cBhvr additive="base">
                                        <p:cTn id="22" dur="750"/>
                                        <p:tgtEl>
                                          <p:spTgt spid="10"/>
                                        </p:tgtEl>
                                        <p:attrNameLst>
                                          <p:attrName>ppt_y</p:attrName>
                                        </p:attrNameLst>
                                      </p:cBhvr>
                                      <p:tavLst>
                                        <p:tav tm="0">
                                          <p:val>
                                            <p:strVal val="ppt_y"/>
                                          </p:val>
                                        </p:tav>
                                        <p:tav tm="100000">
                                          <p:val>
                                            <p:strVal val="ppt_y"/>
                                          </p:val>
                                        </p:tav>
                                      </p:tavLst>
                                    </p:anim>
                                    <p:set>
                                      <p:cBhvr>
                                        <p:cTn id="23" dur="1" fill="hold">
                                          <p:stCondLst>
                                            <p:cond delay="749"/>
                                          </p:stCondLst>
                                        </p:cTn>
                                        <p:tgtEl>
                                          <p:spTgt spid="10"/>
                                        </p:tgtEl>
                                        <p:attrNameLst>
                                          <p:attrName>style.visibility</p:attrName>
                                        </p:attrNameLst>
                                      </p:cBhvr>
                                      <p:to>
                                        <p:strVal val="hidden"/>
                                      </p:to>
                                    </p:set>
                                  </p:childTnLst>
                                </p:cTn>
                              </p:par>
                              <p:par>
                                <p:cTn id="24" presetID="10" presetClass="exit" presetSubtype="0" fill="hold" grpId="0" nodeType="withEffect">
                                  <p:stCondLst>
                                    <p:cond delay="0"/>
                                  </p:stCondLst>
                                  <p:childTnLst>
                                    <p:animEffect transition="out" filter="fade">
                                      <p:cBhvr>
                                        <p:cTn id="25" dur="250"/>
                                        <p:tgtEl>
                                          <p:spTgt spid="14"/>
                                        </p:tgtEl>
                                      </p:cBhvr>
                                    </p:animEffect>
                                    <p:set>
                                      <p:cBhvr>
                                        <p:cTn id="26" dur="1" fill="hold">
                                          <p:stCondLst>
                                            <p:cond delay="24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pPr lvl="0">
              <a:spcBef>
                <a:spcPts val="0"/>
              </a:spcBef>
            </a:pPr>
            <a:r>
              <a:rPr lang="en-US" sz="2800" b="1" dirty="0" smtClean="0">
                <a:solidFill>
                  <a:prstClr val="black">
                    <a:lumMod val="85000"/>
                    <a:lumOff val="15000"/>
                  </a:prstClr>
                </a:solidFill>
                <a:latin typeface="+mn-lt"/>
                <a:ea typeface="+mn-ea"/>
                <a:cs typeface="+mn-cs"/>
              </a:rPr>
              <a:t>What is FireWire?</a:t>
            </a:r>
            <a:endParaRPr lang="en-US" dirty="0">
              <a:latin typeface="+mn-lt"/>
            </a:endParaRPr>
          </a:p>
        </p:txBody>
      </p:sp>
      <p:pic>
        <p:nvPicPr>
          <p:cNvPr id="3" name="Picture 2"/>
          <p:cNvPicPr>
            <a:picLocks noChangeAspect="1"/>
          </p:cNvPicPr>
          <p:nvPr/>
        </p:nvPicPr>
        <p:blipFill>
          <a:blip r:embed="rId4"/>
          <a:stretch>
            <a:fillRect/>
          </a:stretch>
        </p:blipFill>
        <p:spPr>
          <a:xfrm>
            <a:off x="2743200" y="1905000"/>
            <a:ext cx="3733800" cy="3733800"/>
          </a:xfrm>
          <a:prstGeom prst="rect">
            <a:avLst/>
          </a:prstGeom>
        </p:spPr>
      </p:pic>
      <p:pic>
        <p:nvPicPr>
          <p:cNvPr id="6" name="Picture 5"/>
          <p:cNvPicPr>
            <a:picLocks noChangeAspect="1"/>
          </p:cNvPicPr>
          <p:nvPr/>
        </p:nvPicPr>
        <p:blipFill>
          <a:blip r:embed="rId5"/>
          <a:stretch>
            <a:fillRect/>
          </a:stretch>
        </p:blipFill>
        <p:spPr>
          <a:xfrm>
            <a:off x="381000" y="2819400"/>
            <a:ext cx="2476500" cy="1759772"/>
          </a:xfrm>
          <a:prstGeom prst="rect">
            <a:avLst/>
          </a:prstGeom>
        </p:spPr>
      </p:pic>
      <p:pic>
        <p:nvPicPr>
          <p:cNvPr id="7" name="Picture 6"/>
          <p:cNvPicPr>
            <a:picLocks noChangeAspect="1"/>
          </p:cNvPicPr>
          <p:nvPr/>
        </p:nvPicPr>
        <p:blipFill>
          <a:blip r:embed="rId6"/>
          <a:stretch>
            <a:fillRect/>
          </a:stretch>
        </p:blipFill>
        <p:spPr>
          <a:xfrm>
            <a:off x="6400800" y="2971800"/>
            <a:ext cx="2590800" cy="197188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ea typeface="+mn-ea"/>
                <a:cs typeface="+mn-cs"/>
              </a:rPr>
              <a:t>USB</a:t>
            </a:r>
            <a:endParaRPr lang="en-US" dirty="0"/>
          </a:p>
        </p:txBody>
      </p:sp>
    </p:spTree>
    <p:custDataLst>
      <p:tags r:id="rId1"/>
    </p:custDataLst>
    <p:extLst>
      <p:ext uri="{BB962C8B-B14F-4D97-AF65-F5344CB8AC3E}">
        <p14:creationId xmlns:p14="http://schemas.microsoft.com/office/powerpoint/2010/main" val="4019263955"/>
      </p:ext>
    </p:extLst>
  </p:cSld>
  <p:clrMapOvr>
    <a:masterClrMapping/>
  </p:clrMapOvr>
  <p:transition xmlns:p14="http://schemas.microsoft.com/office/powerpoint/2010/main" spd="slow">
    <p:pull/>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FireWire</a:t>
            </a:r>
            <a:endParaRPr lang="en-US" dirty="0"/>
          </a:p>
        </p:txBody>
      </p:sp>
    </p:spTree>
    <p:extLst>
      <p:ext uri="{BB962C8B-B14F-4D97-AF65-F5344CB8AC3E}">
        <p14:creationId xmlns:p14="http://schemas.microsoft.com/office/powerpoint/2010/main" val="297923919"/>
      </p:ext>
    </p:extLst>
  </p:cSld>
  <p:clrMapOvr>
    <a:masterClrMapping/>
  </p:clrMapOvr>
  <p:transition xmlns:p14="http://schemas.microsoft.com/office/powerpoint/2010/main" spd="slow">
    <p:cover/>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Differences between USB and FireWire</a:t>
            </a:r>
            <a:endParaRPr lang="en-US" dirty="0"/>
          </a:p>
        </p:txBody>
      </p:sp>
      <p:pic>
        <p:nvPicPr>
          <p:cNvPr id="5" name="Picture 4"/>
          <p:cNvPicPr>
            <a:picLocks noChangeAspect="1"/>
          </p:cNvPicPr>
          <p:nvPr/>
        </p:nvPicPr>
        <p:blipFill>
          <a:blip r:embed="rId3"/>
          <a:stretch>
            <a:fillRect/>
          </a:stretch>
        </p:blipFill>
        <p:spPr>
          <a:xfrm>
            <a:off x="1371600" y="1371600"/>
            <a:ext cx="2514600" cy="2514600"/>
          </a:xfrm>
          <a:prstGeom prst="rect">
            <a:avLst/>
          </a:prstGeom>
        </p:spPr>
      </p:pic>
      <p:pic>
        <p:nvPicPr>
          <p:cNvPr id="6" name="Picture 5"/>
          <p:cNvPicPr>
            <a:picLocks noChangeAspect="1"/>
          </p:cNvPicPr>
          <p:nvPr/>
        </p:nvPicPr>
        <p:blipFill>
          <a:blip r:embed="rId4"/>
          <a:stretch>
            <a:fillRect/>
          </a:stretch>
        </p:blipFill>
        <p:spPr>
          <a:xfrm>
            <a:off x="5410200" y="1371600"/>
            <a:ext cx="2514600" cy="2514600"/>
          </a:xfrm>
          <a:prstGeom prst="rect">
            <a:avLst/>
          </a:prstGeom>
        </p:spPr>
      </p:pic>
      <p:sp>
        <p:nvSpPr>
          <p:cNvPr id="8" name="TextBox 7"/>
          <p:cNvSpPr txBox="1"/>
          <p:nvPr/>
        </p:nvSpPr>
        <p:spPr>
          <a:xfrm>
            <a:off x="1143000" y="4038600"/>
            <a:ext cx="3810000" cy="2031325"/>
          </a:xfrm>
          <a:prstGeom prst="rect">
            <a:avLst/>
          </a:prstGeom>
          <a:noFill/>
        </p:spPr>
        <p:txBody>
          <a:bodyPr wrap="square" rtlCol="0">
            <a:spAutoFit/>
          </a:bodyPr>
          <a:lstStyle/>
          <a:p>
            <a:r>
              <a:rPr lang="en-US" b="1" u="sng" dirty="0" smtClean="0"/>
              <a:t>FireWire</a:t>
            </a:r>
            <a:r>
              <a:rPr lang="en-US" dirty="0" smtClean="0"/>
              <a:t>:</a:t>
            </a:r>
          </a:p>
          <a:p>
            <a:r>
              <a:rPr lang="en-US" dirty="0" smtClean="0"/>
              <a:t>- IEEE 1394</a:t>
            </a:r>
          </a:p>
          <a:p>
            <a:r>
              <a:rPr lang="en-US" dirty="0" smtClean="0"/>
              <a:t>- “Peer-to-Peer” architecture</a:t>
            </a:r>
          </a:p>
          <a:p>
            <a:r>
              <a:rPr lang="en-US" dirty="0" smtClean="0"/>
              <a:t>- 63 possible devices</a:t>
            </a:r>
          </a:p>
          <a:p>
            <a:r>
              <a:rPr lang="en-US" dirty="0" smtClean="0"/>
              <a:t>- 400 Mbps (FireWire 400)</a:t>
            </a:r>
          </a:p>
          <a:p>
            <a:r>
              <a:rPr lang="en-US" dirty="0" smtClean="0"/>
              <a:t>- Less common</a:t>
            </a:r>
          </a:p>
          <a:p>
            <a:endParaRPr lang="en-US" dirty="0"/>
          </a:p>
        </p:txBody>
      </p:sp>
      <p:sp>
        <p:nvSpPr>
          <p:cNvPr id="9" name="TextBox 8"/>
          <p:cNvSpPr txBox="1"/>
          <p:nvPr/>
        </p:nvSpPr>
        <p:spPr>
          <a:xfrm>
            <a:off x="5105400" y="4038600"/>
            <a:ext cx="3276600" cy="2585323"/>
          </a:xfrm>
          <a:prstGeom prst="rect">
            <a:avLst/>
          </a:prstGeom>
          <a:noFill/>
        </p:spPr>
        <p:txBody>
          <a:bodyPr wrap="square" rtlCol="0">
            <a:spAutoFit/>
          </a:bodyPr>
          <a:lstStyle/>
          <a:p>
            <a:r>
              <a:rPr lang="en-US" b="1" u="sng" dirty="0" smtClean="0"/>
              <a:t>USB</a:t>
            </a:r>
            <a:r>
              <a:rPr lang="en-US" dirty="0" smtClean="0"/>
              <a:t>:</a:t>
            </a:r>
          </a:p>
          <a:p>
            <a:r>
              <a:rPr lang="en-US" dirty="0" smtClean="0"/>
              <a:t>-    Ajay Bhatt</a:t>
            </a:r>
          </a:p>
          <a:p>
            <a:pPr marL="285750" indent="-285750">
              <a:buFontTx/>
              <a:buChar char="-"/>
            </a:pPr>
            <a:r>
              <a:rPr lang="en-US" dirty="0" smtClean="0"/>
              <a:t>“Master-Slave” architecture</a:t>
            </a:r>
          </a:p>
          <a:p>
            <a:pPr marL="285750" indent="-285750">
              <a:buFontTx/>
              <a:buChar char="-"/>
            </a:pPr>
            <a:r>
              <a:rPr lang="en-US" dirty="0" smtClean="0"/>
              <a:t>127 possible devices</a:t>
            </a:r>
          </a:p>
          <a:p>
            <a:pPr marL="285750" indent="-285750">
              <a:buFontTx/>
              <a:buChar char="-"/>
            </a:pPr>
            <a:r>
              <a:rPr lang="en-US" dirty="0" smtClean="0"/>
              <a:t>480 Mbps (USB 2.0)</a:t>
            </a:r>
          </a:p>
          <a:p>
            <a:pPr marL="285750" indent="-285750">
              <a:buFontTx/>
              <a:buChar char="-"/>
            </a:pPr>
            <a:r>
              <a:rPr lang="en-US" dirty="0" smtClean="0"/>
              <a:t>Highly used</a:t>
            </a:r>
          </a:p>
          <a:p>
            <a:endParaRPr lang="en-US" dirty="0"/>
          </a:p>
          <a:p>
            <a:endParaRPr lang="en-US" dirty="0" smtClean="0"/>
          </a:p>
          <a:p>
            <a:endParaRPr lang="en-US" dirty="0"/>
          </a:p>
        </p:txBody>
      </p:sp>
    </p:spTree>
    <p:extLst>
      <p:ext uri="{BB962C8B-B14F-4D97-AF65-F5344CB8AC3E}">
        <p14:creationId xmlns:p14="http://schemas.microsoft.com/office/powerpoint/2010/main" val="1303219010"/>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4876800"/>
            <a:ext cx="5486400" cy="566738"/>
          </a:xfrm>
        </p:spPr>
        <p:txBody>
          <a:bodyPr/>
          <a:lstStyle/>
          <a:p>
            <a:r>
              <a:rPr lang="en-US" dirty="0" smtClean="0"/>
              <a:t>simple speed test from </a:t>
            </a:r>
            <a:r>
              <a:rPr lang="en-US" dirty="0" err="1" smtClean="0"/>
              <a:t>MacWorld.com</a:t>
            </a:r>
            <a:endParaRPr lang="en-US" dirty="0"/>
          </a:p>
        </p:txBody>
      </p:sp>
      <p:sp>
        <p:nvSpPr>
          <p:cNvPr id="3" name="Picture Placeholder 2"/>
          <p:cNvSpPr>
            <a:spLocks noGrp="1"/>
          </p:cNvSpPr>
          <p:nvPr>
            <p:ph type="pic" idx="1"/>
          </p:nvPr>
        </p:nvSpPr>
        <p:spPr/>
      </p:sp>
      <p:pic>
        <p:nvPicPr>
          <p:cNvPr id="6" name="Picture 5" descr="Screen shot 2011-02-14 at 7.41.43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609600"/>
            <a:ext cx="6336146" cy="4267201"/>
          </a:xfrm>
          <a:prstGeom prst="rect">
            <a:avLst/>
          </a:prstGeom>
        </p:spPr>
      </p:pic>
    </p:spTree>
    <p:extLst>
      <p:ext uri="{BB962C8B-B14F-4D97-AF65-F5344CB8AC3E}">
        <p14:creationId xmlns:p14="http://schemas.microsoft.com/office/powerpoint/2010/main" val="38388511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xmlns:p14="http://schemas.microsoft.com/office/powerpoint/2010/main" spd="slow">
        <p:split orient="vert"/>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5" cstate="print"/>
          <a:stretch>
            <a:fillRect/>
          </a:stretch>
        </p:blipFill>
        <p:spPr>
          <a:xfrm>
            <a:off x="0" y="762000"/>
            <a:ext cx="2445488" cy="2286000"/>
          </a:xfrm>
          <a:prstGeom prst="rect">
            <a:avLst/>
          </a:prstGeom>
        </p:spPr>
      </p:pic>
      <p:sp>
        <p:nvSpPr>
          <p:cNvPr id="4" name="TextBox 3"/>
          <p:cNvSpPr txBox="1"/>
          <p:nvPr/>
        </p:nvSpPr>
        <p:spPr>
          <a:xfrm>
            <a:off x="1228724" y="2217355"/>
            <a:ext cx="7229475" cy="461665"/>
          </a:xfrm>
          <a:prstGeom prst="rect">
            <a:avLst/>
          </a:prstGeom>
          <a:noFill/>
        </p:spPr>
        <p:txBody>
          <a:bodyPr wrap="square" rtlCol="0" anchor="b" anchorCtr="0">
            <a:normAutofit/>
          </a:bodyPr>
          <a:lstStyle/>
          <a:p>
            <a:r>
              <a:rPr lang="en-US" sz="2400" dirty="0" smtClean="0">
                <a:solidFill>
                  <a:prstClr val="black">
                    <a:lumMod val="50000"/>
                    <a:lumOff val="50000"/>
                  </a:prstClr>
                </a:solidFill>
              </a:rPr>
              <a:t>so it’s fast, but</a:t>
            </a:r>
            <a:endParaRPr lang="en-US" sz="2400" dirty="0">
              <a:solidFill>
                <a:prstClr val="black">
                  <a:lumMod val="50000"/>
                  <a:lumOff val="50000"/>
                </a:prstClr>
              </a:solidFill>
            </a:endParaRPr>
          </a:p>
        </p:txBody>
      </p:sp>
      <p:sp>
        <p:nvSpPr>
          <p:cNvPr id="7" name="Title 6"/>
          <p:cNvSpPr>
            <a:spLocks noGrp="1"/>
          </p:cNvSpPr>
          <p:nvPr>
            <p:ph type="title"/>
          </p:nvPr>
        </p:nvSpPr>
        <p:spPr>
          <a:xfrm>
            <a:off x="609600" y="2669865"/>
            <a:ext cx="8153400" cy="1200329"/>
          </a:xfrm>
        </p:spPr>
        <p:txBody>
          <a:bodyPr wrap="square" tIns="0" bIns="0" anchor="t" anchorCtr="0">
            <a:normAutofit fontScale="90000"/>
          </a:bodyPr>
          <a:lstStyle/>
          <a:p>
            <a:r>
              <a:rPr lang="en-US" sz="7800" b="1" dirty="0" smtClean="0">
                <a:solidFill>
                  <a:prstClr val="black">
                    <a:lumMod val="85000"/>
                    <a:lumOff val="15000"/>
                  </a:prstClr>
                </a:solidFill>
                <a:latin typeface="+mn-lt"/>
              </a:rPr>
              <a:t>What’s the problem?</a:t>
            </a:r>
            <a:endParaRPr lang="en-US" sz="7800" dirty="0">
              <a:latin typeface="+mn-lt"/>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blinds dir="vert"/>
      </p:transition>
    </mc:Choice>
    <mc:Fallback xmlns="">
      <p:transition spd="slow">
        <p:blinds dir="vert"/>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5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rot="16200000">
            <a:off x="-2146014" y="2450815"/>
            <a:ext cx="5486400" cy="1041969"/>
          </a:xfrm>
          <a:prstGeom prst="rect">
            <a:avLst/>
          </a:prstGeom>
          <a:noFill/>
        </p:spPr>
        <p:txBody>
          <a:bodyPr wrap="square" rtlCol="0" anchor="b" anchorCtr="0">
            <a:normAutofit/>
          </a:bodyPr>
          <a:lstStyle/>
          <a:p>
            <a:r>
              <a:rPr lang="en-US" sz="3200" b="1" dirty="0" smtClean="0">
                <a:solidFill>
                  <a:prstClr val="white"/>
                </a:solidFill>
              </a:rPr>
              <a:t>Security problems</a:t>
            </a:r>
            <a:endParaRPr lang="en-US" sz="3200" dirty="0">
              <a:solidFill>
                <a:prstClr val="white"/>
              </a:solidFill>
            </a:endParaRPr>
          </a:p>
        </p:txBody>
      </p:sp>
      <p:sp>
        <p:nvSpPr>
          <p:cNvPr id="3" name="TextBox 2"/>
          <p:cNvSpPr txBox="1"/>
          <p:nvPr/>
        </p:nvSpPr>
        <p:spPr>
          <a:xfrm>
            <a:off x="1524000" y="381000"/>
            <a:ext cx="7391401" cy="762000"/>
          </a:xfrm>
          <a:prstGeom prst="rect">
            <a:avLst/>
          </a:prstGeom>
          <a:noFill/>
        </p:spPr>
        <p:txBody>
          <a:bodyPr wrap="square" rtlCol="0">
            <a:normAutofit/>
          </a:bodyPr>
          <a:lstStyle/>
          <a:p>
            <a:r>
              <a:rPr lang="en-US" sz="2800" b="1" dirty="0" smtClean="0">
                <a:solidFill>
                  <a:prstClr val="black">
                    <a:lumMod val="50000"/>
                    <a:lumOff val="50000"/>
                  </a:prstClr>
                </a:solidFill>
              </a:rPr>
              <a:t>Possible Risks of Using FireWire</a:t>
            </a:r>
          </a:p>
          <a:p>
            <a:pPr>
              <a:lnSpc>
                <a:spcPct val="30000"/>
              </a:lnSpc>
            </a:pPr>
            <a:endParaRPr lang="en-US" dirty="0">
              <a:solidFill>
                <a:prstClr val="black"/>
              </a:solidFill>
            </a:endParaRPr>
          </a:p>
          <a:p>
            <a:endParaRPr lang="en-US" sz="1900" dirty="0" smtClean="0">
              <a:solidFill>
                <a:srgbClr val="2C99FC"/>
              </a:solidFill>
            </a:endParaRPr>
          </a:p>
          <a:p>
            <a:endParaRPr lang="en-US" dirty="0">
              <a:solidFill>
                <a:prstClr val="black"/>
              </a:solidFill>
            </a:endParaRPr>
          </a:p>
        </p:txBody>
      </p:sp>
      <p:grpSp>
        <p:nvGrpSpPr>
          <p:cNvPr id="6" name="Group 5"/>
          <p:cNvGrpSpPr/>
          <p:nvPr/>
        </p:nvGrpSpPr>
        <p:grpSpPr>
          <a:xfrm>
            <a:off x="3962400" y="2362200"/>
            <a:ext cx="2057400" cy="2057400"/>
            <a:chOff x="2057400" y="2667000"/>
            <a:chExt cx="2057400" cy="2057400"/>
          </a:xfrm>
        </p:grpSpPr>
        <p:grpSp>
          <p:nvGrpSpPr>
            <p:cNvPr id="11" name="Group 10"/>
            <p:cNvGrpSpPr/>
            <p:nvPr/>
          </p:nvGrpSpPr>
          <p:grpSpPr>
            <a:xfrm>
              <a:off x="2057400" y="2667000"/>
              <a:ext cx="2057400" cy="2057400"/>
              <a:chOff x="1219200" y="2522353"/>
              <a:chExt cx="2057400" cy="2057400"/>
            </a:xfrm>
          </p:grpSpPr>
          <p:sp>
            <p:nvSpPr>
              <p:cNvPr id="12" name="Oval 11"/>
              <p:cNvSpPr/>
              <p:nvPr/>
            </p:nvSpPr>
            <p:spPr>
              <a:xfrm>
                <a:off x="1219200" y="2522353"/>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3" name="Oval 12"/>
              <p:cNvSpPr/>
              <p:nvPr/>
            </p:nvSpPr>
            <p:spPr>
              <a:xfrm>
                <a:off x="1447800" y="2590800"/>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grpSp>
        <p:sp>
          <p:nvSpPr>
            <p:cNvPr id="5" name="TextBox 4"/>
            <p:cNvSpPr txBox="1"/>
            <p:nvPr/>
          </p:nvSpPr>
          <p:spPr>
            <a:xfrm>
              <a:off x="2133600" y="3124200"/>
              <a:ext cx="1905000" cy="1200329"/>
            </a:xfrm>
            <a:prstGeom prst="rect">
              <a:avLst/>
            </a:prstGeom>
            <a:noFill/>
          </p:spPr>
          <p:txBody>
            <a:bodyPr wrap="square" rtlCol="0">
              <a:spAutoFit/>
            </a:bodyPr>
            <a:lstStyle/>
            <a:p>
              <a:pPr algn="ctr"/>
              <a:r>
                <a:rPr lang="en-US" dirty="0" smtClean="0"/>
                <a:t>mapping from FireWire to device physical memory is via hardware   </a:t>
              </a:r>
              <a:endParaRPr lang="en-US" dirty="0"/>
            </a:p>
          </p:txBody>
        </p:sp>
      </p:grpSp>
      <p:grpSp>
        <p:nvGrpSpPr>
          <p:cNvPr id="16" name="Group 15"/>
          <p:cNvGrpSpPr/>
          <p:nvPr/>
        </p:nvGrpSpPr>
        <p:grpSpPr>
          <a:xfrm>
            <a:off x="6019800" y="914400"/>
            <a:ext cx="2362200" cy="2286000"/>
            <a:chOff x="1923614" y="2667000"/>
            <a:chExt cx="2191185" cy="2077720"/>
          </a:xfrm>
        </p:grpSpPr>
        <p:grpSp>
          <p:nvGrpSpPr>
            <p:cNvPr id="17" name="Group 16"/>
            <p:cNvGrpSpPr/>
            <p:nvPr/>
          </p:nvGrpSpPr>
          <p:grpSpPr>
            <a:xfrm>
              <a:off x="1923614" y="2667000"/>
              <a:ext cx="2191185" cy="2077720"/>
              <a:chOff x="1085414" y="2522353"/>
              <a:chExt cx="2191185" cy="2077720"/>
            </a:xfrm>
          </p:grpSpPr>
          <p:sp>
            <p:nvSpPr>
              <p:cNvPr id="20" name="Oval 19"/>
              <p:cNvSpPr/>
              <p:nvPr/>
            </p:nvSpPr>
            <p:spPr>
              <a:xfrm>
                <a:off x="1085414" y="2522353"/>
                <a:ext cx="2191185" cy="2077720"/>
              </a:xfrm>
              <a:custGeom>
                <a:avLst/>
                <a:gdLst>
                  <a:gd name="connsiteX0" fmla="*/ 0 w 2057400"/>
                  <a:gd name="connsiteY0" fmla="*/ 1028700 h 2057400"/>
                  <a:gd name="connsiteX1" fmla="*/ 1028700 w 2057400"/>
                  <a:gd name="connsiteY1" fmla="*/ 0 h 2057400"/>
                  <a:gd name="connsiteX2" fmla="*/ 2057400 w 2057400"/>
                  <a:gd name="connsiteY2" fmla="*/ 1028700 h 2057400"/>
                  <a:gd name="connsiteX3" fmla="*/ 1028700 w 2057400"/>
                  <a:gd name="connsiteY3" fmla="*/ 2057400 h 2057400"/>
                  <a:gd name="connsiteX4" fmla="*/ 0 w 2057400"/>
                  <a:gd name="connsiteY4" fmla="*/ 1028700 h 2057400"/>
                  <a:gd name="connsiteX0" fmla="*/ 133785 w 2191185"/>
                  <a:gd name="connsiteY0" fmla="*/ 1028700 h 2077720"/>
                  <a:gd name="connsiteX1" fmla="*/ 1162485 w 2191185"/>
                  <a:gd name="connsiteY1" fmla="*/ 0 h 2077720"/>
                  <a:gd name="connsiteX2" fmla="*/ 2191185 w 2191185"/>
                  <a:gd name="connsiteY2" fmla="*/ 1028700 h 2077720"/>
                  <a:gd name="connsiteX3" fmla="*/ 390325 w 2191185"/>
                  <a:gd name="connsiteY3" fmla="*/ 2077720 h 2077720"/>
                  <a:gd name="connsiteX4" fmla="*/ 133785 w 2191185"/>
                  <a:gd name="connsiteY4" fmla="*/ 1028700 h 2077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1185" h="2077720">
                    <a:moveTo>
                      <a:pt x="133785" y="1028700"/>
                    </a:moveTo>
                    <a:cubicBezTo>
                      <a:pt x="262478" y="682413"/>
                      <a:pt x="594350" y="0"/>
                      <a:pt x="1162485" y="0"/>
                    </a:cubicBezTo>
                    <a:cubicBezTo>
                      <a:pt x="1730620" y="0"/>
                      <a:pt x="2191185" y="460565"/>
                      <a:pt x="2191185" y="1028700"/>
                    </a:cubicBezTo>
                    <a:cubicBezTo>
                      <a:pt x="2191185" y="1596835"/>
                      <a:pt x="958460" y="2077720"/>
                      <a:pt x="390325" y="2077720"/>
                    </a:cubicBezTo>
                    <a:cubicBezTo>
                      <a:pt x="-177810" y="2077720"/>
                      <a:pt x="5092" y="1374987"/>
                      <a:pt x="133785" y="1028700"/>
                    </a:cubicBezTo>
                    <a:close/>
                  </a:path>
                </a:pathLst>
              </a:custGeom>
              <a:solidFill>
                <a:schemeClr val="accent2"/>
              </a:soli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21" name="Oval 20"/>
              <p:cNvSpPr/>
              <p:nvPr/>
            </p:nvSpPr>
            <p:spPr>
              <a:xfrm>
                <a:off x="1447800" y="2590800"/>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grpSp>
        <p:sp>
          <p:nvSpPr>
            <p:cNvPr id="18" name="TextBox 17"/>
            <p:cNvSpPr txBox="1"/>
            <p:nvPr/>
          </p:nvSpPr>
          <p:spPr>
            <a:xfrm>
              <a:off x="2057400" y="3200400"/>
              <a:ext cx="1905000" cy="1200329"/>
            </a:xfrm>
            <a:prstGeom prst="rect">
              <a:avLst/>
            </a:prstGeom>
            <a:noFill/>
          </p:spPr>
          <p:txBody>
            <a:bodyPr wrap="square" rtlCol="0">
              <a:spAutoFit/>
            </a:bodyPr>
            <a:lstStyle/>
            <a:p>
              <a:pPr algn="ctr"/>
              <a:r>
                <a:rPr lang="en-US" dirty="0" smtClean="0"/>
                <a:t>bypass operating systems authentication (</a:t>
              </a:r>
              <a:r>
                <a:rPr lang="en-US" dirty="0" err="1" smtClean="0"/>
                <a:t>winlockpwn</a:t>
              </a:r>
              <a:r>
                <a:rPr lang="en-US" dirty="0" smtClean="0"/>
                <a:t>)</a:t>
              </a:r>
              <a:endParaRPr lang="en-US" dirty="0"/>
            </a:p>
          </p:txBody>
        </p:sp>
      </p:grpSp>
      <p:grpSp>
        <p:nvGrpSpPr>
          <p:cNvPr id="27" name="Group 26"/>
          <p:cNvGrpSpPr/>
          <p:nvPr/>
        </p:nvGrpSpPr>
        <p:grpSpPr>
          <a:xfrm>
            <a:off x="1752600" y="1066800"/>
            <a:ext cx="2149148" cy="2219960"/>
            <a:chOff x="2040306" y="2667000"/>
            <a:chExt cx="2149148" cy="2219960"/>
          </a:xfrm>
        </p:grpSpPr>
        <p:grpSp>
          <p:nvGrpSpPr>
            <p:cNvPr id="28" name="Group 27"/>
            <p:cNvGrpSpPr/>
            <p:nvPr/>
          </p:nvGrpSpPr>
          <p:grpSpPr>
            <a:xfrm>
              <a:off x="2040306" y="2667000"/>
              <a:ext cx="2149148" cy="2219960"/>
              <a:chOff x="1202106" y="2522353"/>
              <a:chExt cx="2149148" cy="2219960"/>
            </a:xfrm>
          </p:grpSpPr>
          <p:sp>
            <p:nvSpPr>
              <p:cNvPr id="30" name="Oval 29"/>
              <p:cNvSpPr/>
              <p:nvPr/>
            </p:nvSpPr>
            <p:spPr>
              <a:xfrm>
                <a:off x="1202106" y="2522353"/>
                <a:ext cx="2149148" cy="2219960"/>
              </a:xfrm>
              <a:custGeom>
                <a:avLst/>
                <a:gdLst>
                  <a:gd name="connsiteX0" fmla="*/ 0 w 2057400"/>
                  <a:gd name="connsiteY0" fmla="*/ 1028700 h 2057400"/>
                  <a:gd name="connsiteX1" fmla="*/ 1028700 w 2057400"/>
                  <a:gd name="connsiteY1" fmla="*/ 0 h 2057400"/>
                  <a:gd name="connsiteX2" fmla="*/ 2057400 w 2057400"/>
                  <a:gd name="connsiteY2" fmla="*/ 1028700 h 2057400"/>
                  <a:gd name="connsiteX3" fmla="*/ 1028700 w 2057400"/>
                  <a:gd name="connsiteY3" fmla="*/ 2057400 h 2057400"/>
                  <a:gd name="connsiteX4" fmla="*/ 0 w 2057400"/>
                  <a:gd name="connsiteY4" fmla="*/ 1028700 h 2057400"/>
                  <a:gd name="connsiteX0" fmla="*/ 17094 w 2149148"/>
                  <a:gd name="connsiteY0" fmla="*/ 1028700 h 2219960"/>
                  <a:gd name="connsiteX1" fmla="*/ 1045794 w 2149148"/>
                  <a:gd name="connsiteY1" fmla="*/ 0 h 2219960"/>
                  <a:gd name="connsiteX2" fmla="*/ 2074494 w 2149148"/>
                  <a:gd name="connsiteY2" fmla="*/ 1028700 h 2219960"/>
                  <a:gd name="connsiteX3" fmla="*/ 1797634 w 2149148"/>
                  <a:gd name="connsiteY3" fmla="*/ 2219960 h 2219960"/>
                  <a:gd name="connsiteX4" fmla="*/ 17094 w 2149148"/>
                  <a:gd name="connsiteY4" fmla="*/ 1028700 h 2219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9148" h="2219960">
                    <a:moveTo>
                      <a:pt x="17094" y="1028700"/>
                    </a:moveTo>
                    <a:cubicBezTo>
                      <a:pt x="-108213" y="658707"/>
                      <a:pt x="477659" y="0"/>
                      <a:pt x="1045794" y="0"/>
                    </a:cubicBezTo>
                    <a:cubicBezTo>
                      <a:pt x="1613929" y="0"/>
                      <a:pt x="2074494" y="460565"/>
                      <a:pt x="2074494" y="1028700"/>
                    </a:cubicBezTo>
                    <a:cubicBezTo>
                      <a:pt x="2074494" y="1596835"/>
                      <a:pt x="2365769" y="2219960"/>
                      <a:pt x="1797634" y="2219960"/>
                    </a:cubicBezTo>
                    <a:cubicBezTo>
                      <a:pt x="1229499" y="2219960"/>
                      <a:pt x="142401" y="1398693"/>
                      <a:pt x="17094" y="1028700"/>
                    </a:cubicBezTo>
                    <a:close/>
                  </a:path>
                </a:pathLst>
              </a:custGeom>
              <a:solidFill>
                <a:schemeClr val="accent4"/>
              </a:soli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31" name="Oval 30"/>
              <p:cNvSpPr/>
              <p:nvPr/>
            </p:nvSpPr>
            <p:spPr>
              <a:xfrm>
                <a:off x="1447800" y="2590800"/>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grpSp>
        <p:sp>
          <p:nvSpPr>
            <p:cNvPr id="29" name="TextBox 28"/>
            <p:cNvSpPr txBox="1"/>
            <p:nvPr/>
          </p:nvSpPr>
          <p:spPr>
            <a:xfrm>
              <a:off x="2133600" y="3352800"/>
              <a:ext cx="1905000" cy="646331"/>
            </a:xfrm>
            <a:prstGeom prst="rect">
              <a:avLst/>
            </a:prstGeom>
            <a:noFill/>
          </p:spPr>
          <p:txBody>
            <a:bodyPr wrap="square" rtlCol="0">
              <a:spAutoFit/>
            </a:bodyPr>
            <a:lstStyle/>
            <a:p>
              <a:pPr algn="ctr"/>
              <a:r>
                <a:rPr lang="en-US" dirty="0" smtClean="0"/>
                <a:t>forensic memory imaging</a:t>
              </a:r>
              <a:endParaRPr lang="en-US" dirty="0"/>
            </a:p>
          </p:txBody>
        </p:sp>
      </p:grpSp>
      <p:grpSp>
        <p:nvGrpSpPr>
          <p:cNvPr id="32" name="Group 31"/>
          <p:cNvGrpSpPr/>
          <p:nvPr/>
        </p:nvGrpSpPr>
        <p:grpSpPr>
          <a:xfrm>
            <a:off x="1800318" y="4003040"/>
            <a:ext cx="2336506" cy="2321560"/>
            <a:chOff x="2028918" y="2402840"/>
            <a:chExt cx="2336506" cy="2321560"/>
          </a:xfrm>
        </p:grpSpPr>
        <p:grpSp>
          <p:nvGrpSpPr>
            <p:cNvPr id="33" name="Group 32"/>
            <p:cNvGrpSpPr/>
            <p:nvPr/>
          </p:nvGrpSpPr>
          <p:grpSpPr>
            <a:xfrm>
              <a:off x="2028918" y="2402840"/>
              <a:ext cx="2336506" cy="2321560"/>
              <a:chOff x="1190718" y="2258193"/>
              <a:chExt cx="2336506" cy="2321560"/>
            </a:xfrm>
          </p:grpSpPr>
          <p:sp>
            <p:nvSpPr>
              <p:cNvPr id="35" name="Oval 34"/>
              <p:cNvSpPr/>
              <p:nvPr/>
            </p:nvSpPr>
            <p:spPr>
              <a:xfrm>
                <a:off x="1190718" y="2258193"/>
                <a:ext cx="2336506" cy="2321560"/>
              </a:xfrm>
              <a:custGeom>
                <a:avLst/>
                <a:gdLst>
                  <a:gd name="connsiteX0" fmla="*/ 0 w 2057400"/>
                  <a:gd name="connsiteY0" fmla="*/ 1028700 h 2057400"/>
                  <a:gd name="connsiteX1" fmla="*/ 1028700 w 2057400"/>
                  <a:gd name="connsiteY1" fmla="*/ 0 h 2057400"/>
                  <a:gd name="connsiteX2" fmla="*/ 2057400 w 2057400"/>
                  <a:gd name="connsiteY2" fmla="*/ 1028700 h 2057400"/>
                  <a:gd name="connsiteX3" fmla="*/ 1028700 w 2057400"/>
                  <a:gd name="connsiteY3" fmla="*/ 2057400 h 2057400"/>
                  <a:gd name="connsiteX4" fmla="*/ 0 w 2057400"/>
                  <a:gd name="connsiteY4" fmla="*/ 1028700 h 2057400"/>
                  <a:gd name="connsiteX0" fmla="*/ 28482 w 2336506"/>
                  <a:gd name="connsiteY0" fmla="*/ 1292860 h 2321560"/>
                  <a:gd name="connsiteX1" fmla="*/ 2083342 w 2336506"/>
                  <a:gd name="connsiteY1" fmla="*/ 0 h 2321560"/>
                  <a:gd name="connsiteX2" fmla="*/ 2085882 w 2336506"/>
                  <a:gd name="connsiteY2" fmla="*/ 1292860 h 2321560"/>
                  <a:gd name="connsiteX3" fmla="*/ 1057182 w 2336506"/>
                  <a:gd name="connsiteY3" fmla="*/ 2321560 h 2321560"/>
                  <a:gd name="connsiteX4" fmla="*/ 28482 w 2336506"/>
                  <a:gd name="connsiteY4" fmla="*/ 1292860 h 2321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6506" h="2321560">
                    <a:moveTo>
                      <a:pt x="28482" y="1292860"/>
                    </a:moveTo>
                    <a:cubicBezTo>
                      <a:pt x="199509" y="905933"/>
                      <a:pt x="1515207" y="0"/>
                      <a:pt x="2083342" y="0"/>
                    </a:cubicBezTo>
                    <a:cubicBezTo>
                      <a:pt x="2651477" y="0"/>
                      <a:pt x="2085882" y="724725"/>
                      <a:pt x="2085882" y="1292860"/>
                    </a:cubicBezTo>
                    <a:cubicBezTo>
                      <a:pt x="2085882" y="1860995"/>
                      <a:pt x="1625317" y="2321560"/>
                      <a:pt x="1057182" y="2321560"/>
                    </a:cubicBezTo>
                    <a:cubicBezTo>
                      <a:pt x="489047" y="2321560"/>
                      <a:pt x="-142545" y="1679787"/>
                      <a:pt x="28482" y="1292860"/>
                    </a:cubicBezTo>
                    <a:close/>
                  </a:path>
                </a:pathLst>
              </a:custGeom>
              <a:solidFill>
                <a:srgbClr val="FF0000"/>
              </a:soli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36" name="Oval 35"/>
              <p:cNvSpPr/>
              <p:nvPr/>
            </p:nvSpPr>
            <p:spPr>
              <a:xfrm>
                <a:off x="1447800" y="2979553"/>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grpSp>
        <p:sp>
          <p:nvSpPr>
            <p:cNvPr id="34" name="TextBox 33"/>
            <p:cNvSpPr txBox="1"/>
            <p:nvPr/>
          </p:nvSpPr>
          <p:spPr>
            <a:xfrm>
              <a:off x="2133600" y="3124200"/>
              <a:ext cx="1905000" cy="1200329"/>
            </a:xfrm>
            <a:prstGeom prst="rect">
              <a:avLst/>
            </a:prstGeom>
            <a:noFill/>
          </p:spPr>
          <p:txBody>
            <a:bodyPr wrap="square" rtlCol="0">
              <a:spAutoFit/>
            </a:bodyPr>
            <a:lstStyle/>
            <a:p>
              <a:pPr algn="ctr"/>
              <a:r>
                <a:rPr lang="en-US" dirty="0"/>
                <a:t>r</a:t>
              </a:r>
              <a:r>
                <a:rPr lang="en-US" dirty="0" smtClean="0"/>
                <a:t>ecovery of passwords and crypto keys from memory</a:t>
              </a:r>
              <a:endParaRPr lang="en-US" dirty="0"/>
            </a:p>
          </p:txBody>
        </p:sp>
      </p:grpSp>
      <p:grpSp>
        <p:nvGrpSpPr>
          <p:cNvPr id="37" name="Group 36"/>
          <p:cNvGrpSpPr/>
          <p:nvPr/>
        </p:nvGrpSpPr>
        <p:grpSpPr>
          <a:xfrm>
            <a:off x="5900368" y="4018280"/>
            <a:ext cx="2329231" cy="2230120"/>
            <a:chOff x="1785568" y="2494280"/>
            <a:chExt cx="2329231" cy="2230120"/>
          </a:xfrm>
        </p:grpSpPr>
        <p:grpSp>
          <p:nvGrpSpPr>
            <p:cNvPr id="38" name="Group 37"/>
            <p:cNvGrpSpPr/>
            <p:nvPr/>
          </p:nvGrpSpPr>
          <p:grpSpPr>
            <a:xfrm>
              <a:off x="1785568" y="2494280"/>
              <a:ext cx="2329231" cy="2230120"/>
              <a:chOff x="947368" y="2349633"/>
              <a:chExt cx="2329231" cy="2230120"/>
            </a:xfrm>
          </p:grpSpPr>
          <p:sp>
            <p:nvSpPr>
              <p:cNvPr id="40" name="Oval 39"/>
              <p:cNvSpPr/>
              <p:nvPr/>
            </p:nvSpPr>
            <p:spPr>
              <a:xfrm>
                <a:off x="947368" y="2349633"/>
                <a:ext cx="2329231" cy="2230120"/>
              </a:xfrm>
              <a:custGeom>
                <a:avLst/>
                <a:gdLst>
                  <a:gd name="connsiteX0" fmla="*/ 0 w 2057400"/>
                  <a:gd name="connsiteY0" fmla="*/ 1028700 h 2057400"/>
                  <a:gd name="connsiteX1" fmla="*/ 1028700 w 2057400"/>
                  <a:gd name="connsiteY1" fmla="*/ 0 h 2057400"/>
                  <a:gd name="connsiteX2" fmla="*/ 2057400 w 2057400"/>
                  <a:gd name="connsiteY2" fmla="*/ 1028700 h 2057400"/>
                  <a:gd name="connsiteX3" fmla="*/ 1028700 w 2057400"/>
                  <a:gd name="connsiteY3" fmla="*/ 2057400 h 2057400"/>
                  <a:gd name="connsiteX4" fmla="*/ 0 w 2057400"/>
                  <a:gd name="connsiteY4" fmla="*/ 1028700 h 2057400"/>
                  <a:gd name="connsiteX0" fmla="*/ 271831 w 2329231"/>
                  <a:gd name="connsiteY0" fmla="*/ 1201420 h 2230120"/>
                  <a:gd name="connsiteX1" fmla="*/ 304851 w 2329231"/>
                  <a:gd name="connsiteY1" fmla="*/ 0 h 2230120"/>
                  <a:gd name="connsiteX2" fmla="*/ 2329231 w 2329231"/>
                  <a:gd name="connsiteY2" fmla="*/ 1201420 h 2230120"/>
                  <a:gd name="connsiteX3" fmla="*/ 1300531 w 2329231"/>
                  <a:gd name="connsiteY3" fmla="*/ 2230120 h 2230120"/>
                  <a:gd name="connsiteX4" fmla="*/ 271831 w 2329231"/>
                  <a:gd name="connsiteY4" fmla="*/ 1201420 h 223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231" h="2230120">
                    <a:moveTo>
                      <a:pt x="271831" y="1201420"/>
                    </a:moveTo>
                    <a:cubicBezTo>
                      <a:pt x="105884" y="829733"/>
                      <a:pt x="-263284" y="0"/>
                      <a:pt x="304851" y="0"/>
                    </a:cubicBezTo>
                    <a:cubicBezTo>
                      <a:pt x="872986" y="0"/>
                      <a:pt x="2329231" y="633285"/>
                      <a:pt x="2329231" y="1201420"/>
                    </a:cubicBezTo>
                    <a:cubicBezTo>
                      <a:pt x="2329231" y="1769555"/>
                      <a:pt x="1868666" y="2230120"/>
                      <a:pt x="1300531" y="2230120"/>
                    </a:cubicBezTo>
                    <a:cubicBezTo>
                      <a:pt x="732396" y="2230120"/>
                      <a:pt x="437778" y="1573107"/>
                      <a:pt x="271831" y="1201420"/>
                    </a:cubicBezTo>
                    <a:close/>
                  </a:path>
                </a:pathLst>
              </a:custGeom>
              <a:solidFill>
                <a:srgbClr val="FFFF00"/>
              </a:soli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41" name="Oval 40"/>
              <p:cNvSpPr/>
              <p:nvPr/>
            </p:nvSpPr>
            <p:spPr>
              <a:xfrm>
                <a:off x="1447800" y="2827153"/>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grpSp>
        <p:sp>
          <p:nvSpPr>
            <p:cNvPr id="39" name="TextBox 38"/>
            <p:cNvSpPr txBox="1"/>
            <p:nvPr/>
          </p:nvSpPr>
          <p:spPr>
            <a:xfrm>
              <a:off x="2057400" y="3276600"/>
              <a:ext cx="1905000" cy="646331"/>
            </a:xfrm>
            <a:prstGeom prst="rect">
              <a:avLst/>
            </a:prstGeom>
            <a:noFill/>
          </p:spPr>
          <p:txBody>
            <a:bodyPr wrap="square" rtlCol="0">
              <a:spAutoFit/>
            </a:bodyPr>
            <a:lstStyle/>
            <a:p>
              <a:pPr algn="ctr"/>
              <a:r>
                <a:rPr lang="en-US" dirty="0" smtClean="0"/>
                <a:t>dropping of </a:t>
              </a:r>
              <a:r>
                <a:rPr lang="en-US" dirty="0" err="1" smtClean="0"/>
                <a:t>trojans</a:t>
              </a:r>
              <a:endParaRPr lang="en-US" dirty="0"/>
            </a:p>
          </p:txBody>
        </p:sp>
      </p:grpSp>
    </p:spTree>
  </p:cSld>
  <p:clrMapOvr>
    <a:masterClrMapping/>
  </p:clrMapOvr>
  <mc:AlternateContent xmlns:mc="http://schemas.openxmlformats.org/markup-compatibility/2006" xmlns:p14="http://schemas.microsoft.com/office/powerpoint/2010/main">
    <mc:Choice Requires="p14">
      <p:transition spd="slow" p14:dur="2000">
        <p14:flip dir="r"/>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17" name="TextBox 16"/>
          <p:cNvSpPr txBox="1"/>
          <p:nvPr/>
        </p:nvSpPr>
        <p:spPr>
          <a:xfrm>
            <a:off x="4572000" y="1395984"/>
            <a:ext cx="4114800" cy="2185416"/>
          </a:xfrm>
          <a:prstGeom prst="rect">
            <a:avLst/>
          </a:prstGeom>
          <a:noFill/>
        </p:spPr>
        <p:txBody>
          <a:bodyPr wrap="square" rtlCol="0" anchor="ctr">
            <a:normAutofit/>
          </a:bodyPr>
          <a:lstStyle/>
          <a:p>
            <a:r>
              <a:rPr lang="en-US" sz="2000" dirty="0" smtClean="0">
                <a:solidFill>
                  <a:prstClr val="black">
                    <a:lumMod val="65000"/>
                    <a:lumOff val="35000"/>
                  </a:prstClr>
                </a:solidFill>
              </a:rPr>
              <a:t>Wrote </a:t>
            </a:r>
            <a:r>
              <a:rPr lang="en-US" sz="2000" dirty="0" err="1" smtClean="0">
                <a:solidFill>
                  <a:prstClr val="black">
                    <a:lumMod val="65000"/>
                    <a:lumOff val="35000"/>
                  </a:prstClr>
                </a:solidFill>
              </a:rPr>
              <a:t>winlockpwn</a:t>
            </a:r>
            <a:r>
              <a:rPr lang="en-US" sz="2000" dirty="0" smtClean="0">
                <a:solidFill>
                  <a:prstClr val="black">
                    <a:lumMod val="65000"/>
                    <a:lumOff val="35000"/>
                  </a:prstClr>
                </a:solidFill>
              </a:rPr>
              <a:t> in 2008</a:t>
            </a:r>
          </a:p>
          <a:p>
            <a:endParaRPr lang="en-US" sz="2000" dirty="0" smtClean="0">
              <a:solidFill>
                <a:prstClr val="black">
                  <a:lumMod val="65000"/>
                  <a:lumOff val="35000"/>
                </a:prstClr>
              </a:solidFill>
            </a:endParaRPr>
          </a:p>
        </p:txBody>
      </p:sp>
      <p:sp>
        <p:nvSpPr>
          <p:cNvPr id="20" name="Right Arrow 19"/>
          <p:cNvSpPr/>
          <p:nvPr/>
        </p:nvSpPr>
        <p:spPr>
          <a:xfrm>
            <a:off x="3352800" y="2105540"/>
            <a:ext cx="1053515"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1" name="Right Arrow 20"/>
          <p:cNvSpPr/>
          <p:nvPr/>
        </p:nvSpPr>
        <p:spPr>
          <a:xfrm>
            <a:off x="3352800" y="4730216"/>
            <a:ext cx="1053515"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err="1" smtClean="0">
                <a:solidFill>
                  <a:prstClr val="white"/>
                </a:solidFill>
                <a:ea typeface="+mn-ea"/>
                <a:cs typeface="+mn-cs"/>
              </a:rPr>
              <a:t>winlockpwn</a:t>
            </a:r>
            <a:r>
              <a:rPr lang="en-US" b="1" dirty="0" smtClean="0">
                <a:solidFill>
                  <a:prstClr val="white"/>
                </a:solidFill>
                <a:ea typeface="+mn-ea"/>
                <a:cs typeface="+mn-cs"/>
              </a:rPr>
              <a:t> – Adam </a:t>
            </a:r>
            <a:r>
              <a:rPr lang="en-US" b="1" dirty="0" err="1" smtClean="0">
                <a:solidFill>
                  <a:prstClr val="white"/>
                </a:solidFill>
                <a:ea typeface="+mn-ea"/>
                <a:cs typeface="+mn-cs"/>
              </a:rPr>
              <a:t>Boileau</a:t>
            </a:r>
            <a:endParaRPr lang="en-US" dirty="0"/>
          </a:p>
        </p:txBody>
      </p:sp>
      <p:pic>
        <p:nvPicPr>
          <p:cNvPr id="2" name="Picture 1"/>
          <p:cNvPicPr>
            <a:picLocks noChangeAspect="1"/>
          </p:cNvPicPr>
          <p:nvPr/>
        </p:nvPicPr>
        <p:blipFill>
          <a:blip r:embed="rId5"/>
          <a:stretch>
            <a:fillRect/>
          </a:stretch>
        </p:blipFill>
        <p:spPr>
          <a:xfrm>
            <a:off x="838200" y="1905000"/>
            <a:ext cx="2677297" cy="3962400"/>
          </a:xfrm>
          <a:prstGeom prst="rect">
            <a:avLst/>
          </a:prstGeom>
        </p:spPr>
      </p:pic>
      <p:sp>
        <p:nvSpPr>
          <p:cNvPr id="4" name="TextBox 3"/>
          <p:cNvSpPr txBox="1"/>
          <p:nvPr/>
        </p:nvSpPr>
        <p:spPr>
          <a:xfrm>
            <a:off x="4572000" y="4800600"/>
            <a:ext cx="3962400" cy="400110"/>
          </a:xfrm>
          <a:prstGeom prst="rect">
            <a:avLst/>
          </a:prstGeom>
          <a:noFill/>
        </p:spPr>
        <p:txBody>
          <a:bodyPr wrap="square" rtlCol="0">
            <a:spAutoFit/>
          </a:bodyPr>
          <a:lstStyle/>
          <a:p>
            <a:r>
              <a:rPr lang="en-US" sz="2000" dirty="0">
                <a:solidFill>
                  <a:prstClr val="black">
                    <a:lumMod val="65000"/>
                    <a:lumOff val="35000"/>
                  </a:prstClr>
                </a:solidFill>
              </a:rPr>
              <a:t>Affected Windows XP </a:t>
            </a:r>
            <a:r>
              <a:rPr lang="en-US" sz="2000" dirty="0" smtClean="0">
                <a:solidFill>
                  <a:prstClr val="black">
                    <a:lumMod val="65000"/>
                    <a:lumOff val="35000"/>
                  </a:prstClr>
                </a:solidFill>
              </a:rPr>
              <a:t>computers</a:t>
            </a:r>
            <a:endParaRPr lang="en-US" sz="2000" dirty="0">
              <a:solidFill>
                <a:prstClr val="black">
                  <a:lumMod val="65000"/>
                  <a:lumOff val="35000"/>
                </a:prstClr>
              </a:solidFill>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2.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3.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4.xml><?xml version="1.0" encoding="utf-8"?>
<p:tagLst xmlns:a="http://schemas.openxmlformats.org/drawingml/2006/main" xmlns:r="http://schemas.openxmlformats.org/officeDocument/2006/relationships" xmlns:p="http://schemas.openxmlformats.org/presentationml/2006/main">
  <p:tag name="TIMING" val="|1.6"/>
</p:tagLst>
</file>

<file path=ppt/theme/theme1.xml><?xml version="1.0" encoding="utf-8"?>
<a:theme xmlns:a="http://schemas.openxmlformats.org/drawingml/2006/main" name="Introducing PowerPoint 2011">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Introducing PowerPoint 2011.potx</Template>
  <TotalTime>0</TotalTime>
  <Words>219</Words>
  <Application>Microsoft Macintosh PowerPoint</Application>
  <PresentationFormat>On-screen Show (4:3)</PresentationFormat>
  <Paragraphs>59</Paragraphs>
  <Slides>11</Slides>
  <Notes>9</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Introducing PowerPoint 2011</vt:lpstr>
      <vt:lpstr>no more usb? FireWire Security</vt:lpstr>
      <vt:lpstr>What is FireWire?</vt:lpstr>
      <vt:lpstr>USB</vt:lpstr>
      <vt:lpstr>FireWire</vt:lpstr>
      <vt:lpstr>Differences between USB and FireWire</vt:lpstr>
      <vt:lpstr>simple speed test from MacWorld.com</vt:lpstr>
      <vt:lpstr>What’s the problem?</vt:lpstr>
      <vt:lpstr>PowerPoint Presentation</vt:lpstr>
      <vt:lpstr>winlockpwn – Adam Boileau</vt:lpstr>
      <vt:lpstr>Why use FireWire?  </vt:lpstr>
      <vt:lpstr>PowerPoint Presentation</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2010-05-03T20:57:59Z</dcterms:created>
  <dcterms:modified xsi:type="dcterms:W3CDTF">2011-02-15T00:54:31Z</dcterms:modified>
</cp:coreProperties>
</file>