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3" r:id="rId8"/>
    <p:sldId id="267" r:id="rId9"/>
    <p:sldId id="266" r:id="rId10"/>
    <p:sldId id="272" r:id="rId11"/>
    <p:sldId id="264" r:id="rId12"/>
    <p:sldId id="271" r:id="rId13"/>
    <p:sldId id="270" r:id="rId14"/>
    <p:sldId id="273" r:id="rId15"/>
    <p:sldId id="261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747"/>
  </p:normalViewPr>
  <p:slideViewPr>
    <p:cSldViewPr snapToGrid="0" snapToObjects="1">
      <p:cViewPr>
        <p:scale>
          <a:sx n="91" d="100"/>
          <a:sy n="91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73FB-EE61-E04E-92D7-F17AF070E48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C70FC9-7919-0F43-906B-E3BB54DF0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73FB-EE61-E04E-92D7-F17AF070E48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0FC9-7919-0F43-906B-E3BB54DF0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73FB-EE61-E04E-92D7-F17AF070E48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0FC9-7919-0F43-906B-E3BB54DF0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73FB-EE61-E04E-92D7-F17AF070E48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0FC9-7919-0F43-906B-E3BB54DF0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D3673FB-EE61-E04E-92D7-F17AF070E48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C70FC9-7919-0F43-906B-E3BB54DF0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9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73FB-EE61-E04E-92D7-F17AF070E48E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0FC9-7919-0F43-906B-E3BB54DF0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73FB-EE61-E04E-92D7-F17AF070E48E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0FC9-7919-0F43-906B-E3BB54DF01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73FB-EE61-E04E-92D7-F17AF070E48E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0FC9-7919-0F43-906B-E3BB54DF01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3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73FB-EE61-E04E-92D7-F17AF070E48E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0FC9-7919-0F43-906B-E3BB54DF0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73FB-EE61-E04E-92D7-F17AF070E48E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0FC9-7919-0F43-906B-E3BB54DF0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8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73FB-EE61-E04E-92D7-F17AF070E48E}" type="datetimeFigureOut">
              <a:rPr lang="en-US" smtClean="0"/>
              <a:t>2/1/17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0FC9-7919-0F43-906B-E3BB54DF0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0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D3673FB-EE61-E04E-92D7-F17AF070E48E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C70FC9-7919-0F43-906B-E3BB54DF0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 smtClean="0">
                <a:latin typeface="+mn-lt"/>
                <a:ea typeface="Arial" charset="0"/>
                <a:cs typeface="Arial" charset="0"/>
              </a:rPr>
              <a:t>Predicting Fatal Traffic Accidents Involving a Distracted Driver</a:t>
            </a:r>
            <a:r>
              <a:rPr lang="en-US" sz="35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3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+mn-lt"/>
                <a:ea typeface="Arial" charset="0"/>
                <a:cs typeface="Arial" charset="0"/>
              </a:rPr>
              <a:t>Springboard Capstone Project</a:t>
            </a:r>
            <a:endParaRPr lang="en-US" sz="3500" dirty="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668172" cy="1631144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pPr algn="l"/>
            <a:endParaRPr lang="en-US" sz="2000" dirty="0" smtClean="0">
              <a:ea typeface="Arial" charset="0"/>
              <a:cs typeface="Arial" charset="0"/>
            </a:endParaRPr>
          </a:p>
          <a:p>
            <a:pPr algn="l"/>
            <a:r>
              <a:rPr lang="en-US" sz="2000" dirty="0" smtClean="0">
                <a:ea typeface="Arial" charset="0"/>
                <a:cs typeface="Arial" charset="0"/>
              </a:rPr>
              <a:t>Marilyn Roth</a:t>
            </a:r>
          </a:p>
          <a:p>
            <a:pPr algn="l"/>
            <a:r>
              <a:rPr lang="en-US" sz="2000" dirty="0" smtClean="0">
                <a:ea typeface="Arial" charset="0"/>
                <a:cs typeface="Arial" charset="0"/>
              </a:rPr>
              <a:t>January 2017</a:t>
            </a:r>
            <a:endParaRPr lang="en-US" sz="2000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process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To begin I produced a logistic regression </a:t>
            </a:r>
            <a:r>
              <a:rPr lang="en-US" dirty="0" smtClean="0"/>
              <a:t>model predicting </a:t>
            </a:r>
            <a:r>
              <a:rPr lang="en-US" dirty="0"/>
              <a:t>the likelihood of a fatal </a:t>
            </a:r>
            <a:r>
              <a:rPr lang="en-US" dirty="0" smtClean="0"/>
              <a:t>accidents </a:t>
            </a:r>
            <a:r>
              <a:rPr lang="en-US" dirty="0"/>
              <a:t>involving a distracted driver (yes, </a:t>
            </a:r>
            <a:r>
              <a:rPr lang="en-US" dirty="0" smtClean="0"/>
              <a:t>no) that </a:t>
            </a:r>
            <a:r>
              <a:rPr lang="en-US" dirty="0"/>
              <a:t>included 20 independent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US" dirty="0" smtClean="0"/>
              <a:t>I  then simplified the model by removing all independent variables that were not statistically significantly associated with distracted driving </a:t>
            </a:r>
          </a:p>
          <a:p>
            <a:endParaRPr lang="en-US" dirty="0" smtClean="0"/>
          </a:p>
          <a:p>
            <a:r>
              <a:rPr lang="en-US" dirty="0" smtClean="0"/>
              <a:t>I also checked that none of the remaining variables were collinear using Variance Inflation Factor testing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process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then built, trained and tested a </a:t>
            </a:r>
            <a:r>
              <a:rPr lang="en-US" b="1" dirty="0" smtClean="0"/>
              <a:t>logistic regression* </a:t>
            </a:r>
            <a:r>
              <a:rPr lang="en-US" dirty="0" smtClean="0"/>
              <a:t>model and a </a:t>
            </a:r>
            <a:r>
              <a:rPr lang="en-US" b="1" dirty="0" smtClean="0"/>
              <a:t>random forest</a:t>
            </a:r>
            <a:r>
              <a:rPr lang="en-US" dirty="0" smtClean="0"/>
              <a:t> model as constructed here: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Distracted_driver</a:t>
            </a:r>
            <a:r>
              <a:rPr lang="en-US" dirty="0">
                <a:solidFill>
                  <a:srgbClr val="C00000"/>
                </a:solidFill>
              </a:rPr>
              <a:t> ~ </a:t>
            </a:r>
            <a:r>
              <a:rPr lang="en-US" dirty="0" smtClean="0">
                <a:solidFill>
                  <a:srgbClr val="C00000"/>
                </a:solidFill>
              </a:rPr>
              <a:t>ManCol_NoOthCar+motorcycle_Yes+RoadDeparture_Yes+Roll_Yes+speeding_Yes+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DriverUn25_Yes+Alcohol_Yes+Daytime+ManCol_RearEnd+Region_midAtlantic+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Region_SouthEast+Region_NorthMidwest+Region_CoNvNdSdWyUt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Region_AZ_CA_HI+Region_PacificNW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*The Logistic Regression model also included a feature engineered interaction between daytime &amp; rear end collision</a:t>
            </a:r>
          </a:p>
          <a:p>
            <a:pPr lvl="1"/>
            <a:endParaRPr lang="en-US" dirty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Each </a:t>
            </a:r>
            <a:r>
              <a:rPr lang="en-US" dirty="0"/>
              <a:t>model was </a:t>
            </a:r>
            <a:r>
              <a:rPr lang="en-US" b="1" dirty="0"/>
              <a:t>trained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tested</a:t>
            </a:r>
            <a:r>
              <a:rPr lang="en-US" dirty="0" smtClean="0"/>
              <a:t>  on a random 70/30 split of the dataset. </a:t>
            </a:r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r>
              <a:rPr lang="en-US" sz="2800" dirty="0"/>
              <a:t> </a:t>
            </a:r>
            <a:r>
              <a:rPr lang="en-US" dirty="0"/>
              <a:t>associated factors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1828800"/>
            <a:ext cx="4754880" cy="434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Logistic Regression </a:t>
            </a:r>
            <a:r>
              <a:rPr lang="en-US" sz="1800" dirty="0" smtClean="0">
                <a:solidFill>
                  <a:srgbClr val="C00000"/>
                </a:solidFill>
              </a:rPr>
              <a:t>results suggest variables associated with a traffic fatality involving a distracted driver</a:t>
            </a:r>
            <a:r>
              <a:rPr lang="is-IS" sz="1800" dirty="0" smtClean="0">
                <a:solidFill>
                  <a:srgbClr val="C00000"/>
                </a:solidFill>
              </a:rPr>
              <a:t>…</a:t>
            </a:r>
            <a:endParaRPr lang="en-US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(1) </a:t>
            </a:r>
            <a:r>
              <a:rPr lang="en-US" sz="1800" b="1" dirty="0" smtClean="0"/>
              <a:t>increased odds </a:t>
            </a:r>
            <a:endParaRPr lang="en-US" sz="1800" dirty="0" smtClean="0"/>
          </a:p>
          <a:p>
            <a:pPr lvl="1"/>
            <a:r>
              <a:rPr lang="en-US" dirty="0" smtClean="0"/>
              <a:t>daytime</a:t>
            </a:r>
          </a:p>
          <a:p>
            <a:pPr lvl="1"/>
            <a:r>
              <a:rPr lang="en-US" dirty="0" smtClean="0"/>
              <a:t>rear </a:t>
            </a:r>
            <a:r>
              <a:rPr lang="en-US" dirty="0"/>
              <a:t>end collision</a:t>
            </a:r>
          </a:p>
          <a:p>
            <a:pPr lvl="1"/>
            <a:r>
              <a:rPr lang="en-US" dirty="0"/>
              <a:t>pacific Northwest states</a:t>
            </a:r>
          </a:p>
          <a:p>
            <a:pPr lvl="1"/>
            <a:r>
              <a:rPr lang="en-US" dirty="0"/>
              <a:t>involving another vehicle</a:t>
            </a:r>
          </a:p>
          <a:p>
            <a:pPr marL="0" indent="0">
              <a:buNone/>
            </a:pPr>
            <a:r>
              <a:rPr lang="en-US" sz="1800" dirty="0" smtClean="0"/>
              <a:t>(2) </a:t>
            </a:r>
            <a:r>
              <a:rPr lang="en-US" sz="1800" b="1" dirty="0" smtClean="0"/>
              <a:t>decreased odds</a:t>
            </a:r>
            <a:endParaRPr lang="en-US" sz="1800" dirty="0" smtClean="0"/>
          </a:p>
          <a:p>
            <a:pPr lvl="1"/>
            <a:r>
              <a:rPr lang="en-US" dirty="0"/>
              <a:t>Southeast and North Midwest states, Arizona, California, or Hawaii. </a:t>
            </a:r>
          </a:p>
          <a:p>
            <a:pPr lvl="1"/>
            <a:r>
              <a:rPr lang="en-US" dirty="0"/>
              <a:t>Involving a roadway departure</a:t>
            </a:r>
          </a:p>
          <a:p>
            <a:pPr lvl="1"/>
            <a:r>
              <a:rPr lang="en-US" dirty="0"/>
              <a:t>Involving speeding</a:t>
            </a:r>
          </a:p>
          <a:p>
            <a:pPr lvl="1"/>
            <a:r>
              <a:rPr lang="en-US" dirty="0"/>
              <a:t>Involving alcohol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1828800"/>
            <a:ext cx="4754880" cy="4343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Logistic </a:t>
            </a:r>
            <a:r>
              <a:rPr lang="en-US" dirty="0">
                <a:solidFill>
                  <a:srgbClr val="C00000"/>
                </a:solidFill>
              </a:rPr>
              <a:t>Regression Model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McFadden pseudo R-squared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 smtClean="0"/>
              <a:t>raining dataset</a:t>
            </a:r>
            <a:endParaRPr lang="en-US" dirty="0"/>
          </a:p>
          <a:p>
            <a:pPr marL="0" indent="0" algn="ctr">
              <a:buNone/>
            </a:pPr>
            <a:r>
              <a:rPr lang="en-US" b="1" i="1" dirty="0" smtClean="0"/>
              <a:t>0.04681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 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 smtClean="0"/>
              <a:t>esting dataset</a:t>
            </a:r>
            <a:endParaRPr lang="en-US" dirty="0"/>
          </a:p>
          <a:p>
            <a:pPr marL="0" indent="0" algn="ctr">
              <a:buNone/>
            </a:pPr>
            <a:r>
              <a:rPr lang="en-US" b="1" i="1" dirty="0" smtClean="0"/>
              <a:t>0.054700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The final logistic regression model was only able to explain approximately 4 to 5% of the variation in distracted driving fatalities.  This is a </a:t>
            </a:r>
            <a:r>
              <a:rPr lang="en-US" dirty="0" smtClean="0"/>
              <a:t>poor </a:t>
            </a:r>
            <a:r>
              <a:rPr lang="en-US" dirty="0"/>
              <a:t>model.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predicting incidence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Classic </a:t>
            </a:r>
            <a:r>
              <a:rPr lang="en-US" dirty="0" smtClean="0"/>
              <a:t>case </a:t>
            </a:r>
            <a:r>
              <a:rPr lang="en-US" dirty="0"/>
              <a:t>of </a:t>
            </a:r>
            <a:r>
              <a:rPr lang="en-US" i="1" dirty="0" smtClean="0">
                <a:solidFill>
                  <a:srgbClr val="C00000"/>
                </a:solidFill>
              </a:rPr>
              <a:t>Accuracy Paradox</a:t>
            </a:r>
            <a:r>
              <a:rPr lang="is-IS" i="1" dirty="0" smtClean="0">
                <a:solidFill>
                  <a:srgbClr val="C00000"/>
                </a:solidFill>
              </a:rPr>
              <a:t>…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The logistic regression model and the first random forest model had an overall accuracy rate of 90%!! Amazing! BUT WAIT! Remember that the distribution of distracted drivers was highly skewed.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Distribution of </a:t>
            </a:r>
            <a:r>
              <a:rPr lang="en-US" b="1" i="1" dirty="0">
                <a:solidFill>
                  <a:srgbClr val="C00000"/>
                </a:solidFill>
              </a:rPr>
              <a:t>D</a:t>
            </a:r>
            <a:r>
              <a:rPr lang="en-US" b="1" i="1" dirty="0" smtClean="0">
                <a:solidFill>
                  <a:srgbClr val="C00000"/>
                </a:solidFill>
              </a:rPr>
              <a:t>istracted Drivers in the Dataset</a:t>
            </a:r>
            <a:endParaRPr lang="en-US" b="1" i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b="1" i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The </a:t>
            </a:r>
            <a:r>
              <a:rPr lang="en-US" dirty="0"/>
              <a:t>model learns that it can produce a </a:t>
            </a:r>
            <a:r>
              <a:rPr lang="en-US" dirty="0" smtClean="0"/>
              <a:t>90</a:t>
            </a:r>
            <a:r>
              <a:rPr lang="en-US" dirty="0"/>
              <a:t>% </a:t>
            </a:r>
            <a:r>
              <a:rPr lang="en-US" dirty="0" smtClean="0"/>
              <a:t>overall accuracy </a:t>
            </a:r>
            <a:r>
              <a:rPr lang="en-US" dirty="0"/>
              <a:t>rate by </a:t>
            </a:r>
            <a:r>
              <a:rPr lang="en-US" b="1" i="1" dirty="0"/>
              <a:t>never</a:t>
            </a:r>
            <a:r>
              <a:rPr lang="en-US" dirty="0"/>
              <a:t> predicting </a:t>
            </a:r>
            <a:r>
              <a:rPr lang="en-US" dirty="0" smtClean="0"/>
              <a:t>a traffic </a:t>
            </a:r>
            <a:r>
              <a:rPr lang="en-US" dirty="0"/>
              <a:t>fatality </a:t>
            </a:r>
            <a:r>
              <a:rPr lang="en-US" dirty="0" smtClean="0"/>
              <a:t>involving </a:t>
            </a:r>
            <a:r>
              <a:rPr lang="en-US" dirty="0"/>
              <a:t>a distracted </a:t>
            </a:r>
            <a:r>
              <a:rPr lang="en-US" dirty="0" smtClean="0"/>
              <a:t>driver. The model has a 0% accuracy rate for predicting true positives.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What can we do? Let’s try </a:t>
            </a:r>
            <a:r>
              <a:rPr lang="en-US" i="1" dirty="0" smtClean="0">
                <a:solidFill>
                  <a:srgbClr val="C00000"/>
                </a:solidFill>
              </a:rPr>
              <a:t>smote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19937"/>
              </p:ext>
            </p:extLst>
          </p:nvPr>
        </p:nvGraphicFramePr>
        <p:xfrm>
          <a:off x="3700858" y="3678369"/>
          <a:ext cx="4796379" cy="1013460"/>
        </p:xfrm>
        <a:graphic>
          <a:graphicData uri="http://schemas.openxmlformats.org/drawingml/2006/table">
            <a:tbl>
              <a:tblPr/>
              <a:tblGrid>
                <a:gridCol w="1598793"/>
                <a:gridCol w="1598793"/>
                <a:gridCol w="1598793"/>
              </a:tblGrid>
              <a:tr h="473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Distracted Driver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3196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9.9%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52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28970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90.1%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Predicting incidence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Now the random forest model only has a </a:t>
            </a:r>
            <a:r>
              <a:rPr lang="en-US" dirty="0">
                <a:solidFill>
                  <a:srgbClr val="C00000"/>
                </a:solidFill>
              </a:rPr>
              <a:t>65%</a:t>
            </a:r>
            <a:r>
              <a:rPr lang="en-US" dirty="0"/>
              <a:t> overall accuracy rate,  </a:t>
            </a:r>
            <a:r>
              <a:rPr lang="en-US" dirty="0">
                <a:solidFill>
                  <a:srgbClr val="C00000"/>
                </a:solidFill>
              </a:rPr>
              <a:t>but more </a:t>
            </a:r>
            <a:r>
              <a:rPr lang="en-US" dirty="0" smtClean="0">
                <a:solidFill>
                  <a:srgbClr val="C00000"/>
                </a:solidFill>
              </a:rPr>
              <a:t>importantly it </a:t>
            </a:r>
            <a:r>
              <a:rPr lang="en-US" dirty="0">
                <a:solidFill>
                  <a:srgbClr val="C00000"/>
                </a:solidFill>
              </a:rPr>
              <a:t>predicts distracted driving fatalities.</a:t>
            </a:r>
            <a:r>
              <a:rPr lang="en-US" dirty="0"/>
              <a:t>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accurately does the model predict each quadrant?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3916" y="1688123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Smote</a:t>
            </a:r>
            <a:r>
              <a:rPr lang="en-US" dirty="0" smtClean="0"/>
              <a:t> is an R package that over samples rare events that occur less than 15% of the time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97732"/>
              </p:ext>
            </p:extLst>
          </p:nvPr>
        </p:nvGraphicFramePr>
        <p:xfrm>
          <a:off x="2209038" y="3586480"/>
          <a:ext cx="2476500" cy="11938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Predicted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Actual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5789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2902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451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507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92321"/>
              </p:ext>
            </p:extLst>
          </p:nvPr>
        </p:nvGraphicFramePr>
        <p:xfrm>
          <a:off x="5825724" y="3260946"/>
          <a:ext cx="4876800" cy="26797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Actual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Predicted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Rate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True positive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1 predict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958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507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53%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False positive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0 predict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8691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2902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33%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True negative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0 predict 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8691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5789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67%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False negative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1 predict 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958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451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47%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68852" y="4876075"/>
            <a:ext cx="4627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65% overall accuracy rate</a:t>
            </a:r>
          </a:p>
          <a:p>
            <a:pPr algn="ctr"/>
            <a:r>
              <a:rPr lang="en-US" sz="1600" dirty="0" smtClean="0"/>
              <a:t>This is much better than making a random guess, where one could only hope to achieve a rate of 50% at best.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9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6200" dirty="0" smtClean="0"/>
              <a:t>Car insurance </a:t>
            </a:r>
            <a:r>
              <a:rPr lang="en-US" sz="6200" dirty="0"/>
              <a:t>companies </a:t>
            </a:r>
            <a:r>
              <a:rPr lang="en-US" sz="6200" dirty="0" smtClean="0"/>
              <a:t>could use </a:t>
            </a:r>
            <a:r>
              <a:rPr lang="en-US" sz="6200" dirty="0"/>
              <a:t>this model </a:t>
            </a:r>
            <a:r>
              <a:rPr lang="is-IS" sz="6200" dirty="0" smtClean="0"/>
              <a:t>…</a:t>
            </a:r>
            <a:endParaRPr lang="en-US" sz="6200" dirty="0"/>
          </a:p>
          <a:p>
            <a:pPr marL="0" indent="0">
              <a:buNone/>
            </a:pPr>
            <a:endParaRPr lang="en-US" sz="6200" dirty="0"/>
          </a:p>
          <a:p>
            <a:r>
              <a:rPr lang="en-US" sz="6200" i="1" dirty="0" smtClean="0"/>
              <a:t> to </a:t>
            </a:r>
            <a:r>
              <a:rPr lang="en-US" sz="6200" i="1" dirty="0"/>
              <a:t>predict whether a fatal crash </a:t>
            </a:r>
            <a:r>
              <a:rPr lang="en-US" sz="6200" b="1" i="1" dirty="0"/>
              <a:t>did not</a:t>
            </a:r>
            <a:r>
              <a:rPr lang="en-US" sz="6200" i="1" dirty="0"/>
              <a:t> involve a distracted </a:t>
            </a:r>
            <a:r>
              <a:rPr lang="en-US" sz="6200" i="1" dirty="0" smtClean="0"/>
              <a:t>driver.</a:t>
            </a:r>
            <a:endParaRPr lang="en-US" sz="6200" i="1" dirty="0"/>
          </a:p>
          <a:p>
            <a:pPr marL="0" lvl="0" indent="0">
              <a:buNone/>
            </a:pPr>
            <a:r>
              <a:rPr lang="en-US" sz="5500" dirty="0" smtClean="0"/>
              <a:t>Reasoning: Evidence </a:t>
            </a:r>
            <a:r>
              <a:rPr lang="en-US" sz="5500" dirty="0"/>
              <a:t>like this could help reduce the burden of liability and potentially save the driver and insurance company money in a settlement</a:t>
            </a:r>
            <a:r>
              <a:rPr lang="en-US" sz="5500" dirty="0" smtClean="0"/>
              <a:t>. As it currently stands, it is too </a:t>
            </a:r>
            <a:r>
              <a:rPr lang="en-US" sz="5500" dirty="0"/>
              <a:t>risky </a:t>
            </a:r>
            <a:r>
              <a:rPr lang="en-US" sz="5500" dirty="0" smtClean="0"/>
              <a:t>to use this model </a:t>
            </a:r>
            <a:r>
              <a:rPr lang="en-US" sz="5500" dirty="0"/>
              <a:t>to predict </a:t>
            </a:r>
            <a:r>
              <a:rPr lang="en-US" sz="5500" dirty="0" smtClean="0"/>
              <a:t>a fatality involving a </a:t>
            </a:r>
            <a:r>
              <a:rPr lang="en-US" sz="5500" dirty="0"/>
              <a:t>distracted </a:t>
            </a:r>
            <a:r>
              <a:rPr lang="en-US" sz="5500" dirty="0" smtClean="0"/>
              <a:t>driver with </a:t>
            </a:r>
            <a:r>
              <a:rPr lang="en-US" sz="5500" dirty="0"/>
              <a:t>adequate </a:t>
            </a:r>
            <a:r>
              <a:rPr lang="en-US" sz="5500" dirty="0" smtClean="0"/>
              <a:t>confidence, as the model had a false positive rate of 33%.</a:t>
            </a:r>
            <a:endParaRPr lang="en-US" sz="5500" dirty="0"/>
          </a:p>
          <a:p>
            <a:pPr marL="0" lvl="0" indent="0">
              <a:buNone/>
            </a:pPr>
            <a:endParaRPr lang="en-US" sz="4900" dirty="0" smtClean="0"/>
          </a:p>
          <a:p>
            <a:r>
              <a:rPr lang="en-US" sz="6200" i="1" dirty="0" smtClean="0"/>
              <a:t>to develop more innovative, individualized, and competitive insurance premiums </a:t>
            </a:r>
          </a:p>
          <a:p>
            <a:pPr marL="0" indent="0">
              <a:buNone/>
            </a:pPr>
            <a:r>
              <a:rPr lang="en-US" sz="5500" dirty="0" smtClean="0"/>
              <a:t>Reasoning: </a:t>
            </a:r>
            <a:r>
              <a:rPr lang="en-US" sz="5500" dirty="0"/>
              <a:t>Earlier findings from the study identified some subgroups of drivers as well as other conditions that may be associated with a lower likelihood of distracted driving </a:t>
            </a:r>
            <a:r>
              <a:rPr lang="en-US" sz="5500" dirty="0" smtClean="0"/>
              <a:t>accidents. These targeted premiums should incentivize safe driving (through lower premiums), which could also help  reduce traffic fatalities.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580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Combine </a:t>
            </a:r>
            <a:r>
              <a:rPr lang="en-US" dirty="0"/>
              <a:t>multiple years of data  </a:t>
            </a:r>
          </a:p>
          <a:p>
            <a:r>
              <a:rPr lang="en-US" dirty="0"/>
              <a:t>Include more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Produce similar models </a:t>
            </a:r>
            <a:r>
              <a:rPr lang="en-US" dirty="0"/>
              <a:t>predicting other outcomes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more feature engineered </a:t>
            </a:r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08" y="2241139"/>
            <a:ext cx="3495040" cy="2326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Overview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ea typeface="Arial" charset="0"/>
                <a:cs typeface="Arial" charset="0"/>
              </a:rPr>
              <a:t>Study Context</a:t>
            </a:r>
          </a:p>
          <a:p>
            <a:pPr marL="0" indent="0">
              <a:buNone/>
            </a:pPr>
            <a:r>
              <a:rPr lang="en-US" sz="2000" dirty="0" smtClean="0">
                <a:ea typeface="Arial" charset="0"/>
                <a:cs typeface="Arial" charset="0"/>
              </a:rPr>
              <a:t>Study </a:t>
            </a:r>
            <a:r>
              <a:rPr lang="en-US" sz="2000" dirty="0">
                <a:ea typeface="Arial" charset="0"/>
                <a:cs typeface="Arial" charset="0"/>
              </a:rPr>
              <a:t>O</a:t>
            </a:r>
            <a:r>
              <a:rPr lang="en-US" sz="2000" dirty="0" smtClean="0">
                <a:ea typeface="Arial" charset="0"/>
                <a:cs typeface="Arial" charset="0"/>
              </a:rPr>
              <a:t>bjectives </a:t>
            </a:r>
          </a:p>
          <a:p>
            <a:pPr marL="0" indent="0">
              <a:buNone/>
            </a:pPr>
            <a:r>
              <a:rPr lang="en-US" sz="2000" dirty="0" smtClean="0">
                <a:ea typeface="Arial" charset="0"/>
                <a:cs typeface="Arial" charset="0"/>
              </a:rPr>
              <a:t>Dataset</a:t>
            </a:r>
          </a:p>
          <a:p>
            <a:pPr marL="0" indent="0">
              <a:buNone/>
            </a:pPr>
            <a:r>
              <a:rPr lang="en-US" dirty="0" smtClean="0">
                <a:ea typeface="Arial" charset="0"/>
                <a:cs typeface="Arial" charset="0"/>
              </a:rPr>
              <a:t>Data Wrangling</a:t>
            </a:r>
            <a:endParaRPr lang="en-US" sz="2000" dirty="0" smtClean="0"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000" dirty="0" smtClean="0">
                <a:ea typeface="Arial" charset="0"/>
                <a:cs typeface="Arial" charset="0"/>
              </a:rPr>
              <a:t>Exploratory Data Analysis</a:t>
            </a:r>
          </a:p>
          <a:p>
            <a:pPr marL="0" indent="0">
              <a:buNone/>
            </a:pPr>
            <a:r>
              <a:rPr lang="en-US" sz="2000" dirty="0" smtClean="0">
                <a:ea typeface="Arial" charset="0"/>
                <a:cs typeface="Arial" charset="0"/>
              </a:rPr>
              <a:t>Model Building Process</a:t>
            </a:r>
          </a:p>
          <a:p>
            <a:pPr marL="0" indent="0">
              <a:buNone/>
            </a:pPr>
            <a:r>
              <a:rPr lang="en-US" dirty="0" smtClean="0">
                <a:ea typeface="Arial" charset="0"/>
                <a:cs typeface="Arial" charset="0"/>
              </a:rPr>
              <a:t>Results</a:t>
            </a:r>
            <a:endParaRPr lang="en-US" sz="2000" dirty="0" smtClean="0"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000" dirty="0" smtClean="0">
                <a:ea typeface="Arial" charset="0"/>
                <a:cs typeface="Arial" charset="0"/>
              </a:rPr>
              <a:t>Insights &amp; Recommendations</a:t>
            </a:r>
          </a:p>
          <a:p>
            <a:pPr marL="0" indent="0">
              <a:buNone/>
            </a:pPr>
            <a:r>
              <a:rPr lang="en-US" dirty="0" smtClean="0">
                <a:ea typeface="Arial" charset="0"/>
                <a:cs typeface="Arial" charset="0"/>
              </a:rPr>
              <a:t>Future Research</a:t>
            </a:r>
            <a:endParaRPr lang="en-US" sz="2000" dirty="0" smtClean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Traffic fatalities unexpectedly increased </a:t>
            </a:r>
            <a:r>
              <a:rPr lang="en-US" sz="2400" b="1" dirty="0">
                <a:solidFill>
                  <a:srgbClr val="FF0000"/>
                </a:solidFill>
              </a:rPr>
              <a:t>7.2% </a:t>
            </a:r>
            <a:r>
              <a:rPr lang="en-US" sz="2400" dirty="0"/>
              <a:t>in 2015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Distracted driving </a:t>
            </a:r>
            <a:r>
              <a:rPr lang="en-US" sz="2400" dirty="0" smtClean="0"/>
              <a:t>is </a:t>
            </a:r>
            <a:r>
              <a:rPr lang="en-US" sz="2400" dirty="0"/>
              <a:t>a potential </a:t>
            </a:r>
            <a:r>
              <a:rPr lang="en-US" sz="2400" dirty="0" smtClean="0"/>
              <a:t>contributor to this increase</a:t>
            </a:r>
          </a:p>
          <a:p>
            <a:endParaRPr lang="en-US" sz="2400" dirty="0" smtClean="0"/>
          </a:p>
          <a:p>
            <a:r>
              <a:rPr lang="en-US" sz="2400" dirty="0"/>
              <a:t>S</a:t>
            </a:r>
            <a:r>
              <a:rPr lang="en-US" sz="2400" dirty="0" smtClean="0"/>
              <a:t>martphone </a:t>
            </a:r>
            <a:r>
              <a:rPr lang="en-US" sz="2400" dirty="0"/>
              <a:t>ownership among Americans has quadrupled since 2010 </a:t>
            </a:r>
            <a:r>
              <a:rPr lang="en-US" sz="2400" dirty="0" smtClean="0"/>
              <a:t>to over 207 million people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27" y="2194560"/>
            <a:ext cx="465037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Study Context (2)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Car insurance companies are always competing for new customers</a:t>
            </a:r>
          </a:p>
          <a:p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dvancements </a:t>
            </a:r>
            <a:r>
              <a:rPr lang="en-US" sz="2400" dirty="0"/>
              <a:t>in vehicle </a:t>
            </a:r>
            <a:r>
              <a:rPr lang="en-US" sz="2400" dirty="0" smtClean="0"/>
              <a:t>technology and the rise of ”big data” enable these companies to assess risk more accurately than ever</a:t>
            </a:r>
          </a:p>
          <a:p>
            <a:endParaRPr lang="en-US" sz="2400" dirty="0" smtClean="0"/>
          </a:p>
          <a:p>
            <a:r>
              <a:rPr lang="en-US" sz="2400" dirty="0" smtClean="0"/>
              <a:t>Car </a:t>
            </a:r>
            <a:r>
              <a:rPr lang="en-US" sz="2400" dirty="0"/>
              <a:t>insurance companies are beginning to</a:t>
            </a:r>
          </a:p>
          <a:p>
            <a:pPr lvl="1">
              <a:buFont typeface="Courier New" charset="0"/>
              <a:buChar char="o"/>
            </a:pPr>
            <a:r>
              <a:rPr lang="en-US" sz="2400" dirty="0"/>
              <a:t>Design insurance plans based on driving habits</a:t>
            </a:r>
          </a:p>
          <a:p>
            <a:pPr lvl="1">
              <a:buFont typeface="Courier New" charset="0"/>
              <a:buChar char="o"/>
            </a:pPr>
            <a:r>
              <a:rPr lang="en-US" sz="2400" dirty="0"/>
              <a:t>Use driver data to assess liability in </a:t>
            </a:r>
            <a:r>
              <a:rPr lang="en-US" sz="2400" dirty="0" smtClean="0"/>
              <a:t>accidents </a:t>
            </a:r>
            <a:r>
              <a:rPr lang="en-US" sz="2400" dirty="0"/>
              <a:t>(emerging area</a:t>
            </a:r>
            <a:r>
              <a:rPr lang="en-US" sz="2400" dirty="0" smtClean="0"/>
              <a:t>!)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3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To predict </a:t>
            </a:r>
            <a:r>
              <a:rPr lang="is-IS" sz="2400" dirty="0" smtClean="0"/>
              <a:t>…</a:t>
            </a:r>
            <a:endParaRPr lang="en-US" sz="2400" dirty="0" smtClean="0"/>
          </a:p>
          <a:p>
            <a:endParaRPr lang="en-US" sz="2400" dirty="0"/>
          </a:p>
          <a:p>
            <a:pPr lvl="1"/>
            <a:r>
              <a:rPr lang="en-US" sz="2400" dirty="0" smtClean="0"/>
              <a:t>factors </a:t>
            </a:r>
            <a:r>
              <a:rPr lang="en-US" sz="2400" dirty="0"/>
              <a:t>associated with fatal accidents involving </a:t>
            </a:r>
            <a:r>
              <a:rPr lang="en-US" sz="2400" dirty="0" smtClean="0"/>
              <a:t> a distracted driver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actual </a:t>
            </a:r>
            <a:r>
              <a:rPr lang="en-US" sz="2400" dirty="0" smtClean="0"/>
              <a:t>incidence of fatal accidents involving a distracted driver</a:t>
            </a:r>
            <a:endParaRPr lang="en-US" sz="2400" dirty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National Highway </a:t>
            </a:r>
            <a:r>
              <a:rPr lang="en-US" dirty="0" smtClean="0"/>
              <a:t>T</a:t>
            </a:r>
            <a:r>
              <a:rPr lang="en-US" dirty="0"/>
              <a:t>raffic Safety Administration 2015 US Traffic Fatalities dataset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32,167 </a:t>
            </a:r>
            <a:r>
              <a:rPr lang="en-US" dirty="0" smtClean="0"/>
              <a:t>observations involving at least one traffic related fatality</a:t>
            </a:r>
          </a:p>
          <a:p>
            <a:endParaRPr lang="en-US" dirty="0" smtClean="0"/>
          </a:p>
          <a:p>
            <a:r>
              <a:rPr lang="en-US" b="1" dirty="0" smtClean="0"/>
              <a:t>38 </a:t>
            </a:r>
            <a:r>
              <a:rPr lang="en-US" dirty="0" smtClean="0"/>
              <a:t>variables (all discrete integers apart from number of fatalities)</a:t>
            </a:r>
          </a:p>
          <a:p>
            <a:endParaRPr lang="en-US" dirty="0" smtClean="0"/>
          </a:p>
          <a:p>
            <a:r>
              <a:rPr lang="en-US" b="1" dirty="0"/>
              <a:t>c</a:t>
            </a:r>
            <a:r>
              <a:rPr lang="en-US" b="1" dirty="0" smtClean="0"/>
              <a:t>sv</a:t>
            </a:r>
            <a:r>
              <a:rPr lang="en-US" dirty="0" smtClean="0"/>
              <a:t>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69" y="4360673"/>
            <a:ext cx="64643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Recoded</a:t>
            </a:r>
            <a:r>
              <a:rPr lang="en-US" dirty="0" smtClean="0"/>
              <a:t> all discrete integers </a:t>
            </a:r>
            <a:r>
              <a:rPr lang="en-US" b="1" dirty="0" smtClean="0"/>
              <a:t>to factors </a:t>
            </a:r>
            <a:r>
              <a:rPr lang="en-US" dirty="0" smtClean="0"/>
              <a:t>for the exploratory data analysis</a:t>
            </a:r>
          </a:p>
          <a:p>
            <a:endParaRPr lang="en-US" dirty="0" smtClean="0"/>
          </a:p>
          <a:p>
            <a:r>
              <a:rPr lang="en-US" b="1" dirty="0" smtClean="0"/>
              <a:t>Reduced the dataset </a:t>
            </a:r>
            <a:r>
              <a:rPr lang="en-US" dirty="0" smtClean="0"/>
              <a:t>to only variables used in the modeling</a:t>
            </a:r>
          </a:p>
          <a:p>
            <a:endParaRPr lang="en-US" dirty="0" smtClean="0"/>
          </a:p>
          <a:p>
            <a:r>
              <a:rPr lang="en-US" b="1" dirty="0" smtClean="0"/>
              <a:t>Recoded</a:t>
            </a:r>
            <a:r>
              <a:rPr lang="en-US" dirty="0" smtClean="0"/>
              <a:t> all factors </a:t>
            </a:r>
            <a:r>
              <a:rPr lang="en-US" b="1" dirty="0" smtClean="0"/>
              <a:t>into</a:t>
            </a:r>
            <a:r>
              <a:rPr lang="en-US" dirty="0" smtClean="0"/>
              <a:t> </a:t>
            </a:r>
            <a:r>
              <a:rPr lang="en-US" b="1" dirty="0" smtClean="0"/>
              <a:t>dummy variables </a:t>
            </a:r>
            <a:r>
              <a:rPr lang="en-US" dirty="0" smtClean="0"/>
              <a:t>to perform tests and analyses that cannot be run on categorical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49070"/>
              </p:ext>
            </p:extLst>
          </p:nvPr>
        </p:nvGraphicFramePr>
        <p:xfrm>
          <a:off x="1098102" y="3951401"/>
          <a:ext cx="5000946" cy="789940"/>
        </p:xfrm>
        <a:graphic>
          <a:graphicData uri="http://schemas.openxmlformats.org/drawingml/2006/table">
            <a:tbl>
              <a:tblPr/>
              <a:tblGrid>
                <a:gridCol w="1666982"/>
                <a:gridCol w="1666982"/>
                <a:gridCol w="1666982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Distracted Driver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3,196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9.9%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28,970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Rockwel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charset="0"/>
                        </a:rPr>
                        <a:t>90.1%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444" y="2125142"/>
            <a:ext cx="3888613" cy="3122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102" y="2347740"/>
            <a:ext cx="500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distribution of the outcome variable,  traffic fatalities involving a distracted driver, is highly unbalanced in this dataset, with an overall incidence of less than 10%.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69848" y="2607756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1600" b="0" dirty="0" smtClean="0">
                <a:solidFill>
                  <a:srgbClr val="C00000"/>
                </a:solidFill>
              </a:rPr>
              <a:t>during the daytime (category 1)</a:t>
            </a:r>
            <a:endParaRPr lang="en-US" sz="1600" b="0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373368" y="2421359"/>
            <a:ext cx="4754880" cy="1012873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 algn="ctr"/>
            <a:r>
              <a:rPr lang="en-US" sz="3800" b="0" dirty="0" smtClean="0">
                <a:solidFill>
                  <a:srgbClr val="C00000"/>
                </a:solidFill>
              </a:rPr>
              <a:t>in Louisiana</a:t>
            </a:r>
            <a:r>
              <a:rPr lang="en-US" sz="3800" b="0" dirty="0">
                <a:solidFill>
                  <a:srgbClr val="C00000"/>
                </a:solidFill>
              </a:rPr>
              <a:t>, Mississippi, New Mexico, Oklahoma, and </a:t>
            </a:r>
            <a:r>
              <a:rPr lang="en-US" sz="3800" b="0" dirty="0" smtClean="0">
                <a:solidFill>
                  <a:srgbClr val="C00000"/>
                </a:solidFill>
              </a:rPr>
              <a:t>Texas (region 6)</a:t>
            </a:r>
            <a:endParaRPr lang="en-US" sz="3800" b="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12" name="Content Placeholder 11" descr="https://lh4.googleusercontent.com/z6WzV-pVbxFVhtdCTBXuQxqXBapGHsg3-ML9f_6eFk01zkZ5FjiPAjfr0ptcsFIjLrr2g9fDGsbxnqO888o4rN9WXFMf3PhMO3DHZyHANoVRNGrzFrPs1SlkCKL9akF6n5w2Ds_Y-XBpMTybZg"/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55" y="3188713"/>
            <a:ext cx="4445392" cy="264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Content Placeholder 7" descr="https://lh6.googleusercontent.com/bc_vh1Ta6lXrzzksp15AAZX2WUL1rSvqlxPyn1JWbKQNAIW0DKdZVhccJzzuy5UzBRudMIMKMxxcIBzhaHLeDDI1EKnh7SQKEF1KWeII7J1kg7y2nViLmsdjIGqfokxkRvJ0Mv5re-pHFuU4Yw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6" y="3371911"/>
            <a:ext cx="3452316" cy="2461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069848" y="1704868"/>
            <a:ext cx="91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Distracted driving fatalities varied by many factors: (limited selection displayed here)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43903" y="2074200"/>
            <a:ext cx="583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Most distracted driving fatalities occurred</a:t>
            </a:r>
            <a:r>
              <a:rPr lang="is-I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2164</TotalTime>
  <Words>923</Words>
  <Application>Microsoft Macintosh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Courier New</vt:lpstr>
      <vt:lpstr>Rockwell</vt:lpstr>
      <vt:lpstr>Rockwell Condensed</vt:lpstr>
      <vt:lpstr>Rockwell Extra Bold</vt:lpstr>
      <vt:lpstr>Wingdings</vt:lpstr>
      <vt:lpstr>Arial</vt:lpstr>
      <vt:lpstr>Wood Type</vt:lpstr>
      <vt:lpstr>Predicting Fatal Traffic Accidents Involving a Distracted Driver Springboard Capstone Project</vt:lpstr>
      <vt:lpstr>Overview</vt:lpstr>
      <vt:lpstr>Study Context</vt:lpstr>
      <vt:lpstr>Study Context (2)</vt:lpstr>
      <vt:lpstr>Study objectives</vt:lpstr>
      <vt:lpstr>The Dataset</vt:lpstr>
      <vt:lpstr>Data wrangling</vt:lpstr>
      <vt:lpstr>Exploratory data analysis  </vt:lpstr>
      <vt:lpstr>Exploratory data analysis</vt:lpstr>
      <vt:lpstr>Model building process  </vt:lpstr>
      <vt:lpstr>Model building process (2)</vt:lpstr>
      <vt:lpstr>Results: associated factors</vt:lpstr>
      <vt:lpstr>RESULTS: predicting incidence</vt:lpstr>
      <vt:lpstr>RESULTS: Predicting incidence (2)</vt:lpstr>
      <vt:lpstr>Insights &amp; recommendations</vt:lpstr>
      <vt:lpstr>Future research</vt:lpstr>
      <vt:lpstr>Thank you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Fatal Traffic Accidents Involving a Distracted Driver Springboard Capstone Project</dc:title>
  <dc:creator>Maria Roth</dc:creator>
  <cp:lastModifiedBy>Maria Roth</cp:lastModifiedBy>
  <cp:revision>53</cp:revision>
  <dcterms:created xsi:type="dcterms:W3CDTF">2017-02-01T12:57:02Z</dcterms:created>
  <dcterms:modified xsi:type="dcterms:W3CDTF">2017-02-03T01:01:30Z</dcterms:modified>
</cp:coreProperties>
</file>