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0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9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3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7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6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8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8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3BDC2F-D4B1-44AF-9904-4C52E3F688A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B99AD-0F3B-4CE3-8BE1-717BDF51B4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4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D8D56-F2D8-40ED-B4BA-F77ADBA52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密码学课程设计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E7EE5-B60E-4755-B4F7-BB342EA6C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华中科技大学网安学院</a:t>
            </a:r>
            <a:endParaRPr lang="en-US" altLang="zh-CN" dirty="0"/>
          </a:p>
          <a:p>
            <a:r>
              <a:rPr lang="en-US" altLang="zh-CN" dirty="0" err="1"/>
              <a:t>OJ:</a:t>
            </a:r>
            <a:r>
              <a:rPr lang="en-US" altLang="zh-CN" dirty="0" err="1">
                <a:solidFill>
                  <a:srgbClr val="0070C0"/>
                </a:solidFill>
              </a:rPr>
              <a:t>http</a:t>
            </a:r>
            <a:r>
              <a:rPr lang="en-US" altLang="zh-CN" dirty="0">
                <a:solidFill>
                  <a:srgbClr val="0070C0"/>
                </a:solidFill>
              </a:rPr>
              <a:t>://222.20.94.23:5880/</a:t>
            </a:r>
            <a:endParaRPr lang="zh-CN" altLang="zh-CN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8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BC7A-583A-42E7-AC83-8B8C918D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zh-CN" dirty="0"/>
              <a:t>原始</a:t>
            </a:r>
            <a:r>
              <a:rPr lang="en-US" altLang="zh-CN" dirty="0"/>
              <a:t>SPN</a:t>
            </a:r>
            <a:r>
              <a:rPr lang="zh-CN" altLang="zh-CN" dirty="0"/>
              <a:t>算法的实现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63022-8D8B-4CB7-BE56-B2C21691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内容：按照教材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3.1</a:t>
            </a:r>
            <a:r>
              <a:rPr lang="zh-CN" altLang="en-US" dirty="0"/>
              <a:t>实现</a:t>
            </a:r>
            <a:r>
              <a:rPr lang="en-US" altLang="zh-CN" dirty="0"/>
              <a:t>SPN</a:t>
            </a:r>
            <a:r>
              <a:rPr lang="zh-CN" altLang="en-US" dirty="0"/>
              <a:t>加解密函数。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70C0"/>
                </a:solidFill>
              </a:rPr>
              <a:t>正确</a:t>
            </a:r>
            <a:r>
              <a:rPr lang="zh-CN" altLang="en-US" dirty="0"/>
              <a:t>实现算法的加解密过程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快速</a:t>
            </a:r>
            <a:r>
              <a:rPr lang="zh-CN" altLang="en-US" dirty="0"/>
              <a:t>实现算法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3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BC7A-583A-42E7-AC83-8B8C918D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zh-CN" altLang="en-US" dirty="0"/>
              <a:t>一、</a:t>
            </a:r>
            <a:r>
              <a:rPr lang="zh-CN" altLang="zh-CN" dirty="0"/>
              <a:t>原始</a:t>
            </a:r>
            <a:r>
              <a:rPr lang="en-US" altLang="zh-CN" dirty="0"/>
              <a:t>SPN</a:t>
            </a:r>
            <a:r>
              <a:rPr lang="zh-CN" altLang="zh-CN" dirty="0"/>
              <a:t>算法的实现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63022-8D8B-4CB7-BE56-B2C21691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93"/>
            <a:ext cx="10515600" cy="42861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输入：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第一行，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zh-CN" dirty="0">
                <a:solidFill>
                  <a:srgbClr val="FF0000"/>
                </a:solidFill>
              </a:rPr>
              <a:t>正整数</a:t>
            </a:r>
            <a:r>
              <a:rPr lang="en-US" altLang="zh-CN" dirty="0">
                <a:solidFill>
                  <a:srgbClr val="FF0000"/>
                </a:solidFill>
              </a:rPr>
              <a:t>n,</a:t>
            </a:r>
            <a:r>
              <a:rPr lang="zh-CN" altLang="zh-CN" dirty="0">
                <a:solidFill>
                  <a:srgbClr val="FF0000"/>
                </a:solidFill>
              </a:rPr>
              <a:t>表示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zh-CN" dirty="0">
                <a:solidFill>
                  <a:srgbClr val="FF0000"/>
                </a:solidFill>
              </a:rPr>
              <a:t>组数据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接下来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行，每行包含两个用空格分开的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进制字符串。第一个字符串长度为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zh-CN" dirty="0">
                <a:solidFill>
                  <a:srgbClr val="FF0000"/>
                </a:solidFill>
              </a:rPr>
              <a:t>，表示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zh-CN" dirty="0">
                <a:solidFill>
                  <a:srgbClr val="FF0000"/>
                </a:solidFill>
              </a:rPr>
              <a:t>比特密钥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，第二个字符串长度为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，表示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比特明文。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</a:rPr>
              <a:t>输出：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共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>
                <a:solidFill>
                  <a:srgbClr val="0070C0"/>
                </a:solidFill>
              </a:rPr>
              <a:t>行，每行包含两个用空格分开的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进制字符串。第一个字符串表示对应行的明文加密后的密文，第二个字符串表示将密文最后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比特取反，解密后得到的明文。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BC7A-583A-42E7-AC83-8B8C918D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zh-CN" dirty="0"/>
              <a:t>原始</a:t>
            </a:r>
            <a:r>
              <a:rPr lang="en-US" altLang="zh-CN" dirty="0"/>
              <a:t>SPN</a:t>
            </a:r>
            <a:r>
              <a:rPr lang="zh-CN" altLang="en-US" dirty="0"/>
              <a:t>的线性分析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63022-8D8B-4CB7-BE56-B2C21691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内容：根据已知明密文对分析原始</a:t>
            </a:r>
            <a:r>
              <a:rPr lang="en-US" altLang="zh-CN" dirty="0"/>
              <a:t>SPN</a:t>
            </a:r>
            <a:r>
              <a:rPr lang="zh-CN" altLang="en-US" dirty="0"/>
              <a:t>的密钥。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）实现教材所给算法。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）能根据所给明密文对分析对应位置密钥。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分析出所有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比特密钥。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33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BC7A-583A-42E7-AC83-8B8C918D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zh-CN" altLang="zh-CN" dirty="0"/>
              <a:t>原始</a:t>
            </a:r>
            <a:r>
              <a:rPr lang="en-US" altLang="zh-CN" dirty="0"/>
              <a:t>SPN</a:t>
            </a:r>
            <a:r>
              <a:rPr lang="zh-CN" altLang="en-US" dirty="0"/>
              <a:t>的线性分析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63022-8D8B-4CB7-BE56-B2C21691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93"/>
            <a:ext cx="10515600" cy="4286170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输入：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第一行：一个正整数</a:t>
            </a:r>
            <a:r>
              <a:rPr lang="en-US" altLang="zh-CN" dirty="0">
                <a:solidFill>
                  <a:srgbClr val="FF0000"/>
                </a:solidFill>
              </a:rPr>
              <a:t>n,</a:t>
            </a:r>
            <a:r>
              <a:rPr lang="zh-CN" altLang="zh-CN" dirty="0">
                <a:solidFill>
                  <a:srgbClr val="FF0000"/>
                </a:solidFill>
              </a:rPr>
              <a:t>表示输入的明密文对数量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第二行：</a:t>
            </a:r>
            <a:r>
              <a:rPr lang="en-US" altLang="zh-CN" dirty="0">
                <a:solidFill>
                  <a:srgbClr val="FF0000"/>
                </a:solidFill>
              </a:rPr>
              <a:t>4n</a:t>
            </a:r>
            <a:r>
              <a:rPr lang="zh-CN" altLang="zh-CN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进制字符，表示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zh-CN" dirty="0">
                <a:solidFill>
                  <a:srgbClr val="FF0000"/>
                </a:solidFill>
              </a:rPr>
              <a:t>组明文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第三行：</a:t>
            </a:r>
            <a:r>
              <a:rPr lang="en-US" altLang="zh-CN" dirty="0">
                <a:solidFill>
                  <a:srgbClr val="FF0000"/>
                </a:solidFill>
              </a:rPr>
              <a:t>4n</a:t>
            </a:r>
            <a:r>
              <a:rPr lang="zh-CN" altLang="zh-CN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进制字符，表示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zh-CN" dirty="0">
                <a:solidFill>
                  <a:srgbClr val="FF0000"/>
                </a:solidFill>
              </a:rPr>
              <a:t>组对应密文</a:t>
            </a:r>
          </a:p>
          <a:p>
            <a:r>
              <a:rPr lang="zh-CN" altLang="zh-CN" dirty="0">
                <a:solidFill>
                  <a:srgbClr val="00B0F0"/>
                </a:solidFill>
              </a:rPr>
              <a:t>输出：</a:t>
            </a:r>
          </a:p>
          <a:p>
            <a:r>
              <a:rPr lang="zh-CN" altLang="zh-CN" dirty="0">
                <a:solidFill>
                  <a:srgbClr val="00B0F0"/>
                </a:solidFill>
              </a:rPr>
              <a:t>一行，</a:t>
            </a:r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zh-CN" altLang="zh-CN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16</a:t>
            </a:r>
            <a:r>
              <a:rPr lang="zh-CN" altLang="zh-CN" dirty="0">
                <a:solidFill>
                  <a:srgbClr val="00B0F0"/>
                </a:solidFill>
              </a:rPr>
              <a:t>进制字符，表示</a:t>
            </a:r>
            <a:r>
              <a:rPr lang="en-US" altLang="zh-CN" dirty="0">
                <a:solidFill>
                  <a:srgbClr val="00B0F0"/>
                </a:solidFill>
              </a:rPr>
              <a:t>32</a:t>
            </a:r>
            <a:r>
              <a:rPr lang="zh-CN" altLang="zh-CN" dirty="0">
                <a:solidFill>
                  <a:srgbClr val="00B0F0"/>
                </a:solidFill>
              </a:rPr>
              <a:t>比特密钥</a:t>
            </a:r>
            <a:r>
              <a:rPr lang="en-US" altLang="zh-CN" dirty="0">
                <a:solidFill>
                  <a:srgbClr val="00B0F0"/>
                </a:solidFill>
              </a:rPr>
              <a:t>key</a:t>
            </a:r>
            <a:endParaRPr lang="zh-CN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1&lt;=n&lt;=8000</a:t>
            </a:r>
            <a:endParaRPr lang="zh-CN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9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BC7A-583A-42E7-AC83-8B8C918D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zh-CN" dirty="0"/>
              <a:t>原始</a:t>
            </a:r>
            <a:r>
              <a:rPr lang="en-US" altLang="zh-CN" dirty="0"/>
              <a:t>SPN</a:t>
            </a:r>
            <a:r>
              <a:rPr lang="zh-CN" altLang="en-US" dirty="0"/>
              <a:t>的差分分析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63022-8D8B-4CB7-BE56-B2C21691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内容：根据已知明密文对，选择明密文分析原始</a:t>
            </a:r>
            <a:r>
              <a:rPr lang="en-US" altLang="zh-CN" dirty="0"/>
              <a:t>SPN</a:t>
            </a:r>
            <a:r>
              <a:rPr lang="zh-CN" altLang="en-US" dirty="0"/>
              <a:t>的密钥。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）实现教材所给算法。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）能根据所给明密文对分析对应位置密钥。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分析出所有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比特密钥。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98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BC7A-583A-42E7-AC83-8B8C918D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lang="zh-CN" altLang="zh-CN" dirty="0"/>
              <a:t>原始</a:t>
            </a:r>
            <a:r>
              <a:rPr lang="en-US" altLang="zh-CN" dirty="0"/>
              <a:t>SPN</a:t>
            </a:r>
            <a:r>
              <a:rPr lang="zh-CN" altLang="en-US" dirty="0"/>
              <a:t>的差分分析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63022-8D8B-4CB7-BE56-B2C21691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93"/>
            <a:ext cx="10515600" cy="4286170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输入：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一行：</a:t>
            </a:r>
            <a:r>
              <a:rPr lang="en-US" altLang="zh-CN" dirty="0">
                <a:solidFill>
                  <a:srgbClr val="FF0000"/>
                </a:solidFill>
              </a:rPr>
              <a:t>4*65536</a:t>
            </a:r>
            <a:r>
              <a:rPr lang="zh-CN" altLang="zh-CN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进制字符，表示</a:t>
            </a:r>
            <a:r>
              <a:rPr lang="en-US" altLang="zh-CN" dirty="0">
                <a:solidFill>
                  <a:srgbClr val="FF0000"/>
                </a:solidFill>
              </a:rPr>
              <a:t>0000-ffff</a:t>
            </a:r>
            <a:r>
              <a:rPr lang="zh-CN" altLang="zh-CN" dirty="0">
                <a:solidFill>
                  <a:srgbClr val="FF0000"/>
                </a:solidFill>
              </a:rPr>
              <a:t>所对应的密文</a:t>
            </a:r>
          </a:p>
          <a:p>
            <a:r>
              <a:rPr lang="zh-CN" altLang="zh-CN" dirty="0">
                <a:solidFill>
                  <a:srgbClr val="0070C0"/>
                </a:solidFill>
              </a:rPr>
              <a:t>输出：</a:t>
            </a:r>
          </a:p>
          <a:p>
            <a:r>
              <a:rPr lang="zh-CN" altLang="zh-CN" dirty="0">
                <a:solidFill>
                  <a:srgbClr val="0070C0"/>
                </a:solidFill>
              </a:rPr>
              <a:t>一行，</a:t>
            </a:r>
            <a:r>
              <a:rPr lang="en-US" altLang="zh-CN" dirty="0">
                <a:solidFill>
                  <a:srgbClr val="0070C0"/>
                </a:solidFill>
              </a:rPr>
              <a:t>8</a:t>
            </a:r>
            <a:r>
              <a:rPr lang="zh-CN" altLang="zh-CN" dirty="0">
                <a:solidFill>
                  <a:srgbClr val="0070C0"/>
                </a:solidFill>
              </a:rPr>
              <a:t>个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zh-CN" dirty="0">
                <a:solidFill>
                  <a:srgbClr val="0070C0"/>
                </a:solidFill>
              </a:rPr>
              <a:t>进制字符，表示</a:t>
            </a:r>
            <a:r>
              <a:rPr lang="en-US" altLang="zh-CN" dirty="0">
                <a:solidFill>
                  <a:srgbClr val="0070C0"/>
                </a:solidFill>
              </a:rPr>
              <a:t>32</a:t>
            </a:r>
            <a:r>
              <a:rPr lang="zh-CN" altLang="zh-CN" dirty="0">
                <a:solidFill>
                  <a:srgbClr val="0070C0"/>
                </a:solidFill>
              </a:rPr>
              <a:t>比特密钥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BC7A-583A-42E7-AC83-8B8C918D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SPN</a:t>
            </a:r>
            <a:r>
              <a:rPr lang="zh-CN" altLang="en-US" dirty="0"/>
              <a:t>增强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63022-8D8B-4CB7-BE56-B2C21691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内容：对原始</a:t>
            </a:r>
            <a:r>
              <a:rPr lang="en-US" altLang="zh-CN" dirty="0"/>
              <a:t>SPN</a:t>
            </a:r>
            <a:r>
              <a:rPr lang="zh-CN" altLang="en-US" dirty="0"/>
              <a:t>进行改进。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）选择合适的密钥长度、分组长度、</a:t>
            </a:r>
            <a:r>
              <a:rPr lang="en-US" altLang="zh-CN" dirty="0"/>
              <a:t>S</a:t>
            </a:r>
            <a:r>
              <a:rPr lang="zh-CN" altLang="en-US" dirty="0"/>
              <a:t>盒、</a:t>
            </a:r>
            <a:r>
              <a:rPr lang="en-US" altLang="zh-CN" dirty="0"/>
              <a:t>P</a:t>
            </a:r>
            <a:r>
              <a:rPr lang="zh-CN" altLang="en-US" dirty="0"/>
              <a:t>置换、轮数。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）效率较高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）输出达到随机数检测标准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5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BC7A-583A-42E7-AC83-8B8C918D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SPN</a:t>
            </a:r>
            <a:r>
              <a:rPr lang="zh-CN" altLang="en-US" dirty="0"/>
              <a:t>增强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63022-8D8B-4CB7-BE56-B2C21691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93"/>
            <a:ext cx="10515600" cy="4286170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输入：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第一行：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zh-CN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进制字符，表示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zh-CN" dirty="0">
                <a:solidFill>
                  <a:srgbClr val="FF0000"/>
                </a:solidFill>
              </a:rPr>
              <a:t>比特密钥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第二行：</a:t>
            </a:r>
            <a:r>
              <a:rPr lang="en-US" altLang="zh-CN" dirty="0">
                <a:solidFill>
                  <a:srgbClr val="FF0000"/>
                </a:solidFill>
              </a:rPr>
              <a:t>1e6</a:t>
            </a:r>
            <a:r>
              <a:rPr lang="zh-CN" altLang="zh-CN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进制字符，表示明文</a:t>
            </a:r>
          </a:p>
          <a:p>
            <a:r>
              <a:rPr lang="zh-CN" altLang="zh-CN" dirty="0">
                <a:solidFill>
                  <a:srgbClr val="0070C0"/>
                </a:solidFill>
              </a:rPr>
              <a:t>输出：</a:t>
            </a:r>
          </a:p>
          <a:p>
            <a:r>
              <a:rPr lang="zh-CN" altLang="zh-CN" dirty="0">
                <a:solidFill>
                  <a:srgbClr val="0070C0"/>
                </a:solidFill>
              </a:rPr>
              <a:t>一行：利用所设计的算法对明文进行加密，输出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zh-CN" dirty="0">
                <a:solidFill>
                  <a:srgbClr val="0070C0"/>
                </a:solidFill>
              </a:rPr>
              <a:t>进制密文。密钥长度不足</a:t>
            </a:r>
            <a:r>
              <a:rPr lang="en-US" altLang="zh-CN" dirty="0">
                <a:solidFill>
                  <a:srgbClr val="0070C0"/>
                </a:solidFill>
              </a:rPr>
              <a:t>128</a:t>
            </a:r>
            <a:r>
              <a:rPr lang="zh-CN" altLang="zh-CN" dirty="0">
                <a:solidFill>
                  <a:srgbClr val="0070C0"/>
                </a:solidFill>
              </a:rPr>
              <a:t>比特的，选取输入密钥的前面部分作为密钥，密钥长度超过</a:t>
            </a:r>
            <a:r>
              <a:rPr lang="en-US" altLang="zh-CN" dirty="0">
                <a:solidFill>
                  <a:srgbClr val="0070C0"/>
                </a:solidFill>
              </a:rPr>
              <a:t>128</a:t>
            </a:r>
            <a:r>
              <a:rPr lang="zh-CN" altLang="zh-CN" dirty="0">
                <a:solidFill>
                  <a:srgbClr val="0070C0"/>
                </a:solidFill>
              </a:rPr>
              <a:t>比特的，全部补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zh-CN" altLang="zh-CN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4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</TotalTime>
  <Words>522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Calibri</vt:lpstr>
      <vt:lpstr>Calibri Light</vt:lpstr>
      <vt:lpstr>回顾</vt:lpstr>
      <vt:lpstr>密码学课程设计</vt:lpstr>
      <vt:lpstr>一、原始SPN算法的实现</vt:lpstr>
      <vt:lpstr>一、原始SPN算法的实现</vt:lpstr>
      <vt:lpstr>二、原始SPN的线性分析</vt:lpstr>
      <vt:lpstr>二、原始SPN的线性分析</vt:lpstr>
      <vt:lpstr>三、原始SPN的差分分析</vt:lpstr>
      <vt:lpstr>三、原始SPN的差分分析</vt:lpstr>
      <vt:lpstr>四、SPN增强</vt:lpstr>
      <vt:lpstr>四、SPN增强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密码学课程设计</dc:title>
  <dc:creator>xmtan</dc:creator>
  <cp:lastModifiedBy>xmtan</cp:lastModifiedBy>
  <cp:revision>13</cp:revision>
  <dcterms:created xsi:type="dcterms:W3CDTF">2020-09-06T00:04:45Z</dcterms:created>
  <dcterms:modified xsi:type="dcterms:W3CDTF">2020-09-07T02:09:21Z</dcterms:modified>
</cp:coreProperties>
</file>