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4.xml" ContentType="application/vnd.openxmlformats-officedocument.presentationml.notesSlide+xml"/>
  <Override PartName="/ppt/charts/chart5.xml" ContentType="application/vnd.openxmlformats-officedocument.drawingml.chart+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notesSlides/notesSlide27.xml" ContentType="application/vnd.openxmlformats-officedocument.presentationml.notesSlide+xml"/>
  <Override PartName="/ppt/charts/chart8.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4"/>
  </p:notesMasterIdLst>
  <p:handoutMasterIdLst>
    <p:handoutMasterId r:id="rId35"/>
  </p:handoutMasterIdLst>
  <p:sldIdLst>
    <p:sldId id="256" r:id="rId5"/>
    <p:sldId id="258" r:id="rId6"/>
    <p:sldId id="257" r:id="rId7"/>
    <p:sldId id="268" r:id="rId8"/>
    <p:sldId id="269" r:id="rId9"/>
    <p:sldId id="270" r:id="rId10"/>
    <p:sldId id="26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59" r:id="rId27"/>
    <p:sldId id="260" r:id="rId28"/>
    <p:sldId id="262" r:id="rId29"/>
    <p:sldId id="263" r:id="rId30"/>
    <p:sldId id="264" r:id="rId31"/>
    <p:sldId id="265"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7879" autoAdjust="0"/>
  </p:normalViewPr>
  <p:slideViewPr>
    <p:cSldViewPr snapToGrid="0" showGuides="1">
      <p:cViewPr varScale="1">
        <p:scale>
          <a:sx n="67" d="100"/>
          <a:sy n="67" d="100"/>
        </p:scale>
        <p:origin x="-858" y="-102"/>
      </p:cViewPr>
      <p:guideLst>
        <p:guide orient="horz" pos="2424"/>
        <p:guide orient="horz" pos="216"/>
        <p:guide orient="horz" pos="4032"/>
        <p:guide orient="horz" pos="696"/>
        <p:guide pos="3840"/>
        <p:guide pos="192"/>
        <p:guide pos="7512"/>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223322880"/>
        <c:axId val="223324416"/>
        <c:axId val="0"/>
      </c:bar3DChart>
      <c:catAx>
        <c:axId val="2233228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23324416"/>
        <c:crosses val="autoZero"/>
        <c:auto val="1"/>
        <c:lblAlgn val="ctr"/>
        <c:lblOffset val="100"/>
        <c:noMultiLvlLbl val="0"/>
      </c:catAx>
      <c:valAx>
        <c:axId val="2233244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233228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F7F7F">
                <a:alpha val="80000"/>
              </a:srgbClr>
            </a:solidFill>
            <a:ln cap="rnd">
              <a:noFill/>
              <a:round/>
            </a:ln>
            <a:effectLst/>
          </c:spPr>
          <c:dPt>
            <c:idx val="0"/>
            <c:bubble3D val="0"/>
            <c:spPr>
              <a:solidFill>
                <a:srgbClr val="7F7F7F">
                  <a:alpha val="80000"/>
                </a:srgbClr>
              </a:solidFill>
              <a:ln cap="rnd">
                <a:noFill/>
                <a:round/>
              </a:ln>
              <a:effectLst/>
            </c:spPr>
            <c:extLst xmlns:c16r2="http://schemas.microsoft.com/office/drawing/2015/06/chart">
              <c:ext xmlns:c16="http://schemas.microsoft.com/office/drawing/2014/chart" uri="{C3380CC4-5D6E-409C-BE32-E72D297353CC}">
                <c16:uniqueId val="{00000001-CB4F-4C60-BFE1-0CC7B2CE5587}"/>
              </c:ext>
            </c:extLst>
          </c:dPt>
          <c:dPt>
            <c:idx val="1"/>
            <c:bubble3D val="0"/>
            <c:extLst xmlns:c16r2="http://schemas.microsoft.com/office/drawing/2015/06/chart">
              <c:ext xmlns:c16="http://schemas.microsoft.com/office/drawing/2014/chart" uri="{C3380CC4-5D6E-409C-BE32-E72D297353CC}">
                <c16:uniqueId val="{00000003-CB4F-4C60-BFE1-0CC7B2CE5587}"/>
              </c:ext>
            </c:extLst>
          </c:dPt>
          <c:dPt>
            <c:idx val="2"/>
            <c:bubble3D val="0"/>
            <c:extLst xmlns:c16r2="http://schemas.microsoft.com/office/drawing/2015/06/chart">
              <c:ext xmlns:c16="http://schemas.microsoft.com/office/drawing/2014/chart" uri="{C3380CC4-5D6E-409C-BE32-E72D297353CC}">
                <c16:uniqueId val="{00000005-CB4F-4C60-BFE1-0CC7B2CE5587}"/>
              </c:ext>
            </c:extLst>
          </c:dPt>
          <c:dPt>
            <c:idx val="3"/>
            <c:bubble3D val="0"/>
            <c:extLst xmlns:c16r2="http://schemas.microsoft.com/office/drawing/2015/06/chart">
              <c:ext xmlns:c16="http://schemas.microsoft.com/office/drawing/2014/chart" uri="{C3380CC4-5D6E-409C-BE32-E72D297353CC}">
                <c16:uniqueId val="{00000007-CB4F-4C60-BFE1-0CC7B2CE5587}"/>
              </c:ext>
            </c:extLst>
          </c:dPt>
          <c:dPt>
            <c:idx val="4"/>
            <c:bubble3D val="0"/>
            <c:extLst xmlns:c16r2="http://schemas.microsoft.com/office/drawing/2015/06/chart">
              <c:ext xmlns:c16="http://schemas.microsoft.com/office/drawing/2014/chart" uri="{C3380CC4-5D6E-409C-BE32-E72D297353CC}">
                <c16:uniqueId val="{00000009-CB4F-4C60-BFE1-0CC7B2CE5587}"/>
              </c:ext>
            </c:extLst>
          </c:dPt>
          <c:dPt>
            <c:idx val="5"/>
            <c:bubble3D val="0"/>
            <c:extLst xmlns:c16r2="http://schemas.microsoft.com/office/drawing/2015/06/chart">
              <c:ext xmlns:c16="http://schemas.microsoft.com/office/drawing/2014/chart" uri="{C3380CC4-5D6E-409C-BE32-E72D297353CC}">
                <c16:uniqueId val="{0000000B-CB4F-4C60-BFE1-0CC7B2CE5587}"/>
              </c:ext>
            </c:extLst>
          </c:dPt>
          <c:dPt>
            <c:idx val="6"/>
            <c:bubble3D val="0"/>
            <c:extLst xmlns:c16r2="http://schemas.microsoft.com/office/drawing/2015/06/chart">
              <c:ext xmlns:c16="http://schemas.microsoft.com/office/drawing/2014/chart" uri="{C3380CC4-5D6E-409C-BE32-E72D297353CC}">
                <c16:uniqueId val="{0000000D-CB4F-4C60-BFE1-0CC7B2CE5587}"/>
              </c:ext>
            </c:extLst>
          </c:dPt>
          <c:dPt>
            <c:idx val="7"/>
            <c:bubble3D val="0"/>
            <c:extLst xmlns:c16r2="http://schemas.microsoft.com/office/drawing/2015/06/chart">
              <c:ext xmlns:c16="http://schemas.microsoft.com/office/drawing/2014/chart" uri="{C3380CC4-5D6E-409C-BE32-E72D297353CC}">
                <c16:uniqueId val="{0000000F-CB4F-4C60-BFE1-0CC7B2CE5587}"/>
              </c:ext>
            </c:extLst>
          </c:dPt>
          <c:dPt>
            <c:idx val="8"/>
            <c:bubble3D val="0"/>
            <c:extLst xmlns:c16r2="http://schemas.microsoft.com/office/drawing/2015/06/chart">
              <c:ext xmlns:c16="http://schemas.microsoft.com/office/drawing/2014/chart" uri="{C3380CC4-5D6E-409C-BE32-E72D297353CC}">
                <c16:uniqueId val="{00000011-CB4F-4C60-BFE1-0CC7B2CE5587}"/>
              </c:ext>
            </c:extLst>
          </c:dPt>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Sheet1!$B$2:$B$10</c:f>
              <c:numCache>
                <c:formatCode>General</c:formatCode>
                <c:ptCount val="9"/>
                <c:pt idx="0">
                  <c:v>20</c:v>
                </c:pt>
                <c:pt idx="1">
                  <c:v>30</c:v>
                </c:pt>
                <c:pt idx="2">
                  <c:v>40</c:v>
                </c:pt>
                <c:pt idx="3">
                  <c:v>15</c:v>
                </c:pt>
                <c:pt idx="4">
                  <c:v>20</c:v>
                </c:pt>
                <c:pt idx="5">
                  <c:v>40</c:v>
                </c:pt>
                <c:pt idx="6">
                  <c:v>50</c:v>
                </c:pt>
                <c:pt idx="7">
                  <c:v>45</c:v>
                </c:pt>
                <c:pt idx="8">
                  <c:v>30</c:v>
                </c:pt>
              </c:numCache>
            </c:numRef>
          </c:val>
          <c:extLst xmlns:c16r2="http://schemas.microsoft.com/office/drawing/2015/06/chart">
            <c:ext xmlns:c16="http://schemas.microsoft.com/office/drawing/2014/chart" uri="{C3380CC4-5D6E-409C-BE32-E72D297353CC}">
              <c16:uniqueId val="{00000012-CB4F-4C60-BFE1-0CC7B2CE5587}"/>
            </c:ext>
          </c:extLst>
        </c:ser>
        <c:ser>
          <c:idx val="1"/>
          <c:order val="1"/>
          <c:tx>
            <c:strRef>
              <c:f>Sheet1!$C$1</c:f>
              <c:strCache>
                <c:ptCount val="1"/>
                <c:pt idx="0">
                  <c:v>Series 2</c:v>
                </c:pt>
              </c:strCache>
            </c:strRef>
          </c:tx>
          <c:spPr>
            <a:solidFill>
              <a:srgbClr val="404040">
                <a:alpha val="80000"/>
              </a:srgbClr>
            </a:solidFill>
            <a:ln w="25400">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Sheet1!$C$2:$C$10</c:f>
              <c:numCache>
                <c:formatCode>General</c:formatCode>
                <c:ptCount val="9"/>
                <c:pt idx="0">
                  <c:v>10</c:v>
                </c:pt>
                <c:pt idx="1">
                  <c:v>30</c:v>
                </c:pt>
                <c:pt idx="2">
                  <c:v>15</c:v>
                </c:pt>
                <c:pt idx="3">
                  <c:v>40</c:v>
                </c:pt>
                <c:pt idx="4">
                  <c:v>20</c:v>
                </c:pt>
                <c:pt idx="5">
                  <c:v>35</c:v>
                </c:pt>
                <c:pt idx="6">
                  <c:v>60</c:v>
                </c:pt>
                <c:pt idx="7">
                  <c:v>10</c:v>
                </c:pt>
                <c:pt idx="8">
                  <c:v>40</c:v>
                </c:pt>
              </c:numCache>
            </c:numRef>
          </c:val>
          <c:extLst xmlns:c16r2="http://schemas.microsoft.com/office/drawing/2015/06/chart">
            <c:ext xmlns:c16="http://schemas.microsoft.com/office/drawing/2014/chart" uri="{C3380CC4-5D6E-409C-BE32-E72D297353CC}">
              <c16:uniqueId val="{00000012-0B3E-459A-88E5-8316EF667C98}"/>
            </c:ext>
          </c:extLst>
        </c:ser>
        <c:ser>
          <c:idx val="2"/>
          <c:order val="2"/>
          <c:tx>
            <c:strRef>
              <c:f>Sheet1!$D$1</c:f>
              <c:strCache>
                <c:ptCount val="1"/>
                <c:pt idx="0">
                  <c:v>Series 3</c:v>
                </c:pt>
              </c:strCache>
            </c:strRef>
          </c:tx>
          <c:spPr>
            <a:solidFill>
              <a:srgbClr val="CE295E">
                <a:alpha val="80000"/>
              </a:srgbClr>
            </a:solidFill>
            <a:ln>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Sheet1!$D$2:$D$10</c:f>
              <c:numCache>
                <c:formatCode>General</c:formatCode>
                <c:ptCount val="9"/>
                <c:pt idx="0">
                  <c:v>15</c:v>
                </c:pt>
                <c:pt idx="1">
                  <c:v>20</c:v>
                </c:pt>
                <c:pt idx="2">
                  <c:v>25</c:v>
                </c:pt>
                <c:pt idx="3">
                  <c:v>20</c:v>
                </c:pt>
                <c:pt idx="4">
                  <c:v>5</c:v>
                </c:pt>
                <c:pt idx="5">
                  <c:v>25</c:v>
                </c:pt>
                <c:pt idx="6">
                  <c:v>30</c:v>
                </c:pt>
                <c:pt idx="7">
                  <c:v>30</c:v>
                </c:pt>
                <c:pt idx="8">
                  <c:v>45</c:v>
                </c:pt>
              </c:numCache>
            </c:numRef>
          </c:val>
          <c:extLst xmlns:c16r2="http://schemas.microsoft.com/office/drawing/2015/06/chart">
            <c:ext xmlns:c16="http://schemas.microsoft.com/office/drawing/2014/chart" uri="{C3380CC4-5D6E-409C-BE32-E72D297353CC}">
              <c16:uniqueId val="{00000013-0B3E-459A-88E5-8316EF667C98}"/>
            </c:ext>
          </c:extLst>
        </c:ser>
        <c:dLbls>
          <c:showLegendKey val="0"/>
          <c:showVal val="0"/>
          <c:showCatName val="0"/>
          <c:showSerName val="0"/>
          <c:showPercent val="0"/>
          <c:showBubbleSize val="0"/>
        </c:dLbls>
        <c:axId val="223016448"/>
        <c:axId val="223017984"/>
      </c:areaChart>
      <c:catAx>
        <c:axId val="223016448"/>
        <c:scaling>
          <c:orientation val="minMax"/>
        </c:scaling>
        <c:delete val="0"/>
        <c:axPos val="b"/>
        <c:numFmt formatCode="h:mm\ AM/P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017984"/>
        <c:crosses val="autoZero"/>
        <c:auto val="1"/>
        <c:lblAlgn val="ctr"/>
        <c:lblOffset val="100"/>
        <c:noMultiLvlLbl val="0"/>
      </c:catAx>
      <c:valAx>
        <c:axId val="2230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016448"/>
        <c:crosses val="autoZero"/>
        <c:crossBetween val="midCat"/>
      </c:valAx>
      <c:spPr>
        <a:noFill/>
        <a:ln cap="rnd">
          <a:noFill/>
        </a:ln>
        <a:effectLst>
          <a:softEdge rad="0"/>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cene3d>
              <a:camera prst="orthographicFront"/>
              <a:lightRig rig="threePt" dir="t"/>
            </a:scene3d>
            <a:sp3d>
              <a:bevelT w="508000" h="508000"/>
              <a:contourClr>
                <a:srgbClr val="000000"/>
              </a:contourClr>
            </a:sp3d>
          </c:spPr>
          <c:dPt>
            <c:idx val="0"/>
            <c:bubble3D val="0"/>
            <c:explosion val="29"/>
            <c:spPr>
              <a:solidFill>
                <a:srgbClr val="7F7F7F"/>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1-4D95-4723-9A90-04CF9DB6E170}"/>
              </c:ext>
            </c:extLst>
          </c:dPt>
          <c:dPt>
            <c:idx val="1"/>
            <c:bubble3D val="0"/>
            <c:explosion val="14"/>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4-4D95-4723-9A90-04CF9DB6E170}"/>
              </c:ext>
            </c:extLst>
          </c:dPt>
          <c:dPt>
            <c:idx val="2"/>
            <c:bubble3D val="0"/>
            <c:explosion val="34"/>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3-4D95-4723-9A90-04CF9DB6E170}"/>
              </c:ext>
            </c:extLst>
          </c:dPt>
          <c:dPt>
            <c:idx val="3"/>
            <c:bubble3D val="0"/>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2-4D95-4723-9A90-04CF9DB6E170}"/>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0.45</c:v>
                </c:pt>
                <c:pt idx="1">
                  <c:v>0.25</c:v>
                </c:pt>
                <c:pt idx="2">
                  <c:v>0.2</c:v>
                </c:pt>
                <c:pt idx="3">
                  <c:v>0.1</c:v>
                </c:pt>
              </c:numCache>
            </c:numRef>
          </c:val>
          <c:extLst xmlns:c16r2="http://schemas.microsoft.com/office/drawing/2015/06/char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12700" cap="rnd">
              <a:solidFill>
                <a:srgbClr val="CE295E"/>
              </a:solidFill>
              <a:round/>
            </a:ln>
            <a:effectLst/>
          </c:spPr>
          <c:marker>
            <c:symbol val="circle"/>
            <c:size val="5"/>
            <c:spPr>
              <a:solidFill>
                <a:srgbClr val="CE295E"/>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690E-42EB-81DD-E4D391155CCB}"/>
            </c:ext>
          </c:extLst>
        </c:ser>
        <c:ser>
          <c:idx val="1"/>
          <c:order val="1"/>
          <c:tx>
            <c:strRef>
              <c:f>Sheet1!$C$1</c:f>
              <c:strCache>
                <c:ptCount val="1"/>
                <c:pt idx="0">
                  <c:v>Series 2</c:v>
                </c:pt>
              </c:strCache>
            </c:strRef>
          </c:tx>
          <c:spPr>
            <a:ln w="12700" cap="rnd">
              <a:solidFill>
                <a:srgbClr val="404040"/>
              </a:solidFill>
              <a:round/>
            </a:ln>
            <a:effectLst/>
          </c:spPr>
          <c:marker>
            <c:symbol val="circle"/>
            <c:size val="5"/>
            <c:spPr>
              <a:solidFill>
                <a:srgbClr val="404040"/>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690E-42EB-81DD-E4D391155CCB}"/>
            </c:ext>
          </c:extLst>
        </c:ser>
        <c:dLbls>
          <c:showLegendKey val="0"/>
          <c:showVal val="0"/>
          <c:showCatName val="0"/>
          <c:showSerName val="0"/>
          <c:showPercent val="0"/>
          <c:showBubbleSize val="0"/>
        </c:dLbls>
        <c:axId val="231180544"/>
        <c:axId val="231199104"/>
      </c:radarChart>
      <c:catAx>
        <c:axId val="231180544"/>
        <c:scaling>
          <c:orientation val="minMax"/>
        </c:scaling>
        <c:delete val="1"/>
        <c:axPos val="b"/>
        <c:numFmt formatCode="m/d/yyyy" sourceLinked="1"/>
        <c:majorTickMark val="none"/>
        <c:minorTickMark val="none"/>
        <c:tickLblPos val="nextTo"/>
        <c:crossAx val="231199104"/>
        <c:crosses val="autoZero"/>
        <c:auto val="1"/>
        <c:lblAlgn val="ctr"/>
        <c:lblOffset val="100"/>
        <c:noMultiLvlLbl val="0"/>
      </c:catAx>
      <c:valAx>
        <c:axId val="231199104"/>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2311805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xmlns=""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xmlns=""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both years 2018 and 2019 it takes more than 400hrs to fix the Unsanitary Condition issues. Other issues like water leak, Plumbing, Paint/Plaster, Request Large Bulky Item Collection took same amount of time in both years. Where the time taken for fixing the Water System issues is considerably reduced in the year 2019 from almost 400hrs to slightly above 100hrs. For all other issues the time to resolve the issues is same in both years. Least time taken for issues like, Commercial, Residential Noise, Street Noise, Heat/Hot water issue, Blocked </a:t>
            </a:r>
            <a:r>
              <a:rPr lang="en-US" sz="1200" b="0" i="0" kern="1200" dirty="0" err="1">
                <a:solidFill>
                  <a:schemeClr val="tx1"/>
                </a:solidFill>
                <a:effectLst/>
                <a:latin typeface="+mn-lt"/>
                <a:ea typeface="+mn-ea"/>
                <a:cs typeface="+mn-cs"/>
              </a:rPr>
              <a:t>Driweway</a:t>
            </a:r>
            <a:r>
              <a:rPr lang="en-US" sz="1200" b="0" i="0" kern="1200" dirty="0">
                <a:solidFill>
                  <a:schemeClr val="tx1"/>
                </a:solidFill>
                <a:effectLst/>
                <a:latin typeface="+mn-lt"/>
                <a:ea typeface="+mn-ea"/>
                <a:cs typeface="+mn-cs"/>
              </a:rPr>
              <a:t>, which is less than 100hrs.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were 4 Agencies(Department of Housing Preservation and Development, New York City Police Department, Department of Environmental Protection, Department of Sanitation) handling specific complaints in 2018 which got increased to 5 by adding DOITT(Department of Information Technology and Telecommunications). Here is the breakdown </a:t>
            </a:r>
            <a:r>
              <a:rPr lang="en-US" sz="1200" b="0" i="0" kern="1200" dirty="0" err="1">
                <a:solidFill>
                  <a:schemeClr val="tx1"/>
                </a:solidFill>
                <a:effectLst/>
                <a:latin typeface="+mn-lt"/>
                <a:ea typeface="+mn-ea"/>
                <a:cs typeface="+mn-cs"/>
              </a:rPr>
              <a:t>graphes</a:t>
            </a:r>
            <a:r>
              <a:rPr lang="en-US" sz="1200" b="0" i="0" kern="1200" dirty="0">
                <a:solidFill>
                  <a:schemeClr val="tx1"/>
                </a:solidFill>
                <a:effectLst/>
                <a:latin typeface="+mn-lt"/>
                <a:ea typeface="+mn-ea"/>
                <a:cs typeface="+mn-cs"/>
              </a:rPr>
              <a:t> department wise.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Hourly Analysis: Similar hourly trend in call volumes for Type-A, Type-B, Type-C complaints from 2018 to 2019. Maximum volume of Type-A complaints recorded from 9:00 am to 5:00 pm. For Type-C(Noise) an expected U-Shaped plot can be observed where we see an increases after midnight between 1:00 am to 2:00 am and then again starts increasing again after 8:00 pm in the night.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Daily Analysis: Call volumes have pretty much been consistent on a daily basis. We could not identify any such specific days in a month where the call volume were observed to have a sharp increase or decrease. However (Type-B) Parking in New York City which is often seen as a coveted luxury, had a consistent higher number of complaints on a daily basis along with a rise in complaints from 2018 to 2019.</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4095350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29</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graph it is evident that, in the year 2018 and in 2019 the most number of complaints received for Heat/Hot Water issues and Residential Noise. There were more than 200,000 complaints related to Heat/Hot water, while In 2019 the residential noise complaints were higher than 2018. In 2018 Requests to collect large bulky items were almost 175,000 which reduced to 100,000 in 2019. Complaints about illegal parking is similar(Above 100,000) in both years. There were between 50,000 and 75,000 number of complaints related to Noise, Street/Sidewalk noise, Paint/Plaster, Plumbing, Unsanitary Condition and Water System were reported in both years. The least number of complaints obtained in both years are for Water Leak issues and Commercial noise which were less than 50,000.</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69719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162237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xmlns=""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xmlns=""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xmlns=""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xmlns=""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xmlns=""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xmlns=""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xmlns=""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xmlns=""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xmlns=""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xmlns=""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xmlns=""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xmlns="" id="{4E70207C-E81D-4E79-9654-07E51237BC3C}"/>
              </a:ext>
              <a:ext uri="{C183D7F6-B498-43B3-948B-1728B52AA6E4}">
                <adec:decorative xmlns:adec="http://schemas.microsoft.com/office/drawing/2017/decorative" xmlns=""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CFA111C5-A78D-479B-8C31-7C75D54750E4}"/>
              </a:ext>
              <a:ext uri="{C183D7F6-B498-43B3-948B-1728B52AA6E4}">
                <adec:decorative xmlns:adec="http://schemas.microsoft.com/office/drawing/2017/decorative" xmlns=""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2907CD1A-2477-48CA-8693-2133EA1C329A}"/>
              </a:ext>
              <a:ext uri="{C183D7F6-B498-43B3-948B-1728B52AA6E4}">
                <adec:decorative xmlns:adec="http://schemas.microsoft.com/office/drawing/2017/decorative" xmlns=""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xmlns=""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xmlns=""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xmlns=""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xmlns="" id="{34457E54-1FC4-4040-9DF5-1D27FD6BBD8C}"/>
              </a:ext>
              <a:ext uri="{C183D7F6-B498-43B3-948B-1728B52AA6E4}">
                <adec:decorative xmlns:adec="http://schemas.microsoft.com/office/drawing/2017/decorative" xmlns=""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01FF3AA5-65B8-4250-9FA5-E730BA5D93C8}"/>
              </a:ext>
              <a:ext uri="{C183D7F6-B498-43B3-948B-1728B52AA6E4}">
                <adec:decorative xmlns:adec="http://schemas.microsoft.com/office/drawing/2017/decorative" xmlns=""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xmlns="" id="{9BCCD400-5AC0-46BA-AF0D-532EA062DDFE}"/>
              </a:ext>
              <a:ext uri="{C183D7F6-B498-43B3-948B-1728B52AA6E4}">
                <adec:decorative xmlns:adec="http://schemas.microsoft.com/office/drawing/2017/decorative" xmlns=""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xmlns=""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11</a:t>
            </a:fld>
            <a:endParaRPr lang="en-US" dirty="0"/>
          </a:p>
        </p:txBody>
      </p:sp>
      <p:pic>
        <p:nvPicPr>
          <p:cNvPr id="4" name="Picture 3">
            <a:extLst>
              <a:ext uri="{FF2B5EF4-FFF2-40B4-BE49-F238E27FC236}">
                <a16:creationId xmlns:a16="http://schemas.microsoft.com/office/drawing/2014/main" xmlns="" id="{A69B834D-20A4-47B4-B755-821DFC202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38" y="2275151"/>
            <a:ext cx="10940605" cy="3720182"/>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3" name="Picture 2">
            <a:extLst>
              <a:ext uri="{FF2B5EF4-FFF2-40B4-BE49-F238E27FC236}">
                <a16:creationId xmlns:a16="http://schemas.microsoft.com/office/drawing/2014/main" xmlns="" id="{2267D365-EC55-4233-BFC7-AD2752B51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7" y="2249752"/>
            <a:ext cx="11228098" cy="3611402"/>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4" name="Picture 3">
            <a:extLst>
              <a:ext uri="{FF2B5EF4-FFF2-40B4-BE49-F238E27FC236}">
                <a16:creationId xmlns:a16="http://schemas.microsoft.com/office/drawing/2014/main" xmlns="" id="{43261CA1-6F8C-4848-B7B6-4C9DBC38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7" y="2027651"/>
            <a:ext cx="10907609" cy="3938434"/>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3" name="Picture 2">
            <a:extLst>
              <a:ext uri="{FF2B5EF4-FFF2-40B4-BE49-F238E27FC236}">
                <a16:creationId xmlns:a16="http://schemas.microsoft.com/office/drawing/2014/main" xmlns=""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xmlns="" id="{5517C826-C471-4169-9892-EEBF4B4D8645}"/>
              </a:ext>
              <a:ext uri="{C183D7F6-B498-43B3-948B-1728B52AA6E4}">
                <adec:decorative xmlns:adec="http://schemas.microsoft.com/office/drawing/2017/decorative" xmlns=""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xmlns="" id="{581D706E-E15A-45F0-9055-C455145F0A7C}"/>
              </a:ext>
              <a:ext uri="{C183D7F6-B498-43B3-948B-1728B52AA6E4}">
                <adec:decorative xmlns:adec="http://schemas.microsoft.com/office/drawing/2017/decorative" xmlns=""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xmlns="" id="{228B89D6-D457-43D1-99F9-B86C5647AEB2}"/>
              </a:ext>
              <a:ext uri="{C183D7F6-B498-43B3-948B-1728B52AA6E4}">
                <adec:decorative xmlns:adec="http://schemas.microsoft.com/office/drawing/2017/decorative" xmlns=""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xmlns="" id="{116FB6B7-1CB4-4813-99A3-137C82BE19D1}"/>
              </a:ext>
              <a:ext uri="{C183D7F6-B498-43B3-948B-1728B52AA6E4}">
                <adec:decorative xmlns:adec="http://schemas.microsoft.com/office/drawing/2017/decorative" xmlns=""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xmlns="" id="{C50DE9D8-FD82-4684-9ED8-826B4EC01B44}"/>
              </a:ext>
              <a:ext uri="{C183D7F6-B498-43B3-948B-1728B52AA6E4}">
                <adec:decorative xmlns:adec="http://schemas.microsoft.com/office/drawing/2017/decorative" xmlns=""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xmlns="" id="{58D74CDE-9215-466C-A65F-88C6021F08D5}"/>
              </a:ext>
              <a:ext uri="{C183D7F6-B498-43B3-948B-1728B52AA6E4}">
                <adec:decorative xmlns:adec="http://schemas.microsoft.com/office/drawing/2017/decorative" xmlns=""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xmlns="" id="{18217AA4-5B01-4C74-81C0-F0B9128B6845}"/>
              </a:ext>
              <a:ext uri="{C183D7F6-B498-43B3-948B-1728B52AA6E4}">
                <adec:decorative xmlns:adec="http://schemas.microsoft.com/office/drawing/2017/decorative" xmlns=""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7B630BF0-C64E-4E93-A9CA-5E2A05DEE2A2}"/>
              </a:ext>
              <a:ext uri="{C183D7F6-B498-43B3-948B-1728B52AA6E4}">
                <adec:decorative xmlns:adec="http://schemas.microsoft.com/office/drawing/2017/decorative" xmlns=""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xmlns=""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xmlns="" id="{1A4FE373-17BB-493F-A361-B12440813A1F}"/>
              </a:ext>
              <a:ext uri="{C183D7F6-B498-43B3-948B-1728B52AA6E4}">
                <adec:decorative xmlns:adec="http://schemas.microsoft.com/office/drawing/2017/decorative" xmlns=""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xmlns=""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xmlns="" id="{05ECD4C0-D89D-49E9-AC09-4F34CDD54EDB}"/>
              </a:ext>
              <a:ext uri="{C183D7F6-B498-43B3-948B-1728B52AA6E4}">
                <adec:decorative xmlns:adec="http://schemas.microsoft.com/office/drawing/2017/decorative" xmlns=""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xmlns=""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xmlns="" id="{B9C20A2B-9E5F-4699-B7E0-C92C4B4C11C6}"/>
              </a:ext>
              <a:ext uri="{C183D7F6-B498-43B3-948B-1728B52AA6E4}">
                <adec:decorative xmlns:adec="http://schemas.microsoft.com/office/drawing/2017/decorative" xmlns=""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xmlns=""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xmlns="" id="{83DF543E-D479-4828-BA2F-2A24D956B7A2}"/>
              </a:ext>
              <a:ext uri="{C183D7F6-B498-43B3-948B-1728B52AA6E4}">
                <adec:decorative xmlns:adec="http://schemas.microsoft.com/office/drawing/2017/decorative" xmlns=""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xmlns="" id="{D1DD0A07-61DE-4E81-8F2E-A055D2198514}"/>
              </a:ext>
              <a:ext uri="{C183D7F6-B498-43B3-948B-1728B52AA6E4}">
                <adec:decorative xmlns:adec="http://schemas.microsoft.com/office/drawing/2017/decorative" xmlns=""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tx1">
                    <a:lumMod val="75000"/>
                    <a:lumOff val="25000"/>
                  </a:schemeClr>
                </a:solidFill>
              </a:rPr>
              <a:t>Objective </a:t>
            </a:r>
            <a:r>
              <a:rPr lang="en-US" sz="2400" b="1" dirty="0">
                <a:solidFill>
                  <a:schemeClr val="tx1">
                    <a:lumMod val="75000"/>
                    <a:lumOff val="25000"/>
                  </a:schemeClr>
                </a:solidFill>
              </a:rPr>
              <a:t>:  </a:t>
            </a:r>
            <a:r>
              <a:rPr lang="en-US" sz="2400" b="1" dirty="0" smtClean="0">
                <a:solidFill>
                  <a:schemeClr val="tx1">
                    <a:lumMod val="75000"/>
                    <a:lumOff val="25000"/>
                  </a:schemeClr>
                </a:solidFill>
              </a:rPr>
              <a:t>To predict the closure time for a particular request</a:t>
            </a:r>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dirty="0" smtClean="0">
                <a:solidFill>
                  <a:schemeClr val="tx1">
                    <a:lumMod val="75000"/>
                    <a:lumOff val="25000"/>
                  </a:schemeClr>
                </a:solidFill>
              </a:rPr>
              <a:t>Models:</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smtClean="0">
                <a:solidFill>
                  <a:schemeClr val="tx1">
                    <a:lumMod val="75000"/>
                    <a:lumOff val="25000"/>
                  </a:schemeClr>
                </a:solidFill>
              </a:rPr>
              <a:t>Linear Regression</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smtClean="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smtClean="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smtClean="0"/>
              <a:t>Supervised learning</a:t>
            </a:r>
            <a:endParaRPr lang="en-US" dirty="0"/>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20</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tx1">
                    <a:lumMod val="75000"/>
                    <a:lumOff val="25000"/>
                  </a:schemeClr>
                </a:solidFill>
              </a:rPr>
              <a:t>Data Preparation:</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smtClean="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smtClean="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smtClean="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smtClean="0">
              <a:solidFill>
                <a:schemeClr val="tx1">
                  <a:lumMod val="75000"/>
                  <a:lumOff val="25000"/>
                </a:schemeClr>
              </a:solidFill>
            </a:endParaRPr>
          </a:p>
          <a:p>
            <a:r>
              <a:rPr lang="en-US" sz="2400" b="1" dirty="0" smtClean="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smtClean="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smtClean="0">
                <a:solidFill>
                  <a:schemeClr val="tx1">
                    <a:lumMod val="75000"/>
                    <a:lumOff val="25000"/>
                  </a:schemeClr>
                </a:solidFill>
              </a:rPr>
              <a:t>ParamGrid</a:t>
            </a:r>
            <a:r>
              <a:rPr lang="en-US" sz="2400" b="1" dirty="0" smtClean="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smtClean="0">
                <a:solidFill>
                  <a:schemeClr val="tx1">
                    <a:lumMod val="75000"/>
                    <a:lumOff val="25000"/>
                  </a:schemeClr>
                </a:solidFill>
              </a:rPr>
              <a:t>CV selects best hyper parameters from </a:t>
            </a:r>
            <a:r>
              <a:rPr lang="en-US" sz="2400" b="1" dirty="0" err="1" smtClean="0">
                <a:solidFill>
                  <a:schemeClr val="tx1">
                    <a:lumMod val="75000"/>
                    <a:lumOff val="25000"/>
                  </a:schemeClr>
                </a:solidFill>
              </a:rPr>
              <a:t>ParamGrid</a:t>
            </a:r>
            <a:r>
              <a:rPr lang="en-US" sz="2400" b="1" dirty="0" smtClean="0">
                <a:solidFill>
                  <a:schemeClr val="tx1">
                    <a:lumMod val="75000"/>
                    <a:lumOff val="25000"/>
                  </a:schemeClr>
                </a:solidFill>
              </a:rPr>
              <a:t>.</a:t>
            </a:r>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smtClean="0"/>
              <a:t>Supervised learning</a:t>
            </a:r>
            <a:endParaRPr lang="en-US" dirty="0"/>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21</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369331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tx1">
                    <a:lumMod val="75000"/>
                    <a:lumOff val="25000"/>
                  </a:schemeClr>
                </a:solidFill>
              </a:rPr>
              <a:t>Training</a:t>
            </a:r>
            <a:r>
              <a:rPr lang="en-US" sz="2400" b="1" dirty="0" smtClean="0">
                <a:solidFill>
                  <a:schemeClr val="tx1">
                    <a:lumMod val="75000"/>
                    <a:lumOff val="25000"/>
                  </a:schemeClr>
                </a:solidFill>
              </a:rPr>
              <a:t>:</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smtClean="0">
                <a:solidFill>
                  <a:schemeClr val="tx1">
                    <a:lumMod val="75000"/>
                    <a:lumOff val="25000"/>
                  </a:schemeClr>
                </a:solidFill>
              </a:rPr>
              <a:t>All three models were trained with best hyper parameters</a:t>
            </a:r>
            <a:endParaRPr lang="en-US" sz="2400" b="1" dirty="0" smtClean="0">
              <a:solidFill>
                <a:schemeClr val="tx1">
                  <a:lumMod val="75000"/>
                  <a:lumOff val="25000"/>
                </a:schemeClr>
              </a:solidFill>
            </a:endParaRPr>
          </a:p>
          <a:p>
            <a:pPr marL="800100" lvl="1" indent="-342900">
              <a:buFont typeface="Wingdings" panose="05000000000000000000" pitchFamily="2" charset="2"/>
              <a:buChar char="q"/>
            </a:pPr>
            <a:endParaRPr lang="en-US" sz="2400" b="1" dirty="0" smtClean="0">
              <a:solidFill>
                <a:schemeClr val="tx1">
                  <a:lumMod val="75000"/>
                  <a:lumOff val="25000"/>
                </a:schemeClr>
              </a:solidFill>
            </a:endParaRPr>
          </a:p>
          <a:p>
            <a:r>
              <a:rPr lang="en-US" sz="2400" b="1" dirty="0" smtClean="0">
                <a:solidFill>
                  <a:schemeClr val="tx1">
                    <a:lumMod val="75000"/>
                    <a:lumOff val="25000"/>
                  </a:schemeClr>
                </a:solidFill>
              </a:rPr>
              <a:t>Evaluation:</a:t>
            </a:r>
          </a:p>
          <a:p>
            <a:pPr marL="800100" lvl="1" indent="-342900">
              <a:buFont typeface="Wingdings" panose="05000000000000000000" pitchFamily="2" charset="2"/>
              <a:buChar char="q"/>
            </a:pPr>
            <a:r>
              <a:rPr lang="en-US" sz="2400" b="1" dirty="0" smtClean="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smtClean="0">
                <a:solidFill>
                  <a:schemeClr val="tx1">
                    <a:lumMod val="75000"/>
                    <a:lumOff val="25000"/>
                  </a:schemeClr>
                </a:solidFill>
              </a:rPr>
              <a:t>R2</a:t>
            </a:r>
            <a:endParaRPr lang="en-US" sz="2400" b="1" dirty="0">
              <a:solidFill>
                <a:schemeClr val="tx1">
                  <a:lumMod val="75000"/>
                  <a:lumOff val="25000"/>
                </a:schemeClr>
              </a:solidFill>
            </a:endParaRPr>
          </a:p>
          <a:p>
            <a:endParaRPr lang="en-US" sz="2400" b="1" dirty="0" smtClean="0">
              <a:solidFill>
                <a:schemeClr val="tx1">
                  <a:lumMod val="75000"/>
                  <a:lumOff val="25000"/>
                </a:schemeClr>
              </a:solidFill>
            </a:endParaRPr>
          </a:p>
          <a:p>
            <a:r>
              <a:rPr lang="en-US" sz="2400" b="1" dirty="0" smtClean="0">
                <a:solidFill>
                  <a:schemeClr val="tx1">
                    <a:lumMod val="75000"/>
                    <a:lumOff val="25000"/>
                  </a:schemeClr>
                </a:solidFill>
              </a:rPr>
              <a:t>Best Model:</a:t>
            </a:r>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smtClean="0">
                <a:solidFill>
                  <a:schemeClr val="tx1">
                    <a:lumMod val="75000"/>
                    <a:lumOff val="25000"/>
                  </a:schemeClr>
                </a:solidFill>
              </a:rPr>
              <a:t>Gradient Boost with RMSE= 188.60 and R2 = 0.3602</a:t>
            </a:r>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smtClean="0"/>
              <a:t>Supervised learning</a:t>
            </a:r>
            <a:endParaRPr lang="en-US" dirty="0"/>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23</a:t>
            </a:fld>
            <a:endParaRPr lang="en-US" dirty="0"/>
          </a:p>
        </p:txBody>
      </p:sp>
      <p:grpSp>
        <p:nvGrpSpPr>
          <p:cNvPr id="11" name="Group 10">
            <a:extLst>
              <a:ext uri="{FF2B5EF4-FFF2-40B4-BE49-F238E27FC236}">
                <a16:creationId xmlns:a16="http://schemas.microsoft.com/office/drawing/2014/main" xmlns="" id="{095571C6-E78B-432E-820B-E4F5E4306FBF}"/>
              </a:ext>
              <a:ext uri="{C183D7F6-B498-43B3-948B-1728B52AA6E4}">
                <adec:decorative xmlns:adec="http://schemas.microsoft.com/office/drawing/2017/decorative" xmlns=""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xmlns=""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143175042"/>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xmlns=""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xmlns=""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xmlns=""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xmlns=""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xmlns=""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xmlns=""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xmlns=""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xmlns="" id="{CCAE9C21-B3D7-4679-B837-F4BA7320CFB2}"/>
              </a:ext>
              <a:ext uri="{C183D7F6-B498-43B3-948B-1728B52AA6E4}">
                <adec:decorative xmlns:adec="http://schemas.microsoft.com/office/drawing/2017/decorative" xmlns=""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xmlns=""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xmlns=""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xmlns="" id="{07617017-56AE-4EF1-990A-2D4410C51BFB}"/>
                  </a:ext>
                </a:extLst>
              </p:cNvPr>
              <p:cNvGraphicFramePr/>
              <p:nvPr>
                <p:extLst>
                  <p:ext uri="{D42A27DB-BD31-4B8C-83A1-F6EECF244321}">
                    <p14:modId xmlns:p14="http://schemas.microsoft.com/office/powerpoint/2010/main" val="13490804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xmlns=""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xmlns=""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xmlns=""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xmlns=""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xmlns=""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xmlns=""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xmlns=""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xmlns="" id="{6F24C558-0189-4057-9F4E-DF71D7873DAB}"/>
              </a:ext>
              <a:ext uri="{C183D7F6-B498-43B3-948B-1728B52AA6E4}">
                <adec:decorative xmlns:adec="http://schemas.microsoft.com/office/drawing/2017/decorative" xmlns=""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xmlns=""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xmlns=""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xmlns="" id="{41049237-FF5F-42D4-A69A-D6C23301B663}"/>
                  </a:ext>
                </a:extLst>
              </p:cNvPr>
              <p:cNvGraphicFramePr/>
              <p:nvPr>
                <p:extLst>
                  <p:ext uri="{D42A27DB-BD31-4B8C-83A1-F6EECF244321}">
                    <p14:modId xmlns:p14="http://schemas.microsoft.com/office/powerpoint/2010/main" val="337299768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xmlns=""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xmlns=""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xmlns=""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xmlns=""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xmlns=""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xmlns=""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xmlns=""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9242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24</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2724156569"/>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1080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25</a:t>
            </a:fld>
            <a:endParaRPr lang="en-US" dirty="0"/>
          </a:p>
        </p:txBody>
      </p:sp>
      <p:sp>
        <p:nvSpPr>
          <p:cNvPr id="39" name="Rectangle: Rounded Corners 38">
            <a:extLst>
              <a:ext uri="{FF2B5EF4-FFF2-40B4-BE49-F238E27FC236}">
                <a16:creationId xmlns:a16="http://schemas.microsoft.com/office/drawing/2014/main" xmlns="" id="{3473A0FD-0576-413F-B773-3FD940B32A03}"/>
              </a:ext>
              <a:ext uri="{C183D7F6-B498-43B3-948B-1728B52AA6E4}">
                <adec:decorative xmlns:adec="http://schemas.microsoft.com/office/drawing/2017/decorative" xmlns=""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xmlns="" id="{198D5520-0D79-462C-A3B1-F44A5A874706}"/>
              </a:ext>
            </a:extLst>
          </p:cNvPr>
          <p:cNvGraphicFramePr/>
          <p:nvPr>
            <p:extLst>
              <p:ext uri="{D42A27DB-BD31-4B8C-83A1-F6EECF244321}">
                <p14:modId xmlns:p14="http://schemas.microsoft.com/office/powerpoint/2010/main" val="698185932"/>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xmlns="" id="{2F262482-E3E6-4492-8A0F-4EB079969074}"/>
              </a:ext>
              <a:ext uri="{C183D7F6-B498-43B3-948B-1728B52AA6E4}">
                <adec:decorative xmlns:adec="http://schemas.microsoft.com/office/drawing/2017/decorative" xmlns=""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xmlns="" id="{2B5BB5A9-EBF5-4B8A-9F43-73BA73A14309}"/>
              </a:ext>
            </a:extLst>
          </p:cNvPr>
          <p:cNvSpPr txBox="1"/>
          <p:nvPr/>
        </p:nvSpPr>
        <p:spPr>
          <a:xfrm>
            <a:off x="448622" y="5151733"/>
            <a:ext cx="3450278"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cxnSp>
        <p:nvCxnSpPr>
          <p:cNvPr id="18" name="Straight Connector 17">
            <a:extLst>
              <a:ext uri="{FF2B5EF4-FFF2-40B4-BE49-F238E27FC236}">
                <a16:creationId xmlns:a16="http://schemas.microsoft.com/office/drawing/2014/main" xmlns="" id="{20C89A7C-22CD-4EA2-8D41-03122A25549C}"/>
              </a:ext>
              <a:ext uri="{C183D7F6-B498-43B3-948B-1728B52AA6E4}">
                <adec:decorative xmlns:adec="http://schemas.microsoft.com/office/drawing/2017/decorative" xmlns="" val="1"/>
              </a:ext>
            </a:extLst>
          </p:cNvPr>
          <p:cNvCxnSpPr/>
          <p:nvPr/>
        </p:nvCxnSpPr>
        <p:spPr>
          <a:xfrm>
            <a:off x="415290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E812232B-830B-45D4-B2FA-6E45FE8B1F3C}"/>
              </a:ext>
              <a:ext uri="{C183D7F6-B498-43B3-948B-1728B52AA6E4}">
                <adec:decorative xmlns:adec="http://schemas.microsoft.com/office/drawing/2017/decorative" xmlns="" val="1"/>
              </a:ext>
            </a:extLst>
          </p:cNvPr>
          <p:cNvCxnSpPr/>
          <p:nvPr/>
        </p:nvCxnSpPr>
        <p:spPr>
          <a:xfrm>
            <a:off x="695823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4F95A916-8E19-4600-AA32-AD3EA52A5E00}"/>
              </a:ext>
              <a:ext uri="{C183D7F6-B498-43B3-948B-1728B52AA6E4}">
                <adec:decorative xmlns:adec="http://schemas.microsoft.com/office/drawing/2017/decorative" xmlns="" val="1"/>
              </a:ext>
            </a:extLst>
          </p:cNvPr>
          <p:cNvCxnSpPr/>
          <p:nvPr/>
        </p:nvCxnSpPr>
        <p:spPr>
          <a:xfrm>
            <a:off x="976357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6" name="Group 45" descr="This is an icon of a human being. ">
            <a:extLst>
              <a:ext uri="{FF2B5EF4-FFF2-40B4-BE49-F238E27FC236}">
                <a16:creationId xmlns:a16="http://schemas.microsoft.com/office/drawing/2014/main" xmlns=""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xmlns=""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xmlns=""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xmlns=""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xmlns=""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xmlns=""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xmlns=""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xmlns=""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xmlns=""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xmlns=""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xmlns=""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xmlns=""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xmlns=""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xmlns=""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xmlns=""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xmlns=""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xmlns=""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xmlns=""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xmlns=""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xmlns=""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xmlns=""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xmlns=""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xmlns=""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xmlns=""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xmlns=""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xmlns=""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xmlns=""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xmlns=""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xmlns=""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xmlns=""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xmlns=""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xmlns=""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xmlns=""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xmlns=""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xmlns=""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xmlns=""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xmlns=""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xmlns=""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xmlns=""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xmlns=""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xmlns=""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xmlns=""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xmlns=""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xmlns=""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xmlns=""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xmlns=""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xmlns=""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xmlns=""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xmlns=""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xmlns=""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xmlns=""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xmlns=""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xmlns=""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xmlns=""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xmlns=""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xmlns=""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xmlns=""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xmlns=""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xmlns=""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xmlns=""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xmlns=""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xmlns=""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xmlns=""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xmlns=""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xmlns=""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xmlns=""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xmlns=""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xmlns=""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xmlns=""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xmlns=""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xmlns=""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xmlns=""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xmlns=""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xmlns=""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xmlns=""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xmlns=""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xmlns=""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xmlns=""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xmlns=""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xmlns=""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xmlns=""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xmlns=""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xmlns=""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xmlns=""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xmlns=""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xmlns=""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xmlns=""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xmlns=""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xmlns=""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xmlns=""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7">
            <a:extLst>
              <a:ext uri="{FF2B5EF4-FFF2-40B4-BE49-F238E27FC236}">
                <a16:creationId xmlns:a16="http://schemas.microsoft.com/office/drawing/2014/main" xmlns=""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40%</a:t>
            </a:r>
          </a:p>
        </p:txBody>
      </p:sp>
      <p:sp>
        <p:nvSpPr>
          <p:cNvPr id="138" name="TextBox 47">
            <a:extLst>
              <a:ext uri="{FF2B5EF4-FFF2-40B4-BE49-F238E27FC236}">
                <a16:creationId xmlns:a16="http://schemas.microsoft.com/office/drawing/2014/main" xmlns=""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a:t>
            </a:r>
          </a:p>
        </p:txBody>
      </p:sp>
      <p:grpSp>
        <p:nvGrpSpPr>
          <p:cNvPr id="139" name="Group 138" descr="This is an icon of a clock. ">
            <a:extLst>
              <a:ext uri="{FF2B5EF4-FFF2-40B4-BE49-F238E27FC236}">
                <a16:creationId xmlns:a16="http://schemas.microsoft.com/office/drawing/2014/main" xmlns="" id="{3A1417B3-5114-4EA3-95EE-CA76D37B866C}"/>
              </a:ext>
            </a:extLst>
          </p:cNvPr>
          <p:cNvGrpSpPr/>
          <p:nvPr/>
        </p:nvGrpSpPr>
        <p:grpSpPr>
          <a:xfrm>
            <a:off x="10004721" y="5365398"/>
            <a:ext cx="525182" cy="496004"/>
            <a:chOff x="333622" y="4212342"/>
            <a:chExt cx="285751" cy="269875"/>
          </a:xfrm>
          <a:solidFill>
            <a:srgbClr val="CE295E"/>
          </a:solidFill>
        </p:grpSpPr>
        <p:sp>
          <p:nvSpPr>
            <p:cNvPr id="140" name="Freeform 4461">
              <a:extLst>
                <a:ext uri="{FF2B5EF4-FFF2-40B4-BE49-F238E27FC236}">
                  <a16:creationId xmlns:a16="http://schemas.microsoft.com/office/drawing/2014/main" xmlns="" id="{14BA5C71-46FC-47F2-A4D0-F8628A72D36D}"/>
                </a:ext>
              </a:extLst>
            </p:cNvPr>
            <p:cNvSpPr>
              <a:spLocks/>
            </p:cNvSpPr>
            <p:nvPr/>
          </p:nvSpPr>
          <p:spPr bwMode="auto">
            <a:xfrm>
              <a:off x="387597" y="4467929"/>
              <a:ext cx="15875" cy="14288"/>
            </a:xfrm>
            <a:custGeom>
              <a:avLst/>
              <a:gdLst>
                <a:gd name="T0" fmla="*/ 4 w 52"/>
                <a:gd name="T1" fmla="*/ 23 h 49"/>
                <a:gd name="T2" fmla="*/ 2 w 52"/>
                <a:gd name="T3" fmla="*/ 25 h 49"/>
                <a:gd name="T4" fmla="*/ 1 w 52"/>
                <a:gd name="T5" fmla="*/ 28 h 49"/>
                <a:gd name="T6" fmla="*/ 0 w 52"/>
                <a:gd name="T7" fmla="*/ 31 h 49"/>
                <a:gd name="T8" fmla="*/ 0 w 52"/>
                <a:gd name="T9" fmla="*/ 33 h 49"/>
                <a:gd name="T10" fmla="*/ 0 w 52"/>
                <a:gd name="T11" fmla="*/ 37 h 49"/>
                <a:gd name="T12" fmla="*/ 1 w 52"/>
                <a:gd name="T13" fmla="*/ 40 h 49"/>
                <a:gd name="T14" fmla="*/ 2 w 52"/>
                <a:gd name="T15" fmla="*/ 43 h 49"/>
                <a:gd name="T16" fmla="*/ 4 w 52"/>
                <a:gd name="T17" fmla="*/ 45 h 49"/>
                <a:gd name="T18" fmla="*/ 6 w 52"/>
                <a:gd name="T19" fmla="*/ 47 h 49"/>
                <a:gd name="T20" fmla="*/ 9 w 52"/>
                <a:gd name="T21" fmla="*/ 48 h 49"/>
                <a:gd name="T22" fmla="*/ 11 w 52"/>
                <a:gd name="T23" fmla="*/ 49 h 49"/>
                <a:gd name="T24" fmla="*/ 15 w 52"/>
                <a:gd name="T25" fmla="*/ 49 h 49"/>
                <a:gd name="T26" fmla="*/ 18 w 52"/>
                <a:gd name="T27" fmla="*/ 49 h 49"/>
                <a:gd name="T28" fmla="*/ 20 w 52"/>
                <a:gd name="T29" fmla="*/ 48 h 49"/>
                <a:gd name="T30" fmla="*/ 23 w 52"/>
                <a:gd name="T31" fmla="*/ 47 h 49"/>
                <a:gd name="T32" fmla="*/ 25 w 52"/>
                <a:gd name="T33" fmla="*/ 45 h 49"/>
                <a:gd name="T34" fmla="*/ 52 w 52"/>
                <a:gd name="T35" fmla="*/ 18 h 49"/>
                <a:gd name="T36" fmla="*/ 39 w 52"/>
                <a:gd name="T37" fmla="*/ 9 h 49"/>
                <a:gd name="T38" fmla="*/ 26 w 52"/>
                <a:gd name="T39" fmla="*/ 0 h 49"/>
                <a:gd name="T40" fmla="*/ 4 w 52"/>
                <a:gd name="T4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49">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62">
              <a:extLst>
                <a:ext uri="{FF2B5EF4-FFF2-40B4-BE49-F238E27FC236}">
                  <a16:creationId xmlns:a16="http://schemas.microsoft.com/office/drawing/2014/main" xmlns="" id="{5C0F049E-6249-4E8B-88BF-562BB8BBD209}"/>
                </a:ext>
              </a:extLst>
            </p:cNvPr>
            <p:cNvSpPr>
              <a:spLocks/>
            </p:cNvSpPr>
            <p:nvPr/>
          </p:nvSpPr>
          <p:spPr bwMode="auto">
            <a:xfrm>
              <a:off x="544760" y="4464754"/>
              <a:ext cx="19050" cy="17463"/>
            </a:xfrm>
            <a:custGeom>
              <a:avLst/>
              <a:gdLst>
                <a:gd name="T0" fmla="*/ 24 w 61"/>
                <a:gd name="T1" fmla="*/ 0 h 59"/>
                <a:gd name="T2" fmla="*/ 12 w 61"/>
                <a:gd name="T3" fmla="*/ 9 h 59"/>
                <a:gd name="T4" fmla="*/ 0 w 61"/>
                <a:gd name="T5" fmla="*/ 18 h 59"/>
                <a:gd name="T6" fmla="*/ 36 w 61"/>
                <a:gd name="T7" fmla="*/ 55 h 59"/>
                <a:gd name="T8" fmla="*/ 39 w 61"/>
                <a:gd name="T9" fmla="*/ 57 h 59"/>
                <a:gd name="T10" fmla="*/ 41 w 61"/>
                <a:gd name="T11" fmla="*/ 58 h 59"/>
                <a:gd name="T12" fmla="*/ 44 w 61"/>
                <a:gd name="T13" fmla="*/ 59 h 59"/>
                <a:gd name="T14" fmla="*/ 46 w 61"/>
                <a:gd name="T15" fmla="*/ 59 h 59"/>
                <a:gd name="T16" fmla="*/ 49 w 61"/>
                <a:gd name="T17" fmla="*/ 59 h 59"/>
                <a:gd name="T18" fmla="*/ 53 w 61"/>
                <a:gd name="T19" fmla="*/ 58 h 59"/>
                <a:gd name="T20" fmla="*/ 55 w 61"/>
                <a:gd name="T21" fmla="*/ 57 h 59"/>
                <a:gd name="T22" fmla="*/ 57 w 61"/>
                <a:gd name="T23" fmla="*/ 55 h 59"/>
                <a:gd name="T24" fmla="*/ 59 w 61"/>
                <a:gd name="T25" fmla="*/ 53 h 59"/>
                <a:gd name="T26" fmla="*/ 60 w 61"/>
                <a:gd name="T27" fmla="*/ 50 h 59"/>
                <a:gd name="T28" fmla="*/ 61 w 61"/>
                <a:gd name="T29" fmla="*/ 47 h 59"/>
                <a:gd name="T30" fmla="*/ 61 w 61"/>
                <a:gd name="T31" fmla="*/ 43 h 59"/>
                <a:gd name="T32" fmla="*/ 61 w 61"/>
                <a:gd name="T33" fmla="*/ 41 h 59"/>
                <a:gd name="T34" fmla="*/ 60 w 61"/>
                <a:gd name="T35" fmla="*/ 38 h 59"/>
                <a:gd name="T36" fmla="*/ 59 w 61"/>
                <a:gd name="T37" fmla="*/ 35 h 59"/>
                <a:gd name="T38" fmla="*/ 57 w 61"/>
                <a:gd name="T39" fmla="*/ 33 h 59"/>
                <a:gd name="T40" fmla="*/ 24 w 61"/>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59">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463">
              <a:extLst>
                <a:ext uri="{FF2B5EF4-FFF2-40B4-BE49-F238E27FC236}">
                  <a16:creationId xmlns:a16="http://schemas.microsoft.com/office/drawing/2014/main" xmlns="" id="{7D56D959-F061-44AD-B765-620988DAFA87}"/>
                </a:ext>
              </a:extLst>
            </p:cNvPr>
            <p:cNvSpPr>
              <a:spLocks/>
            </p:cNvSpPr>
            <p:nvPr/>
          </p:nvSpPr>
          <p:spPr bwMode="auto">
            <a:xfrm>
              <a:off x="333622" y="4212342"/>
              <a:ext cx="93663" cy="90488"/>
            </a:xfrm>
            <a:custGeom>
              <a:avLst/>
              <a:gdLst>
                <a:gd name="T0" fmla="*/ 286 w 291"/>
                <a:gd name="T1" fmla="*/ 91 h 283"/>
                <a:gd name="T2" fmla="*/ 276 w 291"/>
                <a:gd name="T3" fmla="*/ 70 h 283"/>
                <a:gd name="T4" fmla="*/ 262 w 291"/>
                <a:gd name="T5" fmla="*/ 52 h 283"/>
                <a:gd name="T6" fmla="*/ 246 w 291"/>
                <a:gd name="T7" fmla="*/ 36 h 283"/>
                <a:gd name="T8" fmla="*/ 228 w 291"/>
                <a:gd name="T9" fmla="*/ 23 h 283"/>
                <a:gd name="T10" fmla="*/ 207 w 291"/>
                <a:gd name="T11" fmla="*/ 13 h 283"/>
                <a:gd name="T12" fmla="*/ 185 w 291"/>
                <a:gd name="T13" fmla="*/ 5 h 283"/>
                <a:gd name="T14" fmla="*/ 161 w 291"/>
                <a:gd name="T15" fmla="*/ 1 h 283"/>
                <a:gd name="T16" fmla="*/ 133 w 291"/>
                <a:gd name="T17" fmla="*/ 1 h 283"/>
                <a:gd name="T18" fmla="*/ 105 w 291"/>
                <a:gd name="T19" fmla="*/ 7 h 283"/>
                <a:gd name="T20" fmla="*/ 78 w 291"/>
                <a:gd name="T21" fmla="*/ 18 h 283"/>
                <a:gd name="T22" fmla="*/ 54 w 291"/>
                <a:gd name="T23" fmla="*/ 34 h 283"/>
                <a:gd name="T24" fmla="*/ 34 w 291"/>
                <a:gd name="T25" fmla="*/ 54 h 283"/>
                <a:gd name="T26" fmla="*/ 18 w 291"/>
                <a:gd name="T27" fmla="*/ 79 h 283"/>
                <a:gd name="T28" fmla="*/ 6 w 291"/>
                <a:gd name="T29" fmla="*/ 106 h 283"/>
                <a:gd name="T30" fmla="*/ 1 w 291"/>
                <a:gd name="T31" fmla="*/ 135 h 283"/>
                <a:gd name="T32" fmla="*/ 0 w 291"/>
                <a:gd name="T33" fmla="*/ 160 h 283"/>
                <a:gd name="T34" fmla="*/ 3 w 291"/>
                <a:gd name="T35" fmla="*/ 182 h 283"/>
                <a:gd name="T36" fmla="*/ 8 w 291"/>
                <a:gd name="T37" fmla="*/ 201 h 283"/>
                <a:gd name="T38" fmla="*/ 17 w 291"/>
                <a:gd name="T39" fmla="*/ 220 h 283"/>
                <a:gd name="T40" fmla="*/ 28 w 291"/>
                <a:gd name="T41" fmla="*/ 237 h 283"/>
                <a:gd name="T42" fmla="*/ 40 w 291"/>
                <a:gd name="T43" fmla="*/ 252 h 283"/>
                <a:gd name="T44" fmla="*/ 55 w 291"/>
                <a:gd name="T45" fmla="*/ 266 h 283"/>
                <a:gd name="T46" fmla="*/ 71 w 291"/>
                <a:gd name="T47" fmla="*/ 278 h 283"/>
                <a:gd name="T48" fmla="*/ 90 w 291"/>
                <a:gd name="T49" fmla="*/ 267 h 283"/>
                <a:gd name="T50" fmla="*/ 110 w 291"/>
                <a:gd name="T51" fmla="*/ 238 h 283"/>
                <a:gd name="T52" fmla="*/ 131 w 291"/>
                <a:gd name="T53" fmla="*/ 212 h 283"/>
                <a:gd name="T54" fmla="*/ 156 w 291"/>
                <a:gd name="T55" fmla="*/ 186 h 283"/>
                <a:gd name="T56" fmla="*/ 183 w 291"/>
                <a:gd name="T57" fmla="*/ 163 h 283"/>
                <a:gd name="T58" fmla="*/ 212 w 291"/>
                <a:gd name="T59" fmla="*/ 142 h 283"/>
                <a:gd name="T60" fmla="*/ 242 w 291"/>
                <a:gd name="T61" fmla="*/ 124 h 283"/>
                <a:gd name="T62" fmla="*/ 274 w 291"/>
                <a:gd name="T63" fmla="*/ 10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283">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464">
              <a:extLst>
                <a:ext uri="{FF2B5EF4-FFF2-40B4-BE49-F238E27FC236}">
                  <a16:creationId xmlns:a16="http://schemas.microsoft.com/office/drawing/2014/main" xmlns="" id="{61F6550A-DE9F-49BE-BC2F-1FDA5EF69E3D}"/>
                </a:ext>
              </a:extLst>
            </p:cNvPr>
            <p:cNvSpPr>
              <a:spLocks/>
            </p:cNvSpPr>
            <p:nvPr/>
          </p:nvSpPr>
          <p:spPr bwMode="auto">
            <a:xfrm>
              <a:off x="525710" y="4212342"/>
              <a:ext cx="93663" cy="93663"/>
            </a:xfrm>
            <a:custGeom>
              <a:avLst/>
              <a:gdLst>
                <a:gd name="T0" fmla="*/ 132 w 293"/>
                <a:gd name="T1" fmla="*/ 1 h 293"/>
                <a:gd name="T2" fmla="*/ 106 w 293"/>
                <a:gd name="T3" fmla="*/ 5 h 293"/>
                <a:gd name="T4" fmla="*/ 84 w 293"/>
                <a:gd name="T5" fmla="*/ 14 h 293"/>
                <a:gd name="T6" fmla="*/ 62 w 293"/>
                <a:gd name="T7" fmla="*/ 25 h 293"/>
                <a:gd name="T8" fmla="*/ 43 w 293"/>
                <a:gd name="T9" fmla="*/ 40 h 293"/>
                <a:gd name="T10" fmla="*/ 27 w 293"/>
                <a:gd name="T11" fmla="*/ 58 h 293"/>
                <a:gd name="T12" fmla="*/ 13 w 293"/>
                <a:gd name="T13" fmla="*/ 78 h 293"/>
                <a:gd name="T14" fmla="*/ 3 w 293"/>
                <a:gd name="T15" fmla="*/ 100 h 293"/>
                <a:gd name="T16" fmla="*/ 15 w 293"/>
                <a:gd name="T17" fmla="*/ 120 h 293"/>
                <a:gd name="T18" fmla="*/ 44 w 293"/>
                <a:gd name="T19" fmla="*/ 137 h 293"/>
                <a:gd name="T20" fmla="*/ 71 w 293"/>
                <a:gd name="T21" fmla="*/ 156 h 293"/>
                <a:gd name="T22" fmla="*/ 96 w 293"/>
                <a:gd name="T23" fmla="*/ 176 h 293"/>
                <a:gd name="T24" fmla="*/ 121 w 293"/>
                <a:gd name="T25" fmla="*/ 200 h 293"/>
                <a:gd name="T26" fmla="*/ 142 w 293"/>
                <a:gd name="T27" fmla="*/ 224 h 293"/>
                <a:gd name="T28" fmla="*/ 163 w 293"/>
                <a:gd name="T29" fmla="*/ 250 h 293"/>
                <a:gd name="T30" fmla="*/ 180 w 293"/>
                <a:gd name="T31" fmla="*/ 279 h 293"/>
                <a:gd name="T32" fmla="*/ 199 w 293"/>
                <a:gd name="T33" fmla="*/ 290 h 293"/>
                <a:gd name="T34" fmla="*/ 221 w 293"/>
                <a:gd name="T35" fmla="*/ 279 h 293"/>
                <a:gd name="T36" fmla="*/ 240 w 293"/>
                <a:gd name="T37" fmla="*/ 265 h 293"/>
                <a:gd name="T38" fmla="*/ 257 w 293"/>
                <a:gd name="T39" fmla="*/ 249 h 293"/>
                <a:gd name="T40" fmla="*/ 271 w 293"/>
                <a:gd name="T41" fmla="*/ 230 h 293"/>
                <a:gd name="T42" fmla="*/ 282 w 293"/>
                <a:gd name="T43" fmla="*/ 209 h 293"/>
                <a:gd name="T44" fmla="*/ 289 w 293"/>
                <a:gd name="T45" fmla="*/ 186 h 293"/>
                <a:gd name="T46" fmla="*/ 293 w 293"/>
                <a:gd name="T47" fmla="*/ 162 h 293"/>
                <a:gd name="T48" fmla="*/ 293 w 293"/>
                <a:gd name="T49" fmla="*/ 135 h 293"/>
                <a:gd name="T50" fmla="*/ 287 w 293"/>
                <a:gd name="T51" fmla="*/ 106 h 293"/>
                <a:gd name="T52" fmla="*/ 276 w 293"/>
                <a:gd name="T53" fmla="*/ 79 h 293"/>
                <a:gd name="T54" fmla="*/ 260 w 293"/>
                <a:gd name="T55" fmla="*/ 54 h 293"/>
                <a:gd name="T56" fmla="*/ 240 w 293"/>
                <a:gd name="T57" fmla="*/ 34 h 293"/>
                <a:gd name="T58" fmla="*/ 215 w 293"/>
                <a:gd name="T59" fmla="*/ 18 h 293"/>
                <a:gd name="T60" fmla="*/ 188 w 293"/>
                <a:gd name="T61" fmla="*/ 7 h 293"/>
                <a:gd name="T62" fmla="*/ 160 w 293"/>
                <a:gd name="T63" fmla="*/ 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465">
              <a:extLst>
                <a:ext uri="{FF2B5EF4-FFF2-40B4-BE49-F238E27FC236}">
                  <a16:creationId xmlns:a16="http://schemas.microsoft.com/office/drawing/2014/main" xmlns="" id="{7AF3F264-B865-48CF-AF69-966E32D1602A}"/>
                </a:ext>
              </a:extLst>
            </p:cNvPr>
            <p:cNvSpPr>
              <a:spLocks noEditPoints="1"/>
            </p:cNvSpPr>
            <p:nvPr/>
          </p:nvSpPr>
          <p:spPr bwMode="auto">
            <a:xfrm>
              <a:off x="352672" y="4245679"/>
              <a:ext cx="238125" cy="236538"/>
            </a:xfrm>
            <a:custGeom>
              <a:avLst/>
              <a:gdLst>
                <a:gd name="T0" fmla="*/ 418 w 748"/>
                <a:gd name="T1" fmla="*/ 394 h 747"/>
                <a:gd name="T2" fmla="*/ 413 w 748"/>
                <a:gd name="T3" fmla="*/ 401 h 747"/>
                <a:gd name="T4" fmla="*/ 404 w 748"/>
                <a:gd name="T5" fmla="*/ 404 h 747"/>
                <a:gd name="T6" fmla="*/ 248 w 748"/>
                <a:gd name="T7" fmla="*/ 403 h 747"/>
                <a:gd name="T8" fmla="*/ 241 w 748"/>
                <a:gd name="T9" fmla="*/ 398 h 747"/>
                <a:gd name="T10" fmla="*/ 238 w 748"/>
                <a:gd name="T11" fmla="*/ 389 h 747"/>
                <a:gd name="T12" fmla="*/ 241 w 748"/>
                <a:gd name="T13" fmla="*/ 380 h 747"/>
                <a:gd name="T14" fmla="*/ 248 w 748"/>
                <a:gd name="T15" fmla="*/ 375 h 747"/>
                <a:gd name="T16" fmla="*/ 389 w 748"/>
                <a:gd name="T17" fmla="*/ 374 h 747"/>
                <a:gd name="T18" fmla="*/ 391 w 748"/>
                <a:gd name="T19" fmla="*/ 160 h 747"/>
                <a:gd name="T20" fmla="*/ 397 w 748"/>
                <a:gd name="T21" fmla="*/ 154 h 747"/>
                <a:gd name="T22" fmla="*/ 404 w 748"/>
                <a:gd name="T23" fmla="*/ 150 h 747"/>
                <a:gd name="T24" fmla="*/ 413 w 748"/>
                <a:gd name="T25" fmla="*/ 154 h 747"/>
                <a:gd name="T26" fmla="*/ 418 w 748"/>
                <a:gd name="T27" fmla="*/ 160 h 747"/>
                <a:gd name="T28" fmla="*/ 419 w 748"/>
                <a:gd name="T29" fmla="*/ 389 h 747"/>
                <a:gd name="T30" fmla="*/ 336 w 748"/>
                <a:gd name="T31" fmla="*/ 2 h 747"/>
                <a:gd name="T32" fmla="*/ 280 w 748"/>
                <a:gd name="T33" fmla="*/ 11 h 747"/>
                <a:gd name="T34" fmla="*/ 228 w 748"/>
                <a:gd name="T35" fmla="*/ 30 h 747"/>
                <a:gd name="T36" fmla="*/ 179 w 748"/>
                <a:gd name="T37" fmla="*/ 54 h 747"/>
                <a:gd name="T38" fmla="*/ 136 w 748"/>
                <a:gd name="T39" fmla="*/ 86 h 747"/>
                <a:gd name="T40" fmla="*/ 97 w 748"/>
                <a:gd name="T41" fmla="*/ 123 h 747"/>
                <a:gd name="T42" fmla="*/ 64 w 748"/>
                <a:gd name="T43" fmla="*/ 165 h 747"/>
                <a:gd name="T44" fmla="*/ 36 w 748"/>
                <a:gd name="T45" fmla="*/ 212 h 747"/>
                <a:gd name="T46" fmla="*/ 17 w 748"/>
                <a:gd name="T47" fmla="*/ 263 h 747"/>
                <a:gd name="T48" fmla="*/ 4 w 748"/>
                <a:gd name="T49" fmla="*/ 317 h 747"/>
                <a:gd name="T50" fmla="*/ 0 w 748"/>
                <a:gd name="T51" fmla="*/ 374 h 747"/>
                <a:gd name="T52" fmla="*/ 4 w 748"/>
                <a:gd name="T53" fmla="*/ 431 h 747"/>
                <a:gd name="T54" fmla="*/ 17 w 748"/>
                <a:gd name="T55" fmla="*/ 485 h 747"/>
                <a:gd name="T56" fmla="*/ 36 w 748"/>
                <a:gd name="T57" fmla="*/ 536 h 747"/>
                <a:gd name="T58" fmla="*/ 64 w 748"/>
                <a:gd name="T59" fmla="*/ 583 h 747"/>
                <a:gd name="T60" fmla="*/ 97 w 748"/>
                <a:gd name="T61" fmla="*/ 625 h 747"/>
                <a:gd name="T62" fmla="*/ 136 w 748"/>
                <a:gd name="T63" fmla="*/ 662 h 747"/>
                <a:gd name="T64" fmla="*/ 179 w 748"/>
                <a:gd name="T65" fmla="*/ 694 h 747"/>
                <a:gd name="T66" fmla="*/ 228 w 748"/>
                <a:gd name="T67" fmla="*/ 719 h 747"/>
                <a:gd name="T68" fmla="*/ 280 w 748"/>
                <a:gd name="T69" fmla="*/ 736 h 747"/>
                <a:gd name="T70" fmla="*/ 336 w 748"/>
                <a:gd name="T71" fmla="*/ 745 h 747"/>
                <a:gd name="T72" fmla="*/ 392 w 748"/>
                <a:gd name="T73" fmla="*/ 747 h 747"/>
                <a:gd name="T74" fmla="*/ 449 w 748"/>
                <a:gd name="T75" fmla="*/ 740 h 747"/>
                <a:gd name="T76" fmla="*/ 501 w 748"/>
                <a:gd name="T77" fmla="*/ 725 h 747"/>
                <a:gd name="T78" fmla="*/ 552 w 748"/>
                <a:gd name="T79" fmla="*/ 702 h 747"/>
                <a:gd name="T80" fmla="*/ 597 w 748"/>
                <a:gd name="T81" fmla="*/ 674 h 747"/>
                <a:gd name="T82" fmla="*/ 637 w 748"/>
                <a:gd name="T83" fmla="*/ 638 h 747"/>
                <a:gd name="T84" fmla="*/ 673 w 748"/>
                <a:gd name="T85" fmla="*/ 598 h 747"/>
                <a:gd name="T86" fmla="*/ 702 w 748"/>
                <a:gd name="T87" fmla="*/ 552 h 747"/>
                <a:gd name="T88" fmla="*/ 724 w 748"/>
                <a:gd name="T89" fmla="*/ 502 h 747"/>
                <a:gd name="T90" fmla="*/ 739 w 748"/>
                <a:gd name="T91" fmla="*/ 449 h 747"/>
                <a:gd name="T92" fmla="*/ 746 w 748"/>
                <a:gd name="T93" fmla="*/ 393 h 747"/>
                <a:gd name="T94" fmla="*/ 745 w 748"/>
                <a:gd name="T95" fmla="*/ 336 h 747"/>
                <a:gd name="T96" fmla="*/ 736 w 748"/>
                <a:gd name="T97" fmla="*/ 281 h 747"/>
                <a:gd name="T98" fmla="*/ 718 w 748"/>
                <a:gd name="T99" fmla="*/ 229 h 747"/>
                <a:gd name="T100" fmla="*/ 693 w 748"/>
                <a:gd name="T101" fmla="*/ 180 h 747"/>
                <a:gd name="T102" fmla="*/ 662 w 748"/>
                <a:gd name="T103" fmla="*/ 137 h 747"/>
                <a:gd name="T104" fmla="*/ 624 w 748"/>
                <a:gd name="T105" fmla="*/ 98 h 747"/>
                <a:gd name="T106" fmla="*/ 582 w 748"/>
                <a:gd name="T107" fmla="*/ 64 h 747"/>
                <a:gd name="T108" fmla="*/ 536 w 748"/>
                <a:gd name="T109" fmla="*/ 37 h 747"/>
                <a:gd name="T110" fmla="*/ 484 w 748"/>
                <a:gd name="T111" fmla="*/ 17 h 747"/>
                <a:gd name="T112" fmla="*/ 430 w 748"/>
                <a:gd name="T113" fmla="*/ 4 h 747"/>
                <a:gd name="T114" fmla="*/ 373 w 748"/>
                <a:gd name="T115"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 h="747">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TextBox 47">
            <a:extLst>
              <a:ext uri="{FF2B5EF4-FFF2-40B4-BE49-F238E27FC236}">
                <a16:creationId xmlns:a16="http://schemas.microsoft.com/office/drawing/2014/main" xmlns="" id="{A47DBF62-721A-4FB1-AD0A-811040ED7805}"/>
              </a:ext>
            </a:extLst>
          </p:cNvPr>
          <p:cNvSpPr txBox="1"/>
          <p:nvPr/>
        </p:nvSpPr>
        <p:spPr>
          <a:xfrm>
            <a:off x="10737056" y="5459509"/>
            <a:ext cx="1196817" cy="30777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CE295E"/>
                </a:solidFill>
                <a:latin typeface="+mj-lt"/>
              </a:rPr>
              <a:t>1:00 PM</a:t>
            </a:r>
          </a:p>
        </p:txBody>
      </p:sp>
    </p:spTree>
    <p:extLst>
      <p:ext uri="{BB962C8B-B14F-4D97-AF65-F5344CB8AC3E}">
        <p14:creationId xmlns:p14="http://schemas.microsoft.com/office/powerpoint/2010/main" val="14077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8B61B-BB92-4768-AFBB-C2D3F20842D6}"/>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9555BE32-A5E1-45B4-BD01-9003A5E2174F}"/>
              </a:ext>
            </a:extLst>
          </p:cNvPr>
          <p:cNvSpPr>
            <a:spLocks noGrp="1"/>
          </p:cNvSpPr>
          <p:nvPr>
            <p:ph type="sldNum" sz="quarter" idx="12"/>
          </p:nvPr>
        </p:nvSpPr>
        <p:spPr/>
        <p:txBody>
          <a:bodyPr/>
          <a:lstStyle/>
          <a:p>
            <a:fld id="{0FD50806-BABF-4915-9689-3B9956D1C75C}" type="slidenum">
              <a:rPr lang="en-US" smtClean="0"/>
              <a:pPr/>
              <a:t>26</a:t>
            </a:fld>
            <a:endParaRPr lang="en-US" dirty="0"/>
          </a:p>
        </p:txBody>
      </p:sp>
      <p:graphicFrame>
        <p:nvGraphicFramePr>
          <p:cNvPr id="10" name="Chart 9" descr="This is a chart.">
            <a:extLst>
              <a:ext uri="{FF2B5EF4-FFF2-40B4-BE49-F238E27FC236}">
                <a16:creationId xmlns:a16="http://schemas.microsoft.com/office/drawing/2014/main" xmlns="" id="{E66CA3D8-2C78-46B3-B39E-61C3B1570440}"/>
              </a:ext>
            </a:extLst>
          </p:cNvPr>
          <p:cNvGraphicFramePr/>
          <p:nvPr>
            <p:extLst>
              <p:ext uri="{D42A27DB-BD31-4B8C-83A1-F6EECF244321}">
                <p14:modId xmlns:p14="http://schemas.microsoft.com/office/powerpoint/2010/main" val="2810222633"/>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xmlns="" id="{59558963-A249-4EED-94EF-6C0741E91F31}"/>
              </a:ext>
              <a:ext uri="{C183D7F6-B498-43B3-948B-1728B52AA6E4}">
                <adec:decorative xmlns:adec="http://schemas.microsoft.com/office/drawing/2017/decorative" xmlns=""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4145C40C-A08D-4984-A61C-A64C2C04D4FD}"/>
              </a:ext>
              <a:ext uri="{C183D7F6-B498-43B3-948B-1728B52AA6E4}">
                <adec:decorative xmlns:adec="http://schemas.microsoft.com/office/drawing/2017/decorative" xmlns=""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xmlns="" id="{2D80A1D2-265F-448F-A52C-92EA682624B2}"/>
              </a:ext>
            </a:extLst>
          </p:cNvPr>
          <p:cNvSpPr txBox="1"/>
          <p:nvPr/>
        </p:nvSpPr>
        <p:spPr>
          <a:xfrm>
            <a:off x="9231878"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7" name="TextBox 47">
            <a:extLst>
              <a:ext uri="{FF2B5EF4-FFF2-40B4-BE49-F238E27FC236}">
                <a16:creationId xmlns:a16="http://schemas.microsoft.com/office/drawing/2014/main" xmlns="" id="{6DEA7C2E-5CA4-4158-A8D2-337962DDF790}"/>
              </a:ext>
            </a:extLst>
          </p:cNvPr>
          <p:cNvSpPr txBox="1"/>
          <p:nvPr/>
        </p:nvSpPr>
        <p:spPr>
          <a:xfrm>
            <a:off x="9231878"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8" name="Rectangle 17">
            <a:extLst>
              <a:ext uri="{FF2B5EF4-FFF2-40B4-BE49-F238E27FC236}">
                <a16:creationId xmlns:a16="http://schemas.microsoft.com/office/drawing/2014/main" xmlns="" id="{C34FFC4B-C0FD-40B7-84F6-1581A1DBE100}"/>
              </a:ext>
              <a:ext uri="{C183D7F6-B498-43B3-948B-1728B52AA6E4}">
                <adec:decorative xmlns:adec="http://schemas.microsoft.com/office/drawing/2017/decorative" xmlns=""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xmlns="" id="{36DF1C4B-6BC2-4B51-8433-E3F48420959A}"/>
              </a:ext>
              <a:ext uri="{C183D7F6-B498-43B3-948B-1728B52AA6E4}">
                <adec:decorative xmlns:adec="http://schemas.microsoft.com/office/drawing/2017/decorative" xmlns=""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xmlns="" id="{37C247B4-175D-4D11-B853-D2AF3DE04EB3}"/>
              </a:ext>
            </a:extLst>
          </p:cNvPr>
          <p:cNvSpPr txBox="1"/>
          <p:nvPr/>
        </p:nvSpPr>
        <p:spPr>
          <a:xfrm flipH="1">
            <a:off x="509022"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1" name="TextBox 47">
            <a:extLst>
              <a:ext uri="{FF2B5EF4-FFF2-40B4-BE49-F238E27FC236}">
                <a16:creationId xmlns:a16="http://schemas.microsoft.com/office/drawing/2014/main" xmlns="" id="{A11FA36C-8B09-47A5-A9E8-B41DE0D47FEA}"/>
              </a:ext>
            </a:extLst>
          </p:cNvPr>
          <p:cNvSpPr txBox="1"/>
          <p:nvPr/>
        </p:nvSpPr>
        <p:spPr>
          <a:xfrm flipH="1">
            <a:off x="509022"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3" name="TextBox 47">
            <a:extLst>
              <a:ext uri="{FF2B5EF4-FFF2-40B4-BE49-F238E27FC236}">
                <a16:creationId xmlns:a16="http://schemas.microsoft.com/office/drawing/2014/main" xmlns=""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45%</a:t>
            </a:r>
          </a:p>
        </p:txBody>
      </p:sp>
      <p:sp>
        <p:nvSpPr>
          <p:cNvPr id="24" name="TextBox 47">
            <a:extLst>
              <a:ext uri="{FF2B5EF4-FFF2-40B4-BE49-F238E27FC236}">
                <a16:creationId xmlns:a16="http://schemas.microsoft.com/office/drawing/2014/main" xmlns=""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25%</a:t>
            </a:r>
          </a:p>
        </p:txBody>
      </p:sp>
      <p:sp>
        <p:nvSpPr>
          <p:cNvPr id="25" name="TextBox 47">
            <a:extLst>
              <a:ext uri="{FF2B5EF4-FFF2-40B4-BE49-F238E27FC236}">
                <a16:creationId xmlns:a16="http://schemas.microsoft.com/office/drawing/2014/main" xmlns=""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20%</a:t>
            </a:r>
          </a:p>
        </p:txBody>
      </p:sp>
      <p:sp>
        <p:nvSpPr>
          <p:cNvPr id="26" name="TextBox 47">
            <a:extLst>
              <a:ext uri="{FF2B5EF4-FFF2-40B4-BE49-F238E27FC236}">
                <a16:creationId xmlns:a16="http://schemas.microsoft.com/office/drawing/2014/main" xmlns=""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10%</a:t>
            </a:r>
          </a:p>
        </p:txBody>
      </p:sp>
    </p:spTree>
    <p:extLst>
      <p:ext uri="{BB962C8B-B14F-4D97-AF65-F5344CB8AC3E}">
        <p14:creationId xmlns:p14="http://schemas.microsoft.com/office/powerpoint/2010/main" val="10067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xmlns="" id="{337509D2-0CBC-4371-A05E-AF36659B07F3}"/>
              </a:ext>
              <a:ext uri="{C183D7F6-B498-43B3-948B-1728B52AA6E4}">
                <adec:decorative xmlns:adec="http://schemas.microsoft.com/office/drawing/2017/decorative" xmlns=""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xmlns=""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xmlns=""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Data Market</a:t>
              </a:r>
            </a:p>
          </p:txBody>
        </p:sp>
      </p:grpSp>
      <p:grpSp>
        <p:nvGrpSpPr>
          <p:cNvPr id="81" name="Group 80">
            <a:extLst>
              <a:ext uri="{FF2B5EF4-FFF2-40B4-BE49-F238E27FC236}">
                <a16:creationId xmlns:a16="http://schemas.microsoft.com/office/drawing/2014/main" xmlns="" id="{AB755EE4-AAED-40FD-A16A-259334EEE052}"/>
              </a:ext>
              <a:ext uri="{C183D7F6-B498-43B3-948B-1728B52AA6E4}">
                <adec:decorative xmlns:adec="http://schemas.microsoft.com/office/drawing/2017/decorative" xmlns=""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xmlns=""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xmlns=""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2" name="Title 1">
            <a:extLst>
              <a:ext uri="{FF2B5EF4-FFF2-40B4-BE49-F238E27FC236}">
                <a16:creationId xmlns:a16="http://schemas.microsoft.com/office/drawing/2014/main" xmlns=""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FF6CA378-A42F-4D9C-A19A-0115D50F38CC}"/>
              </a:ext>
            </a:extLst>
          </p:cNvPr>
          <p:cNvSpPr>
            <a:spLocks noGrp="1"/>
          </p:cNvSpPr>
          <p:nvPr>
            <p:ph type="sldNum" sz="quarter" idx="12"/>
          </p:nvPr>
        </p:nvSpPr>
        <p:spPr/>
        <p:txBody>
          <a:bodyPr/>
          <a:lstStyle/>
          <a:p>
            <a:fld id="{0FD50806-BABF-4915-9689-3B9956D1C75C}" type="slidenum">
              <a:rPr lang="en-US" smtClean="0"/>
              <a:pPr/>
              <a:t>27</a:t>
            </a:fld>
            <a:endParaRPr lang="en-US" dirty="0"/>
          </a:p>
        </p:txBody>
      </p:sp>
      <p:grpSp>
        <p:nvGrpSpPr>
          <p:cNvPr id="43" name="Group 42">
            <a:extLst>
              <a:ext uri="{FF2B5EF4-FFF2-40B4-BE49-F238E27FC236}">
                <a16:creationId xmlns:a16="http://schemas.microsoft.com/office/drawing/2014/main" xmlns="" id="{91550221-8258-42F2-8C5D-7698C3085D53}"/>
              </a:ext>
              <a:ext uri="{C183D7F6-B498-43B3-948B-1728B52AA6E4}">
                <adec:decorative xmlns:adec="http://schemas.microsoft.com/office/drawing/2017/decorative" xmlns="" val="1"/>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xmlns="" id="{CDADA208-E23E-4B7A-8B30-503644571020}"/>
                </a:ext>
              </a:extLst>
            </p:cNvPr>
            <p:cNvSpPr/>
            <p:nvPr/>
          </p:nvSpPr>
          <p:spPr>
            <a:xfrm>
              <a:off x="304800" y="1577182"/>
              <a:ext cx="3419021" cy="17954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$ 1,373.68</a:t>
              </a:r>
            </a:p>
          </p:txBody>
        </p:sp>
        <p:sp>
          <p:nvSpPr>
            <p:cNvPr id="7" name="Rectangle 6">
              <a:extLst>
                <a:ext uri="{FF2B5EF4-FFF2-40B4-BE49-F238E27FC236}">
                  <a16:creationId xmlns:a16="http://schemas.microsoft.com/office/drawing/2014/main" xmlns=""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Last Deposit: $1,566.34 </a:t>
              </a:r>
            </a:p>
          </p:txBody>
        </p:sp>
      </p:grpSp>
      <p:sp>
        <p:nvSpPr>
          <p:cNvPr id="6" name="Oval 5">
            <a:extLst>
              <a:ext uri="{FF2B5EF4-FFF2-40B4-BE49-F238E27FC236}">
                <a16:creationId xmlns:a16="http://schemas.microsoft.com/office/drawing/2014/main" xmlns="" id="{97C50A8E-3918-4827-975A-99A3EAB66BFA}"/>
              </a:ext>
              <a:ext uri="{C183D7F6-B498-43B3-948B-1728B52AA6E4}">
                <adec:decorative xmlns:adec="http://schemas.microsoft.com/office/drawing/2017/decorative" xmlns="" val="1"/>
              </a:ext>
            </a:extLst>
          </p:cNvPr>
          <p:cNvSpPr/>
          <p:nvPr/>
        </p:nvSpPr>
        <p:spPr>
          <a:xfrm>
            <a:off x="1685698"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descr="This is an icon of coins.">
            <a:extLst>
              <a:ext uri="{FF2B5EF4-FFF2-40B4-BE49-F238E27FC236}">
                <a16:creationId xmlns:a16="http://schemas.microsoft.com/office/drawing/2014/main" xmlns=""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xmlns=""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xmlns=""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xmlns=""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xmlns=""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xmlns=""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xmlns=""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xmlns=""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xmlns=""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xmlns=""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xmlns=""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xmlns=""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xmlns=""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xmlns=""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xmlns=""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xmlns=""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xmlns=""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xmlns=""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xmlns=""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xmlns=""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xmlns=""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xmlns=""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xmlns=""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xmlns=""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xmlns=""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xmlns=""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xmlns=""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xmlns=""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xmlns=""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xmlns=""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xmlns=""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xmlns="" id="{82DC834D-A801-489D-B18E-A3C9646F4D2E}"/>
              </a:ext>
              <a:ext uri="{C183D7F6-B498-43B3-948B-1728B52AA6E4}">
                <adec:decorative xmlns:adec="http://schemas.microsoft.com/office/drawing/2017/decorative" xmlns=""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xmlns="" id="{0A0A31DB-DD27-4F64-AB8C-EC7887B70CFD}"/>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$ 1,237.55</a:t>
              </a:r>
            </a:p>
          </p:txBody>
        </p:sp>
        <p:sp>
          <p:nvSpPr>
            <p:cNvPr id="47" name="Rectangle 46">
              <a:extLst>
                <a:ext uri="{FF2B5EF4-FFF2-40B4-BE49-F238E27FC236}">
                  <a16:creationId xmlns:a16="http://schemas.microsoft.com/office/drawing/2014/main" xmlns="" id="{AC6A4160-8BE0-4F42-8528-A692DB7BDCCE}"/>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xmlns="" id="{151F8D54-5195-4686-B421-E1F7E4D42652}"/>
              </a:ext>
              <a:ext uri="{C183D7F6-B498-43B3-948B-1728B52AA6E4}">
                <adec:decorative xmlns:adec="http://schemas.microsoft.com/office/drawing/2017/decorative" xmlns=""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xmlns=""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grpSp>
        <p:nvGrpSpPr>
          <p:cNvPr id="82" name="Group 81" descr="This is an icon of a cash register.">
            <a:extLst>
              <a:ext uri="{FF2B5EF4-FFF2-40B4-BE49-F238E27FC236}">
                <a16:creationId xmlns:a16="http://schemas.microsoft.com/office/drawing/2014/main" xmlns=""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xmlns=""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xmlns=""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xmlns=""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Rectangle 86">
            <a:extLst>
              <a:ext uri="{FF2B5EF4-FFF2-40B4-BE49-F238E27FC236}">
                <a16:creationId xmlns:a16="http://schemas.microsoft.com/office/drawing/2014/main" xmlns="" id="{BF061177-3A0B-4D94-95FF-46770B8B2E9B}"/>
              </a:ext>
            </a:extLst>
          </p:cNvPr>
          <p:cNvSpPr/>
          <p:nvPr/>
        </p:nvSpPr>
        <p:spPr>
          <a:xfrm>
            <a:off x="8467385" y="1577181"/>
            <a:ext cx="3419021" cy="962601"/>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Card (40%)</a:t>
            </a:r>
          </a:p>
        </p:txBody>
      </p:sp>
      <p:sp>
        <p:nvSpPr>
          <p:cNvPr id="88" name="Rectangle 87">
            <a:extLst>
              <a:ext uri="{FF2B5EF4-FFF2-40B4-BE49-F238E27FC236}">
                <a16:creationId xmlns:a16="http://schemas.microsoft.com/office/drawing/2014/main" xmlns="" id="{C441B089-8C78-493A-B640-E4942D9BE68E}"/>
              </a:ext>
            </a:extLst>
          </p:cNvPr>
          <p:cNvSpPr/>
          <p:nvPr/>
        </p:nvSpPr>
        <p:spPr>
          <a:xfrm>
            <a:off x="8467385" y="3372670"/>
            <a:ext cx="3419021" cy="419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Other (20%)</a:t>
            </a:r>
          </a:p>
        </p:txBody>
      </p:sp>
      <p:sp>
        <p:nvSpPr>
          <p:cNvPr id="95" name="Rectangle 94">
            <a:extLst>
              <a:ext uri="{FF2B5EF4-FFF2-40B4-BE49-F238E27FC236}">
                <a16:creationId xmlns:a16="http://schemas.microsoft.com/office/drawing/2014/main" xmlns="" id="{8D0359B6-238F-4B5E-B1A4-229F370E96D7}"/>
              </a:ext>
            </a:extLst>
          </p:cNvPr>
          <p:cNvSpPr/>
          <p:nvPr/>
        </p:nvSpPr>
        <p:spPr>
          <a:xfrm>
            <a:off x="8467385" y="2956227"/>
            <a:ext cx="3419021" cy="419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Gift Card (20%)</a:t>
            </a:r>
          </a:p>
        </p:txBody>
      </p:sp>
      <p:sp>
        <p:nvSpPr>
          <p:cNvPr id="96" name="Rectangle 95">
            <a:extLst>
              <a:ext uri="{FF2B5EF4-FFF2-40B4-BE49-F238E27FC236}">
                <a16:creationId xmlns:a16="http://schemas.microsoft.com/office/drawing/2014/main" xmlns="" id="{C14F284B-6377-4804-9C82-CA1083F54D5A}"/>
              </a:ext>
            </a:extLst>
          </p:cNvPr>
          <p:cNvSpPr/>
          <p:nvPr/>
        </p:nvSpPr>
        <p:spPr>
          <a:xfrm>
            <a:off x="8467385" y="2539783"/>
            <a:ext cx="3419021" cy="419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Cash (20%)</a:t>
            </a:r>
          </a:p>
        </p:txBody>
      </p:sp>
      <p:sp>
        <p:nvSpPr>
          <p:cNvPr id="89" name="Oval 88">
            <a:extLst>
              <a:ext uri="{FF2B5EF4-FFF2-40B4-BE49-F238E27FC236}">
                <a16:creationId xmlns:a16="http://schemas.microsoft.com/office/drawing/2014/main" xmlns="" id="{1710653A-F5C8-47DE-8D3E-A0B5438ED781}"/>
              </a:ext>
              <a:ext uri="{C183D7F6-B498-43B3-948B-1728B52AA6E4}">
                <adec:decorative xmlns:adec="http://schemas.microsoft.com/office/drawing/2017/decorative" xmlns="" val="1"/>
              </a:ext>
            </a:extLst>
          </p:cNvPr>
          <p:cNvSpPr/>
          <p:nvPr/>
        </p:nvSpPr>
        <p:spPr>
          <a:xfrm>
            <a:off x="9848283"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xmlns=""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xmlns=""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xmlns=""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xmlns=""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xmlns=""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xmlns=""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xmlns=""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xmlns=""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xmlns=""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xmlns=""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xmlns=""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xmlns=""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xmlns=""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xmlns=""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xmlns=""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xmlns=""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xmlns=""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xmlns=""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xmlns=""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xmlns=""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xmlns=""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xmlns=""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225" descr="This is a map.">
            <a:extLst>
              <a:ext uri="{FF2B5EF4-FFF2-40B4-BE49-F238E27FC236}">
                <a16:creationId xmlns:a16="http://schemas.microsoft.com/office/drawing/2014/main" xmlns="" id="{E7C433E1-2468-4CB5-BB9B-DC81C26CDDD2}"/>
              </a:ext>
            </a:extLst>
          </p:cNvPr>
          <p:cNvGrpSpPr>
            <a:grpSpLocks/>
          </p:cNvGrpSpPr>
          <p:nvPr/>
        </p:nvGrpSpPr>
        <p:grpSpPr bwMode="auto">
          <a:xfrm>
            <a:off x="611417" y="4640855"/>
            <a:ext cx="2805786" cy="1464670"/>
            <a:chOff x="61887" y="752420"/>
            <a:chExt cx="8725336" cy="5044568"/>
          </a:xfrm>
          <a:solidFill>
            <a:srgbClr val="7F7F7F"/>
          </a:solidFill>
        </p:grpSpPr>
        <p:sp>
          <p:nvSpPr>
            <p:cNvPr id="121" name="Freeform 5962">
              <a:extLst>
                <a:ext uri="{FF2B5EF4-FFF2-40B4-BE49-F238E27FC236}">
                  <a16:creationId xmlns:a16="http://schemas.microsoft.com/office/drawing/2014/main" xmlns="" id="{33931C5B-EF27-4D07-A2CC-B6D8CF9FC773}"/>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22" name="Freeform 6151">
              <a:extLst>
                <a:ext uri="{FF2B5EF4-FFF2-40B4-BE49-F238E27FC236}">
                  <a16:creationId xmlns:a16="http://schemas.microsoft.com/office/drawing/2014/main" xmlns="" id="{C68411AA-72D5-46AD-B491-903F5E680B0D}"/>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23" name="Freeform 6153">
              <a:extLst>
                <a:ext uri="{FF2B5EF4-FFF2-40B4-BE49-F238E27FC236}">
                  <a16:creationId xmlns:a16="http://schemas.microsoft.com/office/drawing/2014/main" xmlns="" id="{25E7CF2E-8766-4345-94BE-E6EA2DBA8202}"/>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24" name="Freeform 6155">
              <a:extLst>
                <a:ext uri="{FF2B5EF4-FFF2-40B4-BE49-F238E27FC236}">
                  <a16:creationId xmlns:a16="http://schemas.microsoft.com/office/drawing/2014/main" xmlns="" id="{2FDFA26B-F356-47E4-9EED-7C45C0427271}"/>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25" name="Freeform 6156">
              <a:extLst>
                <a:ext uri="{FF2B5EF4-FFF2-40B4-BE49-F238E27FC236}">
                  <a16:creationId xmlns:a16="http://schemas.microsoft.com/office/drawing/2014/main" xmlns="" id="{C72AD500-93A3-4AF1-98A7-E15237B01C76}"/>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rgbClr val="CE295E"/>
            </a:solidFill>
            <a:ln w="6350">
              <a:noFill/>
              <a:round/>
              <a:headEnd/>
              <a:tailEnd/>
            </a:ln>
          </p:spPr>
          <p:txBody>
            <a:bodyPr/>
            <a:lstStyle/>
            <a:p>
              <a:endParaRPr lang="en-US" b="1" dirty="0"/>
            </a:p>
          </p:txBody>
        </p:sp>
        <p:sp>
          <p:nvSpPr>
            <p:cNvPr id="126" name="Freeform 6004">
              <a:extLst>
                <a:ext uri="{FF2B5EF4-FFF2-40B4-BE49-F238E27FC236}">
                  <a16:creationId xmlns:a16="http://schemas.microsoft.com/office/drawing/2014/main" xmlns="" id="{697EC272-2D49-4013-B34A-B359F6731106}"/>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127" name="Gruppe 224">
              <a:extLst>
                <a:ext uri="{FF2B5EF4-FFF2-40B4-BE49-F238E27FC236}">
                  <a16:creationId xmlns:a16="http://schemas.microsoft.com/office/drawing/2014/main" xmlns="" id="{39E5F600-6942-4BA6-8AA7-531D4A04554F}"/>
                </a:ext>
              </a:extLst>
            </p:cNvPr>
            <p:cNvGrpSpPr/>
            <p:nvPr/>
          </p:nvGrpSpPr>
          <p:grpSpPr bwMode="auto">
            <a:xfrm>
              <a:off x="61887" y="752420"/>
              <a:ext cx="3986398" cy="2950877"/>
              <a:chOff x="93979" y="699453"/>
              <a:chExt cx="3986530" cy="2951480"/>
            </a:xfrm>
            <a:grpFill/>
          </p:grpSpPr>
          <p:sp>
            <p:nvSpPr>
              <p:cNvPr id="135" name="Freeform 6016">
                <a:extLst>
                  <a:ext uri="{FF2B5EF4-FFF2-40B4-BE49-F238E27FC236}">
                    <a16:creationId xmlns:a16="http://schemas.microsoft.com/office/drawing/2014/main" xmlns="" id="{69DFCF33-EBD2-4790-ADEE-889828CACB03}"/>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36" name="Freeform 6017">
                <a:extLst>
                  <a:ext uri="{FF2B5EF4-FFF2-40B4-BE49-F238E27FC236}">
                    <a16:creationId xmlns:a16="http://schemas.microsoft.com/office/drawing/2014/main" xmlns="" id="{480BA2B9-56BA-4BE6-A589-897B4B80895D}"/>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37" name="Freeform 6018">
                <a:extLst>
                  <a:ext uri="{FF2B5EF4-FFF2-40B4-BE49-F238E27FC236}">
                    <a16:creationId xmlns:a16="http://schemas.microsoft.com/office/drawing/2014/main" xmlns="" id="{2A2BF83A-E0C4-44B3-ADE8-AE756AE4ABD9}"/>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138" name="Freeform 6019">
                <a:extLst>
                  <a:ext uri="{FF2B5EF4-FFF2-40B4-BE49-F238E27FC236}">
                    <a16:creationId xmlns:a16="http://schemas.microsoft.com/office/drawing/2014/main" xmlns="" id="{8DFF94D9-EB46-4082-9B0C-C4D0908FA9D4}"/>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139" name="Freeform 6020">
                <a:extLst>
                  <a:ext uri="{FF2B5EF4-FFF2-40B4-BE49-F238E27FC236}">
                    <a16:creationId xmlns:a16="http://schemas.microsoft.com/office/drawing/2014/main" xmlns="" id="{0A8AC365-1C72-4660-B2E9-E8228737922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140" name="Freeform 6021">
                <a:extLst>
                  <a:ext uri="{FF2B5EF4-FFF2-40B4-BE49-F238E27FC236}">
                    <a16:creationId xmlns:a16="http://schemas.microsoft.com/office/drawing/2014/main" xmlns="" id="{B2D0FFA9-608A-4F53-8334-DE631B2980C1}"/>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141" name="Freeform 6022">
                <a:extLst>
                  <a:ext uri="{FF2B5EF4-FFF2-40B4-BE49-F238E27FC236}">
                    <a16:creationId xmlns:a16="http://schemas.microsoft.com/office/drawing/2014/main" xmlns="" id="{041C9B3A-7F3F-47F3-9AFB-C122B8451D62}"/>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142" name="Freeform 6023">
                <a:extLst>
                  <a:ext uri="{FF2B5EF4-FFF2-40B4-BE49-F238E27FC236}">
                    <a16:creationId xmlns:a16="http://schemas.microsoft.com/office/drawing/2014/main" xmlns="" id="{892A0A10-1099-4E82-A0A2-0BF271627CE3}"/>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143" name="Freeform 6024">
                <a:extLst>
                  <a:ext uri="{FF2B5EF4-FFF2-40B4-BE49-F238E27FC236}">
                    <a16:creationId xmlns:a16="http://schemas.microsoft.com/office/drawing/2014/main" xmlns="" id="{1541E4FD-5556-4FAE-89FB-082F9022482D}"/>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144" name="Freeform 6025">
                <a:extLst>
                  <a:ext uri="{FF2B5EF4-FFF2-40B4-BE49-F238E27FC236}">
                    <a16:creationId xmlns:a16="http://schemas.microsoft.com/office/drawing/2014/main" xmlns="" id="{A3A9F262-8DA6-4E9C-95CE-4CFEC6CB746F}"/>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145" name="Freeform 6026">
                <a:extLst>
                  <a:ext uri="{FF2B5EF4-FFF2-40B4-BE49-F238E27FC236}">
                    <a16:creationId xmlns:a16="http://schemas.microsoft.com/office/drawing/2014/main" xmlns="" id="{9EFB115D-9B89-41BF-91A8-CAF0D6E0880D}"/>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146" name="Freeform 6027">
                <a:extLst>
                  <a:ext uri="{FF2B5EF4-FFF2-40B4-BE49-F238E27FC236}">
                    <a16:creationId xmlns:a16="http://schemas.microsoft.com/office/drawing/2014/main" xmlns="" id="{BB1D1A63-C214-414F-9B28-392123B90E33}"/>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147" name="Freeform 6033">
                <a:extLst>
                  <a:ext uri="{FF2B5EF4-FFF2-40B4-BE49-F238E27FC236}">
                    <a16:creationId xmlns:a16="http://schemas.microsoft.com/office/drawing/2014/main" xmlns="" id="{C1130B87-32CC-4AB9-B7A2-4FC285410AC1}"/>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148" name="Freeform 6037">
                <a:extLst>
                  <a:ext uri="{FF2B5EF4-FFF2-40B4-BE49-F238E27FC236}">
                    <a16:creationId xmlns:a16="http://schemas.microsoft.com/office/drawing/2014/main" xmlns="" id="{0487870B-36BF-4A48-B924-625A1D8CDAD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149" name="Freeform 6054">
                <a:extLst>
                  <a:ext uri="{FF2B5EF4-FFF2-40B4-BE49-F238E27FC236}">
                    <a16:creationId xmlns:a16="http://schemas.microsoft.com/office/drawing/2014/main" xmlns="" id="{6F580247-2D5C-4904-8B87-5E2D565A355C}"/>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150" name="Freeform 6074">
                <a:extLst>
                  <a:ext uri="{FF2B5EF4-FFF2-40B4-BE49-F238E27FC236}">
                    <a16:creationId xmlns:a16="http://schemas.microsoft.com/office/drawing/2014/main" xmlns="" id="{F94F4020-0DD9-4AAF-BD0D-A62D324C48BB}"/>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151" name="Freeform 6084">
                <a:extLst>
                  <a:ext uri="{FF2B5EF4-FFF2-40B4-BE49-F238E27FC236}">
                    <a16:creationId xmlns:a16="http://schemas.microsoft.com/office/drawing/2014/main" xmlns="" id="{EBFEE333-D800-4608-9F5A-EB9D4891D701}"/>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152" name="Freeform 6086">
                <a:extLst>
                  <a:ext uri="{FF2B5EF4-FFF2-40B4-BE49-F238E27FC236}">
                    <a16:creationId xmlns:a16="http://schemas.microsoft.com/office/drawing/2014/main" xmlns="" id="{31FA47B4-D734-43F2-B515-24EC7B1629A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rgbClr val="CE295E"/>
              </a:solidFill>
              <a:ln w="6350">
                <a:noFill/>
                <a:round/>
                <a:headEnd/>
                <a:tailEnd/>
              </a:ln>
            </p:spPr>
            <p:txBody>
              <a:bodyPr/>
              <a:lstStyle/>
              <a:p>
                <a:endParaRPr lang="en-US" b="1" dirty="0"/>
              </a:p>
            </p:txBody>
          </p:sp>
          <p:sp>
            <p:nvSpPr>
              <p:cNvPr id="153" name="Freeform 6087">
                <a:extLst>
                  <a:ext uri="{FF2B5EF4-FFF2-40B4-BE49-F238E27FC236}">
                    <a16:creationId xmlns:a16="http://schemas.microsoft.com/office/drawing/2014/main" xmlns="" id="{8A472967-6EEC-4AFD-9131-1A3F1687484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154" name="Freeform 6088">
                <a:extLst>
                  <a:ext uri="{FF2B5EF4-FFF2-40B4-BE49-F238E27FC236}">
                    <a16:creationId xmlns:a16="http://schemas.microsoft.com/office/drawing/2014/main" xmlns="" id="{2ABE98AD-A4F7-435A-B946-E75DA0DD9F8D}"/>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155" name="Freeform 6089">
                <a:extLst>
                  <a:ext uri="{FF2B5EF4-FFF2-40B4-BE49-F238E27FC236}">
                    <a16:creationId xmlns:a16="http://schemas.microsoft.com/office/drawing/2014/main" xmlns="" id="{68D3137A-8FD1-4842-9A5F-FAA211E1FB1E}"/>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156" name="Freeform 6091">
                <a:extLst>
                  <a:ext uri="{FF2B5EF4-FFF2-40B4-BE49-F238E27FC236}">
                    <a16:creationId xmlns:a16="http://schemas.microsoft.com/office/drawing/2014/main" xmlns="" id="{2AA5CCE5-3825-441D-856F-C16D42FFBB50}"/>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157" name="Freeform 6092">
                <a:extLst>
                  <a:ext uri="{FF2B5EF4-FFF2-40B4-BE49-F238E27FC236}">
                    <a16:creationId xmlns:a16="http://schemas.microsoft.com/office/drawing/2014/main" xmlns="" id="{AAC40914-CA7F-4EAE-8D56-FC388544BC5C}"/>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158" name="Freeform 6094">
                <a:extLst>
                  <a:ext uri="{FF2B5EF4-FFF2-40B4-BE49-F238E27FC236}">
                    <a16:creationId xmlns:a16="http://schemas.microsoft.com/office/drawing/2014/main" xmlns="" id="{4EC61762-B853-4DFE-9614-6044FB8FFC3D}"/>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159" name="Freeform 6098">
                <a:extLst>
                  <a:ext uri="{FF2B5EF4-FFF2-40B4-BE49-F238E27FC236}">
                    <a16:creationId xmlns:a16="http://schemas.microsoft.com/office/drawing/2014/main" xmlns="" id="{BD6B17A0-6852-4140-8339-7BED5380C9A9}"/>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160" name="Freeform 6099">
                <a:extLst>
                  <a:ext uri="{FF2B5EF4-FFF2-40B4-BE49-F238E27FC236}">
                    <a16:creationId xmlns:a16="http://schemas.microsoft.com/office/drawing/2014/main" xmlns="" id="{2394ED83-74EB-4184-B07E-E7DCDD251C94}"/>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161" name="Freeform 6100">
                <a:extLst>
                  <a:ext uri="{FF2B5EF4-FFF2-40B4-BE49-F238E27FC236}">
                    <a16:creationId xmlns:a16="http://schemas.microsoft.com/office/drawing/2014/main" xmlns="" id="{2BA6CF96-2641-432A-8A0D-AB6AF1D9DA58}"/>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162" name="Freeform 6101">
                <a:extLst>
                  <a:ext uri="{FF2B5EF4-FFF2-40B4-BE49-F238E27FC236}">
                    <a16:creationId xmlns:a16="http://schemas.microsoft.com/office/drawing/2014/main" xmlns="" id="{58392AEF-BD72-447F-ADF6-3286F37FBB85}"/>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163" name="Freeform 6102">
                <a:extLst>
                  <a:ext uri="{FF2B5EF4-FFF2-40B4-BE49-F238E27FC236}">
                    <a16:creationId xmlns:a16="http://schemas.microsoft.com/office/drawing/2014/main" xmlns="" id="{4D94BCDC-F190-4D8E-92A5-AAF1BB8A939E}"/>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164" name="Freeform 6103">
                <a:extLst>
                  <a:ext uri="{FF2B5EF4-FFF2-40B4-BE49-F238E27FC236}">
                    <a16:creationId xmlns:a16="http://schemas.microsoft.com/office/drawing/2014/main" xmlns="" id="{08EF827A-EF16-4A46-B20C-3D6E9410602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165" name="Freeform 6104">
                <a:extLst>
                  <a:ext uri="{FF2B5EF4-FFF2-40B4-BE49-F238E27FC236}">
                    <a16:creationId xmlns:a16="http://schemas.microsoft.com/office/drawing/2014/main" xmlns="" id="{882845AC-636F-4550-AA3B-1FED6B549709}"/>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166" name="Freeform 6105">
                <a:extLst>
                  <a:ext uri="{FF2B5EF4-FFF2-40B4-BE49-F238E27FC236}">
                    <a16:creationId xmlns:a16="http://schemas.microsoft.com/office/drawing/2014/main" xmlns="" id="{99DFDB14-0308-471C-93C6-DA79A0167B27}"/>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167" name="Freeform 6106">
                <a:extLst>
                  <a:ext uri="{FF2B5EF4-FFF2-40B4-BE49-F238E27FC236}">
                    <a16:creationId xmlns:a16="http://schemas.microsoft.com/office/drawing/2014/main" xmlns="" id="{0445270A-BA84-48FF-90B1-1AB3DFAC957B}"/>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168" name="Freeform 6107">
                <a:extLst>
                  <a:ext uri="{FF2B5EF4-FFF2-40B4-BE49-F238E27FC236}">
                    <a16:creationId xmlns:a16="http://schemas.microsoft.com/office/drawing/2014/main" xmlns="" id="{E1C13B64-1C9B-4BD0-8269-FC7C0FA8BC29}"/>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169" name="Freeform 6108">
                <a:extLst>
                  <a:ext uri="{FF2B5EF4-FFF2-40B4-BE49-F238E27FC236}">
                    <a16:creationId xmlns:a16="http://schemas.microsoft.com/office/drawing/2014/main" xmlns="" id="{AE34FBDD-7042-44AC-90B3-EC37B5E7613D}"/>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170" name="Freeform 6109">
                <a:extLst>
                  <a:ext uri="{FF2B5EF4-FFF2-40B4-BE49-F238E27FC236}">
                    <a16:creationId xmlns:a16="http://schemas.microsoft.com/office/drawing/2014/main" xmlns="" id="{AFECA511-DE09-4AA9-A967-99AA19EE6F2F}"/>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171" name="Freeform 6110">
                <a:extLst>
                  <a:ext uri="{FF2B5EF4-FFF2-40B4-BE49-F238E27FC236}">
                    <a16:creationId xmlns:a16="http://schemas.microsoft.com/office/drawing/2014/main" xmlns="" id="{0788F913-6E7F-46F5-9610-270AD1D9AF24}"/>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172" name="Freeform 6111">
                <a:extLst>
                  <a:ext uri="{FF2B5EF4-FFF2-40B4-BE49-F238E27FC236}">
                    <a16:creationId xmlns:a16="http://schemas.microsoft.com/office/drawing/2014/main" xmlns="" id="{E5AC1360-3AA8-422E-BD82-4007E4B5764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173" name="Freeform 6112">
                <a:extLst>
                  <a:ext uri="{FF2B5EF4-FFF2-40B4-BE49-F238E27FC236}">
                    <a16:creationId xmlns:a16="http://schemas.microsoft.com/office/drawing/2014/main" xmlns="" id="{77AA563D-B745-4E32-ADF8-FDB9FD155950}"/>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174" name="Freeform 6113">
                <a:extLst>
                  <a:ext uri="{FF2B5EF4-FFF2-40B4-BE49-F238E27FC236}">
                    <a16:creationId xmlns:a16="http://schemas.microsoft.com/office/drawing/2014/main" xmlns="" id="{DB188D03-458F-426A-9F60-B7980D3438BB}"/>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175" name="Freeform 6115">
                <a:extLst>
                  <a:ext uri="{FF2B5EF4-FFF2-40B4-BE49-F238E27FC236}">
                    <a16:creationId xmlns:a16="http://schemas.microsoft.com/office/drawing/2014/main" xmlns="" id="{0457B61A-AA8F-40A5-8265-23C1EB77026D}"/>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176" name="Freeform 6116">
                <a:extLst>
                  <a:ext uri="{FF2B5EF4-FFF2-40B4-BE49-F238E27FC236}">
                    <a16:creationId xmlns:a16="http://schemas.microsoft.com/office/drawing/2014/main" xmlns="" id="{8D1B792B-43DA-4C64-AC08-DDAE254F219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177" name="Freeform 6117">
                <a:extLst>
                  <a:ext uri="{FF2B5EF4-FFF2-40B4-BE49-F238E27FC236}">
                    <a16:creationId xmlns:a16="http://schemas.microsoft.com/office/drawing/2014/main" xmlns="" id="{1EA95E40-F922-4A86-8EAD-D1AC2D7B8F8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178" name="Freeform 6118">
                <a:extLst>
                  <a:ext uri="{FF2B5EF4-FFF2-40B4-BE49-F238E27FC236}">
                    <a16:creationId xmlns:a16="http://schemas.microsoft.com/office/drawing/2014/main" xmlns="" id="{A7E7DB1B-D6C9-47C6-8A67-E2D8BD8E8492}"/>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28" name="Freeform 6134">
              <a:extLst>
                <a:ext uri="{FF2B5EF4-FFF2-40B4-BE49-F238E27FC236}">
                  <a16:creationId xmlns:a16="http://schemas.microsoft.com/office/drawing/2014/main" xmlns="" id="{9AA6E2EB-C12A-4D98-89AF-9D6AEEF2648F}"/>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29" name="Freeform 6135">
              <a:extLst>
                <a:ext uri="{FF2B5EF4-FFF2-40B4-BE49-F238E27FC236}">
                  <a16:creationId xmlns:a16="http://schemas.microsoft.com/office/drawing/2014/main" xmlns="" id="{01E00D08-2933-4518-B97E-8F3A5F296BE7}"/>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30" name="Freeform 6136">
              <a:extLst>
                <a:ext uri="{FF2B5EF4-FFF2-40B4-BE49-F238E27FC236}">
                  <a16:creationId xmlns:a16="http://schemas.microsoft.com/office/drawing/2014/main" xmlns="" id="{49142714-7DBA-4AEB-A5B6-581E0AF27820}"/>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1" name="Freeform 6138">
              <a:extLst>
                <a:ext uri="{FF2B5EF4-FFF2-40B4-BE49-F238E27FC236}">
                  <a16:creationId xmlns:a16="http://schemas.microsoft.com/office/drawing/2014/main" xmlns="" id="{CB7EFC25-C4A1-4B6D-9D83-EB0C5C8678CD}"/>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32" name="Freeform 6144">
              <a:extLst>
                <a:ext uri="{FF2B5EF4-FFF2-40B4-BE49-F238E27FC236}">
                  <a16:creationId xmlns:a16="http://schemas.microsoft.com/office/drawing/2014/main" xmlns="" id="{A1FD1648-3A31-4D6B-B480-071FDCB67102}"/>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33" name="Freeform 6149">
              <a:extLst>
                <a:ext uri="{FF2B5EF4-FFF2-40B4-BE49-F238E27FC236}">
                  <a16:creationId xmlns:a16="http://schemas.microsoft.com/office/drawing/2014/main" xmlns="" id="{35C694B1-D165-404F-8D9E-97E505B5CAA2}"/>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34" name="Freeform 6150">
              <a:extLst>
                <a:ext uri="{FF2B5EF4-FFF2-40B4-BE49-F238E27FC236}">
                  <a16:creationId xmlns:a16="http://schemas.microsoft.com/office/drawing/2014/main" xmlns="" id="{3E9D458F-DABF-4B99-8418-70F83E657F03}"/>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graphicFrame>
        <p:nvGraphicFramePr>
          <p:cNvPr id="1027" name="Chart 1026" descr="This is a chart.">
            <a:extLst>
              <a:ext uri="{FF2B5EF4-FFF2-40B4-BE49-F238E27FC236}">
                <a16:creationId xmlns:a16="http://schemas.microsoft.com/office/drawing/2014/main" xmlns="" id="{1B17C7EB-0FAD-41E6-9BE9-1AEB806F6571}"/>
              </a:ext>
              <a:ext uri="{C183D7F6-B498-43B3-948B-1728B52AA6E4}">
                <adec:decorative xmlns:adec="http://schemas.microsoft.com/office/drawing/2017/decorative" xmlns="" val="0"/>
              </a:ext>
            </a:extLst>
          </p:cNvPr>
          <p:cNvGraphicFramePr/>
          <p:nvPr>
            <p:extLst>
              <p:ext uri="{D42A27DB-BD31-4B8C-83A1-F6EECF244321}">
                <p14:modId xmlns:p14="http://schemas.microsoft.com/office/powerpoint/2010/main" val="172149947"/>
              </p:ext>
            </p:extLst>
          </p:nvPr>
        </p:nvGraphicFramePr>
        <p:xfrm>
          <a:off x="5869213" y="4580201"/>
          <a:ext cx="1825175" cy="1595013"/>
        </p:xfrm>
        <a:graphic>
          <a:graphicData uri="http://schemas.openxmlformats.org/drawingml/2006/chart">
            <c:chart xmlns:c="http://schemas.openxmlformats.org/drawingml/2006/chart" xmlns:r="http://schemas.openxmlformats.org/officeDocument/2006/relationships" r:id="rId3"/>
          </a:graphicData>
        </a:graphic>
      </p:graphicFrame>
      <p:sp>
        <p:nvSpPr>
          <p:cNvPr id="187" name="Rectangle 186">
            <a:extLst>
              <a:ext uri="{FF2B5EF4-FFF2-40B4-BE49-F238E27FC236}">
                <a16:creationId xmlns:a16="http://schemas.microsoft.com/office/drawing/2014/main" xmlns="" id="{B46D891C-8009-4D3A-AE8D-056B662B8089}"/>
              </a:ext>
            </a:extLst>
          </p:cNvPr>
          <p:cNvSpPr/>
          <p:nvPr/>
        </p:nvSpPr>
        <p:spPr>
          <a:xfrm>
            <a:off x="4625346" y="5043425"/>
            <a:ext cx="1331136" cy="276999"/>
          </a:xfrm>
          <a:prstGeom prst="rect">
            <a:avLst/>
          </a:prstGeom>
          <a:solidFill>
            <a:srgbClr val="CE295E"/>
          </a:solidFill>
        </p:spPr>
        <p:txBody>
          <a:bodyPr wrap="none">
            <a:noAutofit/>
          </a:bodyPr>
          <a:lstStyle/>
          <a:p>
            <a:pPr algn="ctr">
              <a:spcBef>
                <a:spcPts val="600"/>
              </a:spcBef>
            </a:pPr>
            <a:r>
              <a:rPr lang="en-US" sz="1200" dirty="0">
                <a:solidFill>
                  <a:schemeClr val="bg1"/>
                </a:solidFill>
              </a:rPr>
              <a:t>Lorem Ipsum</a:t>
            </a:r>
          </a:p>
        </p:txBody>
      </p:sp>
      <p:sp>
        <p:nvSpPr>
          <p:cNvPr id="188" name="Rectangle 187">
            <a:extLst>
              <a:ext uri="{FF2B5EF4-FFF2-40B4-BE49-F238E27FC236}">
                <a16:creationId xmlns:a16="http://schemas.microsoft.com/office/drawing/2014/main" xmlns="" id="{0A5AD744-30BD-4F9E-88ED-80B7CB0B905E}"/>
              </a:ext>
            </a:extLst>
          </p:cNvPr>
          <p:cNvSpPr/>
          <p:nvPr/>
        </p:nvSpPr>
        <p:spPr>
          <a:xfrm>
            <a:off x="4625346" y="5794370"/>
            <a:ext cx="133113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Lorem Ipsum</a:t>
            </a:r>
          </a:p>
        </p:txBody>
      </p:sp>
      <p:sp>
        <p:nvSpPr>
          <p:cNvPr id="189" name="Rectangle 188">
            <a:extLst>
              <a:ext uri="{FF2B5EF4-FFF2-40B4-BE49-F238E27FC236}">
                <a16:creationId xmlns:a16="http://schemas.microsoft.com/office/drawing/2014/main" xmlns="" id="{BAB1ACF7-5AEB-4633-8F49-D88B53378400}"/>
              </a:ext>
            </a:extLst>
          </p:cNvPr>
          <p:cNvSpPr/>
          <p:nvPr/>
        </p:nvSpPr>
        <p:spPr>
          <a:xfrm>
            <a:off x="4807597" y="4564487"/>
            <a:ext cx="959790" cy="430887"/>
          </a:xfrm>
          <a:prstGeom prst="rect">
            <a:avLst/>
          </a:prstGeom>
        </p:spPr>
        <p:txBody>
          <a:bodyPr wrap="square" lIns="0" tIns="0" rIns="0" bIns="0">
            <a:spAutoFit/>
          </a:bodyPr>
          <a:lstStyle/>
          <a:p>
            <a:pPr algn="ctr">
              <a:spcBef>
                <a:spcPts val="600"/>
              </a:spcBef>
            </a:pPr>
            <a:r>
              <a:rPr lang="en-US" sz="2800" b="1" dirty="0">
                <a:solidFill>
                  <a:srgbClr val="CE295E"/>
                </a:solidFill>
                <a:latin typeface="+mj-lt"/>
              </a:rPr>
              <a:t>87%</a:t>
            </a:r>
          </a:p>
        </p:txBody>
      </p:sp>
      <p:sp>
        <p:nvSpPr>
          <p:cNvPr id="190" name="Rectangle 189">
            <a:extLst>
              <a:ext uri="{FF2B5EF4-FFF2-40B4-BE49-F238E27FC236}">
                <a16:creationId xmlns:a16="http://schemas.microsoft.com/office/drawing/2014/main" xmlns="" id="{D47EB548-7973-4FFC-B967-63DC95FCDF00}"/>
              </a:ext>
            </a:extLst>
          </p:cNvPr>
          <p:cNvSpPr/>
          <p:nvPr/>
        </p:nvSpPr>
        <p:spPr>
          <a:xfrm>
            <a:off x="4807597" y="5335127"/>
            <a:ext cx="95979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42%</a:t>
            </a:r>
          </a:p>
        </p:txBody>
      </p:sp>
      <p:sp>
        <p:nvSpPr>
          <p:cNvPr id="1028" name="Oval 1027">
            <a:extLst>
              <a:ext uri="{FF2B5EF4-FFF2-40B4-BE49-F238E27FC236}">
                <a16:creationId xmlns:a16="http://schemas.microsoft.com/office/drawing/2014/main" xmlns="" id="{C98C02B3-B192-4C19-95D4-A5FA419DA95D}"/>
              </a:ext>
              <a:ext uri="{C183D7F6-B498-43B3-948B-1728B52AA6E4}">
                <adec:decorative xmlns:adec="http://schemas.microsoft.com/office/drawing/2017/decorative" xmlns="" val="1"/>
              </a:ext>
            </a:extLst>
          </p:cNvPr>
          <p:cNvSpPr/>
          <p:nvPr/>
        </p:nvSpPr>
        <p:spPr>
          <a:xfrm>
            <a:off x="8467385" y="406086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xmlns="" id="{7917D667-8C6B-4BE2-89A8-EE34784ECF48}"/>
              </a:ext>
              <a:ext uri="{C183D7F6-B498-43B3-948B-1728B52AA6E4}">
                <adec:decorative xmlns:adec="http://schemas.microsoft.com/office/drawing/2017/decorative" xmlns="" val="1"/>
              </a:ext>
            </a:extLst>
          </p:cNvPr>
          <p:cNvSpPr/>
          <p:nvPr/>
        </p:nvSpPr>
        <p:spPr>
          <a:xfrm>
            <a:off x="8467385" y="487716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xmlns="" id="{2EDD0A13-925F-4A1B-ABFB-3C67C1357966}"/>
              </a:ext>
              <a:ext uri="{C183D7F6-B498-43B3-948B-1728B52AA6E4}">
                <adec:decorative xmlns:adec="http://schemas.microsoft.com/office/drawing/2017/decorative" xmlns="" val="1"/>
              </a:ext>
            </a:extLst>
          </p:cNvPr>
          <p:cNvSpPr/>
          <p:nvPr/>
        </p:nvSpPr>
        <p:spPr>
          <a:xfrm>
            <a:off x="8467385" y="5693459"/>
            <a:ext cx="581993" cy="58199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54" descr="This is the logo for Facebook.">
            <a:extLst>
              <a:ext uri="{FF2B5EF4-FFF2-40B4-BE49-F238E27FC236}">
                <a16:creationId xmlns:a16="http://schemas.microsoft.com/office/drawing/2014/main" xmlns=""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xmlns=""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xmlns=""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xmlns=""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xmlns=""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xmlns=""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xmlns=""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Rectangle 201">
            <a:extLst>
              <a:ext uri="{FF2B5EF4-FFF2-40B4-BE49-F238E27FC236}">
                <a16:creationId xmlns:a16="http://schemas.microsoft.com/office/drawing/2014/main" xmlns="" id="{70D38E9A-94A7-447A-89C1-EB62E888BD09}"/>
              </a:ext>
            </a:extLst>
          </p:cNvPr>
          <p:cNvSpPr/>
          <p:nvPr/>
        </p:nvSpPr>
        <p:spPr>
          <a:xfrm>
            <a:off x="9168342" y="4136416"/>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3" name="Rectangle 202">
            <a:extLst>
              <a:ext uri="{FF2B5EF4-FFF2-40B4-BE49-F238E27FC236}">
                <a16:creationId xmlns:a16="http://schemas.microsoft.com/office/drawing/2014/main" xmlns="" id="{F628A559-BC49-4742-82C4-4124FF63A8B1}"/>
              </a:ext>
            </a:extLst>
          </p:cNvPr>
          <p:cNvSpPr/>
          <p:nvPr/>
        </p:nvSpPr>
        <p:spPr>
          <a:xfrm>
            <a:off x="9168342" y="4941623"/>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4" name="Rectangle 203">
            <a:extLst>
              <a:ext uri="{FF2B5EF4-FFF2-40B4-BE49-F238E27FC236}">
                <a16:creationId xmlns:a16="http://schemas.microsoft.com/office/drawing/2014/main" xmlns="" id="{CEBFB0FE-B591-4089-A1B4-FF85CA99D9DA}"/>
              </a:ext>
            </a:extLst>
          </p:cNvPr>
          <p:cNvSpPr/>
          <p:nvPr/>
        </p:nvSpPr>
        <p:spPr>
          <a:xfrm>
            <a:off x="9168342" y="5769011"/>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Tree>
    <p:extLst>
      <p:ext uri="{BB962C8B-B14F-4D97-AF65-F5344CB8AC3E}">
        <p14:creationId xmlns:p14="http://schemas.microsoft.com/office/powerpoint/2010/main" val="2442960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C9681D9-380A-4EAF-91DB-E07432FF9C3F}"/>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xmlns="" id="{485D1319-7BD4-47DE-B3DF-55B655BB34C4}"/>
              </a:ext>
              <a:ext uri="{C183D7F6-B498-43B3-948B-1728B52AA6E4}">
                <adec:decorative xmlns:adec="http://schemas.microsoft.com/office/drawing/2017/decorative" xmlns=""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xmlns=""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xmlns="" id="{08DED9FB-5603-488F-827B-05F43B91C25A}"/>
              </a:ext>
              <a:ext uri="{C183D7F6-B498-43B3-948B-1728B52AA6E4}">
                <adec:decorative xmlns:adec="http://schemas.microsoft.com/office/drawing/2017/decorative" xmlns=""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CAA70618-CDC0-4C13-8EE9-54ABCDECF7CC}"/>
              </a:ext>
              <a:ext uri="{C183D7F6-B498-43B3-948B-1728B52AA6E4}">
                <adec:decorative xmlns:adec="http://schemas.microsoft.com/office/drawing/2017/decorative" xmlns=""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907212" y="2890391"/>
            <a:ext cx="3800476"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 edit the data-sheets in this template, simply right click and select ‘Edit Data in Excel.’ </a:t>
            </a:r>
          </a:p>
          <a:p>
            <a:endParaRPr lang="en-US" sz="1400" dirty="0">
              <a:solidFill>
                <a:schemeClr val="tx1">
                  <a:lumMod val="75000"/>
                  <a:lumOff val="25000"/>
                </a:schemeClr>
              </a:solidFill>
            </a:endParaRPr>
          </a:p>
          <a:p>
            <a:r>
              <a:rPr lang="en-US" sz="1400" dirty="0">
                <a:solidFill>
                  <a:schemeClr val="tx1">
                    <a:lumMod val="75000"/>
                    <a:lumOff val="25000"/>
                  </a:schemeClr>
                </a:solidFill>
              </a:rPr>
              <a:t>You will then be able to insert your own data and have this automatically reflected in the graph in PowerPoint.</a:t>
            </a: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p:txBody>
          <a:bodyPr/>
          <a:lstStyle/>
          <a:p>
            <a:r>
              <a:rPr lang="en-US" dirty="0"/>
              <a:t>Editing guide</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p:txBody>
          <a:bodyPr/>
          <a:lstStyle/>
          <a:p>
            <a:fld id="{0FD50806-BABF-4915-9689-3B9956D1C75C}" type="slidenum">
              <a:rPr lang="en-US" smtClean="0"/>
              <a:pPr/>
              <a:t>29</a:t>
            </a:fld>
            <a:endParaRPr lang="en-US" dirty="0"/>
          </a:p>
        </p:txBody>
      </p:sp>
      <p:pic>
        <p:nvPicPr>
          <p:cNvPr id="3" name="Picture 2" descr="This is an image of a bar chart and a screen shot explaining how to edit data in Excel. ">
            <a:extLst>
              <a:ext uri="{FF2B5EF4-FFF2-40B4-BE49-F238E27FC236}">
                <a16:creationId xmlns:a16="http://schemas.microsoft.com/office/drawing/2014/main" xmlns="" id="{A87127A4-EA25-5F43-8AB9-B1DDDD47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1504950"/>
            <a:ext cx="5422900" cy="3848100"/>
          </a:xfrm>
          <a:prstGeom prst="rect">
            <a:avLst/>
          </a:prstGeom>
        </p:spPr>
      </p:pic>
    </p:spTree>
    <p:extLst>
      <p:ext uri="{BB962C8B-B14F-4D97-AF65-F5344CB8AC3E}">
        <p14:creationId xmlns:p14="http://schemas.microsoft.com/office/powerpoint/2010/main" val="412966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344765"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xmlns="" id="{7F33D34E-3B2C-4A87-9BBF-B17B0E55653A}"/>
              </a:ext>
            </a:extLst>
          </p:cNvPr>
          <p:cNvSpPr txBox="1"/>
          <p:nvPr/>
        </p:nvSpPr>
        <p:spPr>
          <a:xfrm>
            <a:off x="4899805"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xmlns=""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xmlns=""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xmlns="" id="{C9981A12-3C17-4E5B-8FDB-97C35A7F0E10}"/>
              </a:ext>
            </a:extLst>
          </p:cNvPr>
          <p:cNvSpPr txBox="1"/>
          <p:nvPr/>
        </p:nvSpPr>
        <p:spPr>
          <a:xfrm>
            <a:off x="8803004" y="1129834"/>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xmlns="" id="{E020D77B-7EB7-42A8-902F-8C6DB35DFFD1}"/>
              </a:ext>
            </a:extLst>
          </p:cNvPr>
          <p:cNvSpPr txBox="1"/>
          <p:nvPr/>
        </p:nvSpPr>
        <p:spPr>
          <a:xfrm>
            <a:off x="9182099" y="2044004"/>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xmlns="" id="{A4140ECA-2FFA-48E1-A3A0-B84AB764BD1E}"/>
              </a:ext>
              <a:ext uri="{C183D7F6-B498-43B3-948B-1728B52AA6E4}">
                <adec:decorative xmlns:adec="http://schemas.microsoft.com/office/drawing/2017/decorative" xmlns="" val="1"/>
              </a:ext>
            </a:extLst>
          </p:cNvPr>
          <p:cNvSpPr/>
          <p:nvPr/>
        </p:nvSpPr>
        <p:spPr>
          <a:xfrm>
            <a:off x="304800" y="1038207"/>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9"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20810" y="974478"/>
            <a:ext cx="10162209"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xmlns="" id="{34E6A733-6D36-4A84-BDB5-DD441F5ECC0D}"/>
              </a:ext>
              <a:ext uri="{C183D7F6-B498-43B3-948B-1728B52AA6E4}">
                <adec:decorative xmlns:adec="http://schemas.microsoft.com/office/drawing/2017/decorative" xmlns=""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2801630" y="820996"/>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xmlns="" id="{95AA9EEC-2111-4F7B-A2BC-348C6CE11F68}"/>
              </a:ext>
              <a:ext uri="{C183D7F6-B498-43B3-948B-1728B52AA6E4}">
                <adec:decorative xmlns:adec="http://schemas.microsoft.com/office/drawing/2017/decorative" xmlns="" val="1"/>
              </a:ext>
            </a:extLst>
          </p:cNvPr>
          <p:cNvSpPr/>
          <p:nvPr/>
        </p:nvSpPr>
        <p:spPr>
          <a:xfrm>
            <a:off x="304800" y="974478"/>
            <a:ext cx="11520083" cy="540162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6</a:t>
            </a:fld>
            <a:endParaRPr lang="en-US" dirty="0"/>
          </a:p>
        </p:txBody>
      </p:sp>
      <p:pic>
        <p:nvPicPr>
          <p:cNvPr id="3" name="Picture 2">
            <a:extLst>
              <a:ext uri="{FF2B5EF4-FFF2-40B4-BE49-F238E27FC236}">
                <a16:creationId xmlns:a16="http://schemas.microsoft.com/office/drawing/2014/main" xmlns=""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xmlns=""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xmlns=""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xmlns="" id="{8BD876C6-669B-4A3D-B404-2364FED770D4}"/>
              </a:ext>
              <a:ext uri="{C183D7F6-B498-43B3-948B-1728B52AA6E4}">
                <adec:decorative xmlns:adec="http://schemas.microsoft.com/office/drawing/2017/decorative" xmlns=""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xmlns=""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xmlns=""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xmlns=""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xmlns=""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2085</Words>
  <Application>Microsoft Office PowerPoint</Application>
  <PresentationFormat>Custom</PresentationFormat>
  <Paragraphs>259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NYC 311</vt:lpstr>
      <vt:lpstr>NYC 311</vt:lpstr>
      <vt:lpstr>Data preparation</vt:lpstr>
      <vt:lpstr>Data - AFTER</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Supervised learning</vt:lpstr>
      <vt:lpstr>Supervised learning</vt:lpstr>
      <vt:lpstr>Supervised learning</vt:lpstr>
      <vt:lpstr>dashboard</vt:lpstr>
      <vt:lpstr>dashboard</vt:lpstr>
      <vt:lpstr>dashboard</vt:lpstr>
      <vt:lpstr>dashboard</vt:lpstr>
      <vt:lpstr>dashboard</vt:lpstr>
      <vt:lpstr>Slide 10</vt:lpstr>
      <vt:lpstr>Editing guide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2020-04-08T10:22:18Z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