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8" r:id="rId6"/>
    <p:sldId id="257" r:id="rId7"/>
    <p:sldId id="268" r:id="rId8"/>
    <p:sldId id="269" r:id="rId9"/>
    <p:sldId id="291" r:id="rId10"/>
    <p:sldId id="270" r:id="rId11"/>
    <p:sldId id="26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7879" autoAdjust="0"/>
  </p:normalViewPr>
  <p:slideViewPr>
    <p:cSldViewPr snapToGrid="0" showGuides="1">
      <p:cViewPr varScale="1">
        <p:scale>
          <a:sx n="85" d="100"/>
          <a:sy n="85" d="100"/>
        </p:scale>
        <p:origin x="1500" y="60"/>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r>
              <a:rPr lang="en-IN" dirty="0"/>
              <a:t>Analysis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799107656"/>
        <c:axId val="799103736"/>
        <c:axId val="0"/>
      </c:bar3DChart>
      <c:catAx>
        <c:axId val="799107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3736"/>
        <c:crosses val="autoZero"/>
        <c:auto val="1"/>
        <c:lblAlgn val="ctr"/>
        <c:lblOffset val="100"/>
        <c:noMultiLvlLbl val="0"/>
      </c:catAx>
      <c:valAx>
        <c:axId val="799103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7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4/8/2020</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62237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 both years 2018 and 2019 it takes more than 400hrs to fix the Unsanitary Condition issues. Other issues like water leak, Plumbing, Paint/Plaster, Request Large Bulky Item Collection took same amount of time in both years. Where the time taken for fixing the Water System issues is considerably reduced in the year 2019 from almost 400hrs to slightly above 100hrs. For all other issues the time to resolve the issues is same in both years. Least time taken for issues like, Commercial, Residential Noise, Street Noise, Heat/Hot water issue, Blocked </a:t>
            </a:r>
            <a:r>
              <a:rPr lang="en-US" sz="1200" b="0" i="0" kern="1200" dirty="0" err="1">
                <a:solidFill>
                  <a:schemeClr val="tx1"/>
                </a:solidFill>
                <a:effectLst/>
                <a:latin typeface="+mn-lt"/>
                <a:ea typeface="+mn-ea"/>
                <a:cs typeface="+mn-cs"/>
              </a:rPr>
              <a:t>Driweway</a:t>
            </a:r>
            <a:r>
              <a:rPr lang="en-US" sz="1200" b="0" i="0" kern="1200" dirty="0">
                <a:solidFill>
                  <a:schemeClr val="tx1"/>
                </a:solidFill>
                <a:effectLst/>
                <a:latin typeface="+mn-lt"/>
                <a:ea typeface="+mn-ea"/>
                <a:cs typeface="+mn-cs"/>
              </a:rPr>
              <a:t>, which is less than 100hrs.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were 4 Agencies(Department of Housing Preservation and Development, New York City Police Department, Department of Environmental Protection, Department of Sanitation) handling specific complaints in 2018 which got increased to 5 by adding DOITT(Department of Information Technology and Telecommunications). Here is the breakdown </a:t>
            </a:r>
            <a:r>
              <a:rPr lang="en-US" sz="1200" b="0" i="0" kern="1200" dirty="0" err="1">
                <a:solidFill>
                  <a:schemeClr val="tx1"/>
                </a:solidFill>
                <a:effectLst/>
                <a:latin typeface="+mn-lt"/>
                <a:ea typeface="+mn-ea"/>
                <a:cs typeface="+mn-cs"/>
              </a:rPr>
              <a:t>graphes</a:t>
            </a:r>
            <a:r>
              <a:rPr lang="en-US" sz="1200" b="0" i="0" kern="1200" dirty="0">
                <a:solidFill>
                  <a:schemeClr val="tx1"/>
                </a:solidFill>
                <a:effectLst/>
                <a:latin typeface="+mn-lt"/>
                <a:ea typeface="+mn-ea"/>
                <a:cs typeface="+mn-cs"/>
              </a:rPr>
              <a:t> department wise.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Hourly Analysis: Similar hourly trend in call volumes for Type-A, Type-B, Type-C complaints from 2018 to 2019. Maximum volume of Type-A complaints recorded from 9:00 am to 5:00 pm. For Type-C(Noise) an expected U-Shaped plot can be observed where we see an increases after midnight between 1:00 am to 2:00 am and then again starts increasing again after 8:00 pm in the night.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Daily Analysis: Call volumes have pretty much been consistent on a daily basis. We could not identify any such specific days in a month where the call volume were observed to have a sharp increase or decrease. However (Type-B) Parking in New York City which is often seen as a coveted luxury, had a consistent higher number of complaints on a daily basis along with a rise in complaints from 2018 to 2019.</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4031192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1140887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27</a:t>
            </a:fld>
            <a:endParaRPr lang="en-US" dirty="0"/>
          </a:p>
        </p:txBody>
      </p:sp>
    </p:spTree>
    <p:extLst>
      <p:ext uri="{BB962C8B-B14F-4D97-AF65-F5344CB8AC3E}">
        <p14:creationId xmlns:p14="http://schemas.microsoft.com/office/powerpoint/2010/main" val="222189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28</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Entire project is divided into three phases which involve:</a:t>
            </a:r>
          </a:p>
          <a:p>
            <a:pPr rtl="0" fontAlgn="base"/>
            <a:br>
              <a:rPr lang="en-US" b="0" dirty="0">
                <a:effectLst/>
              </a:rPr>
            </a:br>
            <a:r>
              <a:rPr lang="en-US" sz="1200" b="0" i="0" u="none" strike="noStrike" kern="1200" dirty="0">
                <a:solidFill>
                  <a:schemeClr val="tx1"/>
                </a:solidFill>
                <a:effectLst/>
                <a:latin typeface="+mn-lt"/>
                <a:ea typeface="+mn-ea"/>
                <a:cs typeface="+mn-cs"/>
              </a:rPr>
              <a:t>General request trend Analysis</a:t>
            </a:r>
          </a:p>
          <a:p>
            <a:pPr rtl="0" fontAlgn="base"/>
            <a:r>
              <a:rPr lang="en-US" sz="1200" b="0" i="0" u="none" strike="noStrike" kern="1200" dirty="0">
                <a:solidFill>
                  <a:schemeClr val="tx1"/>
                </a:solidFill>
                <a:effectLst/>
                <a:latin typeface="+mn-lt"/>
                <a:ea typeface="+mn-ea"/>
                <a:cs typeface="+mn-cs"/>
              </a:rPr>
              <a:t>Clustering Task - (Unsupervised Learning)</a:t>
            </a:r>
          </a:p>
          <a:p>
            <a:pPr rtl="0" fontAlgn="base"/>
            <a:r>
              <a:rPr lang="en-US" sz="1200" b="0" i="0" u="none" strike="noStrike" kern="1200" dirty="0">
                <a:solidFill>
                  <a:schemeClr val="tx1"/>
                </a:solidFill>
                <a:effectLst/>
                <a:latin typeface="+mn-lt"/>
                <a:ea typeface="+mn-ea"/>
                <a:cs typeface="+mn-cs"/>
              </a:rPr>
              <a:t>Supervised Learning Task</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74701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graph it is evident that, in the year 2018 and in 2019 the most number of complaints received for Heat/Hot Water issues and Residential Noise. There were more than 200,000 complaints related to Heat/Hot water, while In 2019 the residential noise complaints were higher than 2018. In 2018 Requests to collect large bulky items were almost 175,000 which reduced to 100,000 in 2019. Complaints about illegal parking is similar(Above 100,000) in both years. There were between 50,000 and 75,000 number of complaints related to Noise, Street/Sidewalk noise, Paint/Plaster, Plumbing, Unsanitary Condition and Water System were reported in both years. The least number of complaints obtained in both years are for Water Leak issues and Commercial noise which were less than 50,000.</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69719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4" name="Picture 3">
            <a:extLst>
              <a:ext uri="{FF2B5EF4-FFF2-40B4-BE49-F238E27FC236}">
                <a16:creationId xmlns:a16="http://schemas.microsoft.com/office/drawing/2014/main" id="{A69B834D-20A4-47B4-B755-821DFC202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38" y="2275151"/>
            <a:ext cx="10940605" cy="3720182"/>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3" name="Picture 2">
            <a:extLst>
              <a:ext uri="{FF2B5EF4-FFF2-40B4-BE49-F238E27FC236}">
                <a16:creationId xmlns:a16="http://schemas.microsoft.com/office/drawing/2014/main" id="{2267D365-EC55-4233-BFC7-AD2752B51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47" y="2249752"/>
            <a:ext cx="11228098" cy="3611402"/>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4" name="Picture 3">
            <a:extLst>
              <a:ext uri="{FF2B5EF4-FFF2-40B4-BE49-F238E27FC236}">
                <a16:creationId xmlns:a16="http://schemas.microsoft.com/office/drawing/2014/main" id="{43261CA1-6F8C-4848-B7B6-4C9DBC382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47" y="2027651"/>
            <a:ext cx="10907609" cy="3938434"/>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15</a:t>
            </a:fld>
            <a:endParaRPr lang="en-US" dirty="0"/>
          </a:p>
        </p:txBody>
      </p:sp>
      <p:pic>
        <p:nvPicPr>
          <p:cNvPr id="3" name="Picture 2">
            <a:extLst>
              <a:ext uri="{FF2B5EF4-FFF2-40B4-BE49-F238E27FC236}">
                <a16:creationId xmlns:a16="http://schemas.microsoft.com/office/drawing/2014/main"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1DD0A07-61DE-4E81-8F2E-A055D2198514}"/>
              </a:ext>
              <a:ext uri="{C183D7F6-B498-43B3-948B-1728B52AA6E4}">
                <adec:decorative xmlns:adec="http://schemas.microsoft.com/office/drawing/2017/decorative"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221599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Objective :  To predict the closure time for a particular request</a:t>
            </a:r>
          </a:p>
          <a:p>
            <a:endParaRPr lang="en-US" sz="2400" b="1" dirty="0">
              <a:solidFill>
                <a:schemeClr val="tx1">
                  <a:lumMod val="75000"/>
                  <a:lumOff val="25000"/>
                </a:schemeClr>
              </a:solidFill>
            </a:endParaRPr>
          </a:p>
          <a:p>
            <a:r>
              <a:rPr lang="en-US" sz="2400" b="1" dirty="0">
                <a:solidFill>
                  <a:schemeClr val="tx1">
                    <a:lumMod val="75000"/>
                    <a:lumOff val="25000"/>
                  </a:schemeClr>
                </a:solidFill>
              </a:rPr>
              <a:t>Models:</a:t>
            </a:r>
          </a:p>
          <a:p>
            <a:pPr marL="800100" lvl="1" indent="-342900">
              <a:buFont typeface="Wingdings" panose="05000000000000000000" pitchFamily="2" charset="2"/>
              <a:buChar char="q"/>
            </a:pPr>
            <a:r>
              <a:rPr lang="en-US" sz="2400" b="1" dirty="0">
                <a:solidFill>
                  <a:schemeClr val="tx1">
                    <a:lumMod val="75000"/>
                    <a:lumOff val="25000"/>
                  </a:schemeClr>
                </a:solidFill>
              </a:rPr>
              <a:t>Linear Regression</a:t>
            </a:r>
          </a:p>
          <a:p>
            <a:pPr marL="800100" lvl="1" indent="-342900">
              <a:buFont typeface="Wingdings" panose="05000000000000000000" pitchFamily="2" charset="2"/>
              <a:buChar char="q"/>
            </a:pPr>
            <a:r>
              <a:rPr lang="en-US" sz="2400" b="1" dirty="0">
                <a:solidFill>
                  <a:schemeClr val="tx1">
                    <a:lumMod val="75000"/>
                    <a:lumOff val="25000"/>
                  </a:schemeClr>
                </a:solidFill>
              </a:rPr>
              <a:t>Random Forest</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a:t>
            </a:r>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21</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836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406265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Data Preparation:</a:t>
            </a:r>
          </a:p>
          <a:p>
            <a:pPr marL="800100" lvl="1" indent="-342900">
              <a:buFont typeface="Wingdings" panose="05000000000000000000" pitchFamily="2" charset="2"/>
              <a:buChar char="q"/>
            </a:pPr>
            <a:r>
              <a:rPr lang="en-US" sz="2400" b="1" dirty="0">
                <a:solidFill>
                  <a:schemeClr val="tx1">
                    <a:lumMod val="75000"/>
                    <a:lumOff val="25000"/>
                  </a:schemeClr>
                </a:solidFill>
              </a:rPr>
              <a:t>Categorical columns present</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different category into a single feature with value 1 if the data is of that category</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new columns into feature vectors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Hyper parameters selection:</a:t>
            </a:r>
          </a:p>
          <a:p>
            <a:pPr marL="800100" lvl="1" indent="-342900">
              <a:buFont typeface="Wingdings" panose="05000000000000000000" pitchFamily="2" charset="2"/>
              <a:buChar char="q"/>
            </a:pPr>
            <a:r>
              <a:rPr lang="en-US" sz="2400" b="1" dirty="0">
                <a:solidFill>
                  <a:schemeClr val="tx1">
                    <a:lumMod val="75000"/>
                    <a:lumOff val="25000"/>
                  </a:schemeClr>
                </a:solidFill>
              </a:rPr>
              <a:t>3 Fold cross validation</a:t>
            </a:r>
          </a:p>
          <a:p>
            <a:pPr marL="800100" lvl="1" indent="-342900">
              <a:buFont typeface="Wingdings" panose="05000000000000000000" pitchFamily="2" charset="2"/>
              <a:buChar char="q"/>
            </a:pPr>
            <a:r>
              <a:rPr lang="en-US" sz="2400" b="1" dirty="0" err="1">
                <a:solidFill>
                  <a:schemeClr val="tx1">
                    <a:lumMod val="75000"/>
                    <a:lumOff val="25000"/>
                  </a:schemeClr>
                </a:solidFill>
              </a:rPr>
              <a:t>ParamGrid</a:t>
            </a:r>
            <a:r>
              <a:rPr lang="en-US" sz="2400" b="1" dirty="0">
                <a:solidFill>
                  <a:schemeClr val="tx1">
                    <a:lumMod val="75000"/>
                    <a:lumOff val="25000"/>
                  </a:schemeClr>
                </a:solidFill>
              </a:rPr>
              <a:t> with list of possible hyper parameters</a:t>
            </a:r>
          </a:p>
          <a:p>
            <a:pPr marL="800100" lvl="1" indent="-342900">
              <a:buFont typeface="Wingdings" panose="05000000000000000000" pitchFamily="2" charset="2"/>
              <a:buChar char="q"/>
            </a:pPr>
            <a:r>
              <a:rPr lang="en-US" sz="2400" b="1" dirty="0">
                <a:solidFill>
                  <a:schemeClr val="tx1">
                    <a:lumMod val="75000"/>
                    <a:lumOff val="25000"/>
                  </a:schemeClr>
                </a:solidFill>
              </a:rPr>
              <a:t>CV selects best hyper parameters from </a:t>
            </a:r>
            <a:r>
              <a:rPr lang="en-US" sz="2400" b="1" dirty="0" err="1">
                <a:solidFill>
                  <a:schemeClr val="tx1">
                    <a:lumMod val="75000"/>
                    <a:lumOff val="25000"/>
                  </a:schemeClr>
                </a:solidFill>
              </a:rPr>
              <a:t>ParamGrid</a:t>
            </a:r>
            <a:r>
              <a:rPr lang="en-US" sz="2400" b="1" dirty="0">
                <a:solidFill>
                  <a:schemeClr val="tx1">
                    <a:lumMod val="75000"/>
                    <a:lumOff val="25000"/>
                  </a:schemeClr>
                </a:solidFill>
              </a:rPr>
              <a:t>.</a:t>
            </a: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22</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65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369331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Training:</a:t>
            </a:r>
          </a:p>
          <a:p>
            <a:pPr marL="800100" lvl="1" indent="-342900">
              <a:buFont typeface="Wingdings" panose="05000000000000000000" pitchFamily="2" charset="2"/>
              <a:buChar char="q"/>
            </a:pPr>
            <a:r>
              <a:rPr lang="en-US" sz="2400" b="1" dirty="0">
                <a:solidFill>
                  <a:schemeClr val="tx1">
                    <a:lumMod val="75000"/>
                    <a:lumOff val="25000"/>
                  </a:schemeClr>
                </a:solidFill>
              </a:rPr>
              <a:t>All three models were trained with best hyper parameters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Evaluation:</a:t>
            </a:r>
          </a:p>
          <a:p>
            <a:pPr marL="800100" lvl="1" indent="-342900">
              <a:buFont typeface="Wingdings" panose="05000000000000000000" pitchFamily="2" charset="2"/>
              <a:buChar char="q"/>
            </a:pPr>
            <a:r>
              <a:rPr lang="en-US" sz="2400" b="1" dirty="0">
                <a:solidFill>
                  <a:schemeClr val="tx1">
                    <a:lumMod val="75000"/>
                    <a:lumOff val="25000"/>
                  </a:schemeClr>
                </a:solidFill>
              </a:rPr>
              <a:t>RMSE(Root Mean Squared Error).</a:t>
            </a:r>
          </a:p>
          <a:p>
            <a:pPr marL="800100" lvl="1" indent="-342900">
              <a:buFont typeface="Wingdings" panose="05000000000000000000" pitchFamily="2" charset="2"/>
              <a:buChar char="q"/>
            </a:pPr>
            <a:r>
              <a:rPr lang="en-US" sz="2400" b="1" dirty="0">
                <a:solidFill>
                  <a:schemeClr val="tx1">
                    <a:lumMod val="75000"/>
                    <a:lumOff val="25000"/>
                  </a:schemeClr>
                </a:solidFill>
              </a:rPr>
              <a:t>R2</a:t>
            </a:r>
          </a:p>
          <a:p>
            <a:endParaRPr lang="en-US" sz="2400" b="1" dirty="0">
              <a:solidFill>
                <a:schemeClr val="tx1">
                  <a:lumMod val="75000"/>
                  <a:lumOff val="25000"/>
                </a:schemeClr>
              </a:solidFill>
            </a:endParaRPr>
          </a:p>
          <a:p>
            <a:r>
              <a:rPr lang="en-US" sz="2400" b="1" dirty="0">
                <a:solidFill>
                  <a:schemeClr val="tx1">
                    <a:lumMod val="75000"/>
                    <a:lumOff val="25000"/>
                  </a:schemeClr>
                </a:solidFill>
              </a:rPr>
              <a:t>Best Model:</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 with RMSE= 188.60 and R2 = 0.3602</a:t>
            </a: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23</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417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CLUSTERING</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24</a:t>
            </a:fld>
            <a:endParaRPr lang="en-US" dirty="0"/>
          </a:p>
        </p:txBody>
      </p:sp>
      <p:sp>
        <p:nvSpPr>
          <p:cNvPr id="147" name="TextBox 57">
            <a:extLst>
              <a:ext uri="{FF2B5EF4-FFF2-40B4-BE49-F238E27FC236}">
                <a16:creationId xmlns:a16="http://schemas.microsoft.com/office/drawing/2014/main" id="{A90F6D22-2C9A-4E5A-9245-FAC750A2B3D5}"/>
              </a:ext>
            </a:extLst>
          </p:cNvPr>
          <p:cNvSpPr txBox="1"/>
          <p:nvPr/>
        </p:nvSpPr>
        <p:spPr>
          <a:xfrm>
            <a:off x="670644" y="1470462"/>
            <a:ext cx="10788394" cy="4431983"/>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2400" b="1" dirty="0">
                <a:solidFill>
                  <a:schemeClr val="tx1">
                    <a:lumMod val="75000"/>
                    <a:lumOff val="25000"/>
                  </a:schemeClr>
                </a:solidFill>
              </a:rPr>
              <a:t>Running K-Means clustering algorithm over various zip codes available in the Cleaned Data Set.</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Analyzing the resulting clusters of zip codes to uncover any underlying similarity or patterns in the way complaints are being raised from a group of zip codes.</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Problem Formulation : </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742950" lvl="1" indent="-285750" algn="just">
              <a:buFont typeface="Wingdings" panose="05000000000000000000" pitchFamily="2" charset="2"/>
              <a:buChar char="q"/>
            </a:pPr>
            <a:r>
              <a:rPr lang="en-US" sz="2400" b="1" dirty="0">
                <a:solidFill>
                  <a:schemeClr val="tx1">
                    <a:lumMod val="75000"/>
                    <a:lumOff val="25000"/>
                  </a:schemeClr>
                </a:solidFill>
              </a:rPr>
              <a:t>Each Unique Zip-Code was represented as a 13-D standardized vector of </a:t>
            </a:r>
            <a:r>
              <a:rPr lang="en-US" sz="2400" b="1" dirty="0" err="1">
                <a:solidFill>
                  <a:schemeClr val="tx1">
                    <a:lumMod val="75000"/>
                    <a:lumOff val="25000"/>
                  </a:schemeClr>
                </a:solidFill>
              </a:rPr>
              <a:t>Complaint_Type</a:t>
            </a:r>
            <a:r>
              <a:rPr lang="en-US" sz="2400" b="1" dirty="0">
                <a:solidFill>
                  <a:schemeClr val="tx1">
                    <a:lumMod val="75000"/>
                    <a:lumOff val="25000"/>
                  </a:schemeClr>
                </a:solidFill>
              </a:rPr>
              <a:t> count.</a:t>
            </a:r>
          </a:p>
          <a:p>
            <a:pPr marL="742950" lvl="1" indent="-285750" algn="just">
              <a:buFont typeface="Wingdings" panose="05000000000000000000" pitchFamily="2" charset="2"/>
              <a:buChar char="q"/>
            </a:pPr>
            <a:r>
              <a:rPr lang="en-US" sz="2400" b="1" dirty="0">
                <a:solidFill>
                  <a:schemeClr val="tx1">
                    <a:lumMod val="75000"/>
                    <a:lumOff val="25000"/>
                  </a:schemeClr>
                </a:solidFill>
              </a:rPr>
              <a:t>Ran K-Means simulation runs starting from 2 Clusters up to 20 Clusters and tried plotting an Elbow curve shown in the figure below.</a:t>
            </a:r>
          </a:p>
        </p:txBody>
      </p:sp>
      <p:sp>
        <p:nvSpPr>
          <p:cNvPr id="148" name="Rectangle 147">
            <a:extLst>
              <a:ext uri="{FF2B5EF4-FFF2-40B4-BE49-F238E27FC236}">
                <a16:creationId xmlns:a16="http://schemas.microsoft.com/office/drawing/2014/main" id="{66B02F3E-A224-45A3-9B36-5B57A5454223}"/>
              </a:ext>
              <a:ext uri="{C183D7F6-B498-43B3-948B-1728B52AA6E4}">
                <adec:decorative xmlns:adec="http://schemas.microsoft.com/office/drawing/2017/decorative" val="1"/>
              </a:ext>
            </a:extLst>
          </p:cNvPr>
          <p:cNvSpPr/>
          <p:nvPr/>
        </p:nvSpPr>
        <p:spPr>
          <a:xfrm>
            <a:off x="304800" y="1124262"/>
            <a:ext cx="11520083" cy="512438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781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25</a:t>
            </a:fld>
            <a:endParaRPr lang="en-US" dirty="0"/>
          </a:p>
        </p:txBody>
      </p:sp>
      <p:pic>
        <p:nvPicPr>
          <p:cNvPr id="1026" name="Picture 2">
            <a:extLst>
              <a:ext uri="{FF2B5EF4-FFF2-40B4-BE49-F238E27FC236}">
                <a16:creationId xmlns:a16="http://schemas.microsoft.com/office/drawing/2014/main" id="{228719D7-ED72-4806-B574-7A15242D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61" y="2666999"/>
            <a:ext cx="10268262" cy="227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99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26</a:t>
            </a:fld>
            <a:endParaRPr lang="en-US" dirty="0"/>
          </a:p>
        </p:txBody>
      </p:sp>
      <p:pic>
        <p:nvPicPr>
          <p:cNvPr id="3074" name="Picture 2">
            <a:extLst>
              <a:ext uri="{FF2B5EF4-FFF2-40B4-BE49-F238E27FC236}">
                <a16:creationId xmlns:a16="http://schemas.microsoft.com/office/drawing/2014/main" id="{92DFC295-9DB8-4259-8960-E886559C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72" y="1681360"/>
            <a:ext cx="2133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FAFA492-2C4F-403C-AFAD-F0D489A58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22" y="3182296"/>
            <a:ext cx="4152900" cy="28860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57">
            <a:extLst>
              <a:ext uri="{FF2B5EF4-FFF2-40B4-BE49-F238E27FC236}">
                <a16:creationId xmlns:a16="http://schemas.microsoft.com/office/drawing/2014/main" id="{4382966D-6C28-4E14-A86A-DDB562D00209}"/>
              </a:ext>
            </a:extLst>
          </p:cNvPr>
          <p:cNvSpPr txBox="1"/>
          <p:nvPr/>
        </p:nvSpPr>
        <p:spPr>
          <a:xfrm>
            <a:off x="4881540" y="2587861"/>
            <a:ext cx="6630906" cy="2954655"/>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400" b="1" dirty="0">
                <a:solidFill>
                  <a:schemeClr val="tx1">
                    <a:lumMod val="75000"/>
                    <a:lumOff val="25000"/>
                  </a:schemeClr>
                </a:solidFill>
              </a:rPr>
              <a:t>The cost(J) on Y-Axis in the plot represents - Inertia which is the sum of squared distances of samples to their closest cluster center. </a:t>
            </a:r>
          </a:p>
          <a:p>
            <a:pPr lvl="1" algn="just"/>
            <a:endParaRPr lang="en-US" sz="2400" b="1" dirty="0">
              <a:solidFill>
                <a:schemeClr val="tx1">
                  <a:lumMod val="75000"/>
                  <a:lumOff val="25000"/>
                </a:schemeClr>
              </a:solidFill>
            </a:endParaRPr>
          </a:p>
          <a:p>
            <a:pPr lvl="1" algn="just"/>
            <a:r>
              <a:rPr lang="en-US" sz="2400" b="1" dirty="0">
                <a:solidFill>
                  <a:schemeClr val="tx1">
                    <a:lumMod val="75000"/>
                    <a:lumOff val="25000"/>
                  </a:schemeClr>
                </a:solidFill>
              </a:rPr>
              <a:t>Elbow at approximately K = 8. Therefore selected 8 as the value for the number of clusters and re-ran K-Means to obtain the results.</a:t>
            </a:r>
          </a:p>
        </p:txBody>
      </p:sp>
    </p:spTree>
    <p:extLst>
      <p:ext uri="{BB962C8B-B14F-4D97-AF65-F5344CB8AC3E}">
        <p14:creationId xmlns:p14="http://schemas.microsoft.com/office/powerpoint/2010/main" val="1817023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272976"/>
            <a:ext cx="11520083" cy="4975672"/>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27</a:t>
            </a:fld>
            <a:endParaRPr lang="en-US" dirty="0"/>
          </a:p>
        </p:txBody>
      </p:sp>
      <p:sp>
        <p:nvSpPr>
          <p:cNvPr id="36" name="TextBox 57">
            <a:extLst>
              <a:ext uri="{FF2B5EF4-FFF2-40B4-BE49-F238E27FC236}">
                <a16:creationId xmlns:a16="http://schemas.microsoft.com/office/drawing/2014/main" id="{4382966D-6C28-4E14-A86A-DDB562D00209}"/>
              </a:ext>
            </a:extLst>
          </p:cNvPr>
          <p:cNvSpPr txBox="1"/>
          <p:nvPr/>
        </p:nvSpPr>
        <p:spPr>
          <a:xfrm>
            <a:off x="77041" y="1464802"/>
            <a:ext cx="11600609" cy="175432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200" b="1" dirty="0">
                <a:solidFill>
                  <a:schemeClr val="tx1">
                    <a:lumMod val="75000"/>
                    <a:lumOff val="25000"/>
                  </a:schemeClr>
                </a:solidFill>
              </a:rPr>
              <a:t>Municipal authorities can divide the entire New York city zip-codes into 8 Non-Emergency-Service-Groups (based on 8 clusters) and further allocate resources to these groups based on the more frequent and common complaint types within that group of.</a:t>
            </a:r>
          </a:p>
          <a:p>
            <a:pPr lvl="1" algn="just"/>
            <a:endParaRPr lang="en-US" sz="2400" b="1" dirty="0">
              <a:solidFill>
                <a:schemeClr val="tx1">
                  <a:lumMod val="75000"/>
                  <a:lumOff val="25000"/>
                </a:schemeClr>
              </a:solidFill>
            </a:endParaRPr>
          </a:p>
          <a:p>
            <a:pPr lvl="1" algn="just"/>
            <a:endParaRPr lang="en-US" sz="2400" b="1" dirty="0">
              <a:solidFill>
                <a:schemeClr val="tx1">
                  <a:lumMod val="75000"/>
                  <a:lumOff val="25000"/>
                </a:schemeClr>
              </a:solidFill>
            </a:endParaRPr>
          </a:p>
        </p:txBody>
      </p:sp>
      <p:pic>
        <p:nvPicPr>
          <p:cNvPr id="3" name="Picture 2">
            <a:extLst>
              <a:ext uri="{FF2B5EF4-FFF2-40B4-BE49-F238E27FC236}">
                <a16:creationId xmlns:a16="http://schemas.microsoft.com/office/drawing/2014/main" id="{1F0ED8C7-45D3-4816-8FCA-23A6F4746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50" y="2957000"/>
            <a:ext cx="11333333" cy="2723809"/>
          </a:xfrm>
          <a:prstGeom prst="rect">
            <a:avLst/>
          </a:prstGeom>
        </p:spPr>
      </p:pic>
    </p:spTree>
    <p:extLst>
      <p:ext uri="{BB962C8B-B14F-4D97-AF65-F5344CB8AC3E}">
        <p14:creationId xmlns:p14="http://schemas.microsoft.com/office/powerpoint/2010/main" val="2803176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514098" y="1331197"/>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id="{7F33D34E-3B2C-4A87-9BBF-B17B0E55653A}"/>
              </a:ext>
            </a:extLst>
          </p:cNvPr>
          <p:cNvSpPr txBox="1"/>
          <p:nvPr/>
        </p:nvSpPr>
        <p:spPr>
          <a:xfrm>
            <a:off x="4798205" y="1379963"/>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id="{C9981A12-3C17-4E5B-8FDB-97C35A7F0E10}"/>
              </a:ext>
            </a:extLst>
          </p:cNvPr>
          <p:cNvSpPr txBox="1"/>
          <p:nvPr/>
        </p:nvSpPr>
        <p:spPr>
          <a:xfrm>
            <a:off x="8498204" y="1370852"/>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id="{E020D77B-7EB7-42A8-902F-8C6DB35DFFD1}"/>
              </a:ext>
            </a:extLst>
          </p:cNvPr>
          <p:cNvSpPr txBox="1"/>
          <p:nvPr/>
        </p:nvSpPr>
        <p:spPr>
          <a:xfrm>
            <a:off x="9083255" y="2072829"/>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id="{A4140ECA-2FFA-48E1-A3A0-B84AB764BD1E}"/>
              </a:ext>
              <a:ext uri="{C183D7F6-B498-43B3-948B-1728B52AA6E4}">
                <adec:decorative xmlns:adec="http://schemas.microsoft.com/office/drawing/2017/decorative" val="1"/>
              </a:ext>
            </a:extLst>
          </p:cNvPr>
          <p:cNvSpPr/>
          <p:nvPr/>
        </p:nvSpPr>
        <p:spPr>
          <a:xfrm>
            <a:off x="304800" y="1174044"/>
            <a:ext cx="11520083" cy="5291814"/>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67117" y="974478"/>
            <a:ext cx="11457766"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tx1">
                  <a:lumMod val="75000"/>
                  <a:lumOff val="25000"/>
                </a:schemeClr>
              </a:solidFill>
            </a:endParaRPr>
          </a:p>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1127960"/>
            <a:ext cx="11520083" cy="524072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174164" y="1678952"/>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endParaRPr lang="en-US" sz="3600" dirty="0"/>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id="{95AA9EEC-2111-4F7B-A2BC-348C6CE11F68}"/>
              </a:ext>
              <a:ext uri="{C183D7F6-B498-43B3-948B-1728B52AA6E4}">
                <adec:decorative xmlns:adec="http://schemas.microsoft.com/office/drawing/2017/decorative" val="1"/>
              </a:ext>
            </a:extLst>
          </p:cNvPr>
          <p:cNvSpPr/>
          <p:nvPr/>
        </p:nvSpPr>
        <p:spPr>
          <a:xfrm>
            <a:off x="304800" y="1075418"/>
            <a:ext cx="11520083" cy="530068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47">
            <a:extLst>
              <a:ext uri="{FF2B5EF4-FFF2-40B4-BE49-F238E27FC236}">
                <a16:creationId xmlns:a16="http://schemas.microsoft.com/office/drawing/2014/main" id="{A38ACBDC-6517-4AC8-818D-FF9125DEF9E7}"/>
              </a:ext>
            </a:extLst>
          </p:cNvPr>
          <p:cNvSpPr txBox="1"/>
          <p:nvPr/>
        </p:nvSpPr>
        <p:spPr>
          <a:xfrm>
            <a:off x="5302959"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57 minutes</a:t>
            </a:r>
            <a:endParaRPr lang="en-US" sz="36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2A689BC-B2F7-450F-8323-799D7D2D8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5" y="1141411"/>
            <a:ext cx="1517837" cy="1204151"/>
          </a:xfrm>
          <a:prstGeom prst="rect">
            <a:avLst/>
          </a:prstGeom>
        </p:spPr>
      </p:pic>
      <p:sp>
        <p:nvSpPr>
          <p:cNvPr id="4" name="Plus Sign 3">
            <a:extLst>
              <a:ext uri="{FF2B5EF4-FFF2-40B4-BE49-F238E27FC236}">
                <a16:creationId xmlns:a16="http://schemas.microsoft.com/office/drawing/2014/main" id="{6A72FE21-37C0-48FE-9A26-3CB78625C5B4}"/>
              </a:ext>
            </a:extLst>
          </p:cNvPr>
          <p:cNvSpPr/>
          <p:nvPr/>
        </p:nvSpPr>
        <p:spPr>
          <a:xfrm>
            <a:off x="1968576" y="1393786"/>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Plus Sign 11">
            <a:extLst>
              <a:ext uri="{FF2B5EF4-FFF2-40B4-BE49-F238E27FC236}">
                <a16:creationId xmlns:a16="http://schemas.microsoft.com/office/drawing/2014/main" id="{38236665-A00D-450C-B5C1-0CAE55E7D4D0}"/>
              </a:ext>
            </a:extLst>
          </p:cNvPr>
          <p:cNvSpPr/>
          <p:nvPr/>
        </p:nvSpPr>
        <p:spPr>
          <a:xfrm>
            <a:off x="4826363" y="1352309"/>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Equals 8">
            <a:extLst>
              <a:ext uri="{FF2B5EF4-FFF2-40B4-BE49-F238E27FC236}">
                <a16:creationId xmlns:a16="http://schemas.microsoft.com/office/drawing/2014/main" id="{BC7B1335-8381-4D9D-9A35-CAB0AA6EE96C}"/>
              </a:ext>
            </a:extLst>
          </p:cNvPr>
          <p:cNvSpPr/>
          <p:nvPr/>
        </p:nvSpPr>
        <p:spPr>
          <a:xfrm>
            <a:off x="7922141" y="1494891"/>
            <a:ext cx="575734" cy="413275"/>
          </a:xfrm>
          <a:prstGeom prst="math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4" name="TextBox 47">
            <a:extLst>
              <a:ext uri="{FF2B5EF4-FFF2-40B4-BE49-F238E27FC236}">
                <a16:creationId xmlns:a16="http://schemas.microsoft.com/office/drawing/2014/main" id="{49A48530-3CE5-4808-973F-03FE18EA8BE4}"/>
              </a:ext>
            </a:extLst>
          </p:cNvPr>
          <p:cNvSpPr txBox="1"/>
          <p:nvPr/>
        </p:nvSpPr>
        <p:spPr>
          <a:xfrm>
            <a:off x="8451938"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Final Data</a:t>
            </a:r>
            <a:endParaRPr lang="en-US" sz="3600" dirty="0">
              <a:solidFill>
                <a:schemeClr val="tx1">
                  <a:lumMod val="75000"/>
                  <a:lumOff val="25000"/>
                </a:schemeClr>
              </a:solidFill>
            </a:endParaRPr>
          </a:p>
        </p:txBody>
      </p:sp>
      <p:sp>
        <p:nvSpPr>
          <p:cNvPr id="15" name="TextBox 47">
            <a:extLst>
              <a:ext uri="{FF2B5EF4-FFF2-40B4-BE49-F238E27FC236}">
                <a16:creationId xmlns:a16="http://schemas.microsoft.com/office/drawing/2014/main" id="{A08E6EDC-E07E-4503-9C87-CC5A00D760FE}"/>
              </a:ext>
            </a:extLst>
          </p:cNvPr>
          <p:cNvSpPr txBox="1"/>
          <p:nvPr/>
        </p:nvSpPr>
        <p:spPr>
          <a:xfrm>
            <a:off x="2469357" y="1456578"/>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8 GB RAM</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6046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781" y="1226782"/>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Project phases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798070"/>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General Trend Analysis</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311227"/>
            <a:ext cx="31146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Supervised Learning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621343"/>
            <a:ext cx="361032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Clustering  Unsupervised Learning</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3"/>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352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7</a:t>
            </a:fld>
            <a:endParaRPr lang="en-US" dirty="0"/>
          </a:p>
        </p:txBody>
      </p:sp>
      <p:pic>
        <p:nvPicPr>
          <p:cNvPr id="3" name="Picture 2">
            <a:extLst>
              <a:ext uri="{FF2B5EF4-FFF2-40B4-BE49-F238E27FC236}">
                <a16:creationId xmlns:a16="http://schemas.microsoft.com/office/drawing/2014/main"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2074</Words>
  <Application>Microsoft Office PowerPoint</Application>
  <PresentationFormat>Widescreen</PresentationFormat>
  <Paragraphs>224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Courier New</vt:lpstr>
      <vt:lpstr>Segoe UI Light</vt:lpstr>
      <vt:lpstr>Wingdings</vt:lpstr>
      <vt:lpstr>Office Theme</vt:lpstr>
      <vt:lpstr>Slide 1</vt:lpstr>
      <vt:lpstr>NYC 311</vt:lpstr>
      <vt:lpstr>NYC 311</vt:lpstr>
      <vt:lpstr>Data preparation</vt:lpstr>
      <vt:lpstr>Data - AFTER</vt:lpstr>
      <vt:lpstr>Project phases</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Supervised learning</vt:lpstr>
      <vt:lpstr>Supervised learning</vt:lpstr>
      <vt:lpstr>Supervised learning</vt:lpstr>
      <vt:lpstr>CLUSTERING</vt:lpstr>
      <vt:lpstr>CLUSTERING</vt:lpstr>
      <vt:lpstr>CLUSTERING</vt:lpstr>
      <vt:lpstr>CLUSTERING</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2020-04-08T14:06:53Z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