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1"/>
  </p:sldMasterIdLst>
  <p:notesMasterIdLst>
    <p:notesMasterId r:id="rId46"/>
  </p:notesMasterIdLst>
  <p:handoutMasterIdLst>
    <p:handoutMasterId r:id="rId47"/>
  </p:handoutMasterIdLst>
  <p:sldIdLst>
    <p:sldId id="9228" r:id="rId2"/>
    <p:sldId id="9297" r:id="rId3"/>
    <p:sldId id="9230" r:id="rId4"/>
    <p:sldId id="9273" r:id="rId5"/>
    <p:sldId id="9274" r:id="rId6"/>
    <p:sldId id="9308" r:id="rId7"/>
    <p:sldId id="9219" r:id="rId8"/>
    <p:sldId id="9309" r:id="rId9"/>
    <p:sldId id="9232" r:id="rId10"/>
    <p:sldId id="9291" r:id="rId11"/>
    <p:sldId id="9310" r:id="rId12"/>
    <p:sldId id="9311" r:id="rId13"/>
    <p:sldId id="9312" r:id="rId14"/>
    <p:sldId id="9313" r:id="rId15"/>
    <p:sldId id="9314" r:id="rId16"/>
    <p:sldId id="9315" r:id="rId17"/>
    <p:sldId id="9316" r:id="rId18"/>
    <p:sldId id="9292" r:id="rId19"/>
    <p:sldId id="9231" r:id="rId20"/>
    <p:sldId id="9229" r:id="rId21"/>
    <p:sldId id="9276" r:id="rId22"/>
    <p:sldId id="9277" r:id="rId23"/>
    <p:sldId id="9278" r:id="rId24"/>
    <p:sldId id="9294" r:id="rId25"/>
    <p:sldId id="9293" r:id="rId26"/>
    <p:sldId id="9233" r:id="rId27"/>
    <p:sldId id="9279" r:id="rId28"/>
    <p:sldId id="9280" r:id="rId29"/>
    <p:sldId id="9281" r:id="rId30"/>
    <p:sldId id="9282" r:id="rId31"/>
    <p:sldId id="9283" r:id="rId32"/>
    <p:sldId id="9218" r:id="rId33"/>
    <p:sldId id="9295" r:id="rId34"/>
    <p:sldId id="9296" r:id="rId35"/>
    <p:sldId id="9298" r:id="rId36"/>
    <p:sldId id="9299" r:id="rId37"/>
    <p:sldId id="9300" r:id="rId38"/>
    <p:sldId id="9301" r:id="rId39"/>
    <p:sldId id="9302" r:id="rId40"/>
    <p:sldId id="9303" r:id="rId41"/>
    <p:sldId id="9304" r:id="rId42"/>
    <p:sldId id="9305" r:id="rId43"/>
    <p:sldId id="9306" r:id="rId44"/>
    <p:sldId id="9307" r:id="rId45"/>
  </p:sldIdLst>
  <p:sldSz cx="12858750" cy="7232650"/>
  <p:notesSz cx="6858000" cy="9144000"/>
  <p:custDataLst>
    <p:tags r:id="rId4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A3"/>
    <a:srgbClr val="1092F1"/>
    <a:srgbClr val="007DFA"/>
    <a:srgbClr val="969696"/>
    <a:srgbClr val="2278F4"/>
    <a:srgbClr val="000000"/>
    <a:srgbClr val="FF3B5E"/>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33" autoAdjust="0"/>
    <p:restoredTop sz="92756" autoAdjust="0"/>
  </p:normalViewPr>
  <p:slideViewPr>
    <p:cSldViewPr>
      <p:cViewPr varScale="1">
        <p:scale>
          <a:sx n="84" d="100"/>
          <a:sy n="84" d="100"/>
        </p:scale>
        <p:origin x="494" y="43"/>
      </p:cViewPr>
      <p:guideLst>
        <p:guide orient="horz" pos="328"/>
        <p:guide pos="4050"/>
        <p:guide pos="557"/>
        <p:guide orient="horz" pos="4183"/>
        <p:guide pos="7497"/>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2022/2/21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2022/2/21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先说说课程来由、未来调整规划、教材的事情；百项事宜</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71290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2644584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1568471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2285638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3932520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1026700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722950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2050338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mn-lt"/>
                <a:ea typeface="+mn-ea"/>
                <a:cs typeface="+mn-cs"/>
              </a:rPr>
              <a:t>下面就来探究一下高级语言中函数的调用和递归等性质是怎样通过</a:t>
            </a:r>
            <a:r>
              <a:rPr lang="zh-CN" altLang="en-US" sz="1200" kern="1200" dirty="0">
                <a:solidFill>
                  <a:schemeClr val="tx1"/>
                </a:solidFill>
                <a:effectLst/>
                <a:latin typeface="+mn-lt"/>
                <a:ea typeface="+mn-ea"/>
                <a:cs typeface="+mn-cs"/>
              </a:rPr>
              <a:t>内存结构，特别是</a:t>
            </a:r>
            <a:r>
              <a:rPr lang="zh-CN" altLang="zh-CN" sz="1200" kern="1200" dirty="0">
                <a:solidFill>
                  <a:schemeClr val="tx1"/>
                </a:solidFill>
                <a:effectLst/>
                <a:latin typeface="+mn-lt"/>
                <a:ea typeface="+mn-ea"/>
                <a:cs typeface="+mn-cs"/>
              </a:rPr>
              <a:t>系统栈巧妙实现的。</a:t>
            </a:r>
            <a:r>
              <a:rPr lang="zh-CN" altLang="en-US" sz="1200" kern="1200" dirty="0">
                <a:solidFill>
                  <a:schemeClr val="tx1"/>
                </a:solidFill>
                <a:effectLst/>
                <a:latin typeface="+mn-lt"/>
                <a:ea typeface="+mn-ea"/>
                <a:cs typeface="+mn-cs"/>
              </a:rPr>
              <a:t>来看一个例子：</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177556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dirty="0"/>
              <a:t>（</a:t>
            </a:r>
            <a:r>
              <a:rPr lang="zh-CN" altLang="en-US" sz="1400" b="1" dirty="0"/>
              <a:t>继续</a:t>
            </a:r>
            <a:r>
              <a:rPr lang="zh-CN" altLang="en-US" sz="1400" dirty="0"/>
              <a:t>）</a:t>
            </a:r>
            <a:r>
              <a:rPr lang="zh-CN" altLang="zh-CN" sz="1400" kern="1200" dirty="0">
                <a:solidFill>
                  <a:schemeClr val="tx1"/>
                </a:solidFill>
                <a:effectLst/>
                <a:latin typeface="+mn-lt"/>
                <a:ea typeface="+mn-ea"/>
                <a:cs typeface="+mn-cs"/>
              </a:rPr>
              <a:t>在所生成的可执行文件中，代码是以函数为单元进行存储，但根据操作系统的不同、编译器和编译选项的不同，</a:t>
            </a:r>
            <a:r>
              <a:rPr lang="zh-CN" altLang="en-US" sz="1400" b="1" dirty="0"/>
              <a:t>同一文件不同函数的代码</a:t>
            </a:r>
            <a:r>
              <a:rPr lang="zh-CN" altLang="en-US" sz="1400" dirty="0"/>
              <a:t>在内存代码区中的分布</a:t>
            </a:r>
            <a:r>
              <a:rPr lang="zh-CN" altLang="en-US" sz="1400" b="1" dirty="0"/>
              <a:t>可能相邻，也可能相离甚远</a:t>
            </a:r>
            <a:r>
              <a:rPr lang="zh-CN" altLang="en-US" sz="1400" dirty="0"/>
              <a:t>；可能先后有序，也可能无序；可以简单地把它们在内存代码区中的分布位置理解成是散乱无关的。</a:t>
            </a:r>
            <a:endParaRPr lang="en-US" altLang="zh-CN" sz="1400" dirty="0"/>
          </a:p>
          <a:p>
            <a:r>
              <a:rPr lang="en-US" altLang="zh-CN" sz="1400" dirty="0"/>
              <a:t> </a:t>
            </a:r>
            <a:r>
              <a:rPr lang="zh-CN" altLang="en-US" sz="1400" dirty="0"/>
              <a:t>当</a:t>
            </a:r>
            <a:r>
              <a:rPr lang="en-US" altLang="zh-CN" sz="1400" dirty="0"/>
              <a:t>CPU</a:t>
            </a:r>
            <a:r>
              <a:rPr lang="zh-CN" altLang="en-US" sz="1400" dirty="0"/>
              <a:t>在执行调用</a:t>
            </a:r>
            <a:r>
              <a:rPr lang="en-US" altLang="zh-CN" sz="1400" dirty="0" err="1"/>
              <a:t>func_A</a:t>
            </a:r>
            <a:r>
              <a:rPr lang="zh-CN" altLang="en-US" sz="1400" dirty="0"/>
              <a:t>函数的时候，会从代码区中</a:t>
            </a:r>
            <a:r>
              <a:rPr lang="en-US" altLang="zh-CN" sz="1400" dirty="0"/>
              <a:t>main</a:t>
            </a:r>
            <a:r>
              <a:rPr lang="zh-CN" altLang="en-US" sz="1400" dirty="0"/>
              <a:t>函数对应的机器指令的区域跳转到</a:t>
            </a:r>
            <a:r>
              <a:rPr lang="en-US" altLang="zh-CN" sz="1400" dirty="0" err="1"/>
              <a:t>func_A</a:t>
            </a:r>
            <a:r>
              <a:rPr lang="zh-CN" altLang="en-US" sz="1400" dirty="0"/>
              <a:t>函数对应的机器指令区域，在那里取指并执行；</a:t>
            </a:r>
            <a:br>
              <a:rPr lang="en-US" altLang="zh-CN" sz="1400" dirty="0"/>
            </a:br>
            <a:r>
              <a:rPr lang="zh-CN" altLang="en-US" sz="1400" dirty="0"/>
              <a:t>当</a:t>
            </a:r>
            <a:r>
              <a:rPr lang="en-US" altLang="zh-CN" sz="1400" dirty="0" err="1"/>
              <a:t>func_A</a:t>
            </a:r>
            <a:r>
              <a:rPr lang="zh-CN" altLang="en-US" sz="1400" dirty="0"/>
              <a:t>函数执行完毕，需要返回的时候，又会跳到</a:t>
            </a:r>
            <a:r>
              <a:rPr lang="en-US" altLang="zh-CN" sz="1400" dirty="0"/>
              <a:t>main</a:t>
            </a:r>
            <a:r>
              <a:rPr lang="zh-CN" altLang="en-US" sz="1400" dirty="0"/>
              <a:t>函数对应的指令区域，紧接着调用</a:t>
            </a:r>
            <a:r>
              <a:rPr lang="en-US" altLang="zh-CN" sz="1400" dirty="0" err="1"/>
              <a:t>func_A</a:t>
            </a:r>
            <a:r>
              <a:rPr lang="zh-CN" altLang="en-US" sz="1400" dirty="0"/>
              <a:t>后面的指令继续执行</a:t>
            </a:r>
            <a:r>
              <a:rPr lang="en-US" altLang="zh-CN" sz="1400" dirty="0"/>
              <a:t>main</a:t>
            </a:r>
            <a:r>
              <a:rPr lang="zh-CN" altLang="en-US" sz="1400" dirty="0"/>
              <a:t>函数的代码。 </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248809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tx1"/>
                </a:solidFill>
                <a:effectLst/>
                <a:latin typeface="+mn-lt"/>
                <a:ea typeface="+mn-ea"/>
                <a:cs typeface="+mn-cs"/>
              </a:rPr>
              <a:t>（</a:t>
            </a:r>
            <a:r>
              <a:rPr lang="zh-CN" altLang="en-US" sz="1400" b="1" kern="1200" dirty="0">
                <a:solidFill>
                  <a:schemeClr val="tx1"/>
                </a:solidFill>
                <a:effectLst/>
                <a:latin typeface="+mn-lt"/>
                <a:ea typeface="+mn-ea"/>
                <a:cs typeface="+mn-cs"/>
              </a:rPr>
              <a:t>开头</a:t>
            </a:r>
            <a:r>
              <a:rPr lang="zh-CN" altLang="en-US" sz="1400" kern="1200" dirty="0">
                <a:solidFill>
                  <a:schemeClr val="tx1"/>
                </a:solidFill>
                <a:effectLst/>
                <a:latin typeface="+mn-lt"/>
                <a:ea typeface="+mn-ea"/>
                <a:cs typeface="+mn-cs"/>
              </a:rPr>
              <a:t>）</a:t>
            </a:r>
            <a:r>
              <a:rPr lang="zh-CN" altLang="zh-CN" sz="1400" kern="1200" dirty="0">
                <a:solidFill>
                  <a:schemeClr val="tx1"/>
                </a:solidFill>
                <a:effectLst/>
                <a:latin typeface="+mn-lt"/>
                <a:ea typeface="+mn-ea"/>
                <a:cs typeface="+mn-cs"/>
              </a:rPr>
              <a:t>那么</a:t>
            </a:r>
            <a:r>
              <a:rPr lang="en-US" altLang="zh-CN" sz="1400" kern="1200" dirty="0">
                <a:solidFill>
                  <a:schemeClr val="tx1"/>
                </a:solidFill>
                <a:effectLst/>
                <a:latin typeface="+mn-lt"/>
                <a:ea typeface="+mn-ea"/>
                <a:cs typeface="+mn-cs"/>
              </a:rPr>
              <a:t>CPU</a:t>
            </a:r>
            <a:r>
              <a:rPr lang="zh-CN" altLang="zh-CN" sz="1400" kern="1200" dirty="0">
                <a:solidFill>
                  <a:schemeClr val="tx1"/>
                </a:solidFill>
                <a:effectLst/>
                <a:latin typeface="+mn-lt"/>
                <a:ea typeface="+mn-ea"/>
                <a:cs typeface="+mn-cs"/>
              </a:rPr>
              <a:t>是怎么知道要去</a:t>
            </a:r>
            <a:r>
              <a:rPr lang="en-US" altLang="zh-CN" sz="1400" kern="1200" dirty="0" err="1">
                <a:solidFill>
                  <a:schemeClr val="tx1"/>
                </a:solidFill>
                <a:effectLst/>
                <a:latin typeface="+mn-lt"/>
                <a:ea typeface="+mn-ea"/>
                <a:cs typeface="+mn-cs"/>
              </a:rPr>
              <a:t>func_A</a:t>
            </a:r>
            <a:r>
              <a:rPr lang="zh-CN" altLang="zh-CN" sz="1400" kern="1200" dirty="0">
                <a:solidFill>
                  <a:schemeClr val="tx1"/>
                </a:solidFill>
                <a:effectLst/>
                <a:latin typeface="+mn-lt"/>
                <a:ea typeface="+mn-ea"/>
                <a:cs typeface="+mn-cs"/>
              </a:rPr>
              <a:t>的代码区取指，在执行完</a:t>
            </a:r>
            <a:r>
              <a:rPr lang="en-US" altLang="zh-CN" sz="1400" kern="1200" dirty="0" err="1">
                <a:solidFill>
                  <a:schemeClr val="tx1"/>
                </a:solidFill>
                <a:effectLst/>
                <a:latin typeface="+mn-lt"/>
                <a:ea typeface="+mn-ea"/>
                <a:cs typeface="+mn-cs"/>
              </a:rPr>
              <a:t>func_A</a:t>
            </a:r>
            <a:r>
              <a:rPr lang="zh-CN" altLang="zh-CN" sz="1400" kern="1200" dirty="0">
                <a:solidFill>
                  <a:schemeClr val="tx1"/>
                </a:solidFill>
                <a:effectLst/>
                <a:latin typeface="+mn-lt"/>
                <a:ea typeface="+mn-ea"/>
                <a:cs typeface="+mn-cs"/>
              </a:rPr>
              <a:t>后又是怎么知道跳回到</a:t>
            </a:r>
            <a:r>
              <a:rPr lang="en-US" altLang="zh-CN" sz="1400" kern="1200" dirty="0">
                <a:solidFill>
                  <a:schemeClr val="tx1"/>
                </a:solidFill>
                <a:effectLst/>
                <a:latin typeface="+mn-lt"/>
                <a:ea typeface="+mn-ea"/>
                <a:cs typeface="+mn-cs"/>
              </a:rPr>
              <a:t>main</a:t>
            </a:r>
            <a:r>
              <a:rPr lang="zh-CN" altLang="zh-CN" sz="1400" kern="1200" dirty="0">
                <a:solidFill>
                  <a:schemeClr val="tx1"/>
                </a:solidFill>
                <a:effectLst/>
                <a:latin typeface="+mn-lt"/>
                <a:ea typeface="+mn-ea"/>
                <a:cs typeface="+mn-cs"/>
              </a:rPr>
              <a:t>函数（而不是</a:t>
            </a:r>
            <a:r>
              <a:rPr lang="en-US" altLang="zh-CN" sz="1400" kern="1200" dirty="0" err="1">
                <a:solidFill>
                  <a:schemeClr val="tx1"/>
                </a:solidFill>
                <a:effectLst/>
                <a:latin typeface="+mn-lt"/>
                <a:ea typeface="+mn-ea"/>
                <a:cs typeface="+mn-cs"/>
              </a:rPr>
              <a:t>func_B</a:t>
            </a:r>
            <a:r>
              <a:rPr lang="zh-CN" altLang="zh-CN" sz="1400" kern="1200" dirty="0">
                <a:solidFill>
                  <a:schemeClr val="tx1"/>
                </a:solidFill>
                <a:effectLst/>
                <a:latin typeface="+mn-lt"/>
                <a:ea typeface="+mn-ea"/>
                <a:cs typeface="+mn-cs"/>
              </a:rPr>
              <a:t>的代码区）的呢？这些跳转地址我们在</a:t>
            </a:r>
            <a:r>
              <a:rPr lang="zh-CN" altLang="en-US" sz="1400" kern="1200" dirty="0">
                <a:solidFill>
                  <a:schemeClr val="tx1"/>
                </a:solidFill>
                <a:effectLst/>
                <a:latin typeface="+mn-lt"/>
                <a:ea typeface="+mn-ea"/>
                <a:cs typeface="+mn-cs"/>
              </a:rPr>
              <a:t>代码</a:t>
            </a:r>
            <a:r>
              <a:rPr lang="zh-CN" altLang="zh-CN" sz="1400" kern="1200" dirty="0">
                <a:solidFill>
                  <a:schemeClr val="tx1"/>
                </a:solidFill>
                <a:effectLst/>
                <a:latin typeface="+mn-lt"/>
                <a:ea typeface="+mn-ea"/>
                <a:cs typeface="+mn-cs"/>
              </a:rPr>
              <a:t>中并没有直接说明，</a:t>
            </a:r>
            <a:r>
              <a:rPr lang="en-US" altLang="zh-CN" sz="1400" kern="1200" dirty="0">
                <a:solidFill>
                  <a:schemeClr val="tx1"/>
                </a:solidFill>
                <a:effectLst/>
                <a:latin typeface="+mn-lt"/>
                <a:ea typeface="+mn-ea"/>
                <a:cs typeface="+mn-cs"/>
              </a:rPr>
              <a:t>CPU</a:t>
            </a:r>
            <a:r>
              <a:rPr lang="zh-CN" altLang="zh-CN" sz="1400" kern="1200" dirty="0">
                <a:solidFill>
                  <a:schemeClr val="tx1"/>
                </a:solidFill>
                <a:effectLst/>
                <a:latin typeface="+mn-lt"/>
                <a:ea typeface="+mn-ea"/>
                <a:cs typeface="+mn-cs"/>
              </a:rPr>
              <a:t>是从哪里获得这些函数的调用及返回的信息的呢？ </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3888540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716238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ct val="150000"/>
              </a:lnSpc>
              <a:spcBef>
                <a:spcPts val="0"/>
              </a:spcBef>
              <a:spcAft>
                <a:spcPts val="0"/>
              </a:spcAft>
              <a:defRPr/>
            </a:pPr>
            <a:r>
              <a:rPr lang="zh-CN" altLang="en-US" sz="1400" dirty="0">
                <a:latin typeface="微软雅黑" pitchFamily="34" charset="-122"/>
                <a:ea typeface="微软雅黑" pitchFamily="34" charset="-122"/>
              </a:rPr>
              <a:t>如上图所示，在函数调用的过程中，系统栈中操作如下：</a:t>
            </a:r>
          </a:p>
          <a:p>
            <a:pPr marL="457200" indent="-457200" fontAlgn="auto">
              <a:lnSpc>
                <a:spcPct val="150000"/>
              </a:lnSpc>
              <a:spcBef>
                <a:spcPts val="0"/>
              </a:spcBef>
              <a:spcAft>
                <a:spcPts val="0"/>
              </a:spcAft>
              <a:buFont typeface="+mj-lt"/>
              <a:buAutoNum type="alphaLcPeriod"/>
              <a:defRPr/>
            </a:pPr>
            <a:r>
              <a:rPr lang="zh-CN" altLang="en-US" sz="1400" dirty="0">
                <a:latin typeface="微软雅黑" pitchFamily="34" charset="-122"/>
                <a:ea typeface="微软雅黑" pitchFamily="34" charset="-122"/>
              </a:rPr>
              <a:t>在</a:t>
            </a:r>
            <a:r>
              <a:rPr lang="en-US" altLang="zh-CN" sz="1400" dirty="0">
                <a:latin typeface="微软雅黑" pitchFamily="34" charset="-122"/>
                <a:ea typeface="微软雅黑" pitchFamily="34" charset="-122"/>
              </a:rPr>
              <a:t>main</a:t>
            </a:r>
            <a:r>
              <a:rPr lang="zh-CN" altLang="en-US" sz="1400" dirty="0">
                <a:latin typeface="微软雅黑" pitchFamily="34" charset="-122"/>
                <a:ea typeface="微软雅黑" pitchFamily="34" charset="-122"/>
              </a:rPr>
              <a:t>函数调用</a:t>
            </a:r>
            <a:r>
              <a:rPr lang="en-US" altLang="zh-CN" sz="1400" dirty="0" err="1">
                <a:latin typeface="微软雅黑" pitchFamily="34" charset="-122"/>
                <a:ea typeface="微软雅黑" pitchFamily="34" charset="-122"/>
              </a:rPr>
              <a:t>func_A</a:t>
            </a:r>
            <a:r>
              <a:rPr lang="zh-CN" altLang="en-US" sz="1400" dirty="0">
                <a:latin typeface="微软雅黑" pitchFamily="34" charset="-122"/>
                <a:ea typeface="微软雅黑" pitchFamily="34" charset="-122"/>
              </a:rPr>
              <a:t>的时候，首先在自己的栈帧中压入函数返回地址，然后为</a:t>
            </a:r>
            <a:r>
              <a:rPr lang="en-US" altLang="zh-CN" sz="1400" dirty="0" err="1">
                <a:latin typeface="微软雅黑" pitchFamily="34" charset="-122"/>
                <a:ea typeface="微软雅黑" pitchFamily="34" charset="-122"/>
              </a:rPr>
              <a:t>func_A</a:t>
            </a:r>
            <a:r>
              <a:rPr lang="zh-CN" altLang="en-US" sz="1400" dirty="0">
                <a:latin typeface="微软雅黑" pitchFamily="34" charset="-122"/>
                <a:ea typeface="微软雅黑" pitchFamily="34" charset="-122"/>
              </a:rPr>
              <a:t>创建新栈帧并压入系统栈。</a:t>
            </a:r>
          </a:p>
          <a:p>
            <a:pPr marL="457200" indent="-457200" fontAlgn="auto">
              <a:lnSpc>
                <a:spcPct val="150000"/>
              </a:lnSpc>
              <a:spcBef>
                <a:spcPts val="0"/>
              </a:spcBef>
              <a:spcAft>
                <a:spcPts val="0"/>
              </a:spcAft>
              <a:buFont typeface="+mj-lt"/>
              <a:buAutoNum type="alphaLcPeriod"/>
              <a:defRPr/>
            </a:pPr>
            <a:r>
              <a:rPr lang="zh-CN" altLang="en-US" sz="1400" dirty="0">
                <a:latin typeface="微软雅黑" pitchFamily="34" charset="-122"/>
                <a:ea typeface="微软雅黑" pitchFamily="34" charset="-122"/>
              </a:rPr>
              <a:t>在</a:t>
            </a:r>
            <a:r>
              <a:rPr lang="en-US" altLang="zh-CN" sz="1400" dirty="0" err="1">
                <a:latin typeface="微软雅黑" pitchFamily="34" charset="-122"/>
                <a:ea typeface="微软雅黑" pitchFamily="34" charset="-122"/>
              </a:rPr>
              <a:t>func_A</a:t>
            </a:r>
            <a:r>
              <a:rPr lang="zh-CN" altLang="en-US" sz="1400" dirty="0">
                <a:latin typeface="微软雅黑" pitchFamily="34" charset="-122"/>
                <a:ea typeface="微软雅黑" pitchFamily="34" charset="-122"/>
              </a:rPr>
              <a:t>调用</a:t>
            </a:r>
            <a:r>
              <a:rPr lang="en-US" altLang="zh-CN" sz="1400" dirty="0" err="1">
                <a:latin typeface="微软雅黑" pitchFamily="34" charset="-122"/>
                <a:ea typeface="微软雅黑" pitchFamily="34" charset="-122"/>
              </a:rPr>
              <a:t>func_B</a:t>
            </a:r>
            <a:r>
              <a:rPr lang="zh-CN" altLang="en-US" sz="1400" dirty="0">
                <a:latin typeface="微软雅黑" pitchFamily="34" charset="-122"/>
                <a:ea typeface="微软雅黑" pitchFamily="34" charset="-122"/>
              </a:rPr>
              <a:t>的时候，同样先在自己的栈帧中压入函数返回地址，然后为</a:t>
            </a:r>
            <a:r>
              <a:rPr lang="en-US" altLang="zh-CN" sz="1400" dirty="0" err="1">
                <a:latin typeface="微软雅黑" pitchFamily="34" charset="-122"/>
                <a:ea typeface="微软雅黑" pitchFamily="34" charset="-122"/>
              </a:rPr>
              <a:t>func_B</a:t>
            </a:r>
            <a:r>
              <a:rPr lang="zh-CN" altLang="en-US" sz="1400" dirty="0">
                <a:latin typeface="微软雅黑" pitchFamily="34" charset="-122"/>
                <a:ea typeface="微软雅黑" pitchFamily="34" charset="-122"/>
              </a:rPr>
              <a:t>创建新栈帧并压入系统栈。</a:t>
            </a:r>
          </a:p>
          <a:p>
            <a:pPr marL="457200" indent="-457200" fontAlgn="auto">
              <a:lnSpc>
                <a:spcPct val="150000"/>
              </a:lnSpc>
              <a:spcBef>
                <a:spcPts val="0"/>
              </a:spcBef>
              <a:spcAft>
                <a:spcPts val="0"/>
              </a:spcAft>
              <a:buFont typeface="+mj-lt"/>
              <a:buAutoNum type="alphaLcPeriod"/>
              <a:defRPr/>
            </a:pPr>
            <a:r>
              <a:rPr lang="zh-CN" altLang="en-US" sz="1400" dirty="0">
                <a:latin typeface="微软雅黑" pitchFamily="34" charset="-122"/>
                <a:ea typeface="微软雅黑" pitchFamily="34" charset="-122"/>
              </a:rPr>
              <a:t>在</a:t>
            </a:r>
            <a:r>
              <a:rPr lang="en-US" altLang="zh-CN" sz="1400" dirty="0" err="1">
                <a:latin typeface="微软雅黑" pitchFamily="34" charset="-122"/>
                <a:ea typeface="微软雅黑" pitchFamily="34" charset="-122"/>
              </a:rPr>
              <a:t>func_B</a:t>
            </a:r>
            <a:r>
              <a:rPr lang="zh-CN" altLang="en-US" sz="1400" dirty="0">
                <a:latin typeface="微软雅黑" pitchFamily="34" charset="-122"/>
                <a:ea typeface="微软雅黑" pitchFamily="34" charset="-122"/>
              </a:rPr>
              <a:t>返回时，</a:t>
            </a:r>
            <a:r>
              <a:rPr lang="en-US" altLang="zh-CN" sz="1400" dirty="0" err="1">
                <a:latin typeface="微软雅黑" pitchFamily="34" charset="-122"/>
                <a:ea typeface="微软雅黑" pitchFamily="34" charset="-122"/>
              </a:rPr>
              <a:t>func_B</a:t>
            </a:r>
            <a:r>
              <a:rPr lang="zh-CN" altLang="en-US" sz="1400" dirty="0">
                <a:latin typeface="微软雅黑" pitchFamily="34" charset="-122"/>
                <a:ea typeface="微软雅黑" pitchFamily="34" charset="-122"/>
              </a:rPr>
              <a:t>的栈帧被弹出系统栈，</a:t>
            </a:r>
            <a:r>
              <a:rPr lang="en-US" altLang="zh-CN" sz="1400" dirty="0" err="1">
                <a:latin typeface="微软雅黑" pitchFamily="34" charset="-122"/>
                <a:ea typeface="微软雅黑" pitchFamily="34" charset="-122"/>
              </a:rPr>
              <a:t>func_A</a:t>
            </a:r>
            <a:r>
              <a:rPr lang="zh-CN" altLang="en-US" sz="1400" dirty="0">
                <a:latin typeface="微软雅黑" pitchFamily="34" charset="-122"/>
                <a:ea typeface="微软雅黑" pitchFamily="34" charset="-122"/>
              </a:rPr>
              <a:t>栈帧中的返回地址被“露”在栈顶，此时处理器按照这个返回地址重新跳到</a:t>
            </a:r>
            <a:r>
              <a:rPr lang="en-US" altLang="zh-CN" sz="1400" dirty="0" err="1">
                <a:latin typeface="微软雅黑" pitchFamily="34" charset="-122"/>
                <a:ea typeface="微软雅黑" pitchFamily="34" charset="-122"/>
              </a:rPr>
              <a:t>func_A</a:t>
            </a:r>
            <a:r>
              <a:rPr lang="zh-CN" altLang="en-US" sz="1400" dirty="0">
                <a:latin typeface="微软雅黑" pitchFamily="34" charset="-122"/>
                <a:ea typeface="微软雅黑" pitchFamily="34" charset="-122"/>
              </a:rPr>
              <a:t>代码区中执行。</a:t>
            </a:r>
          </a:p>
          <a:p>
            <a:pPr marL="457200" indent="-457200" fontAlgn="auto">
              <a:lnSpc>
                <a:spcPct val="150000"/>
              </a:lnSpc>
              <a:spcBef>
                <a:spcPts val="0"/>
              </a:spcBef>
              <a:spcAft>
                <a:spcPts val="0"/>
              </a:spcAft>
              <a:buFont typeface="+mj-lt"/>
              <a:buAutoNum type="alphaLcPeriod"/>
              <a:defRPr/>
            </a:pPr>
            <a:r>
              <a:rPr lang="zh-CN" altLang="en-US" sz="1400" dirty="0">
                <a:latin typeface="微软雅黑" pitchFamily="34" charset="-122"/>
                <a:ea typeface="微软雅黑" pitchFamily="34" charset="-122"/>
              </a:rPr>
              <a:t>在</a:t>
            </a:r>
            <a:r>
              <a:rPr lang="en-US" altLang="zh-CN" sz="1400" dirty="0" err="1">
                <a:latin typeface="微软雅黑" pitchFamily="34" charset="-122"/>
                <a:ea typeface="微软雅黑" pitchFamily="34" charset="-122"/>
              </a:rPr>
              <a:t>func_A</a:t>
            </a:r>
            <a:r>
              <a:rPr lang="zh-CN" altLang="en-US" sz="1400" dirty="0">
                <a:latin typeface="微软雅黑" pitchFamily="34" charset="-122"/>
                <a:ea typeface="微软雅黑" pitchFamily="34" charset="-122"/>
              </a:rPr>
              <a:t>返回时，</a:t>
            </a:r>
            <a:r>
              <a:rPr lang="en-US" altLang="zh-CN" sz="1400" dirty="0" err="1">
                <a:latin typeface="微软雅黑" pitchFamily="34" charset="-122"/>
                <a:ea typeface="微软雅黑" pitchFamily="34" charset="-122"/>
              </a:rPr>
              <a:t>func_A</a:t>
            </a:r>
            <a:r>
              <a:rPr lang="zh-CN" altLang="en-US" sz="1400" dirty="0">
                <a:latin typeface="微软雅黑" pitchFamily="34" charset="-122"/>
                <a:ea typeface="微软雅黑" pitchFamily="34" charset="-122"/>
              </a:rPr>
              <a:t>的栈帧被弹出系统栈，</a:t>
            </a:r>
            <a:r>
              <a:rPr lang="en-US" altLang="zh-CN" sz="1400" dirty="0">
                <a:latin typeface="微软雅黑" pitchFamily="34" charset="-122"/>
                <a:ea typeface="微软雅黑" pitchFamily="34" charset="-122"/>
              </a:rPr>
              <a:t>main</a:t>
            </a:r>
            <a:r>
              <a:rPr lang="zh-CN" altLang="en-US" sz="1400" dirty="0">
                <a:latin typeface="微软雅黑" pitchFamily="34" charset="-122"/>
                <a:ea typeface="微软雅黑" pitchFamily="34" charset="-122"/>
              </a:rPr>
              <a:t>函数栈帧中的返回地址被“露”在栈顶，此时处理器按照这个返回地址跳到</a:t>
            </a:r>
            <a:r>
              <a:rPr lang="en-US" altLang="zh-CN" sz="1400" dirty="0">
                <a:latin typeface="微软雅黑" pitchFamily="34" charset="-122"/>
                <a:ea typeface="微软雅黑" pitchFamily="34" charset="-122"/>
              </a:rPr>
              <a:t>main</a:t>
            </a:r>
            <a:r>
              <a:rPr lang="zh-CN" altLang="en-US" sz="1400" dirty="0">
                <a:latin typeface="微软雅黑" pitchFamily="34" charset="-122"/>
                <a:ea typeface="微软雅黑" pitchFamily="34" charset="-122"/>
              </a:rPr>
              <a:t>函数代码区中执行。</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2221582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400" kern="1200" dirty="0">
                <a:solidFill>
                  <a:schemeClr val="tx1"/>
                </a:solidFill>
                <a:effectLst/>
                <a:latin typeface="+mn-lt"/>
                <a:ea typeface="+mn-ea"/>
                <a:cs typeface="+mn-cs"/>
              </a:rPr>
              <a:t>（</a:t>
            </a:r>
            <a:r>
              <a:rPr lang="zh-CN" altLang="en-US" sz="1400" b="1" kern="1200" dirty="0">
                <a:solidFill>
                  <a:schemeClr val="tx1"/>
                </a:solidFill>
                <a:effectLst/>
                <a:latin typeface="+mn-lt"/>
                <a:ea typeface="+mn-ea"/>
                <a:cs typeface="+mn-cs"/>
              </a:rPr>
              <a:t>开头</a:t>
            </a:r>
            <a:r>
              <a:rPr lang="zh-CN" altLang="en-US" sz="1400" kern="1200" dirty="0">
                <a:solidFill>
                  <a:schemeClr val="tx1"/>
                </a:solidFill>
                <a:effectLst/>
                <a:latin typeface="+mn-lt"/>
                <a:ea typeface="+mn-ea"/>
                <a:cs typeface="+mn-cs"/>
              </a:rPr>
              <a:t>）</a:t>
            </a:r>
            <a:r>
              <a:rPr lang="zh-CN" altLang="en-US" sz="1400" dirty="0"/>
              <a:t>这里，首先给出大体函数调用的几个步骤，后面将通过汇编语言学习细节：</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34131787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1568294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1055710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3682840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29305154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352275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2538198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400" kern="1200" dirty="0">
                <a:solidFill>
                  <a:schemeClr val="tx1"/>
                </a:solidFill>
                <a:effectLst/>
                <a:latin typeface="+mn-lt"/>
                <a:ea typeface="+mn-ea"/>
                <a:cs typeface="+mn-cs"/>
              </a:rPr>
              <a:t>（</a:t>
            </a:r>
            <a:r>
              <a:rPr lang="zh-CN" altLang="en-US" sz="1400" b="1" kern="1200" dirty="0">
                <a:solidFill>
                  <a:schemeClr val="tx1"/>
                </a:solidFill>
                <a:effectLst/>
                <a:latin typeface="+mn-lt"/>
                <a:ea typeface="+mn-ea"/>
                <a:cs typeface="+mn-cs"/>
              </a:rPr>
              <a:t>开头</a:t>
            </a:r>
            <a:r>
              <a:rPr lang="zh-CN" altLang="en-US" sz="1400" kern="1200" dirty="0">
                <a:solidFill>
                  <a:schemeClr val="tx1"/>
                </a:solidFill>
                <a:effectLst/>
                <a:latin typeface="+mn-lt"/>
                <a:ea typeface="+mn-ea"/>
                <a:cs typeface="+mn-cs"/>
              </a:rPr>
              <a:t>）</a:t>
            </a:r>
            <a:r>
              <a:rPr lang="en-US" altLang="zh-CN" sz="1400" kern="1200" dirty="0">
                <a:solidFill>
                  <a:schemeClr val="tx1"/>
                </a:solidFill>
                <a:effectLst/>
                <a:latin typeface="+mn-lt"/>
                <a:ea typeface="+mn-ea"/>
                <a:cs typeface="+mn-cs"/>
              </a:rPr>
              <a:t> </a:t>
            </a:r>
            <a:r>
              <a:rPr lang="zh-CN" altLang="en-US" sz="1400" kern="1200" dirty="0">
                <a:solidFill>
                  <a:schemeClr val="tx1"/>
                </a:solidFill>
                <a:effectLst/>
                <a:latin typeface="+mn-lt"/>
                <a:ea typeface="+mn-ea"/>
                <a:cs typeface="+mn-cs"/>
              </a:rPr>
              <a:t>融合函调调用过程的四个步骤：参数入栈、</a:t>
            </a:r>
            <a:r>
              <a:rPr lang="zh-CN" altLang="en-US" sz="1400" b="0" dirty="0">
                <a:latin typeface="微软雅黑" pitchFamily="34" charset="-122"/>
                <a:ea typeface="微软雅黑" pitchFamily="34" charset="-122"/>
              </a:rPr>
              <a:t>返回地址入栈、代码区跳转和</a:t>
            </a:r>
            <a:r>
              <a:rPr lang="zh-CN" altLang="en-US" sz="1400" dirty="0"/>
              <a:t>栈帧调整，结合寄存器，看一下具体的栈帧调整</a:t>
            </a:r>
            <a:endParaRPr lang="zh-CN" altLang="zh-CN" sz="14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28754860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3999659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5338177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本节通过一个示例，来说明栈帧工作的状态变化情况。首先需要对汇编语言进行一下回顾，了解重要的寄存器和汇编指令。</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31585276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37</a:t>
            </a:fld>
            <a:endParaRPr lang="zh-CN" altLang="en-US"/>
          </a:p>
        </p:txBody>
      </p:sp>
    </p:spTree>
    <p:extLst>
      <p:ext uri="{BB962C8B-B14F-4D97-AF65-F5344CB8AC3E}">
        <p14:creationId xmlns:p14="http://schemas.microsoft.com/office/powerpoint/2010/main" val="1905067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38</a:t>
            </a:fld>
            <a:endParaRPr lang="zh-CN" altLang="en-US"/>
          </a:p>
        </p:txBody>
      </p:sp>
    </p:spTree>
    <p:extLst>
      <p:ext uri="{BB962C8B-B14F-4D97-AF65-F5344CB8AC3E}">
        <p14:creationId xmlns:p14="http://schemas.microsoft.com/office/powerpoint/2010/main" val="6182653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39</a:t>
            </a:fld>
            <a:endParaRPr lang="zh-CN" altLang="en-US"/>
          </a:p>
        </p:txBody>
      </p:sp>
    </p:spTree>
    <p:extLst>
      <p:ext uri="{BB962C8B-B14F-4D97-AF65-F5344CB8AC3E}">
        <p14:creationId xmlns:p14="http://schemas.microsoft.com/office/powerpoint/2010/main" val="22970215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40</a:t>
            </a:fld>
            <a:endParaRPr lang="zh-CN" altLang="en-US"/>
          </a:p>
        </p:txBody>
      </p:sp>
    </p:spTree>
    <p:extLst>
      <p:ext uri="{BB962C8B-B14F-4D97-AF65-F5344CB8AC3E}">
        <p14:creationId xmlns:p14="http://schemas.microsoft.com/office/powerpoint/2010/main" val="25960002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41</a:t>
            </a:fld>
            <a:endParaRPr lang="zh-CN" altLang="en-US"/>
          </a:p>
        </p:txBody>
      </p:sp>
    </p:spTree>
    <p:extLst>
      <p:ext uri="{BB962C8B-B14F-4D97-AF65-F5344CB8AC3E}">
        <p14:creationId xmlns:p14="http://schemas.microsoft.com/office/powerpoint/2010/main" val="20240664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42</a:t>
            </a:fld>
            <a:endParaRPr lang="zh-CN" altLang="en-US"/>
          </a:p>
        </p:txBody>
      </p:sp>
    </p:spTree>
    <p:extLst>
      <p:ext uri="{BB962C8B-B14F-4D97-AF65-F5344CB8AC3E}">
        <p14:creationId xmlns:p14="http://schemas.microsoft.com/office/powerpoint/2010/main" val="2792537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43</a:t>
            </a:fld>
            <a:endParaRPr lang="zh-CN" altLang="en-US"/>
          </a:p>
        </p:txBody>
      </p:sp>
    </p:spTree>
    <p:extLst>
      <p:ext uri="{BB962C8B-B14F-4D97-AF65-F5344CB8AC3E}">
        <p14:creationId xmlns:p14="http://schemas.microsoft.com/office/powerpoint/2010/main" val="2226519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1962390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400" dirty="0"/>
              <a:t>（</a:t>
            </a:r>
            <a:r>
              <a:rPr lang="zh-CN" altLang="en-US" sz="1400" b="1" dirty="0"/>
              <a:t>开头</a:t>
            </a:r>
            <a:r>
              <a:rPr lang="zh-CN" altLang="en-US" sz="1400" dirty="0"/>
              <a:t>）在</a:t>
            </a:r>
            <a:r>
              <a:rPr lang="en-US" altLang="zh-CN" sz="1400" dirty="0"/>
              <a:t>Windows</a:t>
            </a:r>
            <a:r>
              <a:rPr lang="zh-CN" altLang="en-US" sz="1400" dirty="0"/>
              <a:t>平台下，高级语言写出的程序经过编译链接，会形成一个可执行文件。该可执行文件被装载运行后，就形成了所谓的进程。</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223976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860568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1405534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3225800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35556041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B58CA9C-A61B-4218-B89C-765C4AE4CBCF}"/>
              </a:ext>
            </a:extLst>
          </p:cNvPr>
          <p:cNvGrpSpPr/>
          <p:nvPr userDrawn="1"/>
        </p:nvGrpSpPr>
        <p:grpSpPr>
          <a:xfrm>
            <a:off x="-1" y="0"/>
            <a:ext cx="12858243" cy="7232650"/>
            <a:chOff x="-1" y="0"/>
            <a:chExt cx="11520489" cy="6480175"/>
          </a:xfrm>
        </p:grpSpPr>
        <p:sp>
          <p:nvSpPr>
            <p:cNvPr id="16" name="矩形 15">
              <a:extLst>
                <a:ext uri="{FF2B5EF4-FFF2-40B4-BE49-F238E27FC236}">
                  <a16:creationId xmlns:a16="http://schemas.microsoft.com/office/drawing/2014/main" id="{EAE98536-CFB6-41B1-A838-44066568C945}"/>
                </a:ext>
              </a:extLst>
            </p:cNvPr>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任意多边形: 形状 16">
              <a:extLst>
                <a:ext uri="{FF2B5EF4-FFF2-40B4-BE49-F238E27FC236}">
                  <a16:creationId xmlns:a16="http://schemas.microsoft.com/office/drawing/2014/main" id="{DBBE4815-B6B0-4394-BC94-8AAD066B124D}"/>
                </a:ext>
              </a:extLst>
            </p:cNvPr>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 name="任意多边形: 形状 17">
              <a:extLst>
                <a:ext uri="{FF2B5EF4-FFF2-40B4-BE49-F238E27FC236}">
                  <a16:creationId xmlns:a16="http://schemas.microsoft.com/office/drawing/2014/main" id="{47B1F7C7-679E-4D38-A62B-40F1A8E86F21}"/>
                </a:ext>
              </a:extLst>
            </p:cNvPr>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9" name="任意多边形: 形状 18">
              <a:extLst>
                <a:ext uri="{FF2B5EF4-FFF2-40B4-BE49-F238E27FC236}">
                  <a16:creationId xmlns:a16="http://schemas.microsoft.com/office/drawing/2014/main" id="{63C32D3D-90D7-4CB2-BA03-C77D89B0E7E4}"/>
                </a:ext>
              </a:extLst>
            </p:cNvPr>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0" name="任意多边形: 形状 19">
              <a:extLst>
                <a:ext uri="{FF2B5EF4-FFF2-40B4-BE49-F238E27FC236}">
                  <a16:creationId xmlns:a16="http://schemas.microsoft.com/office/drawing/2014/main" id="{3F697906-39C1-47C3-ADE4-53420E13B68E}"/>
                </a:ext>
              </a:extLst>
            </p:cNvPr>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pic>
        <p:nvPicPr>
          <p:cNvPr id="4" name="图片 3">
            <a:extLst>
              <a:ext uri="{FF2B5EF4-FFF2-40B4-BE49-F238E27FC236}">
                <a16:creationId xmlns:a16="http://schemas.microsoft.com/office/drawing/2014/main" id="{85F87891-8299-4375-87F6-4940389DCE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extLst>
      <p:ext uri="{BB962C8B-B14F-4D97-AF65-F5344CB8AC3E}">
        <p14:creationId xmlns:p14="http://schemas.microsoft.com/office/powerpoint/2010/main" val="202711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D2B354-15D3-4C8A-85D2-33CEBD4C936C}"/>
              </a:ext>
            </a:extLst>
          </p:cNvPr>
          <p:cNvSpPr>
            <a:spLocks noGrp="1"/>
          </p:cNvSpPr>
          <p:nvPr>
            <p:ph type="dt" sz="half" idx="10"/>
          </p:nvPr>
        </p:nvSpPr>
        <p:spPr/>
        <p:txBody>
          <a:bodyPr/>
          <a:lstStyle/>
          <a:p>
            <a:fld id="{32BF82D2-7A68-459D-A996-9BDDA2518FA4}" type="datetimeFigureOut">
              <a:rPr lang="zh-CN" altLang="en-US" smtClean="0"/>
              <a:t>2022/2/21</a:t>
            </a:fld>
            <a:endParaRPr lang="zh-CN" altLang="en-US"/>
          </a:p>
        </p:txBody>
      </p:sp>
      <p:sp>
        <p:nvSpPr>
          <p:cNvPr id="3" name="页脚占位符 2">
            <a:extLst>
              <a:ext uri="{FF2B5EF4-FFF2-40B4-BE49-F238E27FC236}">
                <a16:creationId xmlns:a16="http://schemas.microsoft.com/office/drawing/2014/main" id="{4C5F0C88-FD5F-4486-9D89-3C4F82CAA1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7E7975B-E11E-4432-97B8-B813496B2D4D}"/>
              </a:ext>
            </a:extLst>
          </p:cNvPr>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80239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32BF82D2-7A68-459D-A996-9BDDA2518FA4}" type="datetimeFigureOut">
              <a:rPr lang="zh-CN" altLang="en-US" smtClean="0"/>
              <a:t>2022/2/21</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872" r:id="rId1"/>
    <p:sldLayoutId id="21474838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image" Target="../media/image6.tmp"/><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tags" Target="../tags/tag36.xml"/><Relationship Id="rId3" Type="http://schemas.openxmlformats.org/officeDocument/2006/relationships/tags" Target="../tags/tag21.xml"/><Relationship Id="rId21" Type="http://schemas.openxmlformats.org/officeDocument/2006/relationships/image" Target="../media/image6.tmp"/><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 Type="http://schemas.openxmlformats.org/officeDocument/2006/relationships/tags" Target="../tags/tag20.xml"/><Relationship Id="rId16" Type="http://schemas.openxmlformats.org/officeDocument/2006/relationships/tags" Target="../tags/tag34.xml"/><Relationship Id="rId20"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tags" Target="../tags/tag33.xml"/><Relationship Id="rId10" Type="http://schemas.openxmlformats.org/officeDocument/2006/relationships/tags" Target="../tags/tag28.xml"/><Relationship Id="rId19" Type="http://schemas.openxmlformats.org/officeDocument/2006/relationships/tags" Target="../tags/tag37.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slideLayout" Target="../slideLayouts/slideLayout2.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 Type="http://schemas.openxmlformats.org/officeDocument/2006/relationships/tags" Target="../tags/tag39.xml"/><Relationship Id="rId16" Type="http://schemas.openxmlformats.org/officeDocument/2006/relationships/tags" Target="../tags/tag53.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tags" Target="../tags/tag52.xml"/><Relationship Id="rId10" Type="http://schemas.openxmlformats.org/officeDocument/2006/relationships/tags" Target="../tags/tag47.xml"/><Relationship Id="rId19" Type="http://schemas.openxmlformats.org/officeDocument/2006/relationships/image" Target="../media/image6.tmp"/><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s>
</file>

<file path=ppt/slides/_rels/slide25.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tags" Target="../tags/tag67.xml"/><Relationship Id="rId18" Type="http://schemas.openxmlformats.org/officeDocument/2006/relationships/slideLayout" Target="../slideLayouts/slideLayout2.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tags" Target="../tags/tag66.xml"/><Relationship Id="rId17" Type="http://schemas.openxmlformats.org/officeDocument/2006/relationships/tags" Target="../tags/tag71.xml"/><Relationship Id="rId2" Type="http://schemas.openxmlformats.org/officeDocument/2006/relationships/tags" Target="../tags/tag56.xml"/><Relationship Id="rId16" Type="http://schemas.openxmlformats.org/officeDocument/2006/relationships/tags" Target="../tags/tag70.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5" Type="http://schemas.openxmlformats.org/officeDocument/2006/relationships/tags" Target="../tags/tag69.xml"/><Relationship Id="rId10" Type="http://schemas.openxmlformats.org/officeDocument/2006/relationships/tags" Target="../tags/tag64.xml"/><Relationship Id="rId19" Type="http://schemas.openxmlformats.org/officeDocument/2006/relationships/image" Target="../media/image6.tmp"/><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tags" Target="../tags/tag6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16.emf"/><Relationship Id="rId4"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tags" Target="../tags/tag79.xml"/><Relationship Id="rId13" Type="http://schemas.openxmlformats.org/officeDocument/2006/relationships/tags" Target="../tags/tag84.xml"/><Relationship Id="rId18" Type="http://schemas.openxmlformats.org/officeDocument/2006/relationships/slideLayout" Target="../slideLayouts/slideLayout2.xml"/><Relationship Id="rId3" Type="http://schemas.openxmlformats.org/officeDocument/2006/relationships/tags" Target="../tags/tag74.xml"/><Relationship Id="rId7" Type="http://schemas.openxmlformats.org/officeDocument/2006/relationships/tags" Target="../tags/tag78.xml"/><Relationship Id="rId12" Type="http://schemas.openxmlformats.org/officeDocument/2006/relationships/tags" Target="../tags/tag83.xml"/><Relationship Id="rId17" Type="http://schemas.openxmlformats.org/officeDocument/2006/relationships/tags" Target="../tags/tag88.xml"/><Relationship Id="rId2" Type="http://schemas.openxmlformats.org/officeDocument/2006/relationships/tags" Target="../tags/tag73.xml"/><Relationship Id="rId16" Type="http://schemas.openxmlformats.org/officeDocument/2006/relationships/tags" Target="../tags/tag87.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tags" Target="../tags/tag82.xml"/><Relationship Id="rId5" Type="http://schemas.openxmlformats.org/officeDocument/2006/relationships/tags" Target="../tags/tag76.xml"/><Relationship Id="rId15" Type="http://schemas.openxmlformats.org/officeDocument/2006/relationships/tags" Target="../tags/tag86.xml"/><Relationship Id="rId10" Type="http://schemas.openxmlformats.org/officeDocument/2006/relationships/tags" Target="../tags/tag81.xml"/><Relationship Id="rId19" Type="http://schemas.openxmlformats.org/officeDocument/2006/relationships/image" Target="../media/image6.tmp"/><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tags" Target="../tags/tag85.xml"/></Relationships>
</file>

<file path=ppt/slides/_rels/slide34.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tags" Target="../tags/tag101.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tags" Target="../tags/tag100.xml"/><Relationship Id="rId17" Type="http://schemas.openxmlformats.org/officeDocument/2006/relationships/image" Target="../media/image6.tmp"/><Relationship Id="rId2" Type="http://schemas.openxmlformats.org/officeDocument/2006/relationships/tags" Target="../tags/tag90.xml"/><Relationship Id="rId16" Type="http://schemas.openxmlformats.org/officeDocument/2006/relationships/slideLayout" Target="../slideLayouts/slideLayout2.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tags" Target="../tags/tag99.xml"/><Relationship Id="rId5" Type="http://schemas.openxmlformats.org/officeDocument/2006/relationships/tags" Target="../tags/tag93.xml"/><Relationship Id="rId15" Type="http://schemas.openxmlformats.org/officeDocument/2006/relationships/tags" Target="../tags/tag103.xml"/><Relationship Id="rId10" Type="http://schemas.openxmlformats.org/officeDocument/2006/relationships/tags" Target="../tags/tag98.xml"/><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tags" Target="../tags/tag10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tags" Target="../tags/tag116.xml"/><Relationship Id="rId18" Type="http://schemas.openxmlformats.org/officeDocument/2006/relationships/slideLayout" Target="../slideLayouts/slideLayout2.xml"/><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tags" Target="../tags/tag115.xml"/><Relationship Id="rId17" Type="http://schemas.openxmlformats.org/officeDocument/2006/relationships/tags" Target="../tags/tag120.xml"/><Relationship Id="rId2" Type="http://schemas.openxmlformats.org/officeDocument/2006/relationships/tags" Target="../tags/tag105.xml"/><Relationship Id="rId16" Type="http://schemas.openxmlformats.org/officeDocument/2006/relationships/tags" Target="../tags/tag119.xml"/><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tags" Target="../tags/tag114.xml"/><Relationship Id="rId5" Type="http://schemas.openxmlformats.org/officeDocument/2006/relationships/tags" Target="../tags/tag108.xml"/><Relationship Id="rId15" Type="http://schemas.openxmlformats.org/officeDocument/2006/relationships/tags" Target="../tags/tag118.xml"/><Relationship Id="rId10" Type="http://schemas.openxmlformats.org/officeDocument/2006/relationships/tags" Target="../tags/tag113.xml"/><Relationship Id="rId19" Type="http://schemas.openxmlformats.org/officeDocument/2006/relationships/image" Target="../media/image6.tmp"/><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tags" Target="../tags/tag11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0"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748855" y="1631166"/>
            <a:ext cx="10657184" cy="4647426"/>
          </a:xfrm>
          <a:prstGeom prst="rect">
            <a:avLst/>
          </a:prstGeom>
        </p:spPr>
        <p:txBody>
          <a:bodyPr wrap="square">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第二章   基础知识</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知识点一：内存区域</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知识点二：函数调用</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知识点三：常见寄存器和栈帧</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知识点四：主要寄存器</a:t>
            </a:r>
          </a:p>
          <a:p>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377052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84DF61-9D48-49BC-8CCE-5B1A2BABF608}"/>
              </a:ext>
            </a:extLst>
          </p:cNvPr>
          <p:cNvSpPr txBox="1"/>
          <p:nvPr>
            <p:custDataLst>
              <p:tags r:id="rId2"/>
            </p:custDataLst>
          </p:nvPr>
        </p:nvSpPr>
        <p:spPr>
          <a:xfrm>
            <a:off x="1285875" y="635000"/>
            <a:ext cx="10287000" cy="2260203"/>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先向栈区添加了一个变量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，接着向栈区添加了另外一个变量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，则变量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所在的内存地址比变量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所在的内存地址</a:t>
            </a:r>
          </a:p>
        </p:txBody>
      </p:sp>
      <p:sp>
        <p:nvSpPr>
          <p:cNvPr id="5" name="文本框 4">
            <a:extLst>
              <a:ext uri="{FF2B5EF4-FFF2-40B4-BE49-F238E27FC236}">
                <a16:creationId xmlns:a16="http://schemas.microsoft.com/office/drawing/2014/main" id="{E209DFDB-546B-4EF2-9B51-A0546BCD7067}"/>
              </a:ext>
            </a:extLst>
          </p:cNvPr>
          <p:cNvSpPr txBox="1"/>
          <p:nvPr>
            <p:custDataLst>
              <p:tags r:id="rId3"/>
            </p:custDataLst>
          </p:nvPr>
        </p:nvSpPr>
        <p:spPr>
          <a:xfrm>
            <a:off x="2571750" y="2938264"/>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低</a:t>
            </a:r>
          </a:p>
        </p:txBody>
      </p:sp>
      <p:sp>
        <p:nvSpPr>
          <p:cNvPr id="6" name="文本框 5">
            <a:extLst>
              <a:ext uri="{FF2B5EF4-FFF2-40B4-BE49-F238E27FC236}">
                <a16:creationId xmlns:a16="http://schemas.microsoft.com/office/drawing/2014/main" id="{BD102C5D-B712-4152-89DD-B50437FE744B}"/>
              </a:ext>
            </a:extLst>
          </p:cNvPr>
          <p:cNvSpPr txBox="1"/>
          <p:nvPr>
            <p:custDataLst>
              <p:tags r:id="rId4"/>
            </p:custDataLst>
          </p:nvPr>
        </p:nvSpPr>
        <p:spPr>
          <a:xfrm>
            <a:off x="2571750" y="3842345"/>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高</a:t>
            </a:r>
          </a:p>
        </p:txBody>
      </p:sp>
      <p:sp>
        <p:nvSpPr>
          <p:cNvPr id="7" name="文本框 6">
            <a:extLst>
              <a:ext uri="{FF2B5EF4-FFF2-40B4-BE49-F238E27FC236}">
                <a16:creationId xmlns:a16="http://schemas.microsoft.com/office/drawing/2014/main" id="{2AEE645D-2CC9-4903-B8E0-2DE96D7B7BF1}"/>
              </a:ext>
            </a:extLst>
          </p:cNvPr>
          <p:cNvSpPr txBox="1"/>
          <p:nvPr>
            <p:custDataLst>
              <p:tags r:id="rId5"/>
            </p:custDataLst>
          </p:nvPr>
        </p:nvSpPr>
        <p:spPr>
          <a:xfrm>
            <a:off x="2571750" y="4746427"/>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不确定</a:t>
            </a:r>
          </a:p>
        </p:txBody>
      </p:sp>
      <p:sp>
        <p:nvSpPr>
          <p:cNvPr id="8" name="文本框 7">
            <a:extLst>
              <a:ext uri="{FF2B5EF4-FFF2-40B4-BE49-F238E27FC236}">
                <a16:creationId xmlns:a16="http://schemas.microsoft.com/office/drawing/2014/main" id="{9FFEA23D-94DD-42D5-B89E-9EEFF5763458}"/>
              </a:ext>
            </a:extLst>
          </p:cNvPr>
          <p:cNvSpPr txBox="1"/>
          <p:nvPr>
            <p:custDataLst>
              <p:tags r:id="rId6"/>
            </p:custDataLst>
          </p:nvPr>
        </p:nvSpPr>
        <p:spPr>
          <a:xfrm>
            <a:off x="2571750" y="5650508"/>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相等</a:t>
            </a:r>
          </a:p>
        </p:txBody>
      </p:sp>
      <p:sp>
        <p:nvSpPr>
          <p:cNvPr id="9" name="椭圆 8">
            <a:extLst>
              <a:ext uri="{FF2B5EF4-FFF2-40B4-BE49-F238E27FC236}">
                <a16:creationId xmlns:a16="http://schemas.microsoft.com/office/drawing/2014/main" id="{144D4FAA-E063-4D98-B7DD-82913375F3BD}"/>
              </a:ext>
            </a:extLst>
          </p:cNvPr>
          <p:cNvSpPr>
            <a:spLocks noChangeAspect="1"/>
          </p:cNvSpPr>
          <p:nvPr>
            <p:custDataLst>
              <p:tags r:id="rId7"/>
            </p:custDataLst>
          </p:nvPr>
        </p:nvSpPr>
        <p:spPr>
          <a:xfrm>
            <a:off x="1657588" y="3006070"/>
            <a:ext cx="542449" cy="542449"/>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D3D7AAA7-655F-4029-996E-8686E47B777C}"/>
              </a:ext>
            </a:extLst>
          </p:cNvPr>
          <p:cNvSpPr>
            <a:spLocks noChangeAspect="1"/>
          </p:cNvSpPr>
          <p:nvPr>
            <p:custDataLst>
              <p:tags r:id="rId8"/>
            </p:custDataLst>
          </p:nvPr>
        </p:nvSpPr>
        <p:spPr>
          <a:xfrm>
            <a:off x="1657588" y="3910151"/>
            <a:ext cx="542449" cy="542449"/>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6B8DFF14-3BDB-476C-9405-73699DA83C9E}"/>
              </a:ext>
            </a:extLst>
          </p:cNvPr>
          <p:cNvSpPr>
            <a:spLocks noChangeAspect="1"/>
          </p:cNvSpPr>
          <p:nvPr>
            <p:custDataLst>
              <p:tags r:id="rId9"/>
            </p:custDataLst>
          </p:nvPr>
        </p:nvSpPr>
        <p:spPr>
          <a:xfrm>
            <a:off x="1657588" y="4814233"/>
            <a:ext cx="542449" cy="542448"/>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7B528103-369F-4B3E-A13D-5AF777D4641F}"/>
              </a:ext>
            </a:extLst>
          </p:cNvPr>
          <p:cNvSpPr>
            <a:spLocks noChangeAspect="1"/>
          </p:cNvSpPr>
          <p:nvPr>
            <p:custDataLst>
              <p:tags r:id="rId10"/>
            </p:custDataLst>
          </p:nvPr>
        </p:nvSpPr>
        <p:spPr>
          <a:xfrm>
            <a:off x="1657588" y="5718314"/>
            <a:ext cx="542449" cy="542448"/>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E6AF4FC4-2073-4E45-92C5-707B68BF95FF}"/>
              </a:ext>
            </a:extLst>
          </p:cNvPr>
          <p:cNvSpPr/>
          <p:nvPr>
            <p:custDataLst>
              <p:tags r:id="rId11"/>
            </p:custDataLst>
          </p:nvPr>
        </p:nvSpPr>
        <p:spPr>
          <a:xfrm>
            <a:off x="9403080" y="6554589"/>
            <a:ext cx="1627347" cy="433959"/>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6AE73969-E067-42D5-A488-A9ED781F94E4}"/>
              </a:ext>
            </a:extLst>
          </p:cNvPr>
          <p:cNvGrpSpPr/>
          <p:nvPr>
            <p:custDataLst>
              <p:tags r:id="rId12"/>
            </p:custDataLst>
          </p:nvPr>
        </p:nvGrpSpPr>
        <p:grpSpPr>
          <a:xfrm>
            <a:off x="0" y="0"/>
            <a:ext cx="12858750" cy="635000"/>
            <a:chOff x="0" y="0"/>
            <a:chExt cx="12858750" cy="635000"/>
          </a:xfrm>
        </p:grpSpPr>
        <p:sp>
          <p:nvSpPr>
            <p:cNvPr id="14" name="TitleBackground">
              <a:extLst>
                <a:ext uri="{FF2B5EF4-FFF2-40B4-BE49-F238E27FC236}">
                  <a16:creationId xmlns:a16="http://schemas.microsoft.com/office/drawing/2014/main" id="{492B138E-D326-4855-989A-A2483B25BC6B}"/>
                </a:ext>
              </a:extLst>
            </p:cNvPr>
            <p:cNvSpPr/>
            <p:nvPr>
              <p:custDataLst>
                <p:tags r:id="rId14"/>
              </p:custDataLst>
            </p:nvPr>
          </p:nvSpPr>
          <p:spPr>
            <a:xfrm>
              <a:off x="0" y="0"/>
              <a:ext cx="1285875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44873E58-AD14-43C2-8C42-59FEB6D3A48C}"/>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E8E6FC00-19F4-4380-B629-DF4E29E04D04}"/>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7C2D1AA7-086D-487F-90E3-4172D6DA09D2}"/>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1B2FB281-7F48-4449-9EB9-185F77BEAED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1309350" y="63500"/>
            <a:ext cx="1422400" cy="508000"/>
          </a:xfrm>
          <a:prstGeom prst="rect">
            <a:avLst/>
          </a:prstGeom>
        </p:spPr>
      </p:pic>
    </p:spTree>
    <p:custDataLst>
      <p:tags r:id="rId1"/>
    </p:custDataLst>
    <p:extLst>
      <p:ext uri="{BB962C8B-B14F-4D97-AF65-F5344CB8AC3E}">
        <p14:creationId xmlns:p14="http://schemas.microsoft.com/office/powerpoint/2010/main" val="38097193"/>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616797" y="519981"/>
            <a:ext cx="362515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929620" y="837929"/>
              <a:ext cx="999511" cy="461665"/>
            </a:xfrm>
            <a:prstGeom prst="rect">
              <a:avLst/>
            </a:prstGeom>
          </p:spPr>
          <p:txBody>
            <a:bodyPr wrap="none">
              <a:spAutoFit/>
            </a:bodyPr>
            <a:lstStyle/>
            <a:p>
              <a:pPr algn="ct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堆结构</a:t>
              </a:r>
            </a:p>
          </p:txBody>
        </p:sp>
      </p:grpSp>
      <p:sp>
        <p:nvSpPr>
          <p:cNvPr id="7" name="矩形 6"/>
          <p:cNvSpPr/>
          <p:nvPr/>
        </p:nvSpPr>
        <p:spPr>
          <a:xfrm>
            <a:off x="596727" y="1186924"/>
            <a:ext cx="11593288" cy="2901756"/>
          </a:xfrm>
          <a:prstGeom prst="rect">
            <a:avLst/>
          </a:prstGeom>
        </p:spPr>
        <p:txBody>
          <a:bodyPr wrap="square">
            <a:spAutoFit/>
          </a:bodyPr>
          <a:lstStyle/>
          <a:p>
            <a:pPr>
              <a:lnSpc>
                <a:spcPct val="120000"/>
              </a:lnSpc>
            </a:pP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堆的内存组织如下图所示，包括堆块和堆表两部分。</a:t>
            </a:r>
            <a:endParaRPr lang="en-US" altLang="zh-CN" sz="22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20000"/>
              </a:lnSpc>
              <a:buFont typeface="Wingdings" panose="05000000000000000000" pitchFamily="2" charset="2"/>
              <a:buChar char="ü"/>
            </a:pPr>
            <a:r>
              <a:rPr lang="zh-CN" altLang="en-US" sz="2200" b="1" u="sng" kern="100" dirty="0">
                <a:latin typeface="微软雅黑" panose="020B0503020204020204" pitchFamily="34" charset="-122"/>
                <a:ea typeface="微软雅黑" panose="020B0503020204020204" pitchFamily="34" charset="-122"/>
                <a:cs typeface="Times New Roman" panose="02020603050405020304" pitchFamily="18" charset="0"/>
              </a:rPr>
              <a:t>堆块是堆的基本组织单位，包括两个部分，即块首和块身</a:t>
            </a:r>
            <a:r>
              <a:rPr lang="zh-CN" altLang="en-US" sz="22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块首是用来标识这个堆块自身的信息，例如块大小、空闲还是占用等；块身紧随其后，是最终分配给用户使用的数据区。</a:t>
            </a:r>
            <a:endParaRPr lang="en-US" altLang="zh-CN" sz="22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20000"/>
              </a:lnSpc>
              <a:buFont typeface="Wingdings" panose="05000000000000000000" pitchFamily="2" charset="2"/>
              <a:buChar char="ü"/>
            </a:pPr>
            <a:r>
              <a:rPr lang="zh-CN" altLang="zh-CN" sz="2200" b="1" u="sng" dirty="0">
                <a:latin typeface="微软雅黑" panose="020B0503020204020204" pitchFamily="34" charset="-122"/>
                <a:ea typeface="微软雅黑" panose="020B0503020204020204" pitchFamily="34" charset="-122"/>
              </a:rPr>
              <a:t>堆表一般位于整个堆区的开始位置，用于索引堆区中所有堆块的重要信息</a:t>
            </a:r>
            <a:r>
              <a:rPr lang="zh-CN" altLang="zh-CN" sz="2200" dirty="0">
                <a:latin typeface="微软雅黑" panose="020B0503020204020204" pitchFamily="34" charset="-122"/>
                <a:ea typeface="微软雅黑" panose="020B0503020204020204" pitchFamily="34" charset="-122"/>
              </a:rPr>
              <a:t>，包括堆块的位置、堆块的大小、空闲还是占用等。堆表的数据结构决定了整个堆区的组织方式，是快速检索空闲块、保证块分配效率的关键。堆表在设计的时候，可能会采用平衡二叉树等高效数据结构用于优化查找效率。现代操作系统的堆表往往不止一种数据结构。</a:t>
            </a:r>
            <a:endParaRPr lang="zh-CN" altLang="en-US" sz="2200" dirty="0">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1964879" y="24641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567025045"/>
              </p:ext>
            </p:extLst>
          </p:nvPr>
        </p:nvGraphicFramePr>
        <p:xfrm>
          <a:off x="2900983" y="4120381"/>
          <a:ext cx="6984776" cy="2772521"/>
        </p:xfrm>
        <a:graphic>
          <a:graphicData uri="http://schemas.openxmlformats.org/presentationml/2006/ole">
            <mc:AlternateContent xmlns:mc="http://schemas.openxmlformats.org/markup-compatibility/2006">
              <mc:Choice xmlns:v="urn:schemas-microsoft-com:vml" Requires="v">
                <p:oleObj spid="_x0000_s4164" name="Visio" r:id="rId4" imgW="5239009" imgH="2076713" progId="Visio.Drawing.15">
                  <p:embed/>
                </p:oleObj>
              </mc:Choice>
              <mc:Fallback>
                <p:oleObj name="Visio" r:id="rId4" imgW="5239009" imgH="2076713"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0983" y="4120381"/>
                        <a:ext cx="6984776" cy="2772521"/>
                      </a:xfrm>
                      <a:prstGeom prst="rect">
                        <a:avLst/>
                      </a:prstGeom>
                      <a:noFill/>
                    </p:spPr>
                  </p:pic>
                </p:oleObj>
              </mc:Fallback>
            </mc:AlternateContent>
          </a:graphicData>
        </a:graphic>
      </p:graphicFrame>
    </p:spTree>
    <p:extLst>
      <p:ext uri="{BB962C8B-B14F-4D97-AF65-F5344CB8AC3E}">
        <p14:creationId xmlns:p14="http://schemas.microsoft.com/office/powerpoint/2010/main" val="2503811926"/>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616797" y="519981"/>
            <a:ext cx="362515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886219" y="837929"/>
              <a:ext cx="1086313" cy="461665"/>
            </a:xfrm>
            <a:prstGeom prst="rect">
              <a:avLst/>
            </a:prstGeom>
          </p:spPr>
          <p:txBody>
            <a:bodyPr wrap="none">
              <a:spAutoFit/>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）堆块</a:t>
              </a:r>
            </a:p>
          </p:txBody>
        </p:sp>
      </p:grpSp>
      <p:sp>
        <p:nvSpPr>
          <p:cNvPr id="7" name="矩形 6"/>
          <p:cNvSpPr/>
          <p:nvPr/>
        </p:nvSpPr>
        <p:spPr>
          <a:xfrm>
            <a:off x="596727" y="1186924"/>
            <a:ext cx="11593288" cy="3054682"/>
          </a:xfrm>
          <a:prstGeom prst="rect">
            <a:avLst/>
          </a:prstGeom>
        </p:spPr>
        <p:txBody>
          <a:bodyPr wrap="square">
            <a:spAutoFit/>
          </a:bodyPr>
          <a:lstStyle/>
          <a:p>
            <a:pPr>
              <a:lnSpc>
                <a:spcPct val="125000"/>
              </a:lnSpc>
            </a:pP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堆块会有两种状态：</a:t>
            </a:r>
            <a:r>
              <a:rPr lang="zh-CN" altLang="en-US" sz="2200" b="1" kern="100" dirty="0">
                <a:latin typeface="微软雅黑" panose="020B0503020204020204" pitchFamily="34" charset="-122"/>
                <a:ea typeface="微软雅黑" panose="020B0503020204020204" pitchFamily="34" charset="-122"/>
                <a:cs typeface="Times New Roman" panose="02020603050405020304" pitchFamily="18" charset="0"/>
              </a:rPr>
              <a:t>占有态和空闲态</a:t>
            </a: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。其中，空闲态的堆块会被链入空链表中，由系统管理。而占有态的堆块会返回一个由程序员定义的句柄，通常是一个堆块指针，来完成对堆块内存的读、写和释放操作，由程序员管理。</a:t>
            </a:r>
          </a:p>
          <a:p>
            <a:pPr>
              <a:lnSpc>
                <a:spcPct val="125000"/>
              </a:lnSpc>
            </a:pP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占有态堆块和空闲态堆块的示意图如下图所示。块首存放着堆块的信息。</a:t>
            </a:r>
            <a:endParaRPr lang="en-US" altLang="zh-CN" sz="2200"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25000"/>
              </a:lnSpc>
            </a:pPr>
            <a:r>
              <a:rPr lang="zh-CN" altLang="en-US" sz="2200" b="1" kern="100" dirty="0">
                <a:latin typeface="微软雅黑" panose="020B0503020204020204" pitchFamily="34" charset="-122"/>
                <a:ea typeface="微软雅黑" panose="020B0503020204020204" pitchFamily="34" charset="-122"/>
                <a:cs typeface="Times New Roman" panose="02020603050405020304" pitchFamily="18" charset="0"/>
              </a:rPr>
              <a:t>对于空闲态堆块而言，块首额外存储了两个</a:t>
            </a:r>
            <a:r>
              <a:rPr lang="en-US" altLang="zh-CN" sz="2200" b="1" kern="10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200" b="1" kern="100" dirty="0">
                <a:latin typeface="微软雅黑" panose="020B0503020204020204" pitchFamily="34" charset="-122"/>
                <a:ea typeface="微软雅黑" panose="020B0503020204020204" pitchFamily="34" charset="-122"/>
                <a:cs typeface="Times New Roman" panose="02020603050405020304" pitchFamily="18" charset="0"/>
              </a:rPr>
              <a:t>字节的指针：</a:t>
            </a:r>
            <a:r>
              <a:rPr lang="en-US" altLang="zh-CN" sz="2200" b="1" kern="100" dirty="0" err="1">
                <a:latin typeface="微软雅黑" panose="020B0503020204020204" pitchFamily="34" charset="-122"/>
                <a:ea typeface="微软雅黑" panose="020B0503020204020204" pitchFamily="34" charset="-122"/>
                <a:cs typeface="Times New Roman" panose="02020603050405020304" pitchFamily="18" charset="0"/>
              </a:rPr>
              <a:t>Flink</a:t>
            </a:r>
            <a:r>
              <a:rPr lang="zh-CN" altLang="en-US" sz="2200" b="1" kern="100" dirty="0">
                <a:latin typeface="微软雅黑" panose="020B0503020204020204" pitchFamily="34" charset="-122"/>
                <a:ea typeface="微软雅黑" panose="020B0503020204020204" pitchFamily="34" charset="-122"/>
                <a:cs typeface="Times New Roman" panose="02020603050405020304" pitchFamily="18" charset="0"/>
              </a:rPr>
              <a:t>指针和</a:t>
            </a:r>
            <a:r>
              <a:rPr lang="en-US" altLang="zh-CN" sz="2200" b="1" kern="100" dirty="0">
                <a:latin typeface="微软雅黑" panose="020B0503020204020204" pitchFamily="34" charset="-122"/>
                <a:ea typeface="微软雅黑" panose="020B0503020204020204" pitchFamily="34" charset="-122"/>
                <a:cs typeface="Times New Roman" panose="02020603050405020304" pitchFamily="18" charset="0"/>
              </a:rPr>
              <a:t>Blink</a:t>
            </a:r>
            <a:r>
              <a:rPr lang="zh-CN" altLang="en-US" sz="2200" b="1" kern="100" dirty="0">
                <a:latin typeface="微软雅黑" panose="020B0503020204020204" pitchFamily="34" charset="-122"/>
                <a:ea typeface="微软雅黑" panose="020B0503020204020204" pitchFamily="34" charset="-122"/>
                <a:cs typeface="Times New Roman" panose="02020603050405020304" pitchFamily="18" charset="0"/>
              </a:rPr>
              <a:t>指针</a:t>
            </a: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，用于链接系统中的其他空闲堆块。其中，</a:t>
            </a:r>
            <a:r>
              <a:rPr lang="en-US" altLang="zh-CN" sz="2200" kern="100" dirty="0" err="1">
                <a:latin typeface="微软雅黑" panose="020B0503020204020204" pitchFamily="34" charset="-122"/>
                <a:ea typeface="微软雅黑" panose="020B0503020204020204" pitchFamily="34" charset="-122"/>
                <a:cs typeface="Times New Roman" panose="02020603050405020304" pitchFamily="18" charset="0"/>
              </a:rPr>
              <a:t>Flink</a:t>
            </a: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前向指针存储了前一个空闲块的地址，</a:t>
            </a:r>
            <a:r>
              <a:rPr lang="en-US" altLang="zh-CN" sz="2200" kern="100" dirty="0">
                <a:latin typeface="微软雅黑" panose="020B0503020204020204" pitchFamily="34" charset="-122"/>
                <a:ea typeface="微软雅黑" panose="020B0503020204020204" pitchFamily="34" charset="-122"/>
                <a:cs typeface="Times New Roman" panose="02020603050405020304" pitchFamily="18" charset="0"/>
              </a:rPr>
              <a:t>Blink</a:t>
            </a: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后向指针存储了后一个空闲块的地址。</a:t>
            </a:r>
          </a:p>
        </p:txBody>
      </p:sp>
      <p:sp>
        <p:nvSpPr>
          <p:cNvPr id="2" name="Rectangle 2"/>
          <p:cNvSpPr>
            <a:spLocks noChangeArrowheads="1"/>
          </p:cNvSpPr>
          <p:nvPr/>
        </p:nvSpPr>
        <p:spPr bwMode="auto">
          <a:xfrm>
            <a:off x="1964879" y="24641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2612951" y="4192389"/>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230802878"/>
              </p:ext>
            </p:extLst>
          </p:nvPr>
        </p:nvGraphicFramePr>
        <p:xfrm>
          <a:off x="1532831" y="4048373"/>
          <a:ext cx="10037915" cy="2448272"/>
        </p:xfrm>
        <a:graphic>
          <a:graphicData uri="http://schemas.openxmlformats.org/presentationml/2006/ole">
            <mc:AlternateContent xmlns:mc="http://schemas.openxmlformats.org/markup-compatibility/2006">
              <mc:Choice xmlns:v="urn:schemas-microsoft-com:vml" Requires="v">
                <p:oleObj spid="_x0000_s5183" name="Visio" r:id="rId4" imgW="6281839" imgH="1533591" progId="Visio.Drawing.15">
                  <p:embed/>
                </p:oleObj>
              </mc:Choice>
              <mc:Fallback>
                <p:oleObj name="Visio" r:id="rId4" imgW="6281839" imgH="1533591"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2831" y="4048373"/>
                        <a:ext cx="10037915" cy="2448272"/>
                      </a:xfrm>
                      <a:prstGeom prst="rect">
                        <a:avLst/>
                      </a:prstGeom>
                      <a:noFill/>
                    </p:spPr>
                  </p:pic>
                </p:oleObj>
              </mc:Fallback>
            </mc:AlternateContent>
          </a:graphicData>
        </a:graphic>
      </p:graphicFrame>
    </p:spTree>
    <p:extLst>
      <p:ext uri="{BB962C8B-B14F-4D97-AF65-F5344CB8AC3E}">
        <p14:creationId xmlns:p14="http://schemas.microsoft.com/office/powerpoint/2010/main" val="162656225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616797" y="519981"/>
            <a:ext cx="362515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886219" y="837929"/>
              <a:ext cx="1086313" cy="461665"/>
            </a:xfrm>
            <a:prstGeom prst="rect">
              <a:avLst/>
            </a:prstGeom>
          </p:spPr>
          <p:txBody>
            <a:bodyPr wrap="none">
              <a:spAutoFit/>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）堆块</a:t>
              </a:r>
            </a:p>
          </p:txBody>
        </p:sp>
      </p:grpSp>
      <p:sp>
        <p:nvSpPr>
          <p:cNvPr id="7" name="矩形 6"/>
          <p:cNvSpPr/>
          <p:nvPr/>
        </p:nvSpPr>
        <p:spPr>
          <a:xfrm>
            <a:off x="596727" y="1312069"/>
            <a:ext cx="11593288" cy="3416320"/>
          </a:xfrm>
          <a:prstGeom prst="rect">
            <a:avLst/>
          </a:prstGeom>
        </p:spPr>
        <p:txBody>
          <a:bodyPr wrap="square">
            <a:spAutoFit/>
          </a:bodyPr>
          <a:lstStyle/>
          <a:p>
            <a:pPr>
              <a:lnSpc>
                <a:spcPct val="150000"/>
              </a:lnSpc>
            </a:pP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注意：指向堆块的指针或者句柄，指向的是块身的首地址。</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也就是，我们使用函数申请得到的地址指针都会越过</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8</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字节</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(32</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位系统</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的块首，直接指向数据区</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块身</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堆块的大小包括块首在内</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，如果申请</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32</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字节，实际会分配</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40</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字节，</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8</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字节的块首</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+32</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字节的块身。</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堆块的单位是</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8</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字节</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，不足</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8</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字节按</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8</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字节分配。</a:t>
            </a:r>
          </a:p>
        </p:txBody>
      </p:sp>
      <p:sp>
        <p:nvSpPr>
          <p:cNvPr id="2" name="Rectangle 2"/>
          <p:cNvSpPr>
            <a:spLocks noChangeArrowheads="1"/>
          </p:cNvSpPr>
          <p:nvPr/>
        </p:nvSpPr>
        <p:spPr bwMode="auto">
          <a:xfrm>
            <a:off x="1964879" y="24641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2612951" y="4192389"/>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65712850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616797" y="519981"/>
            <a:ext cx="362515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886219" y="837929"/>
              <a:ext cx="1086312" cy="461665"/>
            </a:xfrm>
            <a:prstGeom prst="rect">
              <a:avLst/>
            </a:prstGeom>
          </p:spPr>
          <p:txBody>
            <a:bodyPr wrap="none">
              <a:spAutoFit/>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）堆表</a:t>
              </a:r>
            </a:p>
          </p:txBody>
        </p:sp>
      </p:grpSp>
      <p:sp>
        <p:nvSpPr>
          <p:cNvPr id="7" name="矩形 6"/>
          <p:cNvSpPr/>
          <p:nvPr/>
        </p:nvSpPr>
        <p:spPr>
          <a:xfrm>
            <a:off x="596727" y="1312069"/>
            <a:ext cx="11809312" cy="3970318"/>
          </a:xfrm>
          <a:prstGeom prst="rect">
            <a:avLst/>
          </a:prstGeom>
        </p:spPr>
        <p:txBody>
          <a:bodyPr wrap="square">
            <a:spAutoFit/>
          </a:bodyPr>
          <a:lstStyle/>
          <a:p>
            <a:pPr>
              <a:lnSpc>
                <a:spcPct val="150000"/>
              </a:lnSpc>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Windows</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系统中，</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占有态的堆块被使用它的程序索引，而堆表只索引所有空闲态的堆块</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。其中，最重要的堆表有两种：</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空闲双向链表</a:t>
            </a:r>
            <a:r>
              <a:rPr lang="en-US" altLang="zh-CN" sz="2400" b="1" kern="100" dirty="0" err="1">
                <a:latin typeface="微软雅黑" panose="020B0503020204020204" pitchFamily="34" charset="-122"/>
                <a:ea typeface="微软雅黑" panose="020B0503020204020204" pitchFamily="34" charset="-122"/>
                <a:cs typeface="Times New Roman" panose="02020603050405020304" pitchFamily="18" charset="0"/>
              </a:rPr>
              <a:t>freelist</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（简称空表）和快速单向链表</a:t>
            </a:r>
            <a:r>
              <a:rPr lang="en-US" altLang="zh-CN" sz="2400" b="1" kern="100" dirty="0" err="1">
                <a:latin typeface="微软雅黑" panose="020B0503020204020204" pitchFamily="34" charset="-122"/>
                <a:ea typeface="微软雅黑" panose="020B0503020204020204" pitchFamily="34" charset="-122"/>
                <a:cs typeface="Times New Roman" panose="02020603050405020304" pitchFamily="18" charset="0"/>
              </a:rPr>
              <a:t>lookaside</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（简称快表）</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。快表是为了加速堆块分配而采用的堆表，从来不发生堆块合并。由于堆溢出一般不利用快表，故不作详述。</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空表包含</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空表索引</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kern="100" dirty="0" err="1">
                <a:latin typeface="微软雅黑" panose="020B0503020204020204" pitchFamily="34" charset="-122"/>
                <a:ea typeface="微软雅黑" panose="020B0503020204020204" pitchFamily="34" charset="-122"/>
                <a:cs typeface="Times New Roman" panose="02020603050405020304" pitchFamily="18" charset="0"/>
              </a:rPr>
              <a:t>Freelist</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 array)</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空闲链块</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两个部分。空表索引也叫空表表头，是一个</a:t>
            </a:r>
            <a:r>
              <a:rPr lang="zh-CN" altLang="en-US" sz="2400" u="sng" kern="100" dirty="0">
                <a:latin typeface="微软雅黑" panose="020B0503020204020204" pitchFamily="34" charset="-122"/>
                <a:ea typeface="微软雅黑" panose="020B0503020204020204" pitchFamily="34" charset="-122"/>
                <a:cs typeface="Times New Roman" panose="02020603050405020304" pitchFamily="18" charset="0"/>
              </a:rPr>
              <a:t>大小为</a:t>
            </a:r>
            <a:r>
              <a:rPr lang="en-US" altLang="zh-CN" sz="2400" u="sng" kern="100" dirty="0">
                <a:latin typeface="微软雅黑" panose="020B0503020204020204" pitchFamily="34" charset="-122"/>
                <a:ea typeface="微软雅黑" panose="020B0503020204020204" pitchFamily="34" charset="-122"/>
                <a:cs typeface="Times New Roman" panose="02020603050405020304" pitchFamily="18" charset="0"/>
              </a:rPr>
              <a:t>128</a:t>
            </a:r>
            <a:r>
              <a:rPr lang="zh-CN" altLang="en-US" sz="2400" u="sng" kern="100" dirty="0">
                <a:latin typeface="微软雅黑" panose="020B0503020204020204" pitchFamily="34" charset="-122"/>
                <a:ea typeface="微软雅黑" panose="020B0503020204020204" pitchFamily="34" charset="-122"/>
                <a:cs typeface="Times New Roman" panose="02020603050405020304" pitchFamily="18" charset="0"/>
              </a:rPr>
              <a:t>的指针数组</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，该数组的</a:t>
            </a:r>
            <a:r>
              <a:rPr lang="zh-CN" altLang="en-US" sz="2400" u="sng" kern="100" dirty="0">
                <a:latin typeface="微软雅黑" panose="020B0503020204020204" pitchFamily="34" charset="-122"/>
                <a:ea typeface="微软雅黑" panose="020B0503020204020204" pitchFamily="34" charset="-122"/>
                <a:cs typeface="Times New Roman" panose="02020603050405020304" pitchFamily="18" charset="0"/>
              </a:rPr>
              <a:t>每一项包括两个指针</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，用于标识一条空表。 </a:t>
            </a:r>
          </a:p>
        </p:txBody>
      </p:sp>
      <p:sp>
        <p:nvSpPr>
          <p:cNvPr id="2" name="Rectangle 2"/>
          <p:cNvSpPr>
            <a:spLocks noChangeArrowheads="1"/>
          </p:cNvSpPr>
          <p:nvPr/>
        </p:nvSpPr>
        <p:spPr bwMode="auto">
          <a:xfrm>
            <a:off x="1964879" y="24641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87630856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616797" y="519981"/>
            <a:ext cx="362515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886219" y="837929"/>
              <a:ext cx="1086312" cy="461665"/>
            </a:xfrm>
            <a:prstGeom prst="rect">
              <a:avLst/>
            </a:prstGeom>
          </p:spPr>
          <p:txBody>
            <a:bodyPr wrap="none">
              <a:spAutoFit/>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）堆表</a:t>
              </a:r>
            </a:p>
          </p:txBody>
        </p:sp>
      </p:grpSp>
      <p:sp>
        <p:nvSpPr>
          <p:cNvPr id="7" name="矩形 6"/>
          <p:cNvSpPr/>
          <p:nvPr/>
        </p:nvSpPr>
        <p:spPr>
          <a:xfrm>
            <a:off x="668735" y="1161951"/>
            <a:ext cx="11593288" cy="1692771"/>
          </a:xfrm>
          <a:prstGeom prst="rect">
            <a:avLst/>
          </a:prstGeom>
        </p:spPr>
        <p:txBody>
          <a:bodyPr wrap="square">
            <a:spAutoFit/>
          </a:bodyPr>
          <a:lstStyle/>
          <a:p>
            <a:pPr>
              <a:lnSpc>
                <a:spcPct val="130000"/>
              </a:lnSpc>
            </a:pPr>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空表索引的第二项</a:t>
            </a:r>
            <a:r>
              <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(free[1])</a:t>
            </a:r>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标识了堆中所有大小为</a:t>
            </a:r>
            <a:r>
              <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8</a:t>
            </a:r>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字节的空闲堆块。之后每个索引项指示的空闲堆块递增</a:t>
            </a:r>
            <a:r>
              <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8</a:t>
            </a:r>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字节</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。把空闲堆块按照大小的不同链入不同的空表，可以方便堆管理系统高效检索指定大小的空闲堆块。</a:t>
            </a:r>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空表索引的第一项</a:t>
            </a:r>
            <a:r>
              <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free[0]</a:t>
            </a:r>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所标识的空表相对比较特殊，这条双向链表链入了所有大于等于</a:t>
            </a:r>
            <a:r>
              <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1024</a:t>
            </a:r>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字节小于</a:t>
            </a:r>
            <a:r>
              <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512KB</a:t>
            </a:r>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的堆块，升序排列。这个空表通常又称为零号空表。</a:t>
            </a:r>
          </a:p>
        </p:txBody>
      </p:sp>
      <p:sp>
        <p:nvSpPr>
          <p:cNvPr id="2" name="Rectangle 2"/>
          <p:cNvSpPr>
            <a:spLocks noChangeArrowheads="1"/>
          </p:cNvSpPr>
          <p:nvPr/>
        </p:nvSpPr>
        <p:spPr bwMode="auto">
          <a:xfrm>
            <a:off x="1964879" y="24641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738762679"/>
              </p:ext>
            </p:extLst>
          </p:nvPr>
        </p:nvGraphicFramePr>
        <p:xfrm>
          <a:off x="2540943" y="2896245"/>
          <a:ext cx="7702834" cy="4092602"/>
        </p:xfrm>
        <a:graphic>
          <a:graphicData uri="http://schemas.openxmlformats.org/presentationml/2006/ole">
            <mc:AlternateContent xmlns:mc="http://schemas.openxmlformats.org/markup-compatibility/2006">
              <mc:Choice xmlns:v="urn:schemas-microsoft-com:vml" Requires="v">
                <p:oleObj spid="_x0000_s6196" name="Visio" r:id="rId4" imgW="6067591" imgH="3224442" progId="Visio.Drawing.15">
                  <p:embed/>
                </p:oleObj>
              </mc:Choice>
              <mc:Fallback>
                <p:oleObj name="Visio" r:id="rId4" imgW="6067591" imgH="3224442"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0943" y="2896245"/>
                        <a:ext cx="7702834" cy="4092602"/>
                      </a:xfrm>
                      <a:prstGeom prst="rect">
                        <a:avLst/>
                      </a:prstGeom>
                      <a:noFill/>
                    </p:spPr>
                  </p:pic>
                </p:oleObj>
              </mc:Fallback>
            </mc:AlternateContent>
          </a:graphicData>
        </a:graphic>
      </p:graphicFrame>
    </p:spTree>
    <p:extLst>
      <p:ext uri="{BB962C8B-B14F-4D97-AF65-F5344CB8AC3E}">
        <p14:creationId xmlns:p14="http://schemas.microsoft.com/office/powerpoint/2010/main" val="361438862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616797" y="519981"/>
            <a:ext cx="362515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261253" y="837929"/>
              <a:ext cx="2336244" cy="461665"/>
            </a:xfrm>
            <a:prstGeom prst="rect">
              <a:avLst/>
            </a:prstGeom>
          </p:spPr>
          <p:txBody>
            <a:bodyPr wrap="none">
              <a:spAutoFit/>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）堆块的分配和释放</a:t>
              </a:r>
            </a:p>
          </p:txBody>
        </p:sp>
      </p:grpSp>
      <p:sp>
        <p:nvSpPr>
          <p:cNvPr id="7" name="矩形 6"/>
          <p:cNvSpPr/>
          <p:nvPr/>
        </p:nvSpPr>
        <p:spPr>
          <a:xfrm>
            <a:off x="596727" y="1240061"/>
            <a:ext cx="11593288" cy="4662815"/>
          </a:xfrm>
          <a:prstGeom prst="rect">
            <a:avLst/>
          </a:prstGeom>
        </p:spPr>
        <p:txBody>
          <a:bodyPr wrap="square">
            <a:spAutoFit/>
          </a:bodyPr>
          <a:lstStyle/>
          <a:p>
            <a:pPr algn="ctr">
              <a:lnSpc>
                <a:spcPct val="150000"/>
              </a:lnSpc>
            </a:pP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以空表为例，来讲解堆块的分配、释放和合并。</a:t>
            </a:r>
            <a:endParaRPr lang="en-US" altLang="zh-CN" sz="2200"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zh-CN" sz="2200" b="1" kern="100" dirty="0">
                <a:latin typeface="微软雅黑" panose="020B0503020204020204" pitchFamily="34" charset="-122"/>
                <a:ea typeface="微软雅黑" panose="020B0503020204020204" pitchFamily="34" charset="-122"/>
                <a:cs typeface="Times New Roman" panose="02020603050405020304" pitchFamily="18" charset="0"/>
              </a:rPr>
              <a:t>堆块分配。</a:t>
            </a:r>
            <a:r>
              <a:rPr lang="zh-CN" altLang="zh-CN" sz="2200" kern="100" dirty="0">
                <a:latin typeface="微软雅黑" panose="020B0503020204020204" pitchFamily="34" charset="-122"/>
                <a:ea typeface="微软雅黑" panose="020B0503020204020204" pitchFamily="34" charset="-122"/>
                <a:cs typeface="Times New Roman" panose="02020603050405020304" pitchFamily="18" charset="0"/>
              </a:rPr>
              <a:t>依据既定的查找空闲堆块的策略，找到合适的空闲堆块之后，将其状态修改为占用态、把它从堆表中“卸下”、返回一个指向堆块块身的指针给程序使用。</a:t>
            </a:r>
          </a:p>
          <a:p>
            <a:pPr marL="342900" indent="-342900">
              <a:lnSpc>
                <a:spcPct val="150000"/>
              </a:lnSpc>
              <a:buFont typeface="Wingdings" panose="05000000000000000000" pitchFamily="2" charset="2"/>
              <a:buChar char="ü"/>
            </a:pPr>
            <a:r>
              <a:rPr lang="zh-CN" altLang="en-US" sz="2200" b="1" kern="100" dirty="0">
                <a:latin typeface="微软雅黑" panose="020B0503020204020204" pitchFamily="34" charset="-122"/>
                <a:ea typeface="微软雅黑" panose="020B0503020204020204" pitchFamily="34" charset="-122"/>
                <a:cs typeface="Times New Roman" panose="02020603050405020304" pitchFamily="18" charset="0"/>
              </a:rPr>
              <a:t>普通空表分配时首先寻找最优的空闲块分配，</a:t>
            </a: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若失败，一个稍大些的块会被用于分配</a:t>
            </a:r>
            <a:r>
              <a:rPr lang="zh-CN" altLang="en-US" sz="22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这种</a:t>
            </a:r>
            <a:r>
              <a:rPr lang="zh-CN" altLang="en-US" sz="2200" b="1" kern="100" dirty="0">
                <a:latin typeface="微软雅黑" panose="020B0503020204020204" pitchFamily="34" charset="-122"/>
                <a:ea typeface="微软雅黑" panose="020B0503020204020204" pitchFamily="34" charset="-122"/>
                <a:cs typeface="Times New Roman" panose="02020603050405020304" pitchFamily="18" charset="0"/>
              </a:rPr>
              <a:t>次优分配</a:t>
            </a: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发生时</a:t>
            </a:r>
            <a:r>
              <a:rPr lang="zh-CN" altLang="en-US" sz="2200" b="1" kern="100" dirty="0">
                <a:latin typeface="微软雅黑" panose="020B0503020204020204" pitchFamily="34" charset="-122"/>
                <a:ea typeface="微软雅黑" panose="020B0503020204020204" pitchFamily="34" charset="-122"/>
                <a:cs typeface="Times New Roman" panose="02020603050405020304" pitchFamily="18" charset="0"/>
              </a:rPr>
              <a:t>，会先从大块中按请求的大小精确地“割”出一块进行分配，然后给剩下的部分重新标注块首，链入空表。</a:t>
            </a: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也就是说，</a:t>
            </a:r>
            <a:r>
              <a:rPr lang="zh-CN" altLang="en-US" sz="2200" b="1" kern="100" dirty="0">
                <a:latin typeface="微软雅黑" panose="020B0503020204020204" pitchFamily="34" charset="-122"/>
                <a:ea typeface="微软雅黑" panose="020B0503020204020204" pitchFamily="34" charset="-122"/>
                <a:cs typeface="Times New Roman" panose="02020603050405020304" pitchFamily="18" charset="0"/>
              </a:rPr>
              <a:t>空表分配存在找零钱的情况。</a:t>
            </a:r>
            <a:endParaRPr lang="en-US" altLang="zh-CN" sz="22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ü"/>
            </a:pPr>
            <a:r>
              <a:rPr lang="zh-CN" altLang="zh-CN" sz="2200" kern="100" dirty="0">
                <a:latin typeface="微软雅黑" panose="020B0503020204020204" pitchFamily="34" charset="-122"/>
                <a:ea typeface="微软雅黑" panose="020B0503020204020204" pitchFamily="34" charset="-122"/>
                <a:cs typeface="Times New Roman" panose="02020603050405020304" pitchFamily="18" charset="0"/>
              </a:rPr>
              <a:t>零号空表中按照大小升序链着大小不同的空闲块，故在分配时先从</a:t>
            </a:r>
            <a:r>
              <a:rPr lang="en-US" altLang="zh-CN" sz="2200" kern="100" dirty="0">
                <a:latin typeface="微软雅黑" panose="020B0503020204020204" pitchFamily="34" charset="-122"/>
                <a:ea typeface="微软雅黑" panose="020B0503020204020204" pitchFamily="34" charset="-122"/>
                <a:cs typeface="Times New Roman" panose="02020603050405020304" pitchFamily="18" charset="0"/>
              </a:rPr>
              <a:t>free[0]</a:t>
            </a:r>
            <a:r>
              <a:rPr lang="zh-CN" altLang="zh-CN" sz="2200" kern="100" dirty="0">
                <a:latin typeface="微软雅黑" panose="020B0503020204020204" pitchFamily="34" charset="-122"/>
                <a:ea typeface="微软雅黑" panose="020B0503020204020204" pitchFamily="34" charset="-122"/>
                <a:cs typeface="Times New Roman" panose="02020603050405020304" pitchFamily="18" charset="0"/>
              </a:rPr>
              <a:t>反向查找最后一个块（即最大块），看能否满足要求，如果满足要求，再正向搜索最小能满足要求的空闲堆块进行分配。</a:t>
            </a:r>
          </a:p>
        </p:txBody>
      </p:sp>
      <p:sp>
        <p:nvSpPr>
          <p:cNvPr id="2" name="Rectangle 2"/>
          <p:cNvSpPr>
            <a:spLocks noChangeArrowheads="1"/>
          </p:cNvSpPr>
          <p:nvPr/>
        </p:nvSpPr>
        <p:spPr bwMode="auto">
          <a:xfrm>
            <a:off x="1964879" y="24641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78857789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616797" y="519981"/>
            <a:ext cx="362515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261253" y="837929"/>
              <a:ext cx="2336244" cy="461665"/>
            </a:xfrm>
            <a:prstGeom prst="rect">
              <a:avLst/>
            </a:prstGeom>
          </p:spPr>
          <p:txBody>
            <a:bodyPr wrap="none">
              <a:spAutoFit/>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）堆块的分配和释放</a:t>
              </a:r>
            </a:p>
          </p:txBody>
        </p:sp>
      </p:grpSp>
      <p:sp>
        <p:nvSpPr>
          <p:cNvPr id="7" name="矩形 6"/>
          <p:cNvSpPr/>
          <p:nvPr/>
        </p:nvSpPr>
        <p:spPr>
          <a:xfrm>
            <a:off x="596727" y="1240061"/>
            <a:ext cx="11593288" cy="4431983"/>
          </a:xfrm>
          <a:prstGeom prst="rect">
            <a:avLst/>
          </a:prstGeom>
        </p:spPr>
        <p:txBody>
          <a:bodyPr wrap="square">
            <a:spAutoFit/>
          </a:bodyPr>
          <a:lstStyle/>
          <a:p>
            <a:pPr algn="ctr">
              <a:lnSpc>
                <a:spcPct val="150000"/>
              </a:lnSpc>
            </a:pP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以空表为例，来讲解堆块的分配、释放和合并。</a:t>
            </a:r>
            <a:endParaRPr lang="en-US" altLang="zh-CN" sz="22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50000"/>
              </a:lnSpc>
            </a:pPr>
            <a:endPar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堆块释放。</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堆块的释放操作包括将堆块状态由占用态改为空闲态、链入相应的堆表。所有释放的堆块都链入相应的表尾。</a:t>
            </a:r>
          </a:p>
          <a:p>
            <a:pPr>
              <a:lnSpc>
                <a:spcPct val="150000"/>
              </a:lnSpc>
            </a:pP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堆块合并。</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堆块的分配和释放操作可能引发堆块合并，即当堆管理系统发现两个空闲堆块相邻时，就会进行堆块合并操作。</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堆块的合并包括几个动作：将堆块从空表中卸下、合并堆块、修改合并后的块首、链接入新的链表（合并的时候还有一种操作叫内存紧缩）。</a:t>
            </a:r>
          </a:p>
        </p:txBody>
      </p:sp>
    </p:spTree>
    <p:extLst>
      <p:ext uri="{BB962C8B-B14F-4D97-AF65-F5344CB8AC3E}">
        <p14:creationId xmlns:p14="http://schemas.microsoft.com/office/powerpoint/2010/main" val="181103409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2DB7ADF-72DC-40FF-810C-316525591E7D}"/>
              </a:ext>
            </a:extLst>
          </p:cNvPr>
          <p:cNvSpPr txBox="1"/>
          <p:nvPr>
            <p:custDataLst>
              <p:tags r:id="rId2"/>
            </p:custDataLst>
          </p:nvPr>
        </p:nvSpPr>
        <p:spPr>
          <a:xfrm>
            <a:off x="1285875" y="635000"/>
            <a:ext cx="10287000" cy="2260203"/>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对于如下代码：</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 p1=new int[200]; char * p2=new char[30];</a:t>
            </a: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下列说法正确的是</a:t>
            </a:r>
          </a:p>
        </p:txBody>
      </p:sp>
      <p:sp>
        <p:nvSpPr>
          <p:cNvPr id="5" name="文本框 4">
            <a:extLst>
              <a:ext uri="{FF2B5EF4-FFF2-40B4-BE49-F238E27FC236}">
                <a16:creationId xmlns:a16="http://schemas.microsoft.com/office/drawing/2014/main" id="{A0C34DBF-A5B3-4FC9-9D09-2502E03556E8}"/>
              </a:ext>
            </a:extLst>
          </p:cNvPr>
          <p:cNvSpPr txBox="1"/>
          <p:nvPr>
            <p:custDataLst>
              <p:tags r:id="rId3"/>
            </p:custDataLst>
          </p:nvPr>
        </p:nvSpPr>
        <p:spPr>
          <a:xfrm>
            <a:off x="2571750" y="2938264"/>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所申请的内存将分配到栈区</a:t>
            </a:r>
          </a:p>
        </p:txBody>
      </p:sp>
      <p:sp>
        <p:nvSpPr>
          <p:cNvPr id="6" name="文本框 5">
            <a:extLst>
              <a:ext uri="{FF2B5EF4-FFF2-40B4-BE49-F238E27FC236}">
                <a16:creationId xmlns:a16="http://schemas.microsoft.com/office/drawing/2014/main" id="{91A36469-0AB0-43CA-B4C8-6091E482B7E8}"/>
              </a:ext>
            </a:extLst>
          </p:cNvPr>
          <p:cNvSpPr txBox="1"/>
          <p:nvPr>
            <p:custDataLst>
              <p:tags r:id="rId4"/>
            </p:custDataLst>
          </p:nvPr>
        </p:nvSpPr>
        <p:spPr>
          <a:xfrm>
            <a:off x="2571750" y="3661529"/>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所申请的内存将分配到堆区</a:t>
            </a:r>
          </a:p>
        </p:txBody>
      </p:sp>
      <p:sp>
        <p:nvSpPr>
          <p:cNvPr id="7" name="文本框 6">
            <a:extLst>
              <a:ext uri="{FF2B5EF4-FFF2-40B4-BE49-F238E27FC236}">
                <a16:creationId xmlns:a16="http://schemas.microsoft.com/office/drawing/2014/main" id="{385CB517-5747-4A10-AFEE-FA236EF0ADFD}"/>
              </a:ext>
            </a:extLst>
          </p:cNvPr>
          <p:cNvSpPr txBox="1"/>
          <p:nvPr>
            <p:custDataLst>
              <p:tags r:id="rId5"/>
            </p:custDataLst>
          </p:nvPr>
        </p:nvSpPr>
        <p:spPr>
          <a:xfrm>
            <a:off x="2571750" y="4384794"/>
            <a:ext cx="9001125" cy="678061"/>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的值大于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a:t>
            </a:r>
          </a:p>
        </p:txBody>
      </p:sp>
      <p:sp>
        <p:nvSpPr>
          <p:cNvPr id="8" name="文本框 7">
            <a:extLst>
              <a:ext uri="{FF2B5EF4-FFF2-40B4-BE49-F238E27FC236}">
                <a16:creationId xmlns:a16="http://schemas.microsoft.com/office/drawing/2014/main" id="{072A2071-F4C8-450D-B6A9-C45C29968D57}"/>
              </a:ext>
            </a:extLst>
          </p:cNvPr>
          <p:cNvSpPr txBox="1"/>
          <p:nvPr>
            <p:custDataLst>
              <p:tags r:id="rId6"/>
            </p:custDataLst>
          </p:nvPr>
        </p:nvSpPr>
        <p:spPr>
          <a:xfrm>
            <a:off x="2571750" y="5108060"/>
            <a:ext cx="9001125" cy="678061"/>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的值小于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a:t>
            </a:r>
          </a:p>
        </p:txBody>
      </p:sp>
      <p:sp>
        <p:nvSpPr>
          <p:cNvPr id="9" name="矩形 8">
            <a:extLst>
              <a:ext uri="{FF2B5EF4-FFF2-40B4-BE49-F238E27FC236}">
                <a16:creationId xmlns:a16="http://schemas.microsoft.com/office/drawing/2014/main" id="{8569FB39-EE6E-4DD1-B054-A90688450635}"/>
              </a:ext>
            </a:extLst>
          </p:cNvPr>
          <p:cNvSpPr>
            <a:spLocks noChangeAspect="1"/>
          </p:cNvSpPr>
          <p:nvPr>
            <p:custDataLst>
              <p:tags r:id="rId7"/>
            </p:custDataLst>
          </p:nvPr>
        </p:nvSpPr>
        <p:spPr>
          <a:xfrm>
            <a:off x="1657588" y="3006070"/>
            <a:ext cx="542449" cy="542449"/>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B9867AB9-8A8E-4E40-902D-D4BA3FDE3BED}"/>
              </a:ext>
            </a:extLst>
          </p:cNvPr>
          <p:cNvSpPr>
            <a:spLocks noChangeAspect="1"/>
          </p:cNvSpPr>
          <p:nvPr>
            <p:custDataLst>
              <p:tags r:id="rId8"/>
            </p:custDataLst>
          </p:nvPr>
        </p:nvSpPr>
        <p:spPr>
          <a:xfrm>
            <a:off x="1657588" y="3729335"/>
            <a:ext cx="542449" cy="542449"/>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DD9E68EA-EE09-4146-947E-AC6DF8B0D5BE}"/>
              </a:ext>
            </a:extLst>
          </p:cNvPr>
          <p:cNvSpPr>
            <a:spLocks noChangeAspect="1"/>
          </p:cNvSpPr>
          <p:nvPr>
            <p:custDataLst>
              <p:tags r:id="rId9"/>
            </p:custDataLst>
          </p:nvPr>
        </p:nvSpPr>
        <p:spPr>
          <a:xfrm>
            <a:off x="1657588" y="4452600"/>
            <a:ext cx="542449" cy="542448"/>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740E464E-FDD6-4274-9065-55248A0C1BE3}"/>
              </a:ext>
            </a:extLst>
          </p:cNvPr>
          <p:cNvSpPr>
            <a:spLocks noChangeAspect="1"/>
          </p:cNvSpPr>
          <p:nvPr>
            <p:custDataLst>
              <p:tags r:id="rId10"/>
            </p:custDataLst>
          </p:nvPr>
        </p:nvSpPr>
        <p:spPr>
          <a:xfrm>
            <a:off x="1657588" y="5175865"/>
            <a:ext cx="542449" cy="542448"/>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3E90416-6BF4-4C1B-BA10-F9D541056791}"/>
              </a:ext>
            </a:extLst>
          </p:cNvPr>
          <p:cNvSpPr/>
          <p:nvPr>
            <p:custDataLst>
              <p:tags r:id="rId11"/>
            </p:custDataLst>
          </p:nvPr>
        </p:nvSpPr>
        <p:spPr>
          <a:xfrm>
            <a:off x="9403080" y="6554590"/>
            <a:ext cx="1627347" cy="433959"/>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文本框 19">
            <a:extLst>
              <a:ext uri="{FF2B5EF4-FFF2-40B4-BE49-F238E27FC236}">
                <a16:creationId xmlns:a16="http://schemas.microsoft.com/office/drawing/2014/main" id="{3D146E0A-D564-4E0A-8FDC-2E438259A0D6}"/>
              </a:ext>
            </a:extLst>
          </p:cNvPr>
          <p:cNvSpPr txBox="1"/>
          <p:nvPr>
            <p:custDataLst>
              <p:tags r:id="rId12"/>
            </p:custDataLst>
          </p:nvPr>
        </p:nvSpPr>
        <p:spPr>
          <a:xfrm>
            <a:off x="2571750" y="5831325"/>
            <a:ext cx="9001125" cy="678061"/>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的值大小无法确定</a:t>
            </a:r>
          </a:p>
        </p:txBody>
      </p:sp>
      <p:sp>
        <p:nvSpPr>
          <p:cNvPr id="21" name="矩形 20">
            <a:extLst>
              <a:ext uri="{FF2B5EF4-FFF2-40B4-BE49-F238E27FC236}">
                <a16:creationId xmlns:a16="http://schemas.microsoft.com/office/drawing/2014/main" id="{F7024EEE-919A-4321-8C29-833C7DF2539E}"/>
              </a:ext>
            </a:extLst>
          </p:cNvPr>
          <p:cNvSpPr>
            <a:spLocks noChangeAspect="1"/>
          </p:cNvSpPr>
          <p:nvPr>
            <p:custDataLst>
              <p:tags r:id="rId13"/>
            </p:custDataLst>
          </p:nvPr>
        </p:nvSpPr>
        <p:spPr>
          <a:xfrm>
            <a:off x="1657588" y="5899131"/>
            <a:ext cx="542449" cy="542449"/>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E</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FE6C1187-45C7-480F-8E78-27D3417A02C1}"/>
              </a:ext>
            </a:extLst>
          </p:cNvPr>
          <p:cNvGrpSpPr/>
          <p:nvPr>
            <p:custDataLst>
              <p:tags r:id="rId14"/>
            </p:custDataLst>
          </p:nvPr>
        </p:nvGrpSpPr>
        <p:grpSpPr>
          <a:xfrm>
            <a:off x="0" y="0"/>
            <a:ext cx="12858750" cy="635000"/>
            <a:chOff x="0" y="0"/>
            <a:chExt cx="12858750" cy="635000"/>
          </a:xfrm>
        </p:grpSpPr>
        <p:sp>
          <p:nvSpPr>
            <p:cNvPr id="14" name="TitleBackground">
              <a:extLst>
                <a:ext uri="{FF2B5EF4-FFF2-40B4-BE49-F238E27FC236}">
                  <a16:creationId xmlns:a16="http://schemas.microsoft.com/office/drawing/2014/main" id="{A1EAA6B7-423C-448F-A05C-B628F1F45F82}"/>
                </a:ext>
              </a:extLst>
            </p:cNvPr>
            <p:cNvSpPr/>
            <p:nvPr>
              <p:custDataLst>
                <p:tags r:id="rId16"/>
              </p:custDataLst>
            </p:nvPr>
          </p:nvSpPr>
          <p:spPr>
            <a:xfrm>
              <a:off x="0" y="0"/>
              <a:ext cx="1285875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27A70345-1894-4B1C-AD0A-4CC5068B86A2}"/>
                </a:ext>
              </a:extLst>
            </p:cNvPr>
            <p:cNvSpPr/>
            <p:nvPr>
              <p:custDataLst>
                <p:tags r:id="rId1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9CAB9805-447E-49DB-A3C0-CF76D75CFB5C}"/>
                </a:ext>
              </a:extLst>
            </p:cNvPr>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D0FBAEDF-CD1C-417C-A119-144017E3014D}"/>
                </a:ext>
              </a:extLst>
            </p:cNvPr>
            <p:cNvSpPr txBox="1"/>
            <p:nvPr>
              <p:custDataLst>
                <p:tags r:id="rId19"/>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AA25A4B6-10C8-4B5C-B460-16ABCFC688AB}"/>
              </a:ext>
            </a:extLst>
          </p:cNvPr>
          <p:cNvPicPr>
            <a:picLocks/>
          </p:cNvPicPr>
          <p:nvPr>
            <p:custDataLst>
              <p:tags r:id="rId15"/>
            </p:custDataLst>
          </p:nvPr>
        </p:nvPicPr>
        <p:blipFill>
          <a:blip r:embed="rId21">
            <a:extLst>
              <a:ext uri="{28A0092B-C50C-407E-A947-70E740481C1C}">
                <a14:useLocalDpi xmlns:a14="http://schemas.microsoft.com/office/drawing/2010/main" val="0"/>
              </a:ext>
            </a:extLst>
          </a:blip>
          <a:stretch>
            <a:fillRect/>
          </a:stretch>
        </p:blipFill>
        <p:spPr>
          <a:xfrm>
            <a:off x="11309350" y="63500"/>
            <a:ext cx="1422400" cy="508000"/>
          </a:xfrm>
          <a:prstGeom prst="rect">
            <a:avLst/>
          </a:prstGeom>
        </p:spPr>
      </p:pic>
    </p:spTree>
    <p:custDataLst>
      <p:tags r:id="rId1"/>
    </p:custDataLst>
    <p:extLst>
      <p:ext uri="{BB962C8B-B14F-4D97-AF65-F5344CB8AC3E}">
        <p14:creationId xmlns:p14="http://schemas.microsoft.com/office/powerpoint/2010/main" val="253564254"/>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0"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2828975" y="3108493"/>
            <a:ext cx="7920880" cy="1015663"/>
          </a:xfrm>
          <a:prstGeom prst="rect">
            <a:avLst/>
          </a:prstGeom>
        </p:spPr>
        <p:txBody>
          <a:bodyPr wrap="square">
            <a:spAutoFit/>
          </a:bodyPr>
          <a:lstStyle/>
          <a:p>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知识点二：函数调用</a:t>
            </a:r>
            <a:endPar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537921402"/>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A52C1629-732E-4A20-B089-36041C603807}"/>
              </a:ext>
            </a:extLst>
          </p:cNvPr>
          <p:cNvGrpSpPr/>
          <p:nvPr/>
        </p:nvGrpSpPr>
        <p:grpSpPr>
          <a:xfrm>
            <a:off x="3172297" y="808013"/>
            <a:ext cx="6514156" cy="474140"/>
            <a:chOff x="5071056" y="837929"/>
            <a:chExt cx="2716641" cy="474140"/>
          </a:xfrm>
        </p:grpSpPr>
        <p:cxnSp>
          <p:nvCxnSpPr>
            <p:cNvPr id="13" name="íślíḋè-Straight Connector 13">
              <a:extLst>
                <a:ext uri="{FF2B5EF4-FFF2-40B4-BE49-F238E27FC236}">
                  <a16:creationId xmlns:a16="http://schemas.microsoft.com/office/drawing/2014/main" id="{BECDF045-FAA9-4E46-8430-D28C920510C6}"/>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77F1C157-6D0E-4F3B-B2EB-0B428271E419}"/>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学习之前，回顾两个问题</a:t>
              </a:r>
            </a:p>
          </p:txBody>
        </p:sp>
      </p:grpSp>
      <p:sp>
        <p:nvSpPr>
          <p:cNvPr id="16" name="矩形: 圆角 15">
            <a:extLst>
              <a:ext uri="{FF2B5EF4-FFF2-40B4-BE49-F238E27FC236}">
                <a16:creationId xmlns:a16="http://schemas.microsoft.com/office/drawing/2014/main" id="{680FE2E4-4344-4D93-85C6-456261B340A5}"/>
              </a:ext>
            </a:extLst>
          </p:cNvPr>
          <p:cNvSpPr/>
          <p:nvPr/>
        </p:nvSpPr>
        <p:spPr>
          <a:xfrm>
            <a:off x="2108893" y="5920581"/>
            <a:ext cx="8640960" cy="576064"/>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漏洞是网络安全的源起之地，在软件里为什么</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BUG</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会造成如此恶劣影响？</a:t>
            </a:r>
            <a:endPar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矩形: 圆角 16">
            <a:extLst>
              <a:ext uri="{FF2B5EF4-FFF2-40B4-BE49-F238E27FC236}">
                <a16:creationId xmlns:a16="http://schemas.microsoft.com/office/drawing/2014/main" id="{13138337-D410-44B9-B341-05A852C841BF}"/>
              </a:ext>
            </a:extLst>
          </p:cNvPr>
          <p:cNvSpPr/>
          <p:nvPr/>
        </p:nvSpPr>
        <p:spPr>
          <a:xfrm>
            <a:off x="1588121" y="1783502"/>
            <a:ext cx="3545110" cy="69658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编制程序的四个步骤</a:t>
            </a:r>
            <a:endPar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矩形 17">
            <a:extLst>
              <a:ext uri="{FF2B5EF4-FFF2-40B4-BE49-F238E27FC236}">
                <a16:creationId xmlns:a16="http://schemas.microsoft.com/office/drawing/2014/main" id="{5F05C794-1C7A-4939-A45D-E552AF972366}"/>
              </a:ext>
            </a:extLst>
          </p:cNvPr>
          <p:cNvSpPr/>
          <p:nvPr/>
        </p:nvSpPr>
        <p:spPr>
          <a:xfrm>
            <a:off x="1876153" y="2608213"/>
            <a:ext cx="9665789" cy="1015663"/>
          </a:xfrm>
          <a:prstGeom prst="rect">
            <a:avLst/>
          </a:prstGeom>
        </p:spPr>
        <p:txBody>
          <a:bodyPr wrap="square">
            <a:spAutoFit/>
          </a:bodyPr>
          <a:lstStyle/>
          <a:p>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编辑、编译、链接和运行</a:t>
            </a:r>
            <a:endPar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lvl="2"/>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编译</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检查语法并对单个文件产生可执行程序</a:t>
            </a:r>
            <a:endPar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lvl="2"/>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链接</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多个可执行文件进行关联（函数调用信息），增加启动程序等</a:t>
            </a:r>
            <a:endPar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矩形: 圆角 18">
            <a:extLst>
              <a:ext uri="{FF2B5EF4-FFF2-40B4-BE49-F238E27FC236}">
                <a16:creationId xmlns:a16="http://schemas.microsoft.com/office/drawing/2014/main" id="{1DBB620C-5368-47EB-94E5-BEB50C7BC1D1}"/>
              </a:ext>
            </a:extLst>
          </p:cNvPr>
          <p:cNvSpPr/>
          <p:nvPr/>
        </p:nvSpPr>
        <p:spPr>
          <a:xfrm>
            <a:off x="1588121" y="3748963"/>
            <a:ext cx="3617118" cy="69658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如何认识</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BUG</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和漏洞</a:t>
            </a:r>
            <a:endPar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矩形 19">
            <a:extLst>
              <a:ext uri="{FF2B5EF4-FFF2-40B4-BE49-F238E27FC236}">
                <a16:creationId xmlns:a16="http://schemas.microsoft.com/office/drawing/2014/main" id="{CF4E503E-954D-4A44-BAE3-1C4118D8F64F}"/>
              </a:ext>
            </a:extLst>
          </p:cNvPr>
          <p:cNvSpPr/>
          <p:nvPr/>
        </p:nvSpPr>
        <p:spPr>
          <a:xfrm>
            <a:off x="1876153" y="4741262"/>
            <a:ext cx="9881814" cy="1015663"/>
          </a:xfrm>
          <a:prstGeom prst="rect">
            <a:avLst/>
          </a:prstGeom>
        </p:spPr>
        <p:txBody>
          <a:bodyPr wrap="square">
            <a:spAutoFit/>
          </a:bodyPr>
          <a:lstStyle/>
          <a:p>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BUG</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就是缺陷，一种表现就是用户部分操作导致程序崩溃，比如输入超长、除以</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a:t>
            </a:r>
            <a:endPar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程序崩溃就意味着用户的输入会影响程序正常执行，意味着可能通过</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BUG</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提供的入口输入构造的恶意程序让程序做非法的事情，因此在安全人眼里，</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BUG</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是一种软件漏洞</a:t>
            </a:r>
            <a:endPar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03455073"/>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linds(horizontal)">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linds(horizontal)">
                                      <p:cBhvr>
                                        <p:cTn id="25" dur="500"/>
                                        <p:tgtEl>
                                          <p:spTgt spid="20"/>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p:bldP spid="19" grpId="0" animBg="1"/>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774115" y="837929"/>
            <a:ext cx="3310522" cy="474140"/>
            <a:chOff x="4774115" y="837929"/>
            <a:chExt cx="3310522"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4774115" y="837929"/>
              <a:ext cx="3310522"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堆栈基础</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grpSp>
      <p:sp>
        <p:nvSpPr>
          <p:cNvPr id="98" name="矩形 97">
            <a:extLst>
              <a:ext uri="{FF2B5EF4-FFF2-40B4-BE49-F238E27FC236}">
                <a16:creationId xmlns:a16="http://schemas.microsoft.com/office/drawing/2014/main" id="{B6043767-DC6B-4254-9127-2CD5CBDB1CF9}"/>
              </a:ext>
            </a:extLst>
          </p:cNvPr>
          <p:cNvSpPr/>
          <p:nvPr/>
        </p:nvSpPr>
        <p:spPr>
          <a:xfrm>
            <a:off x="1379381" y="1528093"/>
            <a:ext cx="10099988" cy="662554"/>
          </a:xfrm>
          <a:prstGeom prst="rect">
            <a:avLst/>
          </a:prstGeom>
        </p:spPr>
        <p:txBody>
          <a:bodyPr wrap="square">
            <a:spAutoFit/>
          </a:bodyPr>
          <a:lstStyle/>
          <a:p>
            <a:pPr algn="just">
              <a:lnSpc>
                <a:spcPct val="15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函数调用时候将借助系统栈来完成函数状态的保存和恢复。</a:t>
            </a:r>
          </a:p>
        </p:txBody>
      </p:sp>
      <p:graphicFrame>
        <p:nvGraphicFramePr>
          <p:cNvPr id="24" name="表格 23">
            <a:extLst>
              <a:ext uri="{FF2B5EF4-FFF2-40B4-BE49-F238E27FC236}">
                <a16:creationId xmlns:a16="http://schemas.microsoft.com/office/drawing/2014/main" id="{3FDCAAA1-3C39-49B4-96ED-E04002F62FD5}"/>
              </a:ext>
            </a:extLst>
          </p:cNvPr>
          <p:cNvGraphicFramePr>
            <a:graphicFrameLocks noGrp="1"/>
          </p:cNvGraphicFramePr>
          <p:nvPr>
            <p:extLst/>
          </p:nvPr>
        </p:nvGraphicFramePr>
        <p:xfrm>
          <a:off x="1172791" y="2608356"/>
          <a:ext cx="4825057" cy="3772667"/>
        </p:xfrm>
        <a:graphic>
          <a:graphicData uri="http://schemas.openxmlformats.org/drawingml/2006/table">
            <a:tbl>
              <a:tblPr/>
              <a:tblGrid>
                <a:gridCol w="4825057">
                  <a:extLst>
                    <a:ext uri="{9D8B030D-6E8A-4147-A177-3AD203B41FA5}">
                      <a16:colId xmlns:a16="http://schemas.microsoft.com/office/drawing/2014/main" val="20000"/>
                    </a:ext>
                  </a:extLst>
                </a:gridCol>
              </a:tblGrid>
              <a:tr h="3772667">
                <a:tc>
                  <a:txBody>
                    <a:bodyPr/>
                    <a:lstStyle/>
                    <a:p>
                      <a:pPr algn="just">
                        <a:spcAft>
                          <a:spcPts val="0"/>
                        </a:spcAft>
                      </a:pPr>
                      <a:r>
                        <a:rPr lang="en-US" sz="1800" b="1" kern="100" dirty="0" err="1">
                          <a:latin typeface="Times New Roman" pitchFamily="18" charset="0"/>
                          <a:ea typeface="微软雅黑" pitchFamily="34" charset="-122"/>
                          <a:cs typeface="Times New Roman" pitchFamily="18" charset="0"/>
                        </a:rPr>
                        <a:t>int</a:t>
                      </a:r>
                      <a:r>
                        <a:rPr lang="en-US" sz="1800" b="1" kern="100" dirty="0">
                          <a:latin typeface="Times New Roman" pitchFamily="18" charset="0"/>
                          <a:ea typeface="微软雅黑" pitchFamily="34" charset="-122"/>
                          <a:cs typeface="Times New Roman" pitchFamily="18" charset="0"/>
                        </a:rPr>
                        <a:t> </a:t>
                      </a:r>
                      <a:r>
                        <a:rPr lang="en-US" sz="1800" b="1" kern="100" dirty="0" err="1">
                          <a:latin typeface="Times New Roman" pitchFamily="18" charset="0"/>
                          <a:ea typeface="微软雅黑" pitchFamily="34" charset="-122"/>
                          <a:cs typeface="Times New Roman" pitchFamily="18" charset="0"/>
                        </a:rPr>
                        <a:t>func_B</a:t>
                      </a:r>
                      <a:r>
                        <a:rPr lang="en-US" sz="1800" b="1" kern="100" dirty="0">
                          <a:latin typeface="Times New Roman" pitchFamily="18" charset="0"/>
                          <a:ea typeface="微软雅黑" pitchFamily="34" charset="-122"/>
                          <a:cs typeface="Times New Roman" pitchFamily="18" charset="0"/>
                        </a:rPr>
                        <a:t>(</a:t>
                      </a:r>
                      <a:r>
                        <a:rPr lang="en-US" sz="1800" b="1" kern="100" dirty="0" err="1">
                          <a:latin typeface="Times New Roman" pitchFamily="18" charset="0"/>
                          <a:ea typeface="微软雅黑" pitchFamily="34" charset="-122"/>
                          <a:cs typeface="Times New Roman" pitchFamily="18" charset="0"/>
                        </a:rPr>
                        <a:t>int</a:t>
                      </a:r>
                      <a:r>
                        <a:rPr lang="en-US" sz="1800" b="1" kern="100" dirty="0">
                          <a:latin typeface="Times New Roman" pitchFamily="18" charset="0"/>
                          <a:ea typeface="微软雅黑" pitchFamily="34" charset="-122"/>
                          <a:cs typeface="Times New Roman" pitchFamily="18" charset="0"/>
                        </a:rPr>
                        <a:t> arg_B1, </a:t>
                      </a:r>
                      <a:r>
                        <a:rPr lang="en-US" sz="1800" b="1" kern="100" dirty="0" err="1">
                          <a:latin typeface="Times New Roman" pitchFamily="18" charset="0"/>
                          <a:ea typeface="微软雅黑" pitchFamily="34" charset="-122"/>
                          <a:cs typeface="Times New Roman" pitchFamily="18" charset="0"/>
                        </a:rPr>
                        <a:t>int</a:t>
                      </a:r>
                      <a:r>
                        <a:rPr lang="en-US" sz="1800" b="1" kern="100" dirty="0">
                          <a:latin typeface="Times New Roman" pitchFamily="18" charset="0"/>
                          <a:ea typeface="微软雅黑" pitchFamily="34" charset="-122"/>
                          <a:cs typeface="Times New Roman" pitchFamily="18" charset="0"/>
                        </a:rPr>
                        <a:t> arg_B2)</a:t>
                      </a:r>
                      <a:endParaRPr lang="zh-CN" sz="1800" b="1" kern="100" dirty="0">
                        <a:latin typeface="Times New Roman" pitchFamily="18" charset="0"/>
                        <a:ea typeface="微软雅黑" pitchFamily="34" charset="-122"/>
                        <a:cs typeface="Times New Roman" pitchFamily="18" charset="0"/>
                      </a:endParaRPr>
                    </a:p>
                    <a:p>
                      <a:pPr algn="just">
                        <a:spcAft>
                          <a:spcPts val="0"/>
                        </a:spcAft>
                      </a:pPr>
                      <a:r>
                        <a:rPr lang="en-US" sz="1800" b="1" kern="100" dirty="0">
                          <a:latin typeface="Times New Roman" pitchFamily="18" charset="0"/>
                          <a:ea typeface="微软雅黑" pitchFamily="34" charset="-122"/>
                          <a:cs typeface="Times New Roman" pitchFamily="18" charset="0"/>
                        </a:rPr>
                        <a:t>{</a:t>
                      </a:r>
                      <a:endParaRPr lang="zh-CN" sz="1800" b="1" kern="100" dirty="0">
                        <a:latin typeface="Times New Roman" pitchFamily="18" charset="0"/>
                        <a:ea typeface="微软雅黑" pitchFamily="34" charset="-122"/>
                        <a:cs typeface="Times New Roman" pitchFamily="18" charset="0"/>
                      </a:endParaRPr>
                    </a:p>
                    <a:p>
                      <a:pPr indent="266700" algn="just">
                        <a:spcAft>
                          <a:spcPts val="0"/>
                        </a:spcAft>
                      </a:pPr>
                      <a:r>
                        <a:rPr lang="en-US" sz="1800" b="1" kern="100" dirty="0" err="1">
                          <a:latin typeface="Times New Roman" pitchFamily="18" charset="0"/>
                          <a:ea typeface="微软雅黑" pitchFamily="34" charset="-122"/>
                          <a:cs typeface="Times New Roman" pitchFamily="18" charset="0"/>
                        </a:rPr>
                        <a:t>int</a:t>
                      </a:r>
                      <a:r>
                        <a:rPr lang="en-US" sz="1800" b="1" kern="100" dirty="0">
                          <a:latin typeface="Times New Roman" pitchFamily="18" charset="0"/>
                          <a:ea typeface="微软雅黑" pitchFamily="34" charset="-122"/>
                          <a:cs typeface="Times New Roman" pitchFamily="18" charset="0"/>
                        </a:rPr>
                        <a:t> var_B1, var_B2;</a:t>
                      </a:r>
                      <a:endParaRPr lang="zh-CN" sz="1800" b="1" kern="100" dirty="0">
                        <a:latin typeface="Times New Roman" pitchFamily="18" charset="0"/>
                        <a:ea typeface="微软雅黑" pitchFamily="34" charset="-122"/>
                        <a:cs typeface="Times New Roman" pitchFamily="18" charset="0"/>
                      </a:endParaRPr>
                    </a:p>
                    <a:p>
                      <a:pPr indent="266700" algn="just">
                        <a:spcAft>
                          <a:spcPts val="0"/>
                        </a:spcAft>
                      </a:pPr>
                      <a:r>
                        <a:rPr lang="en-US" sz="1800" b="1" kern="100" dirty="0">
                          <a:latin typeface="Times New Roman" pitchFamily="18" charset="0"/>
                          <a:ea typeface="微软雅黑" pitchFamily="34" charset="-122"/>
                          <a:cs typeface="Times New Roman" pitchFamily="18" charset="0"/>
                        </a:rPr>
                        <a:t>var_B1 = arg_B1 + arg_B2;</a:t>
                      </a:r>
                      <a:endParaRPr lang="zh-CN" sz="1800" b="1" kern="100" dirty="0">
                        <a:latin typeface="Times New Roman" pitchFamily="18" charset="0"/>
                        <a:ea typeface="微软雅黑" pitchFamily="34" charset="-122"/>
                        <a:cs typeface="Times New Roman" pitchFamily="18" charset="0"/>
                      </a:endParaRPr>
                    </a:p>
                    <a:p>
                      <a:pPr indent="266700" algn="just">
                        <a:spcAft>
                          <a:spcPts val="0"/>
                        </a:spcAft>
                      </a:pPr>
                      <a:r>
                        <a:rPr lang="en-US" sz="1800" b="1" kern="100" dirty="0">
                          <a:latin typeface="Times New Roman" pitchFamily="18" charset="0"/>
                          <a:ea typeface="微软雅黑" pitchFamily="34" charset="-122"/>
                          <a:cs typeface="Times New Roman" pitchFamily="18" charset="0"/>
                        </a:rPr>
                        <a:t>var_B2 = arg_B1 – arg_B2;</a:t>
                      </a:r>
                      <a:endParaRPr lang="zh-CN" sz="1800" b="1" kern="100" dirty="0">
                        <a:latin typeface="Times New Roman" pitchFamily="18" charset="0"/>
                        <a:ea typeface="微软雅黑" pitchFamily="34" charset="-122"/>
                        <a:cs typeface="Times New Roman" pitchFamily="18" charset="0"/>
                      </a:endParaRPr>
                    </a:p>
                    <a:p>
                      <a:pPr indent="266700" algn="just">
                        <a:spcAft>
                          <a:spcPts val="0"/>
                        </a:spcAft>
                      </a:pPr>
                      <a:r>
                        <a:rPr lang="en-US" sz="1800" b="1" kern="100" dirty="0">
                          <a:latin typeface="Times New Roman" pitchFamily="18" charset="0"/>
                          <a:ea typeface="微软雅黑" pitchFamily="34" charset="-122"/>
                          <a:cs typeface="Times New Roman" pitchFamily="18" charset="0"/>
                        </a:rPr>
                        <a:t>return var_B1 * var_B2;</a:t>
                      </a:r>
                      <a:endParaRPr lang="zh-CN" sz="1800" b="1" kern="100" dirty="0">
                        <a:latin typeface="Times New Roman" pitchFamily="18" charset="0"/>
                        <a:ea typeface="微软雅黑" pitchFamily="34" charset="-122"/>
                        <a:cs typeface="Times New Roman" pitchFamily="18" charset="0"/>
                      </a:endParaRPr>
                    </a:p>
                    <a:p>
                      <a:pPr algn="just">
                        <a:spcAft>
                          <a:spcPts val="0"/>
                        </a:spcAft>
                      </a:pPr>
                      <a:r>
                        <a:rPr lang="en-US" sz="1800" b="1" kern="100" dirty="0">
                          <a:latin typeface="Times New Roman" pitchFamily="18" charset="0"/>
                          <a:ea typeface="微软雅黑" pitchFamily="34" charset="-122"/>
                          <a:cs typeface="Times New Roman" pitchFamily="18" charset="0"/>
                        </a:rPr>
                        <a:t>}</a:t>
                      </a:r>
                      <a:endParaRPr lang="zh-CN" sz="1800" b="1" kern="100" dirty="0">
                        <a:latin typeface="Times New Roman" pitchFamily="18" charset="0"/>
                        <a:ea typeface="微软雅黑" pitchFamily="34" charset="-122"/>
                        <a:cs typeface="Times New Roman" pitchFamily="18" charset="0"/>
                      </a:endParaRPr>
                    </a:p>
                    <a:p>
                      <a:pPr algn="just">
                        <a:spcAft>
                          <a:spcPts val="0"/>
                        </a:spcAft>
                      </a:pPr>
                      <a:r>
                        <a:rPr lang="en-US" sz="1800" b="1" kern="100" dirty="0" err="1">
                          <a:latin typeface="Times New Roman" pitchFamily="18" charset="0"/>
                          <a:ea typeface="微软雅黑" pitchFamily="34" charset="-122"/>
                          <a:cs typeface="Times New Roman" pitchFamily="18" charset="0"/>
                        </a:rPr>
                        <a:t>int</a:t>
                      </a:r>
                      <a:r>
                        <a:rPr lang="en-US" sz="1800" b="1" kern="100" dirty="0">
                          <a:latin typeface="Times New Roman" pitchFamily="18" charset="0"/>
                          <a:ea typeface="微软雅黑" pitchFamily="34" charset="-122"/>
                          <a:cs typeface="Times New Roman" pitchFamily="18" charset="0"/>
                        </a:rPr>
                        <a:t> </a:t>
                      </a:r>
                      <a:r>
                        <a:rPr lang="en-US" sz="1800" b="1" kern="100" dirty="0" err="1">
                          <a:latin typeface="Times New Roman" pitchFamily="18" charset="0"/>
                          <a:ea typeface="微软雅黑" pitchFamily="34" charset="-122"/>
                          <a:cs typeface="Times New Roman" pitchFamily="18" charset="0"/>
                        </a:rPr>
                        <a:t>func_A</a:t>
                      </a:r>
                      <a:r>
                        <a:rPr lang="en-US" sz="1800" b="1" kern="100" dirty="0">
                          <a:latin typeface="Times New Roman" pitchFamily="18" charset="0"/>
                          <a:ea typeface="微软雅黑" pitchFamily="34" charset="-122"/>
                          <a:cs typeface="Times New Roman" pitchFamily="18" charset="0"/>
                        </a:rPr>
                        <a:t>(</a:t>
                      </a:r>
                      <a:r>
                        <a:rPr lang="en-US" sz="1800" b="1" kern="100" dirty="0" err="1">
                          <a:latin typeface="Times New Roman" pitchFamily="18" charset="0"/>
                          <a:ea typeface="微软雅黑" pitchFamily="34" charset="-122"/>
                          <a:cs typeface="Times New Roman" pitchFamily="18" charset="0"/>
                        </a:rPr>
                        <a:t>int</a:t>
                      </a:r>
                      <a:r>
                        <a:rPr lang="en-US" sz="1800" b="1" kern="100" dirty="0">
                          <a:latin typeface="Times New Roman" pitchFamily="18" charset="0"/>
                          <a:ea typeface="微软雅黑" pitchFamily="34" charset="-122"/>
                          <a:cs typeface="Times New Roman" pitchFamily="18" charset="0"/>
                        </a:rPr>
                        <a:t> arg_A1, </a:t>
                      </a:r>
                      <a:r>
                        <a:rPr lang="en-US" sz="1800" b="1" kern="100" dirty="0" err="1">
                          <a:latin typeface="Times New Roman" pitchFamily="18" charset="0"/>
                          <a:ea typeface="微软雅黑" pitchFamily="34" charset="-122"/>
                          <a:cs typeface="Times New Roman" pitchFamily="18" charset="0"/>
                        </a:rPr>
                        <a:t>int</a:t>
                      </a:r>
                      <a:r>
                        <a:rPr lang="en-US" sz="1800" b="1" kern="100" dirty="0">
                          <a:latin typeface="Times New Roman" pitchFamily="18" charset="0"/>
                          <a:ea typeface="微软雅黑" pitchFamily="34" charset="-122"/>
                          <a:cs typeface="Times New Roman" pitchFamily="18" charset="0"/>
                        </a:rPr>
                        <a:t> arg_A2)</a:t>
                      </a:r>
                      <a:endParaRPr lang="zh-CN" sz="1800" b="1" kern="100" dirty="0">
                        <a:latin typeface="Times New Roman" pitchFamily="18" charset="0"/>
                        <a:ea typeface="微软雅黑" pitchFamily="34" charset="-122"/>
                        <a:cs typeface="Times New Roman" pitchFamily="18" charset="0"/>
                      </a:endParaRPr>
                    </a:p>
                    <a:p>
                      <a:pPr algn="just">
                        <a:spcAft>
                          <a:spcPts val="0"/>
                        </a:spcAft>
                      </a:pPr>
                      <a:r>
                        <a:rPr lang="en-US" sz="1800" b="1" kern="100" dirty="0">
                          <a:latin typeface="Times New Roman" pitchFamily="18" charset="0"/>
                          <a:ea typeface="微软雅黑" pitchFamily="34" charset="-122"/>
                          <a:cs typeface="Times New Roman" pitchFamily="18" charset="0"/>
                        </a:rPr>
                        <a:t>{</a:t>
                      </a:r>
                      <a:endParaRPr lang="zh-CN" sz="1800" b="1" kern="100" dirty="0">
                        <a:latin typeface="Times New Roman" pitchFamily="18" charset="0"/>
                        <a:ea typeface="微软雅黑" pitchFamily="34" charset="-122"/>
                        <a:cs typeface="Times New Roman" pitchFamily="18" charset="0"/>
                      </a:endParaRPr>
                    </a:p>
                    <a:p>
                      <a:pPr indent="266700" algn="just">
                        <a:spcAft>
                          <a:spcPts val="0"/>
                        </a:spcAft>
                      </a:pPr>
                      <a:r>
                        <a:rPr lang="en-US" sz="1800" b="1" kern="100" dirty="0" err="1">
                          <a:latin typeface="Times New Roman" pitchFamily="18" charset="0"/>
                          <a:ea typeface="微软雅黑" pitchFamily="34" charset="-122"/>
                          <a:cs typeface="Times New Roman" pitchFamily="18" charset="0"/>
                        </a:rPr>
                        <a:t>int</a:t>
                      </a:r>
                      <a:r>
                        <a:rPr lang="en-US" sz="1800" b="1" kern="100" dirty="0">
                          <a:latin typeface="Times New Roman" pitchFamily="18" charset="0"/>
                          <a:ea typeface="微软雅黑" pitchFamily="34" charset="-122"/>
                          <a:cs typeface="Times New Roman" pitchFamily="18" charset="0"/>
                        </a:rPr>
                        <a:t> </a:t>
                      </a:r>
                      <a:r>
                        <a:rPr lang="en-US" sz="1800" b="1" kern="100" dirty="0" err="1">
                          <a:latin typeface="Times New Roman" pitchFamily="18" charset="0"/>
                          <a:ea typeface="微软雅黑" pitchFamily="34" charset="-122"/>
                          <a:cs typeface="Times New Roman" pitchFamily="18" charset="0"/>
                        </a:rPr>
                        <a:t>var_A</a:t>
                      </a:r>
                      <a:r>
                        <a:rPr lang="en-US" sz="1800" b="1" kern="100" dirty="0">
                          <a:latin typeface="Times New Roman" pitchFamily="18" charset="0"/>
                          <a:ea typeface="微软雅黑" pitchFamily="34" charset="-122"/>
                          <a:cs typeface="Times New Roman" pitchFamily="18" charset="0"/>
                        </a:rPr>
                        <a:t>;</a:t>
                      </a:r>
                      <a:endParaRPr lang="zh-CN" sz="1800" b="1" kern="100" dirty="0">
                        <a:latin typeface="Times New Roman" pitchFamily="18" charset="0"/>
                        <a:ea typeface="微软雅黑" pitchFamily="34" charset="-122"/>
                        <a:cs typeface="Times New Roman" pitchFamily="18" charset="0"/>
                      </a:endParaRPr>
                    </a:p>
                    <a:p>
                      <a:pPr indent="266700" algn="just">
                        <a:spcAft>
                          <a:spcPts val="0"/>
                        </a:spcAft>
                      </a:pPr>
                      <a:r>
                        <a:rPr lang="en-US" sz="1800" b="1" kern="100" dirty="0" err="1">
                          <a:latin typeface="Times New Roman" pitchFamily="18" charset="0"/>
                          <a:ea typeface="微软雅黑" pitchFamily="34" charset="-122"/>
                          <a:cs typeface="Times New Roman" pitchFamily="18" charset="0"/>
                        </a:rPr>
                        <a:t>var_A</a:t>
                      </a:r>
                      <a:r>
                        <a:rPr lang="en-US" sz="1800" b="1" kern="100" dirty="0">
                          <a:latin typeface="Times New Roman" pitchFamily="18" charset="0"/>
                          <a:ea typeface="微软雅黑" pitchFamily="34" charset="-122"/>
                          <a:cs typeface="Times New Roman" pitchFamily="18" charset="0"/>
                        </a:rPr>
                        <a:t> = </a:t>
                      </a:r>
                      <a:r>
                        <a:rPr lang="en-US" sz="1800" b="1" kern="100" dirty="0" err="1">
                          <a:latin typeface="Times New Roman" pitchFamily="18" charset="0"/>
                          <a:ea typeface="微软雅黑" pitchFamily="34" charset="-122"/>
                          <a:cs typeface="Times New Roman" pitchFamily="18" charset="0"/>
                        </a:rPr>
                        <a:t>func_B</a:t>
                      </a:r>
                      <a:r>
                        <a:rPr lang="en-US" sz="1800" b="1" kern="100" dirty="0">
                          <a:latin typeface="Times New Roman" pitchFamily="18" charset="0"/>
                          <a:ea typeface="微软雅黑" pitchFamily="34" charset="-122"/>
                          <a:cs typeface="Times New Roman" pitchFamily="18" charset="0"/>
                        </a:rPr>
                        <a:t>(arg_A1, arg_A2) + arg_A1;</a:t>
                      </a:r>
                      <a:endParaRPr lang="zh-CN" sz="1800" b="1" kern="100" dirty="0">
                        <a:latin typeface="Times New Roman" pitchFamily="18" charset="0"/>
                        <a:ea typeface="微软雅黑" pitchFamily="34" charset="-122"/>
                        <a:cs typeface="Times New Roman" pitchFamily="18" charset="0"/>
                      </a:endParaRPr>
                    </a:p>
                    <a:p>
                      <a:pPr indent="266700" algn="just">
                        <a:spcAft>
                          <a:spcPts val="0"/>
                        </a:spcAft>
                      </a:pPr>
                      <a:r>
                        <a:rPr lang="en-US" sz="1800" b="1" kern="100" dirty="0">
                          <a:latin typeface="Times New Roman" pitchFamily="18" charset="0"/>
                          <a:ea typeface="微软雅黑" pitchFamily="34" charset="-122"/>
                          <a:cs typeface="Times New Roman" pitchFamily="18" charset="0"/>
                        </a:rPr>
                        <a:t>return </a:t>
                      </a:r>
                      <a:r>
                        <a:rPr lang="en-US" sz="1800" b="1" kern="100" dirty="0" err="1">
                          <a:latin typeface="Times New Roman" pitchFamily="18" charset="0"/>
                          <a:ea typeface="微软雅黑" pitchFamily="34" charset="-122"/>
                          <a:cs typeface="Times New Roman" pitchFamily="18" charset="0"/>
                        </a:rPr>
                        <a:t>var_A</a:t>
                      </a:r>
                      <a:r>
                        <a:rPr lang="en-US" sz="1800" b="1" kern="100" dirty="0">
                          <a:latin typeface="Times New Roman" pitchFamily="18" charset="0"/>
                          <a:ea typeface="微软雅黑" pitchFamily="34" charset="-122"/>
                          <a:cs typeface="Times New Roman" pitchFamily="18" charset="0"/>
                        </a:rPr>
                        <a:t>;</a:t>
                      </a:r>
                      <a:endParaRPr lang="zh-CN" sz="1800" b="1" kern="100" dirty="0">
                        <a:latin typeface="Times New Roman" pitchFamily="18" charset="0"/>
                        <a:ea typeface="微软雅黑" pitchFamily="34" charset="-122"/>
                        <a:cs typeface="Times New Roman" pitchFamily="18" charset="0"/>
                      </a:endParaRPr>
                    </a:p>
                    <a:p>
                      <a:pPr algn="just">
                        <a:spcAft>
                          <a:spcPts val="0"/>
                        </a:spcAft>
                      </a:pPr>
                      <a:r>
                        <a:rPr lang="en-US" sz="1800" b="1" kern="100" dirty="0">
                          <a:latin typeface="Times New Roman" pitchFamily="18" charset="0"/>
                          <a:ea typeface="微软雅黑" pitchFamily="34" charset="-122"/>
                          <a:cs typeface="Times New Roman" pitchFamily="18" charset="0"/>
                        </a:rPr>
                        <a:t>}</a:t>
                      </a:r>
                      <a:endParaRPr lang="zh-CN" sz="1800" b="1" kern="100" dirty="0">
                        <a:latin typeface="Times New Roman" pitchFamily="18" charset="0"/>
                        <a:ea typeface="微软雅黑" pitchFamily="34"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5" name="表格 24">
            <a:extLst>
              <a:ext uri="{FF2B5EF4-FFF2-40B4-BE49-F238E27FC236}">
                <a16:creationId xmlns:a16="http://schemas.microsoft.com/office/drawing/2014/main" id="{05BEC96E-6155-495A-8E93-24637CB93FD2}"/>
              </a:ext>
            </a:extLst>
          </p:cNvPr>
          <p:cNvGraphicFramePr>
            <a:graphicFrameLocks noGrp="1"/>
          </p:cNvGraphicFramePr>
          <p:nvPr>
            <p:extLst>
              <p:ext uri="{D42A27DB-BD31-4B8C-83A1-F6EECF244321}">
                <p14:modId xmlns:p14="http://schemas.microsoft.com/office/powerpoint/2010/main" val="698001098"/>
              </p:ext>
            </p:extLst>
          </p:nvPr>
        </p:nvGraphicFramePr>
        <p:xfrm>
          <a:off x="6429375" y="2586131"/>
          <a:ext cx="4536504" cy="1785950"/>
        </p:xfrm>
        <a:graphic>
          <a:graphicData uri="http://schemas.openxmlformats.org/drawingml/2006/table">
            <a:tbl>
              <a:tblPr/>
              <a:tblGrid>
                <a:gridCol w="4536504">
                  <a:extLst>
                    <a:ext uri="{9D8B030D-6E8A-4147-A177-3AD203B41FA5}">
                      <a16:colId xmlns:a16="http://schemas.microsoft.com/office/drawing/2014/main" val="20000"/>
                    </a:ext>
                  </a:extLst>
                </a:gridCol>
              </a:tblGrid>
              <a:tr h="1785950">
                <a:tc>
                  <a:txBody>
                    <a:bodyPr/>
                    <a:lstStyle/>
                    <a:p>
                      <a:pPr algn="just">
                        <a:spcAft>
                          <a:spcPts val="0"/>
                        </a:spcAft>
                      </a:pPr>
                      <a:r>
                        <a:rPr lang="en-US" sz="1800" b="1" kern="100" dirty="0" err="1">
                          <a:latin typeface="Times New Roman" pitchFamily="18" charset="0"/>
                          <a:ea typeface="微软雅黑" pitchFamily="34" charset="-122"/>
                          <a:cs typeface="Times New Roman" pitchFamily="18" charset="0"/>
                        </a:rPr>
                        <a:t>int</a:t>
                      </a:r>
                      <a:r>
                        <a:rPr lang="en-US" sz="1800" b="1" kern="100" dirty="0">
                          <a:latin typeface="Times New Roman" pitchFamily="18" charset="0"/>
                          <a:ea typeface="微软雅黑" pitchFamily="34" charset="-122"/>
                          <a:cs typeface="Times New Roman" pitchFamily="18" charset="0"/>
                        </a:rPr>
                        <a:t> main(</a:t>
                      </a:r>
                      <a:r>
                        <a:rPr lang="en-US" sz="1800" b="1" kern="100" dirty="0" err="1">
                          <a:latin typeface="Times New Roman" pitchFamily="18" charset="0"/>
                          <a:ea typeface="微软雅黑" pitchFamily="34" charset="-122"/>
                          <a:cs typeface="Times New Roman" pitchFamily="18" charset="0"/>
                        </a:rPr>
                        <a:t>int</a:t>
                      </a:r>
                      <a:r>
                        <a:rPr lang="en-US" sz="1800" b="1" kern="100" dirty="0">
                          <a:latin typeface="Times New Roman" pitchFamily="18" charset="0"/>
                          <a:ea typeface="微软雅黑" pitchFamily="34" charset="-122"/>
                          <a:cs typeface="Times New Roman" pitchFamily="18" charset="0"/>
                        </a:rPr>
                        <a:t> </a:t>
                      </a:r>
                      <a:r>
                        <a:rPr lang="en-US" sz="1800" b="1" kern="100" dirty="0" err="1">
                          <a:latin typeface="Times New Roman" pitchFamily="18" charset="0"/>
                          <a:ea typeface="微软雅黑" pitchFamily="34" charset="-122"/>
                          <a:cs typeface="Times New Roman" pitchFamily="18" charset="0"/>
                        </a:rPr>
                        <a:t>argc</a:t>
                      </a:r>
                      <a:r>
                        <a:rPr lang="en-US" sz="1800" b="1" kern="100" dirty="0">
                          <a:latin typeface="Times New Roman" pitchFamily="18" charset="0"/>
                          <a:ea typeface="微软雅黑" pitchFamily="34" charset="-122"/>
                          <a:cs typeface="Times New Roman" pitchFamily="18" charset="0"/>
                        </a:rPr>
                        <a:t>, char **</a:t>
                      </a:r>
                      <a:r>
                        <a:rPr lang="en-US" sz="1800" b="1" kern="100" dirty="0" err="1">
                          <a:latin typeface="Times New Roman" pitchFamily="18" charset="0"/>
                          <a:ea typeface="微软雅黑" pitchFamily="34" charset="-122"/>
                          <a:cs typeface="Times New Roman" pitchFamily="18" charset="0"/>
                        </a:rPr>
                        <a:t>argv</a:t>
                      </a:r>
                      <a:r>
                        <a:rPr lang="en-US" sz="1800" b="1" kern="100" dirty="0">
                          <a:latin typeface="Times New Roman" pitchFamily="18" charset="0"/>
                          <a:ea typeface="微软雅黑" pitchFamily="34" charset="-122"/>
                          <a:cs typeface="Times New Roman" pitchFamily="18" charset="0"/>
                        </a:rPr>
                        <a:t>, char **</a:t>
                      </a:r>
                      <a:r>
                        <a:rPr lang="en-US" sz="1800" b="1" kern="100" dirty="0" err="1">
                          <a:latin typeface="Times New Roman" pitchFamily="18" charset="0"/>
                          <a:ea typeface="微软雅黑" pitchFamily="34" charset="-122"/>
                          <a:cs typeface="Times New Roman" pitchFamily="18" charset="0"/>
                        </a:rPr>
                        <a:t>envp</a:t>
                      </a:r>
                      <a:r>
                        <a:rPr lang="en-US" sz="1800" b="1" kern="100" dirty="0">
                          <a:latin typeface="Times New Roman" pitchFamily="18" charset="0"/>
                          <a:ea typeface="微软雅黑" pitchFamily="34" charset="-122"/>
                          <a:cs typeface="Times New Roman" pitchFamily="18" charset="0"/>
                        </a:rPr>
                        <a:t>)</a:t>
                      </a:r>
                    </a:p>
                    <a:p>
                      <a:pPr algn="just">
                        <a:spcAft>
                          <a:spcPts val="0"/>
                        </a:spcAft>
                      </a:pPr>
                      <a:r>
                        <a:rPr lang="en-US" sz="1800" b="1" kern="100" dirty="0">
                          <a:latin typeface="Times New Roman" pitchFamily="18" charset="0"/>
                          <a:ea typeface="微软雅黑" pitchFamily="34" charset="-122"/>
                          <a:cs typeface="Times New Roman" pitchFamily="18" charset="0"/>
                        </a:rPr>
                        <a:t>{</a:t>
                      </a:r>
                    </a:p>
                    <a:p>
                      <a:pPr algn="just">
                        <a:spcAft>
                          <a:spcPts val="0"/>
                        </a:spcAft>
                      </a:pPr>
                      <a:r>
                        <a:rPr lang="en-US" sz="1800" b="1" kern="100" dirty="0" err="1">
                          <a:latin typeface="Times New Roman" pitchFamily="18" charset="0"/>
                          <a:ea typeface="微软雅黑" pitchFamily="34" charset="-122"/>
                          <a:cs typeface="Times New Roman" pitchFamily="18" charset="0"/>
                        </a:rPr>
                        <a:t>int</a:t>
                      </a:r>
                      <a:r>
                        <a:rPr lang="en-US" sz="1800" b="1" kern="100" dirty="0">
                          <a:latin typeface="Times New Roman" pitchFamily="18" charset="0"/>
                          <a:ea typeface="微软雅黑" pitchFamily="34" charset="-122"/>
                          <a:cs typeface="Times New Roman" pitchFamily="18" charset="0"/>
                        </a:rPr>
                        <a:t> </a:t>
                      </a:r>
                      <a:r>
                        <a:rPr lang="en-US" sz="1800" b="1" kern="100" dirty="0" err="1">
                          <a:latin typeface="Times New Roman" pitchFamily="18" charset="0"/>
                          <a:ea typeface="微软雅黑" pitchFamily="34" charset="-122"/>
                          <a:cs typeface="Times New Roman" pitchFamily="18" charset="0"/>
                        </a:rPr>
                        <a:t>var_main</a:t>
                      </a:r>
                      <a:r>
                        <a:rPr lang="en-US" sz="1800" b="1" kern="100" dirty="0">
                          <a:latin typeface="Times New Roman" pitchFamily="18" charset="0"/>
                          <a:ea typeface="微软雅黑" pitchFamily="34" charset="-122"/>
                          <a:cs typeface="Times New Roman" pitchFamily="18" charset="0"/>
                        </a:rPr>
                        <a:t>;</a:t>
                      </a:r>
                    </a:p>
                    <a:p>
                      <a:pPr algn="just">
                        <a:spcAft>
                          <a:spcPts val="0"/>
                        </a:spcAft>
                      </a:pPr>
                      <a:r>
                        <a:rPr lang="en-US" sz="1800" b="1" kern="100" dirty="0" err="1">
                          <a:latin typeface="Times New Roman" pitchFamily="18" charset="0"/>
                          <a:ea typeface="微软雅黑" pitchFamily="34" charset="-122"/>
                          <a:cs typeface="Times New Roman" pitchFamily="18" charset="0"/>
                        </a:rPr>
                        <a:t>var_main</a:t>
                      </a:r>
                      <a:r>
                        <a:rPr lang="en-US" sz="1800" b="1" kern="100" dirty="0">
                          <a:latin typeface="Times New Roman" pitchFamily="18" charset="0"/>
                          <a:ea typeface="微软雅黑" pitchFamily="34" charset="-122"/>
                          <a:cs typeface="Times New Roman" pitchFamily="18" charset="0"/>
                        </a:rPr>
                        <a:t> = </a:t>
                      </a:r>
                      <a:r>
                        <a:rPr lang="en-US" sz="1800" b="1" kern="100" dirty="0" err="1">
                          <a:latin typeface="Times New Roman" pitchFamily="18" charset="0"/>
                          <a:ea typeface="微软雅黑" pitchFamily="34" charset="-122"/>
                          <a:cs typeface="Times New Roman" pitchFamily="18" charset="0"/>
                        </a:rPr>
                        <a:t>func_A</a:t>
                      </a:r>
                      <a:r>
                        <a:rPr lang="en-US" sz="1800" b="1" kern="100" dirty="0">
                          <a:latin typeface="Times New Roman" pitchFamily="18" charset="0"/>
                          <a:ea typeface="微软雅黑" pitchFamily="34" charset="-122"/>
                          <a:cs typeface="Times New Roman" pitchFamily="18" charset="0"/>
                        </a:rPr>
                        <a:t>(4, 3);</a:t>
                      </a:r>
                    </a:p>
                    <a:p>
                      <a:pPr algn="just">
                        <a:spcAft>
                          <a:spcPts val="0"/>
                        </a:spcAft>
                      </a:pPr>
                      <a:r>
                        <a:rPr lang="en-US" sz="1800" b="1" kern="100" dirty="0">
                          <a:latin typeface="Times New Roman" pitchFamily="18" charset="0"/>
                          <a:ea typeface="微软雅黑" pitchFamily="34" charset="-122"/>
                          <a:cs typeface="Times New Roman" pitchFamily="18" charset="0"/>
                        </a:rPr>
                        <a:t>return </a:t>
                      </a:r>
                      <a:r>
                        <a:rPr lang="en-US" sz="1800" b="1" kern="100" dirty="0" err="1">
                          <a:latin typeface="Times New Roman" pitchFamily="18" charset="0"/>
                          <a:ea typeface="微软雅黑" pitchFamily="34" charset="-122"/>
                          <a:cs typeface="Times New Roman" pitchFamily="18" charset="0"/>
                        </a:rPr>
                        <a:t>var_main</a:t>
                      </a:r>
                      <a:r>
                        <a:rPr lang="en-US" sz="1800" b="1" kern="100" dirty="0">
                          <a:latin typeface="Times New Roman" pitchFamily="18" charset="0"/>
                          <a:ea typeface="微软雅黑" pitchFamily="34" charset="-122"/>
                          <a:cs typeface="Times New Roman" pitchFamily="18" charset="0"/>
                        </a:rPr>
                        <a:t>;</a:t>
                      </a:r>
                    </a:p>
                    <a:p>
                      <a:pPr algn="just">
                        <a:spcAft>
                          <a:spcPts val="0"/>
                        </a:spcAft>
                      </a:pPr>
                      <a:r>
                        <a:rPr lang="en-US" sz="1800" b="1" kern="100" dirty="0">
                          <a:latin typeface="Times New Roman" pitchFamily="18" charset="0"/>
                          <a:ea typeface="微软雅黑" pitchFamily="34" charset="-122"/>
                          <a:cs typeface="Times New Roman" pitchFamily="18" charset="0"/>
                        </a:rPr>
                        <a:t>}</a:t>
                      </a:r>
                      <a:endParaRPr lang="zh-CN" sz="1800" b="1" kern="100" dirty="0">
                        <a:latin typeface="Times New Roman" pitchFamily="18" charset="0"/>
                        <a:ea typeface="微软雅黑" pitchFamily="34"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 name="矩形 1">
            <a:extLst>
              <a:ext uri="{FF2B5EF4-FFF2-40B4-BE49-F238E27FC236}">
                <a16:creationId xmlns:a16="http://schemas.microsoft.com/office/drawing/2014/main" id="{E526BEA9-0B52-4E42-9308-EE9385A310E4}"/>
              </a:ext>
            </a:extLst>
          </p:cNvPr>
          <p:cNvSpPr/>
          <p:nvPr/>
        </p:nvSpPr>
        <p:spPr>
          <a:xfrm>
            <a:off x="6285359" y="4672672"/>
            <a:ext cx="5955476" cy="369332"/>
          </a:xfrm>
          <a:prstGeom prst="rect">
            <a:avLst/>
          </a:prstGeom>
        </p:spPr>
        <p:txBody>
          <a:bodyPr wrap="none">
            <a:spAutoFit/>
          </a:bodyPr>
          <a:lstStyle/>
          <a:p>
            <a:r>
              <a:rPr lang="zh-CN" altLang="en-US" dirty="0">
                <a:latin typeface="Microsoft YaHei Light" panose="020B0502040204020203" pitchFamily="34" charset="-122"/>
                <a:ea typeface="Microsoft YaHei Light" panose="020B0502040204020203" pitchFamily="34" charset="-122"/>
              </a:rPr>
              <a:t>在所生成的可执行文件中，代码是以函数为单元进行存储</a:t>
            </a:r>
          </a:p>
        </p:txBody>
      </p:sp>
      <p:sp>
        <p:nvSpPr>
          <p:cNvPr id="3" name="矩形 2">
            <a:extLst>
              <a:ext uri="{FF2B5EF4-FFF2-40B4-BE49-F238E27FC236}">
                <a16:creationId xmlns:a16="http://schemas.microsoft.com/office/drawing/2014/main" id="{C489A9A3-D1EC-416F-9CD9-606E7B68F26C}"/>
              </a:ext>
            </a:extLst>
          </p:cNvPr>
          <p:cNvSpPr/>
          <p:nvPr/>
        </p:nvSpPr>
        <p:spPr>
          <a:xfrm>
            <a:off x="6285359" y="5342595"/>
            <a:ext cx="6429375" cy="923330"/>
          </a:xfrm>
          <a:prstGeom prst="rect">
            <a:avLst/>
          </a:prstGeom>
        </p:spPr>
        <p:txBody>
          <a:bodyPr>
            <a:spAutoFit/>
          </a:bodyPr>
          <a:lstStyle/>
          <a:p>
            <a:r>
              <a:rPr lang="zh-CN" altLang="en-US" dirty="0">
                <a:latin typeface="Microsoft YaHei Light" panose="020B0502040204020203" pitchFamily="34" charset="-122"/>
                <a:ea typeface="Microsoft YaHei Light" panose="020B0502040204020203" pitchFamily="34" charset="-122"/>
              </a:rPr>
              <a:t>当</a:t>
            </a:r>
            <a:r>
              <a:rPr lang="en-US" altLang="zh-CN" dirty="0">
                <a:latin typeface="Microsoft YaHei Light" panose="020B0502040204020203" pitchFamily="34" charset="-122"/>
                <a:ea typeface="Microsoft YaHei Light" panose="020B0502040204020203" pitchFamily="34" charset="-122"/>
              </a:rPr>
              <a:t>CPU</a:t>
            </a:r>
            <a:r>
              <a:rPr lang="zh-CN" altLang="en-US" dirty="0">
                <a:latin typeface="Microsoft YaHei Light" panose="020B0502040204020203" pitchFamily="34" charset="-122"/>
                <a:ea typeface="Microsoft YaHei Light" panose="020B0502040204020203" pitchFamily="34" charset="-122"/>
              </a:rPr>
              <a:t>在执行调用</a:t>
            </a:r>
            <a:r>
              <a:rPr lang="en-US" altLang="zh-CN" dirty="0" err="1">
                <a:latin typeface="Microsoft YaHei Light" panose="020B0502040204020203" pitchFamily="34" charset="-122"/>
                <a:ea typeface="Microsoft YaHei Light" panose="020B0502040204020203" pitchFamily="34" charset="-122"/>
              </a:rPr>
              <a:t>func_A</a:t>
            </a:r>
            <a:r>
              <a:rPr lang="zh-CN" altLang="en-US" dirty="0">
                <a:latin typeface="Microsoft YaHei Light" panose="020B0502040204020203" pitchFamily="34" charset="-122"/>
                <a:ea typeface="Microsoft YaHei Light" panose="020B0502040204020203" pitchFamily="34" charset="-122"/>
              </a:rPr>
              <a:t>函数的时候，会从代码区中</a:t>
            </a:r>
            <a:r>
              <a:rPr lang="en-US" altLang="zh-CN" dirty="0">
                <a:latin typeface="Microsoft YaHei Light" panose="020B0502040204020203" pitchFamily="34" charset="-122"/>
                <a:ea typeface="Microsoft YaHei Light" panose="020B0502040204020203" pitchFamily="34" charset="-122"/>
              </a:rPr>
              <a:t>main</a:t>
            </a:r>
            <a:r>
              <a:rPr lang="zh-CN" altLang="en-US" dirty="0">
                <a:latin typeface="Microsoft YaHei Light" panose="020B0502040204020203" pitchFamily="34" charset="-122"/>
                <a:ea typeface="Microsoft YaHei Light" panose="020B0502040204020203" pitchFamily="34" charset="-122"/>
              </a:rPr>
              <a:t>函数对应的机器指令的区域跳转到</a:t>
            </a:r>
            <a:r>
              <a:rPr lang="en-US" altLang="zh-CN" dirty="0" err="1">
                <a:latin typeface="Microsoft YaHei Light" panose="020B0502040204020203" pitchFamily="34" charset="-122"/>
                <a:ea typeface="Microsoft YaHei Light" panose="020B0502040204020203" pitchFamily="34" charset="-122"/>
              </a:rPr>
              <a:t>func_A</a:t>
            </a:r>
            <a:r>
              <a:rPr lang="zh-CN" altLang="en-US" dirty="0">
                <a:latin typeface="Microsoft YaHei Light" panose="020B0502040204020203" pitchFamily="34" charset="-122"/>
                <a:ea typeface="Microsoft YaHei Light" panose="020B0502040204020203" pitchFamily="34" charset="-122"/>
              </a:rPr>
              <a:t>函数对应的机器指令区域，在那里取指并执行</a:t>
            </a:r>
            <a:r>
              <a:rPr lang="en-US" altLang="zh-CN" dirty="0">
                <a:latin typeface="Microsoft YaHei Light" panose="020B0502040204020203" pitchFamily="34" charset="-122"/>
                <a:ea typeface="Microsoft YaHei Light" panose="020B0502040204020203" pitchFamily="34" charset="-122"/>
              </a:rPr>
              <a:t>……</a:t>
            </a:r>
            <a:endParaRPr lang="zh-CN" altLang="en-US"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3411539035"/>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p:cTn id="15" dur="500" fill="hold"/>
                                        <p:tgtEl>
                                          <p:spTgt spid="24"/>
                                        </p:tgtEl>
                                        <p:attrNameLst>
                                          <p:attrName>ppt_w</p:attrName>
                                        </p:attrNameLst>
                                      </p:cBhvr>
                                      <p:tavLst>
                                        <p:tav tm="0">
                                          <p:val>
                                            <p:fltVal val="0"/>
                                          </p:val>
                                        </p:tav>
                                        <p:tav tm="100000">
                                          <p:val>
                                            <p:strVal val="#ppt_w"/>
                                          </p:val>
                                        </p:tav>
                                      </p:tavLst>
                                    </p:anim>
                                    <p:anim calcmode="lin" valueType="num">
                                      <p:cBhvr>
                                        <p:cTn id="16" dur="500" fill="hold"/>
                                        <p:tgtEl>
                                          <p:spTgt spid="24"/>
                                        </p:tgtEl>
                                        <p:attrNameLst>
                                          <p:attrName>ppt_h</p:attrName>
                                        </p:attrNameLst>
                                      </p:cBhvr>
                                      <p:tavLst>
                                        <p:tav tm="0">
                                          <p:val>
                                            <p:fltVal val="0"/>
                                          </p:val>
                                        </p:tav>
                                        <p:tav tm="100000">
                                          <p:val>
                                            <p:strVal val="#ppt_h"/>
                                          </p:val>
                                        </p:tav>
                                      </p:tavLst>
                                    </p:anim>
                                    <p:animEffect transition="in" filter="fade">
                                      <p:cBhvr>
                                        <p:cTn id="17" dur="500"/>
                                        <p:tgtEl>
                                          <p:spTgt spid="24"/>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childTnLst>
                          </p:cTn>
                        </p:par>
                        <p:par>
                          <p:cTn id="24" fill="hold">
                            <p:stCondLst>
                              <p:cond delay="2000"/>
                            </p:stCondLst>
                            <p:childTnLst>
                              <p:par>
                                <p:cTn id="25" presetID="3" presetClass="entr" presetSubtype="10"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linds(horizontal)">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íṡľíḍè-Rectangle 17">
            <a:extLst>
              <a:ext uri="{FF2B5EF4-FFF2-40B4-BE49-F238E27FC236}">
                <a16:creationId xmlns:a16="http://schemas.microsoft.com/office/drawing/2014/main" id="{95947858-2762-4BDD-87C5-A75A77F7048B}"/>
              </a:ext>
            </a:extLst>
          </p:cNvPr>
          <p:cNvSpPr/>
          <p:nvPr/>
        </p:nvSpPr>
        <p:spPr>
          <a:xfrm>
            <a:off x="1424819" y="2320181"/>
            <a:ext cx="9685076" cy="576064"/>
          </a:xfrm>
          <a:prstGeom prst="rect">
            <a:avLst/>
          </a:prstGeom>
          <a:solidFill>
            <a:srgbClr val="0050A3"/>
          </a:solidFill>
          <a:ln w="381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400" kern="0" dirty="0">
                <a:solidFill>
                  <a:prstClr val="white"/>
                </a:solidFill>
                <a:latin typeface="Arial"/>
                <a:ea typeface="微软雅黑"/>
              </a:rPr>
              <a:t>这些代码区中精确的跳转都是在与系统栈巧妙地配合过程中完成的。</a:t>
            </a:r>
            <a:endParaRPr kumimoji="0" sz="2400" b="0" i="0" u="none" strike="noStrike" kern="0" cap="none" spc="0" normalizeH="0" baseline="0" noProof="0" dirty="0">
              <a:ln>
                <a:noFill/>
              </a:ln>
              <a:solidFill>
                <a:prstClr val="white"/>
              </a:solidFill>
              <a:effectLst/>
              <a:uLnTx/>
              <a:uFillTx/>
              <a:latin typeface="Arial"/>
              <a:ea typeface="微软雅黑"/>
            </a:endParaRPr>
          </a:p>
        </p:txBody>
      </p:sp>
      <p:sp>
        <p:nvSpPr>
          <p:cNvPr id="22" name="íṡľíḍè-Rectangle 17">
            <a:extLst>
              <a:ext uri="{FF2B5EF4-FFF2-40B4-BE49-F238E27FC236}">
                <a16:creationId xmlns:a16="http://schemas.microsoft.com/office/drawing/2014/main" id="{2B3CFB2C-5281-4F62-9C80-76D4A8EE959C}"/>
              </a:ext>
            </a:extLst>
          </p:cNvPr>
          <p:cNvSpPr/>
          <p:nvPr/>
        </p:nvSpPr>
        <p:spPr>
          <a:xfrm>
            <a:off x="1424819" y="4052411"/>
            <a:ext cx="10405155" cy="122009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b="1" kern="0" dirty="0">
                <a:solidFill>
                  <a:schemeClr val="tx1">
                    <a:lumMod val="75000"/>
                    <a:lumOff val="25000"/>
                  </a:schemeClr>
                </a:solidFill>
                <a:latin typeface="Arial"/>
                <a:ea typeface="微软雅黑"/>
              </a:rPr>
              <a:t>每个栈帧对应着一个未运行完的函数。</a:t>
            </a:r>
            <a:r>
              <a:rPr lang="zh-CN" altLang="en-US" sz="2400" kern="0" dirty="0">
                <a:solidFill>
                  <a:schemeClr val="tx1">
                    <a:lumMod val="75000"/>
                    <a:lumOff val="25000"/>
                  </a:schemeClr>
                </a:solidFill>
                <a:latin typeface="Arial"/>
                <a:ea typeface="微软雅黑"/>
              </a:rPr>
              <a:t>栈帧中保存了该函数的返回地址和局部变量。从逻辑上讲，栈帧就是一个函数执行的环境：函数参数、函数的局部变量、函数执行完后返回到哪里等等。</a:t>
            </a:r>
            <a:endParaRPr kumimoji="0" sz="24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23" name="íṡľíḍè-Rectangle 17">
            <a:extLst>
              <a:ext uri="{FF2B5EF4-FFF2-40B4-BE49-F238E27FC236}">
                <a16:creationId xmlns:a16="http://schemas.microsoft.com/office/drawing/2014/main" id="{A5CAADFC-AF19-403A-8FDD-4CC67175A35D}"/>
              </a:ext>
            </a:extLst>
          </p:cNvPr>
          <p:cNvSpPr/>
          <p:nvPr/>
        </p:nvSpPr>
        <p:spPr>
          <a:xfrm>
            <a:off x="1424819" y="3476347"/>
            <a:ext cx="10405156" cy="576064"/>
          </a:xfrm>
          <a:prstGeom prst="rect">
            <a:avLst/>
          </a:prstGeom>
          <a:solidFill>
            <a:srgbClr val="1092F1"/>
          </a:solidFill>
          <a:ln w="381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400" kern="0" dirty="0">
                <a:solidFill>
                  <a:prstClr val="white"/>
                </a:solidFill>
                <a:latin typeface="Arial"/>
                <a:ea typeface="微软雅黑"/>
              </a:rPr>
              <a:t>当函数被调用时，系统栈会为这个函数开辟一个新的</a:t>
            </a:r>
            <a:r>
              <a:rPr lang="zh-CN" altLang="en-US" sz="2400" b="1" kern="0" dirty="0">
                <a:solidFill>
                  <a:prstClr val="white"/>
                </a:solidFill>
                <a:latin typeface="Arial"/>
                <a:ea typeface="微软雅黑"/>
              </a:rPr>
              <a:t>栈帧</a:t>
            </a:r>
            <a:r>
              <a:rPr lang="zh-CN" altLang="en-US" sz="2400" kern="0" dirty="0">
                <a:solidFill>
                  <a:prstClr val="white"/>
                </a:solidFill>
                <a:latin typeface="Arial"/>
                <a:ea typeface="微软雅黑"/>
              </a:rPr>
              <a:t>，并把它压入栈中。</a:t>
            </a:r>
            <a:endParaRPr kumimoji="0" sz="2400" b="0" i="0" u="none" strike="noStrike" kern="0" cap="none" spc="0" normalizeH="0" baseline="0" noProof="0" dirty="0">
              <a:ln>
                <a:noFill/>
              </a:ln>
              <a:solidFill>
                <a:prstClr val="white"/>
              </a:solidFill>
              <a:effectLst/>
              <a:uLnTx/>
              <a:uFillTx/>
              <a:latin typeface="Arial"/>
              <a:ea typeface="微软雅黑"/>
            </a:endParaRPr>
          </a:p>
        </p:txBody>
      </p:sp>
      <p:sp>
        <p:nvSpPr>
          <p:cNvPr id="9" name="íṡľíḍè-Rectangle 17">
            <a:extLst>
              <a:ext uri="{FF2B5EF4-FFF2-40B4-BE49-F238E27FC236}">
                <a16:creationId xmlns:a16="http://schemas.microsoft.com/office/drawing/2014/main" id="{B0AD1A71-3E6D-4AC9-86EE-BE063EE74306}"/>
              </a:ext>
            </a:extLst>
          </p:cNvPr>
          <p:cNvSpPr/>
          <p:nvPr/>
        </p:nvSpPr>
        <p:spPr>
          <a:xfrm>
            <a:off x="1424819" y="5848573"/>
            <a:ext cx="9685076" cy="576064"/>
          </a:xfrm>
          <a:prstGeom prst="rect">
            <a:avLst/>
          </a:prstGeom>
          <a:solidFill>
            <a:srgbClr val="0050A3"/>
          </a:solidFill>
          <a:ln w="381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400" kern="0" dirty="0">
                <a:solidFill>
                  <a:prstClr val="white"/>
                </a:solidFill>
                <a:latin typeface="Arial"/>
                <a:ea typeface="微软雅黑"/>
              </a:rPr>
              <a:t>当函数返回时，系统栈会弹出该函数所对应的栈帧。</a:t>
            </a:r>
            <a:endParaRPr kumimoji="0" sz="2400" b="0" i="0" u="none" strike="noStrike" kern="0" cap="none" spc="0" normalizeH="0" baseline="0" noProof="0" dirty="0">
              <a:ln>
                <a:noFill/>
              </a:ln>
              <a:solidFill>
                <a:prstClr val="white"/>
              </a:solidFill>
              <a:effectLst/>
              <a:uLnTx/>
              <a:uFillTx/>
              <a:latin typeface="Arial"/>
              <a:ea typeface="微软雅黑"/>
            </a:endParaRPr>
          </a:p>
        </p:txBody>
      </p:sp>
      <p:sp>
        <p:nvSpPr>
          <p:cNvPr id="2" name="矩形 1">
            <a:extLst>
              <a:ext uri="{FF2B5EF4-FFF2-40B4-BE49-F238E27FC236}">
                <a16:creationId xmlns:a16="http://schemas.microsoft.com/office/drawing/2014/main" id="{CCE3EBD0-C14E-461F-81B6-A401DA012E60}"/>
              </a:ext>
            </a:extLst>
          </p:cNvPr>
          <p:cNvSpPr/>
          <p:nvPr/>
        </p:nvSpPr>
        <p:spPr>
          <a:xfrm>
            <a:off x="1190792" y="692713"/>
            <a:ext cx="10873208" cy="1200329"/>
          </a:xfrm>
          <a:prstGeom prst="rect">
            <a:avLst/>
          </a:prstGeom>
        </p:spPr>
        <p:txBody>
          <a:bodyPr wrap="square">
            <a:spAutoFit/>
          </a:bodyPr>
          <a:lstStyle/>
          <a:p>
            <a:pPr fontAlgn="auto">
              <a:spcBef>
                <a:spcPts val="0"/>
              </a:spcBef>
              <a:spcAft>
                <a:spcPts val="0"/>
              </a:spcAft>
              <a:defRPr/>
            </a:pPr>
            <a:r>
              <a:rPr lang="zh-CN" altLang="zh-CN" sz="2400" dirty="0">
                <a:latin typeface="Microsoft YaHei Light" panose="020B0502040204020203" pitchFamily="34" charset="-122"/>
                <a:ea typeface="Microsoft YaHei Light" panose="020B0502040204020203" pitchFamily="34" charset="-122"/>
              </a:rPr>
              <a:t>那么</a:t>
            </a:r>
            <a:r>
              <a:rPr lang="en-US" altLang="zh-CN" sz="2400" dirty="0">
                <a:latin typeface="Microsoft YaHei Light" panose="020B0502040204020203" pitchFamily="34" charset="-122"/>
                <a:ea typeface="Microsoft YaHei Light" panose="020B0502040204020203" pitchFamily="34" charset="-122"/>
              </a:rPr>
              <a:t>CPU</a:t>
            </a:r>
            <a:r>
              <a:rPr lang="zh-CN" altLang="zh-CN" sz="2400" dirty="0">
                <a:latin typeface="Microsoft YaHei Light" panose="020B0502040204020203" pitchFamily="34" charset="-122"/>
                <a:ea typeface="Microsoft YaHei Light" panose="020B0502040204020203" pitchFamily="34" charset="-122"/>
              </a:rPr>
              <a:t>是怎么知道要去</a:t>
            </a:r>
            <a:r>
              <a:rPr lang="en-US" altLang="zh-CN" sz="2400" dirty="0" err="1">
                <a:latin typeface="Microsoft YaHei Light" panose="020B0502040204020203" pitchFamily="34" charset="-122"/>
                <a:ea typeface="Microsoft YaHei Light" panose="020B0502040204020203" pitchFamily="34" charset="-122"/>
              </a:rPr>
              <a:t>func_A</a:t>
            </a:r>
            <a:r>
              <a:rPr lang="zh-CN" altLang="zh-CN" sz="2400" dirty="0">
                <a:latin typeface="Microsoft YaHei Light" panose="020B0502040204020203" pitchFamily="34" charset="-122"/>
                <a:ea typeface="Microsoft YaHei Light" panose="020B0502040204020203" pitchFamily="34" charset="-122"/>
              </a:rPr>
              <a:t>的代码区取指，在执行完</a:t>
            </a:r>
            <a:r>
              <a:rPr lang="en-US" altLang="zh-CN" sz="2400" dirty="0" err="1">
                <a:latin typeface="Microsoft YaHei Light" panose="020B0502040204020203" pitchFamily="34" charset="-122"/>
                <a:ea typeface="Microsoft YaHei Light" panose="020B0502040204020203" pitchFamily="34" charset="-122"/>
              </a:rPr>
              <a:t>func_A</a:t>
            </a:r>
            <a:r>
              <a:rPr lang="zh-CN" altLang="zh-CN" sz="2400" dirty="0">
                <a:latin typeface="Microsoft YaHei Light" panose="020B0502040204020203" pitchFamily="34" charset="-122"/>
                <a:ea typeface="Microsoft YaHei Light" panose="020B0502040204020203" pitchFamily="34" charset="-122"/>
              </a:rPr>
              <a:t>后又是怎么知道跳回到</a:t>
            </a:r>
            <a:r>
              <a:rPr lang="en-US" altLang="zh-CN" sz="2400" dirty="0">
                <a:latin typeface="Microsoft YaHei Light" panose="020B0502040204020203" pitchFamily="34" charset="-122"/>
                <a:ea typeface="Microsoft YaHei Light" panose="020B0502040204020203" pitchFamily="34" charset="-122"/>
              </a:rPr>
              <a:t>main</a:t>
            </a:r>
            <a:r>
              <a:rPr lang="zh-CN" altLang="zh-CN" sz="2400" dirty="0">
                <a:latin typeface="Microsoft YaHei Light" panose="020B0502040204020203" pitchFamily="34" charset="-122"/>
                <a:ea typeface="Microsoft YaHei Light" panose="020B0502040204020203" pitchFamily="34" charset="-122"/>
              </a:rPr>
              <a:t>函数（而不是</a:t>
            </a:r>
            <a:r>
              <a:rPr lang="en-US" altLang="zh-CN" sz="2400" dirty="0" err="1">
                <a:latin typeface="Microsoft YaHei Light" panose="020B0502040204020203" pitchFamily="34" charset="-122"/>
                <a:ea typeface="Microsoft YaHei Light" panose="020B0502040204020203" pitchFamily="34" charset="-122"/>
              </a:rPr>
              <a:t>func_B</a:t>
            </a:r>
            <a:r>
              <a:rPr lang="zh-CN" altLang="zh-CN" sz="2400" dirty="0">
                <a:latin typeface="Microsoft YaHei Light" panose="020B0502040204020203" pitchFamily="34" charset="-122"/>
                <a:ea typeface="Microsoft YaHei Light" panose="020B0502040204020203" pitchFamily="34" charset="-122"/>
              </a:rPr>
              <a:t>的代码区）的呢？这些跳转地址我们在</a:t>
            </a:r>
            <a:r>
              <a:rPr lang="zh-CN" altLang="en-US" sz="2400" dirty="0">
                <a:latin typeface="Microsoft YaHei Light" panose="020B0502040204020203" pitchFamily="34" charset="-122"/>
                <a:ea typeface="Microsoft YaHei Light" panose="020B0502040204020203" pitchFamily="34" charset="-122"/>
              </a:rPr>
              <a:t>代码</a:t>
            </a:r>
            <a:r>
              <a:rPr lang="zh-CN" altLang="zh-CN" sz="2400" dirty="0">
                <a:latin typeface="Microsoft YaHei Light" panose="020B0502040204020203" pitchFamily="34" charset="-122"/>
                <a:ea typeface="Microsoft YaHei Light" panose="020B0502040204020203" pitchFamily="34" charset="-122"/>
              </a:rPr>
              <a:t>中并没有直接说明，</a:t>
            </a:r>
            <a:r>
              <a:rPr lang="en-US" altLang="zh-CN" sz="2400" dirty="0">
                <a:latin typeface="Microsoft YaHei Light" panose="020B0502040204020203" pitchFamily="34" charset="-122"/>
                <a:ea typeface="Microsoft YaHei Light" panose="020B0502040204020203" pitchFamily="34" charset="-122"/>
              </a:rPr>
              <a:t>CPU</a:t>
            </a:r>
            <a:r>
              <a:rPr lang="zh-CN" altLang="zh-CN" sz="2400" dirty="0">
                <a:latin typeface="Microsoft YaHei Light" panose="020B0502040204020203" pitchFamily="34" charset="-122"/>
                <a:ea typeface="Microsoft YaHei Light" panose="020B0502040204020203" pitchFamily="34" charset="-122"/>
              </a:rPr>
              <a:t>是从哪里获得这些函数的调用及返回的信息的呢？ </a:t>
            </a:r>
          </a:p>
        </p:txBody>
      </p:sp>
    </p:spTree>
    <p:extLst>
      <p:ext uri="{BB962C8B-B14F-4D97-AF65-F5344CB8AC3E}">
        <p14:creationId xmlns:p14="http://schemas.microsoft.com/office/powerpoint/2010/main" val="1063887553"/>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decel="6000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0-#ppt_w/2"/>
                                          </p:val>
                                        </p:tav>
                                        <p:tav tm="100000">
                                          <p:val>
                                            <p:strVal val="#ppt_x"/>
                                          </p:val>
                                        </p:tav>
                                      </p:tavLst>
                                    </p:anim>
                                    <p:anim calcmode="lin" valueType="num">
                                      <p:cBhvr additive="base">
                                        <p:cTn id="13" dur="500" fill="hold"/>
                                        <p:tgtEl>
                                          <p:spTgt spid="23"/>
                                        </p:tgtEl>
                                        <p:attrNameLst>
                                          <p:attrName>ppt_y</p:attrName>
                                        </p:attrNameLst>
                                      </p:cBhvr>
                                      <p:tavLst>
                                        <p:tav tm="0">
                                          <p:val>
                                            <p:strVal val="#ppt_y"/>
                                          </p:val>
                                        </p:tav>
                                        <p:tav tm="100000">
                                          <p:val>
                                            <p:strVal val="#ppt_y"/>
                                          </p:val>
                                        </p:tav>
                                      </p:tavLst>
                                    </p:anim>
                                  </p:childTnLst>
                                </p:cTn>
                              </p:par>
                              <p:par>
                                <p:cTn id="14" presetID="2" presetClass="entr" presetSubtype="2" decel="6000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1+#ppt_w/2"/>
                                          </p:val>
                                        </p:tav>
                                        <p:tav tm="100000">
                                          <p:val>
                                            <p:strVal val="#ppt_x"/>
                                          </p:val>
                                        </p:tav>
                                      </p:tavLst>
                                    </p:anim>
                                    <p:anim calcmode="lin" valueType="num">
                                      <p:cBhvr additive="base">
                                        <p:cTn id="17" dur="500" fill="hold"/>
                                        <p:tgtEl>
                                          <p:spTgt spid="22"/>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decel="6000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23"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021C0D4-1DD5-40B0-9F13-6359979D9109}"/>
              </a:ext>
            </a:extLst>
          </p:cNvPr>
          <p:cNvPicPr>
            <a:picLocks noChangeAspect="1"/>
          </p:cNvPicPr>
          <p:nvPr/>
        </p:nvPicPr>
        <p:blipFill>
          <a:blip r:embed="rId3"/>
          <a:stretch>
            <a:fillRect/>
          </a:stretch>
        </p:blipFill>
        <p:spPr>
          <a:xfrm>
            <a:off x="1388815" y="3330456"/>
            <a:ext cx="1092324" cy="3553510"/>
          </a:xfrm>
          <a:prstGeom prst="rect">
            <a:avLst/>
          </a:prstGeom>
        </p:spPr>
      </p:pic>
      <p:pic>
        <p:nvPicPr>
          <p:cNvPr id="3" name="图片 2">
            <a:extLst>
              <a:ext uri="{FF2B5EF4-FFF2-40B4-BE49-F238E27FC236}">
                <a16:creationId xmlns:a16="http://schemas.microsoft.com/office/drawing/2014/main" id="{9A57CB37-F557-464B-AF82-CF297499B477}"/>
              </a:ext>
            </a:extLst>
          </p:cNvPr>
          <p:cNvPicPr>
            <a:picLocks noChangeAspect="1"/>
          </p:cNvPicPr>
          <p:nvPr/>
        </p:nvPicPr>
        <p:blipFill>
          <a:blip r:embed="rId4"/>
          <a:stretch>
            <a:fillRect/>
          </a:stretch>
        </p:blipFill>
        <p:spPr>
          <a:xfrm>
            <a:off x="2666568" y="3618477"/>
            <a:ext cx="1506066" cy="3265489"/>
          </a:xfrm>
          <a:prstGeom prst="rect">
            <a:avLst/>
          </a:prstGeom>
        </p:spPr>
      </p:pic>
      <p:pic>
        <p:nvPicPr>
          <p:cNvPr id="4" name="图片 3">
            <a:extLst>
              <a:ext uri="{FF2B5EF4-FFF2-40B4-BE49-F238E27FC236}">
                <a16:creationId xmlns:a16="http://schemas.microsoft.com/office/drawing/2014/main" id="{B09FC1C9-BC98-4227-88D6-1CD8310834FD}"/>
              </a:ext>
            </a:extLst>
          </p:cNvPr>
          <p:cNvPicPr>
            <a:picLocks noChangeAspect="1"/>
          </p:cNvPicPr>
          <p:nvPr/>
        </p:nvPicPr>
        <p:blipFill>
          <a:blip r:embed="rId5"/>
          <a:stretch>
            <a:fillRect/>
          </a:stretch>
        </p:blipFill>
        <p:spPr>
          <a:xfrm>
            <a:off x="4560937" y="2153802"/>
            <a:ext cx="1417999" cy="4653238"/>
          </a:xfrm>
          <a:prstGeom prst="rect">
            <a:avLst/>
          </a:prstGeom>
        </p:spPr>
      </p:pic>
      <p:pic>
        <p:nvPicPr>
          <p:cNvPr id="5" name="图片 4">
            <a:extLst>
              <a:ext uri="{FF2B5EF4-FFF2-40B4-BE49-F238E27FC236}">
                <a16:creationId xmlns:a16="http://schemas.microsoft.com/office/drawing/2014/main" id="{AFE52887-F955-4FDC-846C-7DCDECEB6997}"/>
              </a:ext>
            </a:extLst>
          </p:cNvPr>
          <p:cNvPicPr>
            <a:picLocks noChangeAspect="1"/>
          </p:cNvPicPr>
          <p:nvPr/>
        </p:nvPicPr>
        <p:blipFill>
          <a:blip r:embed="rId6"/>
          <a:stretch>
            <a:fillRect/>
          </a:stretch>
        </p:blipFill>
        <p:spPr>
          <a:xfrm>
            <a:off x="6463937" y="403246"/>
            <a:ext cx="1459215" cy="6426158"/>
          </a:xfrm>
          <a:prstGeom prst="rect">
            <a:avLst/>
          </a:prstGeom>
        </p:spPr>
      </p:pic>
      <p:pic>
        <p:nvPicPr>
          <p:cNvPr id="7" name="图片 6">
            <a:extLst>
              <a:ext uri="{FF2B5EF4-FFF2-40B4-BE49-F238E27FC236}">
                <a16:creationId xmlns:a16="http://schemas.microsoft.com/office/drawing/2014/main" id="{26EBD638-7FF2-49D2-BB2E-AA2BF9871552}"/>
              </a:ext>
            </a:extLst>
          </p:cNvPr>
          <p:cNvPicPr>
            <a:picLocks noChangeAspect="1"/>
          </p:cNvPicPr>
          <p:nvPr/>
        </p:nvPicPr>
        <p:blipFill>
          <a:blip r:embed="rId7"/>
          <a:stretch>
            <a:fillRect/>
          </a:stretch>
        </p:blipFill>
        <p:spPr>
          <a:xfrm>
            <a:off x="8252597" y="403246"/>
            <a:ext cx="1542763" cy="6381430"/>
          </a:xfrm>
          <a:prstGeom prst="rect">
            <a:avLst/>
          </a:prstGeom>
        </p:spPr>
      </p:pic>
      <p:pic>
        <p:nvPicPr>
          <p:cNvPr id="8" name="图片 7">
            <a:extLst>
              <a:ext uri="{FF2B5EF4-FFF2-40B4-BE49-F238E27FC236}">
                <a16:creationId xmlns:a16="http://schemas.microsoft.com/office/drawing/2014/main" id="{C81AE9A0-04C0-43A6-8996-838DB287F411}"/>
              </a:ext>
            </a:extLst>
          </p:cNvPr>
          <p:cNvPicPr>
            <a:picLocks noChangeAspect="1"/>
          </p:cNvPicPr>
          <p:nvPr/>
        </p:nvPicPr>
        <p:blipFill>
          <a:blip r:embed="rId8"/>
          <a:stretch>
            <a:fillRect/>
          </a:stretch>
        </p:blipFill>
        <p:spPr>
          <a:xfrm>
            <a:off x="10136345" y="1876147"/>
            <a:ext cx="1459215" cy="4900760"/>
          </a:xfrm>
          <a:prstGeom prst="rect">
            <a:avLst/>
          </a:prstGeom>
        </p:spPr>
      </p:pic>
    </p:spTree>
    <p:extLst>
      <p:ext uri="{BB962C8B-B14F-4D97-AF65-F5344CB8AC3E}">
        <p14:creationId xmlns:p14="http://schemas.microsoft.com/office/powerpoint/2010/main" val="2351301542"/>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0D98A0A7-16A2-492D-A55A-19B5647E7119}"/>
              </a:ext>
            </a:extLst>
          </p:cNvPr>
          <p:cNvGrpSpPr/>
          <p:nvPr/>
        </p:nvGrpSpPr>
        <p:grpSpPr>
          <a:xfrm>
            <a:off x="1532831" y="1456085"/>
            <a:ext cx="8136904" cy="1058442"/>
            <a:chOff x="4933525" y="2542866"/>
            <a:chExt cx="8136904" cy="1058442"/>
          </a:xfrm>
        </p:grpSpPr>
        <p:sp>
          <p:nvSpPr>
            <p:cNvPr id="14" name="六边形 13">
              <a:extLst>
                <a:ext uri="{FF2B5EF4-FFF2-40B4-BE49-F238E27FC236}">
                  <a16:creationId xmlns:a16="http://schemas.microsoft.com/office/drawing/2014/main" id="{72A76738-ACC9-4AF5-9D4A-1E41F804D578}"/>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itchFamily="34" charset="-122"/>
                  <a:ea typeface="微软雅黑" pitchFamily="34" charset="-122"/>
                </a:rPr>
                <a:t>（</a:t>
              </a:r>
              <a:r>
                <a:rPr lang="en-US" altLang="zh-CN" b="1" dirty="0">
                  <a:solidFill>
                    <a:schemeClr val="bg1"/>
                  </a:solidFill>
                  <a:latin typeface="微软雅黑" pitchFamily="34" charset="-122"/>
                  <a:ea typeface="微软雅黑" pitchFamily="34" charset="-122"/>
                </a:rPr>
                <a:t>1</a:t>
              </a:r>
              <a:r>
                <a:rPr lang="zh-CN" altLang="en-US" b="1" dirty="0">
                  <a:solidFill>
                    <a:schemeClr val="bg1"/>
                  </a:solidFill>
                  <a:latin typeface="微软雅黑" pitchFamily="34" charset="-122"/>
                  <a:ea typeface="微软雅黑" pitchFamily="34" charset="-122"/>
                </a:rPr>
                <a:t>）参数</a:t>
              </a:r>
              <a:endParaRPr lang="en-US" altLang="zh-CN" b="1" dirty="0">
                <a:solidFill>
                  <a:schemeClr val="bg1"/>
                </a:solidFill>
                <a:latin typeface="微软雅黑" pitchFamily="34" charset="-122"/>
                <a:ea typeface="微软雅黑" pitchFamily="34" charset="-122"/>
              </a:endParaRPr>
            </a:p>
            <a:p>
              <a:pPr algn="ctr"/>
              <a:r>
                <a:rPr lang="zh-CN" altLang="en-US" b="1" dirty="0">
                  <a:solidFill>
                    <a:schemeClr val="bg1"/>
                  </a:solidFill>
                  <a:latin typeface="微软雅黑" pitchFamily="34" charset="-122"/>
                  <a:ea typeface="微软雅黑" pitchFamily="34" charset="-122"/>
                </a:rPr>
                <a:t>入栈</a:t>
              </a:r>
            </a:p>
          </p:txBody>
        </p:sp>
        <p:sp>
          <p:nvSpPr>
            <p:cNvPr id="11" name="文本框 7">
              <a:extLst>
                <a:ext uri="{FF2B5EF4-FFF2-40B4-BE49-F238E27FC236}">
                  <a16:creationId xmlns:a16="http://schemas.microsoft.com/office/drawing/2014/main" id="{27D28173-21BD-44A9-8B20-1EA8EF69418B}"/>
                </a:ext>
              </a:extLst>
            </p:cNvPr>
            <p:cNvSpPr txBox="1">
              <a:spLocks noChangeArrowheads="1"/>
            </p:cNvSpPr>
            <p:nvPr/>
          </p:nvSpPr>
          <p:spPr bwMode="auto">
            <a:xfrm>
              <a:off x="6984268" y="2841256"/>
              <a:ext cx="60861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微软雅黑" pitchFamily="34" charset="-122"/>
                </a:rPr>
                <a:t>将参数从右向左依次压入系统栈中。</a:t>
              </a:r>
              <a:endParaRPr lang="zh-CN" altLang="en-US" sz="1400" dirty="0">
                <a:solidFill>
                  <a:schemeClr val="tx1">
                    <a:lumMod val="65000"/>
                    <a:lumOff val="35000"/>
                  </a:schemeClr>
                </a:solidFill>
                <a:latin typeface="微软雅黑" pitchFamily="34" charset="-122"/>
              </a:endParaRPr>
            </a:p>
          </p:txBody>
        </p:sp>
        <p:cxnSp>
          <p:nvCxnSpPr>
            <p:cNvPr id="12" name="直接连接符 11">
              <a:extLst>
                <a:ext uri="{FF2B5EF4-FFF2-40B4-BE49-F238E27FC236}">
                  <a16:creationId xmlns:a16="http://schemas.microsoft.com/office/drawing/2014/main"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35C1935A-C738-40F2-BBEB-DD17E5F1288C}"/>
              </a:ext>
            </a:extLst>
          </p:cNvPr>
          <p:cNvGrpSpPr/>
          <p:nvPr/>
        </p:nvGrpSpPr>
        <p:grpSpPr>
          <a:xfrm>
            <a:off x="1532831" y="2772241"/>
            <a:ext cx="8136904" cy="1058442"/>
            <a:chOff x="4933525" y="2542866"/>
            <a:chExt cx="8136904" cy="1058442"/>
          </a:xfrm>
        </p:grpSpPr>
        <p:sp>
          <p:nvSpPr>
            <p:cNvPr id="16" name="六边形 15">
              <a:extLst>
                <a:ext uri="{FF2B5EF4-FFF2-40B4-BE49-F238E27FC236}">
                  <a16:creationId xmlns:a16="http://schemas.microsoft.com/office/drawing/2014/main" id="{B8DEC9E8-4390-462F-ACFD-92E59FEA8397}"/>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itchFamily="34" charset="-122"/>
                  <a:ea typeface="微软雅黑" pitchFamily="34" charset="-122"/>
                </a:rPr>
                <a:t>（</a:t>
              </a:r>
              <a:r>
                <a:rPr lang="en-US" altLang="zh-CN" b="1" dirty="0">
                  <a:solidFill>
                    <a:schemeClr val="bg1"/>
                  </a:solidFill>
                  <a:latin typeface="微软雅黑" pitchFamily="34" charset="-122"/>
                  <a:ea typeface="微软雅黑" pitchFamily="34" charset="-122"/>
                </a:rPr>
                <a:t>2</a:t>
              </a:r>
              <a:r>
                <a:rPr lang="zh-CN" altLang="en-US" b="1" dirty="0">
                  <a:solidFill>
                    <a:schemeClr val="bg1"/>
                  </a:solidFill>
                  <a:latin typeface="微软雅黑" pitchFamily="34" charset="-122"/>
                  <a:ea typeface="微软雅黑" pitchFamily="34" charset="-122"/>
                </a:rPr>
                <a:t>）返回地址入栈</a:t>
              </a:r>
            </a:p>
          </p:txBody>
        </p:sp>
        <p:sp>
          <p:nvSpPr>
            <p:cNvPr id="17" name="文本框 7">
              <a:extLst>
                <a:ext uri="{FF2B5EF4-FFF2-40B4-BE49-F238E27FC236}">
                  <a16:creationId xmlns:a16="http://schemas.microsoft.com/office/drawing/2014/main" id="{7D3D2013-828A-4DCC-8760-E3EC4A80B3B0}"/>
                </a:ext>
              </a:extLst>
            </p:cNvPr>
            <p:cNvSpPr txBox="1">
              <a:spLocks noChangeArrowheads="1"/>
            </p:cNvSpPr>
            <p:nvPr/>
          </p:nvSpPr>
          <p:spPr bwMode="auto">
            <a:xfrm>
              <a:off x="6984268" y="2656590"/>
              <a:ext cx="60861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微软雅黑" pitchFamily="34" charset="-122"/>
                </a:rPr>
                <a:t>将当前代码区调用指令的下一条指令地址压入栈中，供函数返回时继续执行。</a:t>
              </a:r>
              <a:endParaRPr lang="zh-CN" altLang="en-US" sz="1400" dirty="0">
                <a:solidFill>
                  <a:schemeClr val="tx1">
                    <a:lumMod val="65000"/>
                    <a:lumOff val="35000"/>
                  </a:schemeClr>
                </a:solidFill>
                <a:latin typeface="微软雅黑" pitchFamily="34" charset="-122"/>
              </a:endParaRPr>
            </a:p>
          </p:txBody>
        </p:sp>
        <p:cxnSp>
          <p:nvCxnSpPr>
            <p:cNvPr id="18" name="直接连接符 17">
              <a:extLst>
                <a:ext uri="{FF2B5EF4-FFF2-40B4-BE49-F238E27FC236}">
                  <a16:creationId xmlns:a16="http://schemas.microsoft.com/office/drawing/2014/main"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5" name="图片 4">
            <a:extLst>
              <a:ext uri="{FF2B5EF4-FFF2-40B4-BE49-F238E27FC236}">
                <a16:creationId xmlns:a16="http://schemas.microsoft.com/office/drawing/2014/main" id="{5062CC46-B9C4-4B26-94FA-07E245DE5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grpSp>
        <p:nvGrpSpPr>
          <p:cNvPr id="13" name="组合 12">
            <a:extLst>
              <a:ext uri="{FF2B5EF4-FFF2-40B4-BE49-F238E27FC236}">
                <a16:creationId xmlns:a16="http://schemas.microsoft.com/office/drawing/2014/main" id="{3CC89981-832B-48D1-8C25-77608DCC7E6C}"/>
              </a:ext>
            </a:extLst>
          </p:cNvPr>
          <p:cNvGrpSpPr/>
          <p:nvPr/>
        </p:nvGrpSpPr>
        <p:grpSpPr>
          <a:xfrm>
            <a:off x="1532831" y="4088397"/>
            <a:ext cx="8756718" cy="1058442"/>
            <a:chOff x="4933525" y="2542866"/>
            <a:chExt cx="8756718" cy="1058442"/>
          </a:xfrm>
        </p:grpSpPr>
        <p:sp>
          <p:nvSpPr>
            <p:cNvPr id="19" name="六边形 18">
              <a:extLst>
                <a:ext uri="{FF2B5EF4-FFF2-40B4-BE49-F238E27FC236}">
                  <a16:creationId xmlns:a16="http://schemas.microsoft.com/office/drawing/2014/main" id="{DD22C52B-29C9-49A0-A96A-DC0981245F1A}"/>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itchFamily="34" charset="-122"/>
                  <a:ea typeface="微软雅黑" pitchFamily="34" charset="-122"/>
                </a:rPr>
                <a:t>（</a:t>
              </a:r>
              <a:r>
                <a:rPr lang="en-US" altLang="zh-CN" b="1" dirty="0">
                  <a:solidFill>
                    <a:schemeClr val="bg1"/>
                  </a:solidFill>
                  <a:latin typeface="微软雅黑" pitchFamily="34" charset="-122"/>
                  <a:ea typeface="微软雅黑" pitchFamily="34" charset="-122"/>
                </a:rPr>
                <a:t>3</a:t>
              </a:r>
              <a:r>
                <a:rPr lang="zh-CN" altLang="en-US" b="1" dirty="0">
                  <a:solidFill>
                    <a:schemeClr val="bg1"/>
                  </a:solidFill>
                  <a:latin typeface="微软雅黑" pitchFamily="34" charset="-122"/>
                  <a:ea typeface="微软雅黑" pitchFamily="34" charset="-122"/>
                </a:rPr>
                <a:t>）代码区跳转</a:t>
              </a:r>
            </a:p>
          </p:txBody>
        </p:sp>
        <p:sp>
          <p:nvSpPr>
            <p:cNvPr id="20" name="文本框 7">
              <a:extLst>
                <a:ext uri="{FF2B5EF4-FFF2-40B4-BE49-F238E27FC236}">
                  <a16:creationId xmlns:a16="http://schemas.microsoft.com/office/drawing/2014/main" id="{8726678F-42E6-431F-9A1B-E89434EBEE01}"/>
                </a:ext>
              </a:extLst>
            </p:cNvPr>
            <p:cNvSpPr txBox="1">
              <a:spLocks noChangeArrowheads="1"/>
            </p:cNvSpPr>
            <p:nvPr/>
          </p:nvSpPr>
          <p:spPr bwMode="auto">
            <a:xfrm>
              <a:off x="6956010" y="2763649"/>
              <a:ext cx="673423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微软雅黑" pitchFamily="34" charset="-122"/>
                </a:rPr>
                <a:t>处理器从当前代码区跳转到被调用函数的入口处。</a:t>
              </a:r>
              <a:br>
                <a:rPr lang="zh-CN" altLang="en-US" sz="2400" dirty="0">
                  <a:solidFill>
                    <a:schemeClr val="tx1">
                      <a:lumMod val="65000"/>
                      <a:lumOff val="35000"/>
                    </a:schemeClr>
                  </a:solidFill>
                  <a:latin typeface="微软雅黑" pitchFamily="34" charset="-122"/>
                </a:rPr>
              </a:br>
              <a:endParaRPr lang="zh-CN" altLang="en-US" sz="1400" dirty="0">
                <a:solidFill>
                  <a:schemeClr val="tx1">
                    <a:lumMod val="65000"/>
                    <a:lumOff val="35000"/>
                  </a:schemeClr>
                </a:solidFill>
                <a:latin typeface="微软雅黑" pitchFamily="34" charset="-122"/>
              </a:endParaRPr>
            </a:p>
          </p:txBody>
        </p:sp>
        <p:cxnSp>
          <p:nvCxnSpPr>
            <p:cNvPr id="21" name="直接连接符 20">
              <a:extLst>
                <a:ext uri="{FF2B5EF4-FFF2-40B4-BE49-F238E27FC236}">
                  <a16:creationId xmlns:a16="http://schemas.microsoft.com/office/drawing/2014/main" id="{2F82A413-576F-487F-AEFB-FE1E13E9E492}"/>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a16="http://schemas.microsoft.com/office/drawing/2014/main" id="{D771E273-598A-44A3-8060-EDD9294D3EED}"/>
              </a:ext>
            </a:extLst>
          </p:cNvPr>
          <p:cNvGrpSpPr/>
          <p:nvPr/>
        </p:nvGrpSpPr>
        <p:grpSpPr>
          <a:xfrm>
            <a:off x="5105936" y="837929"/>
            <a:ext cx="2646879" cy="474140"/>
            <a:chOff x="5105936" y="837929"/>
            <a:chExt cx="2646879" cy="474140"/>
          </a:xfrm>
        </p:grpSpPr>
        <p:cxnSp>
          <p:nvCxnSpPr>
            <p:cNvPr id="27" name="íślíḋè-Straight Connector 13">
              <a:extLst>
                <a:ext uri="{FF2B5EF4-FFF2-40B4-BE49-F238E27FC236}">
                  <a16:creationId xmlns:a16="http://schemas.microsoft.com/office/drawing/2014/main" id="{3648A557-0D6E-42A5-922A-68F6E2134F7D}"/>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BB52569B-0813-444A-9098-79FAA070D6C0}"/>
                </a:ext>
              </a:extLst>
            </p:cNvPr>
            <p:cNvSpPr/>
            <p:nvPr/>
          </p:nvSpPr>
          <p:spPr>
            <a:xfrm>
              <a:off x="5105936" y="837929"/>
              <a:ext cx="2646879"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函数调用的步骤：</a:t>
              </a:r>
            </a:p>
          </p:txBody>
        </p:sp>
      </p:grpSp>
      <p:grpSp>
        <p:nvGrpSpPr>
          <p:cNvPr id="3" name="组合 2">
            <a:extLst>
              <a:ext uri="{FF2B5EF4-FFF2-40B4-BE49-F238E27FC236}">
                <a16:creationId xmlns:a16="http://schemas.microsoft.com/office/drawing/2014/main" id="{5F9B1C81-7D26-40EB-8BD1-19D141D94FFC}"/>
              </a:ext>
            </a:extLst>
          </p:cNvPr>
          <p:cNvGrpSpPr/>
          <p:nvPr/>
        </p:nvGrpSpPr>
        <p:grpSpPr>
          <a:xfrm>
            <a:off x="1532831" y="5199689"/>
            <a:ext cx="8376939" cy="1620342"/>
            <a:chOff x="1532831" y="5292253"/>
            <a:chExt cx="8376939" cy="1620342"/>
          </a:xfrm>
        </p:grpSpPr>
        <p:grpSp>
          <p:nvGrpSpPr>
            <p:cNvPr id="22" name="组合 21">
              <a:extLst>
                <a:ext uri="{FF2B5EF4-FFF2-40B4-BE49-F238E27FC236}">
                  <a16:creationId xmlns:a16="http://schemas.microsoft.com/office/drawing/2014/main" id="{3CCA5C70-A8F8-454B-B08B-1A4BFAABA90D}"/>
                </a:ext>
              </a:extLst>
            </p:cNvPr>
            <p:cNvGrpSpPr/>
            <p:nvPr/>
          </p:nvGrpSpPr>
          <p:grpSpPr>
            <a:xfrm>
              <a:off x="1532831" y="5572514"/>
              <a:ext cx="8376939" cy="1340081"/>
              <a:chOff x="4933525" y="2542866"/>
              <a:chExt cx="8376939" cy="1340081"/>
            </a:xfrm>
          </p:grpSpPr>
          <p:sp>
            <p:nvSpPr>
              <p:cNvPr id="23" name="六边形 22">
                <a:extLst>
                  <a:ext uri="{FF2B5EF4-FFF2-40B4-BE49-F238E27FC236}">
                    <a16:creationId xmlns:a16="http://schemas.microsoft.com/office/drawing/2014/main" id="{87BB6F08-4DC0-465C-A40D-FF45CE0947C5}"/>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itchFamily="34" charset="-122"/>
                    <a:ea typeface="微软雅黑" pitchFamily="34" charset="-122"/>
                  </a:rPr>
                  <a:t>（</a:t>
                </a:r>
                <a:r>
                  <a:rPr lang="en-US" altLang="zh-CN" b="1" dirty="0">
                    <a:solidFill>
                      <a:schemeClr val="bg1"/>
                    </a:solidFill>
                    <a:latin typeface="微软雅黑" pitchFamily="34" charset="-122"/>
                    <a:ea typeface="微软雅黑" pitchFamily="34" charset="-122"/>
                  </a:rPr>
                  <a:t>4</a:t>
                </a:r>
                <a:r>
                  <a:rPr lang="zh-CN" altLang="en-US" b="1" dirty="0">
                    <a:solidFill>
                      <a:schemeClr val="bg1"/>
                    </a:solidFill>
                    <a:latin typeface="微软雅黑" pitchFamily="34" charset="-122"/>
                    <a:ea typeface="微软雅黑" pitchFamily="34" charset="-122"/>
                  </a:rPr>
                  <a:t>）栈帧</a:t>
                </a:r>
                <a:endParaRPr lang="en-US" altLang="zh-CN" b="1" dirty="0">
                  <a:solidFill>
                    <a:schemeClr val="bg1"/>
                  </a:solidFill>
                  <a:latin typeface="微软雅黑" pitchFamily="34" charset="-122"/>
                  <a:ea typeface="微软雅黑" pitchFamily="34" charset="-122"/>
                </a:endParaRPr>
              </a:p>
              <a:p>
                <a:pPr algn="ctr"/>
                <a:r>
                  <a:rPr lang="zh-CN" altLang="en-US" b="1" dirty="0">
                    <a:solidFill>
                      <a:schemeClr val="bg1"/>
                    </a:solidFill>
                    <a:latin typeface="微软雅黑" pitchFamily="34" charset="-122"/>
                    <a:ea typeface="微软雅黑" pitchFamily="34" charset="-122"/>
                  </a:rPr>
                  <a:t>调整</a:t>
                </a:r>
              </a:p>
            </p:txBody>
          </p:sp>
          <p:sp>
            <p:nvSpPr>
              <p:cNvPr id="24" name="文本框 7">
                <a:extLst>
                  <a:ext uri="{FF2B5EF4-FFF2-40B4-BE49-F238E27FC236}">
                    <a16:creationId xmlns:a16="http://schemas.microsoft.com/office/drawing/2014/main" id="{8A5CF46A-182F-408C-84CC-C9B257E0E3C5}"/>
                  </a:ext>
                </a:extLst>
              </p:cNvPr>
              <p:cNvSpPr txBox="1">
                <a:spLocks noChangeArrowheads="1"/>
              </p:cNvSpPr>
              <p:nvPr/>
            </p:nvSpPr>
            <p:spPr bwMode="auto">
              <a:xfrm>
                <a:off x="7008279" y="2682618"/>
                <a:ext cx="63021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marL="342900" indent="-342900">
                  <a:buFont typeface="Wingdings" panose="05000000000000000000" pitchFamily="2" charset="2"/>
                  <a:buChar char="Ø"/>
                </a:pPr>
                <a:r>
                  <a:rPr lang="zh-CN" altLang="en-US" sz="2400" dirty="0">
                    <a:solidFill>
                      <a:schemeClr val="tx1">
                        <a:lumMod val="65000"/>
                        <a:lumOff val="35000"/>
                      </a:schemeClr>
                    </a:solidFill>
                    <a:latin typeface="微软雅黑" pitchFamily="34" charset="-122"/>
                  </a:rPr>
                  <a:t>保存当前栈帧状态值，已备后面恢复本栈帧时使用。</a:t>
                </a:r>
                <a:endParaRPr lang="en-US" altLang="zh-CN" sz="2400" dirty="0">
                  <a:solidFill>
                    <a:schemeClr val="tx1">
                      <a:lumMod val="65000"/>
                      <a:lumOff val="35000"/>
                    </a:schemeClr>
                  </a:solidFill>
                  <a:latin typeface="微软雅黑" pitchFamily="34" charset="-122"/>
                </a:endParaRPr>
              </a:p>
              <a:p>
                <a:pPr marL="342900" indent="-342900">
                  <a:buFont typeface="Wingdings" panose="05000000000000000000" pitchFamily="2" charset="2"/>
                  <a:buChar char="Ø"/>
                </a:pPr>
                <a:r>
                  <a:rPr lang="zh-CN" altLang="en-US" sz="2400" dirty="0">
                    <a:solidFill>
                      <a:schemeClr val="tx1">
                        <a:lumMod val="65000"/>
                        <a:lumOff val="35000"/>
                      </a:schemeClr>
                    </a:solidFill>
                    <a:latin typeface="微软雅黑" pitchFamily="34" charset="-122"/>
                  </a:rPr>
                  <a:t>将当前栈帧切换到新栈帧。</a:t>
                </a:r>
                <a:endParaRPr lang="zh-CN" altLang="en-US" sz="1400" dirty="0">
                  <a:solidFill>
                    <a:schemeClr val="tx1">
                      <a:lumMod val="65000"/>
                      <a:lumOff val="35000"/>
                    </a:schemeClr>
                  </a:solidFill>
                  <a:latin typeface="微软雅黑" pitchFamily="34" charset="-122"/>
                </a:endParaRPr>
              </a:p>
            </p:txBody>
          </p:sp>
          <p:cxnSp>
            <p:nvCxnSpPr>
              <p:cNvPr id="25" name="直接连接符 24">
                <a:extLst>
                  <a:ext uri="{FF2B5EF4-FFF2-40B4-BE49-F238E27FC236}">
                    <a16:creationId xmlns:a16="http://schemas.microsoft.com/office/drawing/2014/main" id="{332444D2-DE29-44F4-87DB-6A5D720C019B}"/>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 name="矩形 1">
              <a:extLst>
                <a:ext uri="{FF2B5EF4-FFF2-40B4-BE49-F238E27FC236}">
                  <a16:creationId xmlns:a16="http://schemas.microsoft.com/office/drawing/2014/main" id="{4811CEB2-EC93-42AD-A035-FB9E187ABD95}"/>
                </a:ext>
              </a:extLst>
            </p:cNvPr>
            <p:cNvSpPr/>
            <p:nvPr/>
          </p:nvSpPr>
          <p:spPr>
            <a:xfrm>
              <a:off x="3626263" y="5292253"/>
              <a:ext cx="1723549" cy="461665"/>
            </a:xfrm>
            <a:prstGeom prst="rect">
              <a:avLst/>
            </a:prstGeom>
          </p:spPr>
          <p:txBody>
            <a:bodyPr wrap="none">
              <a:spAutoFit/>
            </a:bodyPr>
            <a:lstStyle/>
            <a:p>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具体包括：</a:t>
              </a:r>
              <a:endParaRPr lang="zh-CN" altLang="en-US" sz="24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2088402"/>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par>
                          <p:cTn id="28" fill="hold">
                            <p:stCondLst>
                              <p:cond delay="500"/>
                            </p:stCondLst>
                            <p:childTnLst>
                              <p:par>
                                <p:cTn id="29" presetID="2" presetClass="entr" presetSubtype="2" decel="6000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1+#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D9B9F5F-C83B-4BEA-8749-E9ED3DC94C8B}"/>
              </a:ext>
            </a:extLst>
          </p:cNvPr>
          <p:cNvSpPr txBox="1"/>
          <p:nvPr>
            <p:custDataLst>
              <p:tags r:id="rId2"/>
            </p:custDataLst>
          </p:nvPr>
        </p:nvSpPr>
        <p:spPr>
          <a:xfrm>
            <a:off x="1285875" y="635000"/>
            <a:ext cx="10287000" cy="2260203"/>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函数栈帧不包括的是</a:t>
            </a:r>
          </a:p>
        </p:txBody>
      </p:sp>
      <p:sp>
        <p:nvSpPr>
          <p:cNvPr id="5" name="文本框 4">
            <a:extLst>
              <a:ext uri="{FF2B5EF4-FFF2-40B4-BE49-F238E27FC236}">
                <a16:creationId xmlns:a16="http://schemas.microsoft.com/office/drawing/2014/main" id="{F98C1C7A-4D98-4903-9417-09346E890EE4}"/>
              </a:ext>
            </a:extLst>
          </p:cNvPr>
          <p:cNvSpPr txBox="1"/>
          <p:nvPr>
            <p:custDataLst>
              <p:tags r:id="rId3"/>
            </p:custDataLst>
          </p:nvPr>
        </p:nvSpPr>
        <p:spPr>
          <a:xfrm>
            <a:off x="2571750" y="2938264"/>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局部变量</a:t>
            </a:r>
          </a:p>
        </p:txBody>
      </p:sp>
      <p:sp>
        <p:nvSpPr>
          <p:cNvPr id="6" name="文本框 5">
            <a:extLst>
              <a:ext uri="{FF2B5EF4-FFF2-40B4-BE49-F238E27FC236}">
                <a16:creationId xmlns:a16="http://schemas.microsoft.com/office/drawing/2014/main" id="{673ED308-31EB-487A-BF3B-A3A438033760}"/>
              </a:ext>
            </a:extLst>
          </p:cNvPr>
          <p:cNvSpPr txBox="1"/>
          <p:nvPr>
            <p:custDataLst>
              <p:tags r:id="rId4"/>
            </p:custDataLst>
          </p:nvPr>
        </p:nvSpPr>
        <p:spPr>
          <a:xfrm>
            <a:off x="2571750" y="3842345"/>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全局变量</a:t>
            </a:r>
          </a:p>
        </p:txBody>
      </p:sp>
      <p:sp>
        <p:nvSpPr>
          <p:cNvPr id="7" name="文本框 6">
            <a:extLst>
              <a:ext uri="{FF2B5EF4-FFF2-40B4-BE49-F238E27FC236}">
                <a16:creationId xmlns:a16="http://schemas.microsoft.com/office/drawing/2014/main" id="{7469F28E-E24E-4524-8EA3-3F44729007D1}"/>
              </a:ext>
            </a:extLst>
          </p:cNvPr>
          <p:cNvSpPr txBox="1"/>
          <p:nvPr>
            <p:custDataLst>
              <p:tags r:id="rId5"/>
            </p:custDataLst>
          </p:nvPr>
        </p:nvSpPr>
        <p:spPr>
          <a:xfrm>
            <a:off x="2571750" y="4746427"/>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函数参数</a:t>
            </a:r>
          </a:p>
        </p:txBody>
      </p:sp>
      <p:sp>
        <p:nvSpPr>
          <p:cNvPr id="8" name="文本框 7">
            <a:extLst>
              <a:ext uri="{FF2B5EF4-FFF2-40B4-BE49-F238E27FC236}">
                <a16:creationId xmlns:a16="http://schemas.microsoft.com/office/drawing/2014/main" id="{B1CFF14D-E1CE-4DCB-81E2-8AF4E4A5CB56}"/>
              </a:ext>
            </a:extLst>
          </p:cNvPr>
          <p:cNvSpPr txBox="1"/>
          <p:nvPr>
            <p:custDataLst>
              <p:tags r:id="rId6"/>
            </p:custDataLst>
          </p:nvPr>
        </p:nvSpPr>
        <p:spPr>
          <a:xfrm>
            <a:off x="2571750" y="5650508"/>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返回地址</a:t>
            </a:r>
          </a:p>
        </p:txBody>
      </p:sp>
      <p:sp>
        <p:nvSpPr>
          <p:cNvPr id="9" name="椭圆 8">
            <a:extLst>
              <a:ext uri="{FF2B5EF4-FFF2-40B4-BE49-F238E27FC236}">
                <a16:creationId xmlns:a16="http://schemas.microsoft.com/office/drawing/2014/main" id="{265029E1-ECDA-4B88-BDE2-FCED5D7CEA5E}"/>
              </a:ext>
            </a:extLst>
          </p:cNvPr>
          <p:cNvSpPr>
            <a:spLocks noChangeAspect="1"/>
          </p:cNvSpPr>
          <p:nvPr>
            <p:custDataLst>
              <p:tags r:id="rId7"/>
            </p:custDataLst>
          </p:nvPr>
        </p:nvSpPr>
        <p:spPr>
          <a:xfrm>
            <a:off x="1657588" y="3006070"/>
            <a:ext cx="542449" cy="542449"/>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A2246816-EA9B-4D64-B39F-515E5575B7F1}"/>
              </a:ext>
            </a:extLst>
          </p:cNvPr>
          <p:cNvSpPr>
            <a:spLocks noChangeAspect="1"/>
          </p:cNvSpPr>
          <p:nvPr>
            <p:custDataLst>
              <p:tags r:id="rId8"/>
            </p:custDataLst>
          </p:nvPr>
        </p:nvSpPr>
        <p:spPr>
          <a:xfrm>
            <a:off x="1657588" y="3910151"/>
            <a:ext cx="542449" cy="542449"/>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88C96C3D-C3D7-4B09-B63D-5BCE4193C8B8}"/>
              </a:ext>
            </a:extLst>
          </p:cNvPr>
          <p:cNvSpPr>
            <a:spLocks noChangeAspect="1"/>
          </p:cNvSpPr>
          <p:nvPr>
            <p:custDataLst>
              <p:tags r:id="rId9"/>
            </p:custDataLst>
          </p:nvPr>
        </p:nvSpPr>
        <p:spPr>
          <a:xfrm>
            <a:off x="1657588" y="4814233"/>
            <a:ext cx="542449" cy="542448"/>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C527ECFD-4117-4CDB-981A-1848ED6411DE}"/>
              </a:ext>
            </a:extLst>
          </p:cNvPr>
          <p:cNvSpPr>
            <a:spLocks noChangeAspect="1"/>
          </p:cNvSpPr>
          <p:nvPr>
            <p:custDataLst>
              <p:tags r:id="rId10"/>
            </p:custDataLst>
          </p:nvPr>
        </p:nvSpPr>
        <p:spPr>
          <a:xfrm>
            <a:off x="1657588" y="5718314"/>
            <a:ext cx="542449" cy="542448"/>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EBD08AC3-8074-45A0-8963-EAEE88D0F02C}"/>
              </a:ext>
            </a:extLst>
          </p:cNvPr>
          <p:cNvSpPr/>
          <p:nvPr>
            <p:custDataLst>
              <p:tags r:id="rId11"/>
            </p:custDataLst>
          </p:nvPr>
        </p:nvSpPr>
        <p:spPr>
          <a:xfrm>
            <a:off x="9403080" y="6554589"/>
            <a:ext cx="1627347" cy="433959"/>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288FEAAF-281D-4E05-BC11-17108E0A25A6}"/>
              </a:ext>
            </a:extLst>
          </p:cNvPr>
          <p:cNvGrpSpPr/>
          <p:nvPr>
            <p:custDataLst>
              <p:tags r:id="rId12"/>
            </p:custDataLst>
          </p:nvPr>
        </p:nvGrpSpPr>
        <p:grpSpPr>
          <a:xfrm>
            <a:off x="0" y="0"/>
            <a:ext cx="12858750" cy="635000"/>
            <a:chOff x="0" y="0"/>
            <a:chExt cx="12858750" cy="635000"/>
          </a:xfrm>
        </p:grpSpPr>
        <p:sp>
          <p:nvSpPr>
            <p:cNvPr id="14" name="TitleBackground">
              <a:extLst>
                <a:ext uri="{FF2B5EF4-FFF2-40B4-BE49-F238E27FC236}">
                  <a16:creationId xmlns:a16="http://schemas.microsoft.com/office/drawing/2014/main" id="{3219FBE1-6950-445A-8D4E-AD427B09F070}"/>
                </a:ext>
              </a:extLst>
            </p:cNvPr>
            <p:cNvSpPr/>
            <p:nvPr>
              <p:custDataLst>
                <p:tags r:id="rId14"/>
              </p:custDataLst>
            </p:nvPr>
          </p:nvSpPr>
          <p:spPr>
            <a:xfrm>
              <a:off x="0" y="0"/>
              <a:ext cx="1285875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BA0A66CA-1AD0-4AE1-A356-D31D61DE10B1}"/>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9C1FEEA1-5ADB-4711-BC89-453EB52AFD3E}"/>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6BD738CE-E49A-4B67-9096-938963EFDF8F}"/>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76679A77-A26F-43C6-BBBB-C174674623C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1309350" y="63500"/>
            <a:ext cx="1422400" cy="508000"/>
          </a:xfrm>
          <a:prstGeom prst="rect">
            <a:avLst/>
          </a:prstGeom>
        </p:spPr>
      </p:pic>
    </p:spTree>
    <p:custDataLst>
      <p:tags r:id="rId1"/>
    </p:custDataLst>
    <p:extLst>
      <p:ext uri="{BB962C8B-B14F-4D97-AF65-F5344CB8AC3E}">
        <p14:creationId xmlns:p14="http://schemas.microsoft.com/office/powerpoint/2010/main" val="877225931"/>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565CFC0-39DC-4756-B4FB-655FFB7DEBB6}"/>
              </a:ext>
            </a:extLst>
          </p:cNvPr>
          <p:cNvSpPr txBox="1"/>
          <p:nvPr>
            <p:custDataLst>
              <p:tags r:id="rId2"/>
            </p:custDataLst>
          </p:nvPr>
        </p:nvSpPr>
        <p:spPr>
          <a:xfrm>
            <a:off x="1285875" y="635000"/>
            <a:ext cx="10287000" cy="2260203"/>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一个函数</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f(int a, int 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，在发生对</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的函数调用后将开辟函数</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的栈帧，其中变量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的地址比变量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的地址</a:t>
            </a:r>
          </a:p>
        </p:txBody>
      </p:sp>
      <p:sp>
        <p:nvSpPr>
          <p:cNvPr id="5" name="文本框 4">
            <a:extLst>
              <a:ext uri="{FF2B5EF4-FFF2-40B4-BE49-F238E27FC236}">
                <a16:creationId xmlns:a16="http://schemas.microsoft.com/office/drawing/2014/main" id="{7849F928-2AF1-42B0-A01E-77A008A2DB7B}"/>
              </a:ext>
            </a:extLst>
          </p:cNvPr>
          <p:cNvSpPr txBox="1"/>
          <p:nvPr>
            <p:custDataLst>
              <p:tags r:id="rId3"/>
            </p:custDataLst>
          </p:nvPr>
        </p:nvSpPr>
        <p:spPr>
          <a:xfrm>
            <a:off x="2571750" y="2938264"/>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低</a:t>
            </a:r>
          </a:p>
        </p:txBody>
      </p:sp>
      <p:sp>
        <p:nvSpPr>
          <p:cNvPr id="6" name="文本框 5">
            <a:extLst>
              <a:ext uri="{FF2B5EF4-FFF2-40B4-BE49-F238E27FC236}">
                <a16:creationId xmlns:a16="http://schemas.microsoft.com/office/drawing/2014/main" id="{9DA7758D-283C-4CAF-BC46-0BBAF81DD03F}"/>
              </a:ext>
            </a:extLst>
          </p:cNvPr>
          <p:cNvSpPr txBox="1"/>
          <p:nvPr>
            <p:custDataLst>
              <p:tags r:id="rId4"/>
            </p:custDataLst>
          </p:nvPr>
        </p:nvSpPr>
        <p:spPr>
          <a:xfrm>
            <a:off x="2571750" y="3842345"/>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高</a:t>
            </a:r>
          </a:p>
        </p:txBody>
      </p:sp>
      <p:sp>
        <p:nvSpPr>
          <p:cNvPr id="7" name="文本框 6">
            <a:extLst>
              <a:ext uri="{FF2B5EF4-FFF2-40B4-BE49-F238E27FC236}">
                <a16:creationId xmlns:a16="http://schemas.microsoft.com/office/drawing/2014/main" id="{18680EE2-FF03-4F8A-B34E-201D383D8E14}"/>
              </a:ext>
            </a:extLst>
          </p:cNvPr>
          <p:cNvSpPr txBox="1"/>
          <p:nvPr>
            <p:custDataLst>
              <p:tags r:id="rId5"/>
            </p:custDataLst>
          </p:nvPr>
        </p:nvSpPr>
        <p:spPr>
          <a:xfrm>
            <a:off x="2571750" y="4746427"/>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相等</a:t>
            </a:r>
          </a:p>
        </p:txBody>
      </p:sp>
      <p:sp>
        <p:nvSpPr>
          <p:cNvPr id="8" name="文本框 7">
            <a:extLst>
              <a:ext uri="{FF2B5EF4-FFF2-40B4-BE49-F238E27FC236}">
                <a16:creationId xmlns:a16="http://schemas.microsoft.com/office/drawing/2014/main" id="{1A3FCDDE-79E1-4BC9-BECA-48581B971726}"/>
              </a:ext>
            </a:extLst>
          </p:cNvPr>
          <p:cNvSpPr txBox="1"/>
          <p:nvPr>
            <p:custDataLst>
              <p:tags r:id="rId6"/>
            </p:custDataLst>
          </p:nvPr>
        </p:nvSpPr>
        <p:spPr>
          <a:xfrm>
            <a:off x="2571750" y="5650508"/>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不确定</a:t>
            </a:r>
          </a:p>
        </p:txBody>
      </p:sp>
      <p:sp>
        <p:nvSpPr>
          <p:cNvPr id="9" name="椭圆 8">
            <a:extLst>
              <a:ext uri="{FF2B5EF4-FFF2-40B4-BE49-F238E27FC236}">
                <a16:creationId xmlns:a16="http://schemas.microsoft.com/office/drawing/2014/main" id="{EA39AFAD-7C1A-4A9D-A723-082E93CC928C}"/>
              </a:ext>
            </a:extLst>
          </p:cNvPr>
          <p:cNvSpPr>
            <a:spLocks noChangeAspect="1"/>
          </p:cNvSpPr>
          <p:nvPr>
            <p:custDataLst>
              <p:tags r:id="rId7"/>
            </p:custDataLst>
          </p:nvPr>
        </p:nvSpPr>
        <p:spPr>
          <a:xfrm>
            <a:off x="1657588" y="3006070"/>
            <a:ext cx="542449" cy="542449"/>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15F03777-D794-4DB4-BD3A-0FA28B3F25C4}"/>
              </a:ext>
            </a:extLst>
          </p:cNvPr>
          <p:cNvSpPr>
            <a:spLocks noChangeAspect="1"/>
          </p:cNvSpPr>
          <p:nvPr>
            <p:custDataLst>
              <p:tags r:id="rId8"/>
            </p:custDataLst>
          </p:nvPr>
        </p:nvSpPr>
        <p:spPr>
          <a:xfrm>
            <a:off x="1657588" y="3910151"/>
            <a:ext cx="542449" cy="542449"/>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91710200-117C-4EC3-8125-95298D3E9854}"/>
              </a:ext>
            </a:extLst>
          </p:cNvPr>
          <p:cNvSpPr>
            <a:spLocks noChangeAspect="1"/>
          </p:cNvSpPr>
          <p:nvPr>
            <p:custDataLst>
              <p:tags r:id="rId9"/>
            </p:custDataLst>
          </p:nvPr>
        </p:nvSpPr>
        <p:spPr>
          <a:xfrm>
            <a:off x="1657588" y="4814233"/>
            <a:ext cx="542449" cy="542448"/>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7C9CDB0B-6016-4683-BB8D-7FE5A86A9823}"/>
              </a:ext>
            </a:extLst>
          </p:cNvPr>
          <p:cNvSpPr>
            <a:spLocks noChangeAspect="1"/>
          </p:cNvSpPr>
          <p:nvPr>
            <p:custDataLst>
              <p:tags r:id="rId10"/>
            </p:custDataLst>
          </p:nvPr>
        </p:nvSpPr>
        <p:spPr>
          <a:xfrm>
            <a:off x="1657588" y="5718314"/>
            <a:ext cx="542449" cy="542448"/>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917A6FA2-1EE8-4D4F-8CE5-8B1ACBC51C26}"/>
              </a:ext>
            </a:extLst>
          </p:cNvPr>
          <p:cNvSpPr/>
          <p:nvPr>
            <p:custDataLst>
              <p:tags r:id="rId11"/>
            </p:custDataLst>
          </p:nvPr>
        </p:nvSpPr>
        <p:spPr>
          <a:xfrm>
            <a:off x="9403080" y="6554589"/>
            <a:ext cx="1627347" cy="433959"/>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B230CBE9-778A-4FD5-BF81-2F6F1EE20DD3}"/>
              </a:ext>
            </a:extLst>
          </p:cNvPr>
          <p:cNvGrpSpPr/>
          <p:nvPr>
            <p:custDataLst>
              <p:tags r:id="rId12"/>
            </p:custDataLst>
          </p:nvPr>
        </p:nvGrpSpPr>
        <p:grpSpPr>
          <a:xfrm>
            <a:off x="0" y="0"/>
            <a:ext cx="12858750" cy="635000"/>
            <a:chOff x="0" y="0"/>
            <a:chExt cx="12858750" cy="635000"/>
          </a:xfrm>
        </p:grpSpPr>
        <p:sp>
          <p:nvSpPr>
            <p:cNvPr id="14" name="TitleBackground">
              <a:extLst>
                <a:ext uri="{FF2B5EF4-FFF2-40B4-BE49-F238E27FC236}">
                  <a16:creationId xmlns:a16="http://schemas.microsoft.com/office/drawing/2014/main" id="{0A250493-4545-419C-B9CF-D54C779058DF}"/>
                </a:ext>
              </a:extLst>
            </p:cNvPr>
            <p:cNvSpPr/>
            <p:nvPr>
              <p:custDataLst>
                <p:tags r:id="rId14"/>
              </p:custDataLst>
            </p:nvPr>
          </p:nvSpPr>
          <p:spPr>
            <a:xfrm>
              <a:off x="0" y="0"/>
              <a:ext cx="1285875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9FA55974-9CFA-4EA2-BCC6-1CECA88CBABD}"/>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A336B30D-647F-47CD-8D7C-B60B280AEE9B}"/>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EA50FB68-3D76-413E-853D-145D7628B635}"/>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0A5A2A10-D085-4D01-A012-15E58C472319}"/>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1309350" y="63500"/>
            <a:ext cx="1422400" cy="508000"/>
          </a:xfrm>
          <a:prstGeom prst="rect">
            <a:avLst/>
          </a:prstGeom>
        </p:spPr>
      </p:pic>
    </p:spTree>
    <p:custDataLst>
      <p:tags r:id="rId1"/>
    </p:custDataLst>
    <p:extLst>
      <p:ext uri="{BB962C8B-B14F-4D97-AF65-F5344CB8AC3E}">
        <p14:creationId xmlns:p14="http://schemas.microsoft.com/office/powerpoint/2010/main" val="1770199994"/>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0"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2756967" y="3108493"/>
            <a:ext cx="7920880"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知识点三：常见寄存器</a:t>
            </a:r>
          </a:p>
        </p:txBody>
      </p:sp>
    </p:spTree>
    <p:extLst>
      <p:ext uri="{BB962C8B-B14F-4D97-AF65-F5344CB8AC3E}">
        <p14:creationId xmlns:p14="http://schemas.microsoft.com/office/powerpoint/2010/main" val="2016822941"/>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777125" y="1107216"/>
            <a:ext cx="11537470" cy="1810768"/>
          </a:xfrm>
          <a:prstGeom prst="rect">
            <a:avLst/>
          </a:prstGeom>
          <a:noFill/>
        </p:spPr>
        <p:txBody>
          <a:bodyPr wrap="square" lIns="86376" tIns="43188" rIns="86376" bIns="43188" rtlCol="0">
            <a:spAutoFit/>
          </a:bodyPr>
          <a:lstStyle/>
          <a:p>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寄存器（</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register</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是中央处理器</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的组成部分。寄存器是有限存贮容量的高速存贮部件，它们可用来暂存指令、数据和地址。</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我们常常看到</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位</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64</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位</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这样的名称，其实指的就是寄存器的大小</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位</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的寄存器大小就是</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个字节。</a:t>
            </a:r>
          </a:p>
        </p:txBody>
      </p:sp>
      <p:grpSp>
        <p:nvGrpSpPr>
          <p:cNvPr id="24" name="组合 23">
            <a:extLst>
              <a:ext uri="{FF2B5EF4-FFF2-40B4-BE49-F238E27FC236}">
                <a16:creationId xmlns:a16="http://schemas.microsoft.com/office/drawing/2014/main" id="{1D7679EE-F4A3-4CB4-9054-9FDFFA53E552}"/>
              </a:ext>
            </a:extLst>
          </p:cNvPr>
          <p:cNvGrpSpPr/>
          <p:nvPr/>
        </p:nvGrpSpPr>
        <p:grpSpPr>
          <a:xfrm>
            <a:off x="660640" y="2917984"/>
            <a:ext cx="11537470" cy="3638079"/>
            <a:chOff x="1263231" y="1989440"/>
            <a:chExt cx="10476730" cy="3638079"/>
          </a:xfrm>
        </p:grpSpPr>
        <p:sp>
          <p:nvSpPr>
            <p:cNvPr id="25" name="矩形: 圆角 24">
              <a:extLst>
                <a:ext uri="{FF2B5EF4-FFF2-40B4-BE49-F238E27FC236}">
                  <a16:creationId xmlns:a16="http://schemas.microsoft.com/office/drawing/2014/main" id="{C8A34736-7CF9-414E-A673-5717E723F720}"/>
                </a:ext>
              </a:extLst>
            </p:cNvPr>
            <p:cNvSpPr/>
            <p:nvPr/>
          </p:nvSpPr>
          <p:spPr>
            <a:xfrm>
              <a:off x="1263231" y="1989440"/>
              <a:ext cx="10476730" cy="3638079"/>
            </a:xfrm>
            <a:prstGeom prst="roundRect">
              <a:avLst>
                <a:gd name="adj" fmla="val 6729"/>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矩形 25">
              <a:extLst>
                <a:ext uri="{FF2B5EF4-FFF2-40B4-BE49-F238E27FC236}">
                  <a16:creationId xmlns:a16="http://schemas.microsoft.com/office/drawing/2014/main" id="{E06E8677-4C8E-4EB2-B82C-127BA1D9A4CF}"/>
                </a:ext>
              </a:extLst>
            </p:cNvPr>
            <p:cNvSpPr/>
            <p:nvPr/>
          </p:nvSpPr>
          <p:spPr>
            <a:xfrm>
              <a:off x="1419741" y="2096000"/>
              <a:ext cx="9962720" cy="3406253"/>
            </a:xfrm>
            <a:prstGeom prst="rect">
              <a:avLst/>
            </a:prstGeom>
          </p:spPr>
          <p:txBody>
            <a:bodyPr wrap="square">
              <a:spAutoFit/>
            </a:bodyPr>
            <a:lstStyle/>
            <a:p>
              <a:pPr algn="just">
                <a:lnSpc>
                  <a:spcPct val="130000"/>
                </a:lnSpc>
                <a:spcBef>
                  <a:spcPts val="0"/>
                </a:spcBef>
                <a:spcAft>
                  <a:spcPts val="0"/>
                </a:spcAft>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本身只负责运算，不负责储存数据。数据一般都储存在内存之中，</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要用的时候就去内存读写数据。但是，</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的运算速度远高于内存的读写速度，为了避免被拖慢，</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都自带一级缓存和二级缓存。基本上，</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缓存可以看作是读写速度较快的内存。但是，</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缓存还是不够快，另外数据在缓存里面的地址是不固定的，</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每次读写都要寻址也会拖慢速度。因此，除了缓存之外，</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使用寄存器来储存最常用的数据。也就是说，那些最频繁读写的数据（比如循环变量），都会放在寄存器里面，</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优先读写寄存器，再由寄存器跟内存交换数据。</a:t>
              </a:r>
            </a:p>
          </p:txBody>
        </p:sp>
      </p:grpSp>
      <p:grpSp>
        <p:nvGrpSpPr>
          <p:cNvPr id="5" name="组合 4">
            <a:extLst>
              <a:ext uri="{FF2B5EF4-FFF2-40B4-BE49-F238E27FC236}">
                <a16:creationId xmlns:a16="http://schemas.microsoft.com/office/drawing/2014/main" id="{481363C0-8AA0-48EC-88CC-FF8C4B3301F8}"/>
              </a:ext>
            </a:extLst>
          </p:cNvPr>
          <p:cNvGrpSpPr/>
          <p:nvPr/>
        </p:nvGrpSpPr>
        <p:grpSpPr>
          <a:xfrm>
            <a:off x="596727" y="503928"/>
            <a:ext cx="1988775" cy="508861"/>
            <a:chOff x="596727" y="875216"/>
            <a:chExt cx="1988775" cy="508861"/>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875216"/>
              <a:ext cx="1988775" cy="508861"/>
              <a:chOff x="1420106" y="1402730"/>
              <a:chExt cx="1988775"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447111" y="949820"/>
                <a:ext cx="508859" cy="141468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53958" y="1402731"/>
                <a:ext cx="1279074"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寄存器</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27" name="Freeform 457">
              <a:extLst>
                <a:ext uri="{FF2B5EF4-FFF2-40B4-BE49-F238E27FC236}">
                  <a16:creationId xmlns:a16="http://schemas.microsoft.com/office/drawing/2014/main" id="{CCA638BE-EE1D-4DC2-AEF2-5FFF2415D604}"/>
                </a:ext>
              </a:extLst>
            </p:cNvPr>
            <p:cNvSpPr>
              <a:spLocks noEditPoints="1"/>
            </p:cNvSpPr>
            <p:nvPr/>
          </p:nvSpPr>
          <p:spPr bwMode="auto">
            <a:xfrm>
              <a:off x="777125" y="941278"/>
              <a:ext cx="268452" cy="376735"/>
            </a:xfrm>
            <a:custGeom>
              <a:avLst/>
              <a:gdLst>
                <a:gd name="T0" fmla="*/ 161 w 167"/>
                <a:gd name="T1" fmla="*/ 176 h 234"/>
                <a:gd name="T2" fmla="*/ 7 w 167"/>
                <a:gd name="T3" fmla="*/ 57 h 234"/>
                <a:gd name="T4" fmla="*/ 152 w 167"/>
                <a:gd name="T5" fmla="*/ 214 h 234"/>
                <a:gd name="T6" fmla="*/ 137 w 167"/>
                <a:gd name="T7" fmla="*/ 188 h 234"/>
                <a:gd name="T8" fmla="*/ 133 w 167"/>
                <a:gd name="T9" fmla="*/ 222 h 234"/>
                <a:gd name="T10" fmla="*/ 138 w 167"/>
                <a:gd name="T11" fmla="*/ 228 h 234"/>
                <a:gd name="T12" fmla="*/ 148 w 167"/>
                <a:gd name="T13" fmla="*/ 215 h 234"/>
                <a:gd name="T14" fmla="*/ 122 w 167"/>
                <a:gd name="T15" fmla="*/ 230 h 234"/>
                <a:gd name="T16" fmla="*/ 122 w 167"/>
                <a:gd name="T17" fmla="*/ 203 h 234"/>
                <a:gd name="T18" fmla="*/ 106 w 167"/>
                <a:gd name="T19" fmla="*/ 214 h 234"/>
                <a:gd name="T20" fmla="*/ 120 w 167"/>
                <a:gd name="T21" fmla="*/ 228 h 234"/>
                <a:gd name="T22" fmla="*/ 110 w 167"/>
                <a:gd name="T23" fmla="*/ 222 h 234"/>
                <a:gd name="T24" fmla="*/ 84 w 167"/>
                <a:gd name="T25" fmla="*/ 234 h 234"/>
                <a:gd name="T26" fmla="*/ 88 w 167"/>
                <a:gd name="T27" fmla="*/ 212 h 234"/>
                <a:gd name="T28" fmla="*/ 80 w 167"/>
                <a:gd name="T29" fmla="*/ 207 h 234"/>
                <a:gd name="T30" fmla="*/ 76 w 167"/>
                <a:gd name="T31" fmla="*/ 230 h 234"/>
                <a:gd name="T32" fmla="*/ 78 w 167"/>
                <a:gd name="T33" fmla="*/ 216 h 234"/>
                <a:gd name="T34" fmla="*/ 92 w 167"/>
                <a:gd name="T35" fmla="*/ 222 h 234"/>
                <a:gd name="T36" fmla="*/ 62 w 167"/>
                <a:gd name="T37" fmla="*/ 214 h 234"/>
                <a:gd name="T38" fmla="*/ 46 w 167"/>
                <a:gd name="T39" fmla="*/ 188 h 234"/>
                <a:gd name="T40" fmla="*/ 42 w 167"/>
                <a:gd name="T41" fmla="*/ 222 h 234"/>
                <a:gd name="T42" fmla="*/ 48 w 167"/>
                <a:gd name="T43" fmla="*/ 228 h 234"/>
                <a:gd name="T44" fmla="*/ 58 w 167"/>
                <a:gd name="T45" fmla="*/ 215 h 234"/>
                <a:gd name="T46" fmla="*/ 31 w 167"/>
                <a:gd name="T47" fmla="*/ 230 h 234"/>
                <a:gd name="T48" fmla="*/ 31 w 167"/>
                <a:gd name="T49" fmla="*/ 203 h 234"/>
                <a:gd name="T50" fmla="*/ 15 w 167"/>
                <a:gd name="T51" fmla="*/ 214 h 234"/>
                <a:gd name="T52" fmla="*/ 29 w 167"/>
                <a:gd name="T53" fmla="*/ 228 h 234"/>
                <a:gd name="T54" fmla="*/ 19 w 167"/>
                <a:gd name="T55" fmla="*/ 222 h 234"/>
                <a:gd name="T56" fmla="*/ 144 w 167"/>
                <a:gd name="T57" fmla="*/ 0 h 234"/>
                <a:gd name="T58" fmla="*/ 148 w 167"/>
                <a:gd name="T59" fmla="*/ 22 h 234"/>
                <a:gd name="T60" fmla="*/ 140 w 167"/>
                <a:gd name="T61" fmla="*/ 27 h 234"/>
                <a:gd name="T62" fmla="*/ 136 w 167"/>
                <a:gd name="T63" fmla="*/ 4 h 234"/>
                <a:gd name="T64" fmla="*/ 138 w 167"/>
                <a:gd name="T65" fmla="*/ 18 h 234"/>
                <a:gd name="T66" fmla="*/ 152 w 167"/>
                <a:gd name="T67" fmla="*/ 12 h 234"/>
                <a:gd name="T68" fmla="*/ 122 w 167"/>
                <a:gd name="T69" fmla="*/ 20 h 234"/>
                <a:gd name="T70" fmla="*/ 107 w 167"/>
                <a:gd name="T71" fmla="*/ 46 h 234"/>
                <a:gd name="T72" fmla="*/ 103 w 167"/>
                <a:gd name="T73" fmla="*/ 12 h 234"/>
                <a:gd name="T74" fmla="*/ 108 w 167"/>
                <a:gd name="T75" fmla="*/ 6 h 234"/>
                <a:gd name="T76" fmla="*/ 118 w 167"/>
                <a:gd name="T77" fmla="*/ 19 h 234"/>
                <a:gd name="T78" fmla="*/ 92 w 167"/>
                <a:gd name="T79" fmla="*/ 4 h 234"/>
                <a:gd name="T80" fmla="*/ 92 w 167"/>
                <a:gd name="T81" fmla="*/ 31 h 234"/>
                <a:gd name="T82" fmla="*/ 76 w 167"/>
                <a:gd name="T83" fmla="*/ 20 h 234"/>
                <a:gd name="T84" fmla="*/ 90 w 167"/>
                <a:gd name="T85" fmla="*/ 6 h 234"/>
                <a:gd name="T86" fmla="*/ 80 w 167"/>
                <a:gd name="T87" fmla="*/ 12 h 234"/>
                <a:gd name="T88" fmla="*/ 54 w 167"/>
                <a:gd name="T89" fmla="*/ 0 h 234"/>
                <a:gd name="T90" fmla="*/ 58 w 167"/>
                <a:gd name="T91" fmla="*/ 22 h 234"/>
                <a:gd name="T92" fmla="*/ 49 w 167"/>
                <a:gd name="T93" fmla="*/ 27 h 234"/>
                <a:gd name="T94" fmla="*/ 46 w 167"/>
                <a:gd name="T95" fmla="*/ 4 h 234"/>
                <a:gd name="T96" fmla="*/ 48 w 167"/>
                <a:gd name="T97" fmla="*/ 18 h 234"/>
                <a:gd name="T98" fmla="*/ 62 w 167"/>
                <a:gd name="T99" fmla="*/ 12 h 234"/>
                <a:gd name="T100" fmla="*/ 31 w 167"/>
                <a:gd name="T101" fmla="*/ 20 h 234"/>
                <a:gd name="T102" fmla="*/ 16 w 167"/>
                <a:gd name="T103" fmla="*/ 46 h 234"/>
                <a:gd name="T104" fmla="*/ 12 w 167"/>
                <a:gd name="T105" fmla="*/ 12 h 234"/>
                <a:gd name="T106" fmla="*/ 17 w 167"/>
                <a:gd name="T107" fmla="*/ 6 h 234"/>
                <a:gd name="T108" fmla="*/ 27 w 167"/>
                <a:gd name="T109" fmla="*/ 19 h 234"/>
                <a:gd name="T110" fmla="*/ 144 w 167"/>
                <a:gd name="T111" fmla="*/ 156 h 234"/>
                <a:gd name="T112" fmla="*/ 14 w 167"/>
                <a:gd name="T113" fmla="*/ 72 h 234"/>
                <a:gd name="T114" fmla="*/ 154 w 167"/>
                <a:gd name="T115" fmla="*/ 16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7" h="234">
                  <a:moveTo>
                    <a:pt x="22" y="51"/>
                  </a:moveTo>
                  <a:cubicBezTo>
                    <a:pt x="146" y="51"/>
                    <a:pt x="146" y="51"/>
                    <a:pt x="146" y="51"/>
                  </a:cubicBezTo>
                  <a:cubicBezTo>
                    <a:pt x="152" y="51"/>
                    <a:pt x="157" y="54"/>
                    <a:pt x="161" y="57"/>
                  </a:cubicBezTo>
                  <a:cubicBezTo>
                    <a:pt x="165" y="61"/>
                    <a:pt x="167" y="67"/>
                    <a:pt x="167" y="72"/>
                  </a:cubicBezTo>
                  <a:cubicBezTo>
                    <a:pt x="167" y="161"/>
                    <a:pt x="167" y="161"/>
                    <a:pt x="167" y="161"/>
                  </a:cubicBezTo>
                  <a:cubicBezTo>
                    <a:pt x="167" y="167"/>
                    <a:pt x="165" y="172"/>
                    <a:pt x="161" y="176"/>
                  </a:cubicBezTo>
                  <a:cubicBezTo>
                    <a:pt x="157" y="180"/>
                    <a:pt x="152" y="182"/>
                    <a:pt x="146" y="182"/>
                  </a:cubicBezTo>
                  <a:cubicBezTo>
                    <a:pt x="22" y="182"/>
                    <a:pt x="22" y="182"/>
                    <a:pt x="22" y="182"/>
                  </a:cubicBezTo>
                  <a:cubicBezTo>
                    <a:pt x="16" y="182"/>
                    <a:pt x="10" y="180"/>
                    <a:pt x="7" y="176"/>
                  </a:cubicBezTo>
                  <a:cubicBezTo>
                    <a:pt x="3" y="172"/>
                    <a:pt x="0" y="167"/>
                    <a:pt x="0" y="161"/>
                  </a:cubicBezTo>
                  <a:cubicBezTo>
                    <a:pt x="0" y="72"/>
                    <a:pt x="0" y="72"/>
                    <a:pt x="0" y="72"/>
                  </a:cubicBezTo>
                  <a:cubicBezTo>
                    <a:pt x="0" y="67"/>
                    <a:pt x="3" y="61"/>
                    <a:pt x="7" y="57"/>
                  </a:cubicBezTo>
                  <a:cubicBezTo>
                    <a:pt x="10" y="54"/>
                    <a:pt x="16" y="51"/>
                    <a:pt x="22" y="51"/>
                  </a:cubicBezTo>
                  <a:close/>
                  <a:moveTo>
                    <a:pt x="144" y="234"/>
                  </a:moveTo>
                  <a:cubicBezTo>
                    <a:pt x="147" y="234"/>
                    <a:pt x="150" y="232"/>
                    <a:pt x="152" y="230"/>
                  </a:cubicBezTo>
                  <a:cubicBezTo>
                    <a:pt x="152" y="230"/>
                    <a:pt x="152" y="230"/>
                    <a:pt x="152" y="230"/>
                  </a:cubicBezTo>
                  <a:cubicBezTo>
                    <a:pt x="154" y="228"/>
                    <a:pt x="155" y="225"/>
                    <a:pt x="155" y="222"/>
                  </a:cubicBezTo>
                  <a:cubicBezTo>
                    <a:pt x="155" y="219"/>
                    <a:pt x="154" y="216"/>
                    <a:pt x="152" y="214"/>
                  </a:cubicBezTo>
                  <a:cubicBezTo>
                    <a:pt x="152" y="214"/>
                    <a:pt x="152" y="214"/>
                    <a:pt x="152" y="214"/>
                  </a:cubicBezTo>
                  <a:cubicBezTo>
                    <a:pt x="151" y="213"/>
                    <a:pt x="150" y="212"/>
                    <a:pt x="148" y="212"/>
                  </a:cubicBezTo>
                  <a:cubicBezTo>
                    <a:pt x="148" y="207"/>
                    <a:pt x="148" y="207"/>
                    <a:pt x="148" y="207"/>
                  </a:cubicBezTo>
                  <a:cubicBezTo>
                    <a:pt x="152" y="203"/>
                    <a:pt x="152" y="203"/>
                    <a:pt x="152" y="203"/>
                  </a:cubicBezTo>
                  <a:cubicBezTo>
                    <a:pt x="152" y="188"/>
                    <a:pt x="152" y="188"/>
                    <a:pt x="152" y="188"/>
                  </a:cubicBezTo>
                  <a:cubicBezTo>
                    <a:pt x="137" y="188"/>
                    <a:pt x="137" y="188"/>
                    <a:pt x="137" y="188"/>
                  </a:cubicBezTo>
                  <a:cubicBezTo>
                    <a:pt x="137" y="203"/>
                    <a:pt x="137" y="203"/>
                    <a:pt x="137" y="203"/>
                  </a:cubicBezTo>
                  <a:cubicBezTo>
                    <a:pt x="140" y="207"/>
                    <a:pt x="140" y="207"/>
                    <a:pt x="140" y="207"/>
                  </a:cubicBezTo>
                  <a:cubicBezTo>
                    <a:pt x="140" y="212"/>
                    <a:pt x="140" y="212"/>
                    <a:pt x="140" y="212"/>
                  </a:cubicBezTo>
                  <a:cubicBezTo>
                    <a:pt x="138" y="212"/>
                    <a:pt x="137" y="213"/>
                    <a:pt x="136" y="214"/>
                  </a:cubicBezTo>
                  <a:cubicBezTo>
                    <a:pt x="136" y="214"/>
                    <a:pt x="136" y="214"/>
                    <a:pt x="136" y="214"/>
                  </a:cubicBezTo>
                  <a:cubicBezTo>
                    <a:pt x="134" y="216"/>
                    <a:pt x="133" y="219"/>
                    <a:pt x="133" y="222"/>
                  </a:cubicBezTo>
                  <a:cubicBezTo>
                    <a:pt x="133" y="225"/>
                    <a:pt x="134" y="228"/>
                    <a:pt x="136" y="230"/>
                  </a:cubicBezTo>
                  <a:cubicBezTo>
                    <a:pt x="136" y="230"/>
                    <a:pt x="136" y="230"/>
                    <a:pt x="136" y="230"/>
                  </a:cubicBezTo>
                  <a:cubicBezTo>
                    <a:pt x="138" y="232"/>
                    <a:pt x="141" y="234"/>
                    <a:pt x="144" y="234"/>
                  </a:cubicBezTo>
                  <a:close/>
                  <a:moveTo>
                    <a:pt x="150" y="228"/>
                  </a:moveTo>
                  <a:cubicBezTo>
                    <a:pt x="148" y="229"/>
                    <a:pt x="146" y="230"/>
                    <a:pt x="144" y="230"/>
                  </a:cubicBezTo>
                  <a:cubicBezTo>
                    <a:pt x="142" y="230"/>
                    <a:pt x="140" y="229"/>
                    <a:pt x="138" y="228"/>
                  </a:cubicBezTo>
                  <a:cubicBezTo>
                    <a:pt x="137" y="226"/>
                    <a:pt x="136" y="224"/>
                    <a:pt x="136" y="222"/>
                  </a:cubicBezTo>
                  <a:cubicBezTo>
                    <a:pt x="136" y="220"/>
                    <a:pt x="137" y="218"/>
                    <a:pt x="138" y="216"/>
                  </a:cubicBezTo>
                  <a:cubicBezTo>
                    <a:pt x="139" y="216"/>
                    <a:pt x="139" y="216"/>
                    <a:pt x="140" y="215"/>
                  </a:cubicBezTo>
                  <a:cubicBezTo>
                    <a:pt x="140" y="222"/>
                    <a:pt x="140" y="222"/>
                    <a:pt x="140" y="222"/>
                  </a:cubicBezTo>
                  <a:cubicBezTo>
                    <a:pt x="148" y="222"/>
                    <a:pt x="148" y="222"/>
                    <a:pt x="148" y="222"/>
                  </a:cubicBezTo>
                  <a:cubicBezTo>
                    <a:pt x="148" y="215"/>
                    <a:pt x="148" y="215"/>
                    <a:pt x="148" y="215"/>
                  </a:cubicBezTo>
                  <a:cubicBezTo>
                    <a:pt x="149" y="215"/>
                    <a:pt x="149" y="216"/>
                    <a:pt x="150" y="216"/>
                  </a:cubicBezTo>
                  <a:cubicBezTo>
                    <a:pt x="151" y="218"/>
                    <a:pt x="152" y="220"/>
                    <a:pt x="152" y="222"/>
                  </a:cubicBezTo>
                  <a:cubicBezTo>
                    <a:pt x="152" y="224"/>
                    <a:pt x="151" y="226"/>
                    <a:pt x="150" y="228"/>
                  </a:cubicBezTo>
                  <a:close/>
                  <a:moveTo>
                    <a:pt x="114" y="234"/>
                  </a:moveTo>
                  <a:cubicBezTo>
                    <a:pt x="117" y="234"/>
                    <a:pt x="120" y="232"/>
                    <a:pt x="122" y="230"/>
                  </a:cubicBezTo>
                  <a:cubicBezTo>
                    <a:pt x="122" y="230"/>
                    <a:pt x="122" y="230"/>
                    <a:pt x="122" y="230"/>
                  </a:cubicBezTo>
                  <a:cubicBezTo>
                    <a:pt x="124" y="228"/>
                    <a:pt x="126" y="225"/>
                    <a:pt x="126" y="222"/>
                  </a:cubicBezTo>
                  <a:cubicBezTo>
                    <a:pt x="126" y="219"/>
                    <a:pt x="124" y="216"/>
                    <a:pt x="122" y="214"/>
                  </a:cubicBezTo>
                  <a:cubicBezTo>
                    <a:pt x="122" y="214"/>
                    <a:pt x="122" y="214"/>
                    <a:pt x="122" y="214"/>
                  </a:cubicBezTo>
                  <a:cubicBezTo>
                    <a:pt x="121" y="213"/>
                    <a:pt x="120" y="212"/>
                    <a:pt x="118" y="212"/>
                  </a:cubicBezTo>
                  <a:cubicBezTo>
                    <a:pt x="118" y="207"/>
                    <a:pt x="118" y="207"/>
                    <a:pt x="118" y="207"/>
                  </a:cubicBezTo>
                  <a:cubicBezTo>
                    <a:pt x="122" y="203"/>
                    <a:pt x="122" y="203"/>
                    <a:pt x="122" y="203"/>
                  </a:cubicBezTo>
                  <a:cubicBezTo>
                    <a:pt x="122" y="188"/>
                    <a:pt x="122" y="188"/>
                    <a:pt x="122" y="188"/>
                  </a:cubicBezTo>
                  <a:cubicBezTo>
                    <a:pt x="107" y="188"/>
                    <a:pt x="107" y="188"/>
                    <a:pt x="107" y="188"/>
                  </a:cubicBezTo>
                  <a:cubicBezTo>
                    <a:pt x="107" y="203"/>
                    <a:pt x="107" y="203"/>
                    <a:pt x="107" y="203"/>
                  </a:cubicBezTo>
                  <a:cubicBezTo>
                    <a:pt x="110" y="207"/>
                    <a:pt x="110" y="207"/>
                    <a:pt x="110" y="207"/>
                  </a:cubicBezTo>
                  <a:cubicBezTo>
                    <a:pt x="110" y="212"/>
                    <a:pt x="110" y="212"/>
                    <a:pt x="110" y="212"/>
                  </a:cubicBezTo>
                  <a:cubicBezTo>
                    <a:pt x="109" y="212"/>
                    <a:pt x="107" y="213"/>
                    <a:pt x="106" y="214"/>
                  </a:cubicBezTo>
                  <a:cubicBezTo>
                    <a:pt x="106" y="214"/>
                    <a:pt x="106" y="214"/>
                    <a:pt x="106" y="214"/>
                  </a:cubicBezTo>
                  <a:cubicBezTo>
                    <a:pt x="104" y="216"/>
                    <a:pt x="103" y="219"/>
                    <a:pt x="103" y="222"/>
                  </a:cubicBezTo>
                  <a:cubicBezTo>
                    <a:pt x="103" y="225"/>
                    <a:pt x="104" y="228"/>
                    <a:pt x="106" y="230"/>
                  </a:cubicBezTo>
                  <a:cubicBezTo>
                    <a:pt x="106" y="230"/>
                    <a:pt x="106" y="230"/>
                    <a:pt x="106" y="230"/>
                  </a:cubicBezTo>
                  <a:cubicBezTo>
                    <a:pt x="108" y="232"/>
                    <a:pt x="111" y="234"/>
                    <a:pt x="114" y="234"/>
                  </a:cubicBezTo>
                  <a:close/>
                  <a:moveTo>
                    <a:pt x="120" y="228"/>
                  </a:moveTo>
                  <a:cubicBezTo>
                    <a:pt x="119" y="229"/>
                    <a:pt x="116" y="230"/>
                    <a:pt x="114" y="230"/>
                  </a:cubicBezTo>
                  <a:cubicBezTo>
                    <a:pt x="112" y="230"/>
                    <a:pt x="110" y="229"/>
                    <a:pt x="108" y="228"/>
                  </a:cubicBezTo>
                  <a:cubicBezTo>
                    <a:pt x="107" y="226"/>
                    <a:pt x="106" y="224"/>
                    <a:pt x="106" y="222"/>
                  </a:cubicBezTo>
                  <a:cubicBezTo>
                    <a:pt x="106" y="220"/>
                    <a:pt x="107" y="218"/>
                    <a:pt x="108" y="216"/>
                  </a:cubicBezTo>
                  <a:cubicBezTo>
                    <a:pt x="109" y="216"/>
                    <a:pt x="109" y="216"/>
                    <a:pt x="110" y="215"/>
                  </a:cubicBezTo>
                  <a:cubicBezTo>
                    <a:pt x="110" y="222"/>
                    <a:pt x="110" y="222"/>
                    <a:pt x="110" y="222"/>
                  </a:cubicBezTo>
                  <a:cubicBezTo>
                    <a:pt x="118" y="222"/>
                    <a:pt x="118" y="222"/>
                    <a:pt x="118" y="222"/>
                  </a:cubicBezTo>
                  <a:cubicBezTo>
                    <a:pt x="118" y="215"/>
                    <a:pt x="118" y="215"/>
                    <a:pt x="118" y="215"/>
                  </a:cubicBezTo>
                  <a:cubicBezTo>
                    <a:pt x="119" y="215"/>
                    <a:pt x="120" y="216"/>
                    <a:pt x="120" y="216"/>
                  </a:cubicBezTo>
                  <a:cubicBezTo>
                    <a:pt x="121" y="218"/>
                    <a:pt x="122" y="220"/>
                    <a:pt x="122" y="222"/>
                  </a:cubicBezTo>
                  <a:cubicBezTo>
                    <a:pt x="122" y="224"/>
                    <a:pt x="121" y="226"/>
                    <a:pt x="120" y="228"/>
                  </a:cubicBezTo>
                  <a:close/>
                  <a:moveTo>
                    <a:pt x="84" y="234"/>
                  </a:moveTo>
                  <a:cubicBezTo>
                    <a:pt x="87" y="234"/>
                    <a:pt x="90" y="232"/>
                    <a:pt x="92" y="230"/>
                  </a:cubicBezTo>
                  <a:cubicBezTo>
                    <a:pt x="92" y="230"/>
                    <a:pt x="92" y="230"/>
                    <a:pt x="92" y="230"/>
                  </a:cubicBezTo>
                  <a:cubicBezTo>
                    <a:pt x="94" y="228"/>
                    <a:pt x="95" y="225"/>
                    <a:pt x="95" y="222"/>
                  </a:cubicBezTo>
                  <a:cubicBezTo>
                    <a:pt x="95" y="219"/>
                    <a:pt x="94" y="216"/>
                    <a:pt x="92" y="214"/>
                  </a:cubicBezTo>
                  <a:cubicBezTo>
                    <a:pt x="92" y="214"/>
                    <a:pt x="92" y="214"/>
                    <a:pt x="92" y="214"/>
                  </a:cubicBezTo>
                  <a:cubicBezTo>
                    <a:pt x="91" y="213"/>
                    <a:pt x="89" y="212"/>
                    <a:pt x="88" y="212"/>
                  </a:cubicBezTo>
                  <a:cubicBezTo>
                    <a:pt x="88" y="207"/>
                    <a:pt x="88" y="207"/>
                    <a:pt x="88" y="207"/>
                  </a:cubicBezTo>
                  <a:cubicBezTo>
                    <a:pt x="92" y="203"/>
                    <a:pt x="92" y="203"/>
                    <a:pt x="92" y="203"/>
                  </a:cubicBezTo>
                  <a:cubicBezTo>
                    <a:pt x="92" y="188"/>
                    <a:pt x="92" y="188"/>
                    <a:pt x="92" y="188"/>
                  </a:cubicBezTo>
                  <a:cubicBezTo>
                    <a:pt x="76" y="188"/>
                    <a:pt x="76" y="188"/>
                    <a:pt x="76" y="188"/>
                  </a:cubicBezTo>
                  <a:cubicBezTo>
                    <a:pt x="76" y="203"/>
                    <a:pt x="76" y="203"/>
                    <a:pt x="76" y="203"/>
                  </a:cubicBezTo>
                  <a:cubicBezTo>
                    <a:pt x="80" y="207"/>
                    <a:pt x="80" y="207"/>
                    <a:pt x="80" y="207"/>
                  </a:cubicBezTo>
                  <a:cubicBezTo>
                    <a:pt x="80" y="212"/>
                    <a:pt x="80" y="212"/>
                    <a:pt x="80" y="212"/>
                  </a:cubicBezTo>
                  <a:cubicBezTo>
                    <a:pt x="78" y="212"/>
                    <a:pt x="77" y="213"/>
                    <a:pt x="76" y="214"/>
                  </a:cubicBezTo>
                  <a:cubicBezTo>
                    <a:pt x="76" y="214"/>
                    <a:pt x="76" y="214"/>
                    <a:pt x="76" y="214"/>
                  </a:cubicBezTo>
                  <a:cubicBezTo>
                    <a:pt x="74" y="216"/>
                    <a:pt x="72" y="219"/>
                    <a:pt x="72" y="222"/>
                  </a:cubicBezTo>
                  <a:cubicBezTo>
                    <a:pt x="72" y="225"/>
                    <a:pt x="74" y="228"/>
                    <a:pt x="76" y="230"/>
                  </a:cubicBezTo>
                  <a:cubicBezTo>
                    <a:pt x="76" y="230"/>
                    <a:pt x="76" y="230"/>
                    <a:pt x="76" y="230"/>
                  </a:cubicBezTo>
                  <a:cubicBezTo>
                    <a:pt x="78" y="232"/>
                    <a:pt x="81" y="234"/>
                    <a:pt x="84" y="234"/>
                  </a:cubicBezTo>
                  <a:close/>
                  <a:moveTo>
                    <a:pt x="90" y="228"/>
                  </a:moveTo>
                  <a:cubicBezTo>
                    <a:pt x="88" y="229"/>
                    <a:pt x="86" y="230"/>
                    <a:pt x="84" y="230"/>
                  </a:cubicBezTo>
                  <a:cubicBezTo>
                    <a:pt x="81" y="230"/>
                    <a:pt x="79" y="229"/>
                    <a:pt x="78" y="228"/>
                  </a:cubicBezTo>
                  <a:cubicBezTo>
                    <a:pt x="77" y="226"/>
                    <a:pt x="76" y="224"/>
                    <a:pt x="76" y="222"/>
                  </a:cubicBezTo>
                  <a:cubicBezTo>
                    <a:pt x="76" y="220"/>
                    <a:pt x="77" y="218"/>
                    <a:pt x="78" y="216"/>
                  </a:cubicBezTo>
                  <a:cubicBezTo>
                    <a:pt x="78" y="216"/>
                    <a:pt x="79" y="216"/>
                    <a:pt x="80" y="215"/>
                  </a:cubicBezTo>
                  <a:cubicBezTo>
                    <a:pt x="80" y="222"/>
                    <a:pt x="80" y="222"/>
                    <a:pt x="80" y="222"/>
                  </a:cubicBezTo>
                  <a:cubicBezTo>
                    <a:pt x="88" y="222"/>
                    <a:pt x="88" y="222"/>
                    <a:pt x="88" y="222"/>
                  </a:cubicBezTo>
                  <a:cubicBezTo>
                    <a:pt x="88" y="215"/>
                    <a:pt x="88" y="215"/>
                    <a:pt x="88" y="215"/>
                  </a:cubicBezTo>
                  <a:cubicBezTo>
                    <a:pt x="88" y="215"/>
                    <a:pt x="89" y="216"/>
                    <a:pt x="90" y="216"/>
                  </a:cubicBezTo>
                  <a:cubicBezTo>
                    <a:pt x="91" y="218"/>
                    <a:pt x="92" y="220"/>
                    <a:pt x="92" y="222"/>
                  </a:cubicBezTo>
                  <a:cubicBezTo>
                    <a:pt x="92" y="224"/>
                    <a:pt x="91" y="226"/>
                    <a:pt x="90" y="228"/>
                  </a:cubicBezTo>
                  <a:close/>
                  <a:moveTo>
                    <a:pt x="54" y="234"/>
                  </a:moveTo>
                  <a:cubicBezTo>
                    <a:pt x="57" y="234"/>
                    <a:pt x="60" y="232"/>
                    <a:pt x="62" y="230"/>
                  </a:cubicBezTo>
                  <a:cubicBezTo>
                    <a:pt x="62" y="230"/>
                    <a:pt x="62" y="230"/>
                    <a:pt x="62" y="230"/>
                  </a:cubicBezTo>
                  <a:cubicBezTo>
                    <a:pt x="64" y="228"/>
                    <a:pt x="65" y="225"/>
                    <a:pt x="65" y="222"/>
                  </a:cubicBezTo>
                  <a:cubicBezTo>
                    <a:pt x="65" y="219"/>
                    <a:pt x="64" y="216"/>
                    <a:pt x="62" y="214"/>
                  </a:cubicBezTo>
                  <a:cubicBezTo>
                    <a:pt x="62" y="214"/>
                    <a:pt x="62" y="214"/>
                    <a:pt x="62" y="214"/>
                  </a:cubicBezTo>
                  <a:cubicBezTo>
                    <a:pt x="61" y="213"/>
                    <a:pt x="59" y="212"/>
                    <a:pt x="58" y="212"/>
                  </a:cubicBezTo>
                  <a:cubicBezTo>
                    <a:pt x="58" y="207"/>
                    <a:pt x="58" y="207"/>
                    <a:pt x="58" y="207"/>
                  </a:cubicBezTo>
                  <a:cubicBezTo>
                    <a:pt x="62" y="203"/>
                    <a:pt x="62" y="203"/>
                    <a:pt x="62" y="203"/>
                  </a:cubicBezTo>
                  <a:cubicBezTo>
                    <a:pt x="62" y="188"/>
                    <a:pt x="62" y="188"/>
                    <a:pt x="62" y="188"/>
                  </a:cubicBezTo>
                  <a:cubicBezTo>
                    <a:pt x="46" y="188"/>
                    <a:pt x="46" y="188"/>
                    <a:pt x="46" y="188"/>
                  </a:cubicBezTo>
                  <a:cubicBezTo>
                    <a:pt x="46" y="203"/>
                    <a:pt x="46" y="203"/>
                    <a:pt x="46" y="203"/>
                  </a:cubicBezTo>
                  <a:cubicBezTo>
                    <a:pt x="49" y="207"/>
                    <a:pt x="49" y="207"/>
                    <a:pt x="49" y="207"/>
                  </a:cubicBezTo>
                  <a:cubicBezTo>
                    <a:pt x="49" y="212"/>
                    <a:pt x="49" y="212"/>
                    <a:pt x="49" y="212"/>
                  </a:cubicBezTo>
                  <a:cubicBezTo>
                    <a:pt x="48" y="212"/>
                    <a:pt x="47" y="213"/>
                    <a:pt x="46" y="214"/>
                  </a:cubicBezTo>
                  <a:cubicBezTo>
                    <a:pt x="46" y="214"/>
                    <a:pt x="46" y="214"/>
                    <a:pt x="46" y="214"/>
                  </a:cubicBezTo>
                  <a:cubicBezTo>
                    <a:pt x="43" y="216"/>
                    <a:pt x="42" y="219"/>
                    <a:pt x="42" y="222"/>
                  </a:cubicBezTo>
                  <a:cubicBezTo>
                    <a:pt x="42" y="225"/>
                    <a:pt x="43" y="228"/>
                    <a:pt x="46" y="230"/>
                  </a:cubicBezTo>
                  <a:cubicBezTo>
                    <a:pt x="46" y="230"/>
                    <a:pt x="46" y="230"/>
                    <a:pt x="46" y="230"/>
                  </a:cubicBezTo>
                  <a:cubicBezTo>
                    <a:pt x="48" y="232"/>
                    <a:pt x="50" y="234"/>
                    <a:pt x="54" y="234"/>
                  </a:cubicBezTo>
                  <a:close/>
                  <a:moveTo>
                    <a:pt x="59" y="228"/>
                  </a:moveTo>
                  <a:cubicBezTo>
                    <a:pt x="58" y="229"/>
                    <a:pt x="56" y="230"/>
                    <a:pt x="54" y="230"/>
                  </a:cubicBezTo>
                  <a:cubicBezTo>
                    <a:pt x="51" y="230"/>
                    <a:pt x="49" y="229"/>
                    <a:pt x="48" y="228"/>
                  </a:cubicBezTo>
                  <a:cubicBezTo>
                    <a:pt x="46" y="226"/>
                    <a:pt x="45" y="224"/>
                    <a:pt x="45" y="222"/>
                  </a:cubicBezTo>
                  <a:cubicBezTo>
                    <a:pt x="45" y="220"/>
                    <a:pt x="46" y="218"/>
                    <a:pt x="48" y="216"/>
                  </a:cubicBezTo>
                  <a:cubicBezTo>
                    <a:pt x="48" y="216"/>
                    <a:pt x="49" y="216"/>
                    <a:pt x="49" y="215"/>
                  </a:cubicBezTo>
                  <a:cubicBezTo>
                    <a:pt x="49" y="222"/>
                    <a:pt x="49" y="222"/>
                    <a:pt x="49" y="222"/>
                  </a:cubicBezTo>
                  <a:cubicBezTo>
                    <a:pt x="58" y="222"/>
                    <a:pt x="58" y="222"/>
                    <a:pt x="58" y="222"/>
                  </a:cubicBezTo>
                  <a:cubicBezTo>
                    <a:pt x="58" y="215"/>
                    <a:pt x="58" y="215"/>
                    <a:pt x="58" y="215"/>
                  </a:cubicBezTo>
                  <a:cubicBezTo>
                    <a:pt x="58" y="215"/>
                    <a:pt x="59" y="216"/>
                    <a:pt x="59" y="216"/>
                  </a:cubicBezTo>
                  <a:cubicBezTo>
                    <a:pt x="61" y="218"/>
                    <a:pt x="62" y="220"/>
                    <a:pt x="62" y="222"/>
                  </a:cubicBezTo>
                  <a:cubicBezTo>
                    <a:pt x="62" y="224"/>
                    <a:pt x="61" y="226"/>
                    <a:pt x="59" y="228"/>
                  </a:cubicBezTo>
                  <a:close/>
                  <a:moveTo>
                    <a:pt x="23" y="234"/>
                  </a:moveTo>
                  <a:cubicBezTo>
                    <a:pt x="26" y="234"/>
                    <a:pt x="29" y="232"/>
                    <a:pt x="31" y="230"/>
                  </a:cubicBezTo>
                  <a:cubicBezTo>
                    <a:pt x="31" y="230"/>
                    <a:pt x="31" y="230"/>
                    <a:pt x="31" y="230"/>
                  </a:cubicBezTo>
                  <a:cubicBezTo>
                    <a:pt x="33" y="228"/>
                    <a:pt x="35" y="225"/>
                    <a:pt x="35" y="222"/>
                  </a:cubicBezTo>
                  <a:cubicBezTo>
                    <a:pt x="35" y="219"/>
                    <a:pt x="33" y="216"/>
                    <a:pt x="31" y="214"/>
                  </a:cubicBezTo>
                  <a:cubicBezTo>
                    <a:pt x="31" y="214"/>
                    <a:pt x="31" y="214"/>
                    <a:pt x="31" y="214"/>
                  </a:cubicBezTo>
                  <a:cubicBezTo>
                    <a:pt x="30" y="213"/>
                    <a:pt x="29" y="212"/>
                    <a:pt x="27" y="212"/>
                  </a:cubicBezTo>
                  <a:cubicBezTo>
                    <a:pt x="27" y="207"/>
                    <a:pt x="27" y="207"/>
                    <a:pt x="27" y="207"/>
                  </a:cubicBezTo>
                  <a:cubicBezTo>
                    <a:pt x="31" y="203"/>
                    <a:pt x="31" y="203"/>
                    <a:pt x="31" y="203"/>
                  </a:cubicBezTo>
                  <a:cubicBezTo>
                    <a:pt x="31" y="188"/>
                    <a:pt x="31" y="188"/>
                    <a:pt x="31" y="188"/>
                  </a:cubicBezTo>
                  <a:cubicBezTo>
                    <a:pt x="16" y="188"/>
                    <a:pt x="16" y="188"/>
                    <a:pt x="16" y="188"/>
                  </a:cubicBezTo>
                  <a:cubicBezTo>
                    <a:pt x="16" y="203"/>
                    <a:pt x="16" y="203"/>
                    <a:pt x="16" y="203"/>
                  </a:cubicBezTo>
                  <a:cubicBezTo>
                    <a:pt x="19" y="207"/>
                    <a:pt x="19" y="207"/>
                    <a:pt x="19" y="207"/>
                  </a:cubicBezTo>
                  <a:cubicBezTo>
                    <a:pt x="19" y="212"/>
                    <a:pt x="19" y="212"/>
                    <a:pt x="19" y="212"/>
                  </a:cubicBezTo>
                  <a:cubicBezTo>
                    <a:pt x="17" y="212"/>
                    <a:pt x="16" y="213"/>
                    <a:pt x="15" y="214"/>
                  </a:cubicBezTo>
                  <a:cubicBezTo>
                    <a:pt x="15" y="214"/>
                    <a:pt x="15" y="214"/>
                    <a:pt x="15" y="214"/>
                  </a:cubicBezTo>
                  <a:cubicBezTo>
                    <a:pt x="13" y="216"/>
                    <a:pt x="12" y="219"/>
                    <a:pt x="12" y="222"/>
                  </a:cubicBezTo>
                  <a:cubicBezTo>
                    <a:pt x="12" y="225"/>
                    <a:pt x="13" y="228"/>
                    <a:pt x="15" y="230"/>
                  </a:cubicBezTo>
                  <a:cubicBezTo>
                    <a:pt x="15" y="230"/>
                    <a:pt x="15" y="230"/>
                    <a:pt x="15" y="230"/>
                  </a:cubicBezTo>
                  <a:cubicBezTo>
                    <a:pt x="17" y="232"/>
                    <a:pt x="20" y="234"/>
                    <a:pt x="23" y="234"/>
                  </a:cubicBezTo>
                  <a:close/>
                  <a:moveTo>
                    <a:pt x="29" y="228"/>
                  </a:moveTo>
                  <a:cubicBezTo>
                    <a:pt x="27" y="229"/>
                    <a:pt x="25" y="230"/>
                    <a:pt x="23" y="230"/>
                  </a:cubicBezTo>
                  <a:cubicBezTo>
                    <a:pt x="21" y="230"/>
                    <a:pt x="19" y="229"/>
                    <a:pt x="17" y="228"/>
                  </a:cubicBezTo>
                  <a:cubicBezTo>
                    <a:pt x="16" y="226"/>
                    <a:pt x="15" y="224"/>
                    <a:pt x="15" y="222"/>
                  </a:cubicBezTo>
                  <a:cubicBezTo>
                    <a:pt x="15" y="220"/>
                    <a:pt x="16" y="218"/>
                    <a:pt x="17" y="216"/>
                  </a:cubicBezTo>
                  <a:cubicBezTo>
                    <a:pt x="18" y="216"/>
                    <a:pt x="18" y="216"/>
                    <a:pt x="19" y="215"/>
                  </a:cubicBezTo>
                  <a:cubicBezTo>
                    <a:pt x="19" y="222"/>
                    <a:pt x="19" y="222"/>
                    <a:pt x="19" y="222"/>
                  </a:cubicBezTo>
                  <a:cubicBezTo>
                    <a:pt x="27" y="222"/>
                    <a:pt x="27" y="222"/>
                    <a:pt x="27" y="222"/>
                  </a:cubicBezTo>
                  <a:cubicBezTo>
                    <a:pt x="27" y="215"/>
                    <a:pt x="27" y="215"/>
                    <a:pt x="27" y="215"/>
                  </a:cubicBezTo>
                  <a:cubicBezTo>
                    <a:pt x="28" y="215"/>
                    <a:pt x="28" y="216"/>
                    <a:pt x="29" y="216"/>
                  </a:cubicBezTo>
                  <a:cubicBezTo>
                    <a:pt x="30" y="218"/>
                    <a:pt x="31" y="220"/>
                    <a:pt x="31" y="222"/>
                  </a:cubicBezTo>
                  <a:cubicBezTo>
                    <a:pt x="31" y="224"/>
                    <a:pt x="30" y="226"/>
                    <a:pt x="29" y="228"/>
                  </a:cubicBezTo>
                  <a:close/>
                  <a:moveTo>
                    <a:pt x="144" y="0"/>
                  </a:moveTo>
                  <a:cubicBezTo>
                    <a:pt x="147" y="0"/>
                    <a:pt x="150" y="2"/>
                    <a:pt x="152" y="4"/>
                  </a:cubicBezTo>
                  <a:cubicBezTo>
                    <a:pt x="152" y="4"/>
                    <a:pt x="152" y="4"/>
                    <a:pt x="152" y="4"/>
                  </a:cubicBezTo>
                  <a:cubicBezTo>
                    <a:pt x="154" y="6"/>
                    <a:pt x="155" y="9"/>
                    <a:pt x="155" y="12"/>
                  </a:cubicBezTo>
                  <a:cubicBezTo>
                    <a:pt x="155" y="15"/>
                    <a:pt x="154" y="18"/>
                    <a:pt x="152" y="20"/>
                  </a:cubicBezTo>
                  <a:cubicBezTo>
                    <a:pt x="152" y="20"/>
                    <a:pt x="152" y="20"/>
                    <a:pt x="152" y="20"/>
                  </a:cubicBezTo>
                  <a:cubicBezTo>
                    <a:pt x="151" y="21"/>
                    <a:pt x="150" y="22"/>
                    <a:pt x="148" y="22"/>
                  </a:cubicBezTo>
                  <a:cubicBezTo>
                    <a:pt x="148" y="27"/>
                    <a:pt x="148" y="27"/>
                    <a:pt x="148" y="27"/>
                  </a:cubicBezTo>
                  <a:cubicBezTo>
                    <a:pt x="152" y="31"/>
                    <a:pt x="152" y="31"/>
                    <a:pt x="152" y="31"/>
                  </a:cubicBezTo>
                  <a:cubicBezTo>
                    <a:pt x="152" y="46"/>
                    <a:pt x="152" y="46"/>
                    <a:pt x="152" y="46"/>
                  </a:cubicBezTo>
                  <a:cubicBezTo>
                    <a:pt x="137" y="46"/>
                    <a:pt x="137" y="46"/>
                    <a:pt x="137" y="46"/>
                  </a:cubicBezTo>
                  <a:cubicBezTo>
                    <a:pt x="137" y="31"/>
                    <a:pt x="137" y="31"/>
                    <a:pt x="137" y="31"/>
                  </a:cubicBezTo>
                  <a:cubicBezTo>
                    <a:pt x="140" y="27"/>
                    <a:pt x="140" y="27"/>
                    <a:pt x="140" y="27"/>
                  </a:cubicBezTo>
                  <a:cubicBezTo>
                    <a:pt x="140" y="22"/>
                    <a:pt x="140" y="22"/>
                    <a:pt x="140" y="22"/>
                  </a:cubicBezTo>
                  <a:cubicBezTo>
                    <a:pt x="138" y="22"/>
                    <a:pt x="137" y="21"/>
                    <a:pt x="136" y="20"/>
                  </a:cubicBezTo>
                  <a:cubicBezTo>
                    <a:pt x="136" y="20"/>
                    <a:pt x="136" y="20"/>
                    <a:pt x="136" y="20"/>
                  </a:cubicBezTo>
                  <a:cubicBezTo>
                    <a:pt x="134" y="18"/>
                    <a:pt x="133" y="15"/>
                    <a:pt x="133" y="12"/>
                  </a:cubicBezTo>
                  <a:cubicBezTo>
                    <a:pt x="133" y="9"/>
                    <a:pt x="134" y="6"/>
                    <a:pt x="136" y="4"/>
                  </a:cubicBezTo>
                  <a:cubicBezTo>
                    <a:pt x="136" y="4"/>
                    <a:pt x="136" y="4"/>
                    <a:pt x="136" y="4"/>
                  </a:cubicBezTo>
                  <a:cubicBezTo>
                    <a:pt x="138" y="2"/>
                    <a:pt x="141" y="0"/>
                    <a:pt x="144" y="0"/>
                  </a:cubicBezTo>
                  <a:close/>
                  <a:moveTo>
                    <a:pt x="150" y="6"/>
                  </a:moveTo>
                  <a:cubicBezTo>
                    <a:pt x="148" y="5"/>
                    <a:pt x="146" y="4"/>
                    <a:pt x="144" y="4"/>
                  </a:cubicBezTo>
                  <a:cubicBezTo>
                    <a:pt x="142" y="4"/>
                    <a:pt x="140" y="5"/>
                    <a:pt x="138" y="6"/>
                  </a:cubicBezTo>
                  <a:cubicBezTo>
                    <a:pt x="137" y="8"/>
                    <a:pt x="136" y="10"/>
                    <a:pt x="136" y="12"/>
                  </a:cubicBezTo>
                  <a:cubicBezTo>
                    <a:pt x="136" y="14"/>
                    <a:pt x="137" y="16"/>
                    <a:pt x="138" y="18"/>
                  </a:cubicBezTo>
                  <a:cubicBezTo>
                    <a:pt x="139" y="18"/>
                    <a:pt x="139" y="18"/>
                    <a:pt x="140" y="19"/>
                  </a:cubicBezTo>
                  <a:cubicBezTo>
                    <a:pt x="140" y="12"/>
                    <a:pt x="140" y="12"/>
                    <a:pt x="140" y="12"/>
                  </a:cubicBezTo>
                  <a:cubicBezTo>
                    <a:pt x="148" y="12"/>
                    <a:pt x="148" y="12"/>
                    <a:pt x="148" y="12"/>
                  </a:cubicBezTo>
                  <a:cubicBezTo>
                    <a:pt x="148" y="19"/>
                    <a:pt x="148" y="19"/>
                    <a:pt x="148" y="19"/>
                  </a:cubicBezTo>
                  <a:cubicBezTo>
                    <a:pt x="149" y="18"/>
                    <a:pt x="149" y="18"/>
                    <a:pt x="150" y="18"/>
                  </a:cubicBezTo>
                  <a:cubicBezTo>
                    <a:pt x="151" y="16"/>
                    <a:pt x="152" y="14"/>
                    <a:pt x="152" y="12"/>
                  </a:cubicBezTo>
                  <a:cubicBezTo>
                    <a:pt x="152" y="10"/>
                    <a:pt x="151" y="8"/>
                    <a:pt x="150" y="6"/>
                  </a:cubicBezTo>
                  <a:close/>
                  <a:moveTo>
                    <a:pt x="114" y="0"/>
                  </a:moveTo>
                  <a:cubicBezTo>
                    <a:pt x="117" y="0"/>
                    <a:pt x="120" y="2"/>
                    <a:pt x="122" y="4"/>
                  </a:cubicBezTo>
                  <a:cubicBezTo>
                    <a:pt x="122" y="4"/>
                    <a:pt x="122" y="4"/>
                    <a:pt x="122" y="4"/>
                  </a:cubicBezTo>
                  <a:cubicBezTo>
                    <a:pt x="124" y="6"/>
                    <a:pt x="126" y="9"/>
                    <a:pt x="126" y="12"/>
                  </a:cubicBezTo>
                  <a:cubicBezTo>
                    <a:pt x="126" y="15"/>
                    <a:pt x="124" y="18"/>
                    <a:pt x="122" y="20"/>
                  </a:cubicBezTo>
                  <a:cubicBezTo>
                    <a:pt x="122" y="20"/>
                    <a:pt x="122" y="20"/>
                    <a:pt x="122" y="20"/>
                  </a:cubicBezTo>
                  <a:cubicBezTo>
                    <a:pt x="121" y="21"/>
                    <a:pt x="120" y="22"/>
                    <a:pt x="118" y="22"/>
                  </a:cubicBezTo>
                  <a:cubicBezTo>
                    <a:pt x="118" y="27"/>
                    <a:pt x="118" y="27"/>
                    <a:pt x="118" y="27"/>
                  </a:cubicBezTo>
                  <a:cubicBezTo>
                    <a:pt x="122" y="31"/>
                    <a:pt x="122" y="31"/>
                    <a:pt x="122" y="31"/>
                  </a:cubicBezTo>
                  <a:cubicBezTo>
                    <a:pt x="122" y="46"/>
                    <a:pt x="122" y="46"/>
                    <a:pt x="122" y="46"/>
                  </a:cubicBezTo>
                  <a:cubicBezTo>
                    <a:pt x="107" y="46"/>
                    <a:pt x="107" y="46"/>
                    <a:pt x="107" y="46"/>
                  </a:cubicBezTo>
                  <a:cubicBezTo>
                    <a:pt x="107" y="31"/>
                    <a:pt x="107" y="31"/>
                    <a:pt x="107" y="31"/>
                  </a:cubicBezTo>
                  <a:cubicBezTo>
                    <a:pt x="110" y="27"/>
                    <a:pt x="110" y="27"/>
                    <a:pt x="110" y="27"/>
                  </a:cubicBezTo>
                  <a:cubicBezTo>
                    <a:pt x="110" y="22"/>
                    <a:pt x="110" y="22"/>
                    <a:pt x="110" y="22"/>
                  </a:cubicBezTo>
                  <a:cubicBezTo>
                    <a:pt x="109" y="22"/>
                    <a:pt x="107" y="21"/>
                    <a:pt x="106" y="20"/>
                  </a:cubicBezTo>
                  <a:cubicBezTo>
                    <a:pt x="106" y="20"/>
                    <a:pt x="106" y="20"/>
                    <a:pt x="106" y="20"/>
                  </a:cubicBezTo>
                  <a:cubicBezTo>
                    <a:pt x="104" y="18"/>
                    <a:pt x="103" y="15"/>
                    <a:pt x="103" y="12"/>
                  </a:cubicBezTo>
                  <a:cubicBezTo>
                    <a:pt x="103" y="9"/>
                    <a:pt x="104" y="6"/>
                    <a:pt x="106" y="4"/>
                  </a:cubicBezTo>
                  <a:cubicBezTo>
                    <a:pt x="106" y="4"/>
                    <a:pt x="106" y="4"/>
                    <a:pt x="106" y="4"/>
                  </a:cubicBezTo>
                  <a:cubicBezTo>
                    <a:pt x="108" y="2"/>
                    <a:pt x="111" y="0"/>
                    <a:pt x="114" y="0"/>
                  </a:cubicBezTo>
                  <a:close/>
                  <a:moveTo>
                    <a:pt x="120" y="6"/>
                  </a:moveTo>
                  <a:cubicBezTo>
                    <a:pt x="119" y="5"/>
                    <a:pt x="116" y="4"/>
                    <a:pt x="114" y="4"/>
                  </a:cubicBezTo>
                  <a:cubicBezTo>
                    <a:pt x="112" y="4"/>
                    <a:pt x="110" y="5"/>
                    <a:pt x="108" y="6"/>
                  </a:cubicBezTo>
                  <a:cubicBezTo>
                    <a:pt x="107" y="8"/>
                    <a:pt x="106" y="10"/>
                    <a:pt x="106" y="12"/>
                  </a:cubicBezTo>
                  <a:cubicBezTo>
                    <a:pt x="106" y="14"/>
                    <a:pt x="107" y="16"/>
                    <a:pt x="108" y="18"/>
                  </a:cubicBezTo>
                  <a:cubicBezTo>
                    <a:pt x="109" y="18"/>
                    <a:pt x="109" y="18"/>
                    <a:pt x="110" y="19"/>
                  </a:cubicBezTo>
                  <a:cubicBezTo>
                    <a:pt x="110" y="12"/>
                    <a:pt x="110" y="12"/>
                    <a:pt x="110" y="12"/>
                  </a:cubicBezTo>
                  <a:cubicBezTo>
                    <a:pt x="118" y="12"/>
                    <a:pt x="118" y="12"/>
                    <a:pt x="118" y="12"/>
                  </a:cubicBezTo>
                  <a:cubicBezTo>
                    <a:pt x="118" y="19"/>
                    <a:pt x="118" y="19"/>
                    <a:pt x="118" y="19"/>
                  </a:cubicBezTo>
                  <a:cubicBezTo>
                    <a:pt x="119" y="18"/>
                    <a:pt x="120" y="18"/>
                    <a:pt x="120" y="18"/>
                  </a:cubicBezTo>
                  <a:cubicBezTo>
                    <a:pt x="121" y="16"/>
                    <a:pt x="122" y="14"/>
                    <a:pt x="122" y="12"/>
                  </a:cubicBezTo>
                  <a:cubicBezTo>
                    <a:pt x="122" y="10"/>
                    <a:pt x="121" y="8"/>
                    <a:pt x="120" y="6"/>
                  </a:cubicBezTo>
                  <a:close/>
                  <a:moveTo>
                    <a:pt x="84" y="0"/>
                  </a:moveTo>
                  <a:cubicBezTo>
                    <a:pt x="87" y="0"/>
                    <a:pt x="90" y="2"/>
                    <a:pt x="92" y="4"/>
                  </a:cubicBezTo>
                  <a:cubicBezTo>
                    <a:pt x="92" y="4"/>
                    <a:pt x="92" y="4"/>
                    <a:pt x="92" y="4"/>
                  </a:cubicBezTo>
                  <a:cubicBezTo>
                    <a:pt x="94" y="6"/>
                    <a:pt x="95" y="9"/>
                    <a:pt x="95" y="12"/>
                  </a:cubicBezTo>
                  <a:cubicBezTo>
                    <a:pt x="95" y="15"/>
                    <a:pt x="94" y="18"/>
                    <a:pt x="92" y="20"/>
                  </a:cubicBezTo>
                  <a:cubicBezTo>
                    <a:pt x="92" y="20"/>
                    <a:pt x="92" y="20"/>
                    <a:pt x="92" y="20"/>
                  </a:cubicBezTo>
                  <a:cubicBezTo>
                    <a:pt x="91" y="21"/>
                    <a:pt x="89" y="22"/>
                    <a:pt x="88" y="22"/>
                  </a:cubicBezTo>
                  <a:cubicBezTo>
                    <a:pt x="88" y="27"/>
                    <a:pt x="88" y="27"/>
                    <a:pt x="88" y="27"/>
                  </a:cubicBezTo>
                  <a:cubicBezTo>
                    <a:pt x="92" y="31"/>
                    <a:pt x="92" y="31"/>
                    <a:pt x="92" y="31"/>
                  </a:cubicBezTo>
                  <a:cubicBezTo>
                    <a:pt x="92" y="46"/>
                    <a:pt x="92" y="46"/>
                    <a:pt x="92" y="46"/>
                  </a:cubicBezTo>
                  <a:cubicBezTo>
                    <a:pt x="76" y="46"/>
                    <a:pt x="76" y="46"/>
                    <a:pt x="76" y="46"/>
                  </a:cubicBezTo>
                  <a:cubicBezTo>
                    <a:pt x="76" y="31"/>
                    <a:pt x="76" y="31"/>
                    <a:pt x="76" y="31"/>
                  </a:cubicBezTo>
                  <a:cubicBezTo>
                    <a:pt x="80" y="27"/>
                    <a:pt x="80" y="27"/>
                    <a:pt x="80" y="27"/>
                  </a:cubicBezTo>
                  <a:cubicBezTo>
                    <a:pt x="80" y="22"/>
                    <a:pt x="80" y="22"/>
                    <a:pt x="80" y="22"/>
                  </a:cubicBezTo>
                  <a:cubicBezTo>
                    <a:pt x="78" y="22"/>
                    <a:pt x="77" y="21"/>
                    <a:pt x="76" y="20"/>
                  </a:cubicBezTo>
                  <a:cubicBezTo>
                    <a:pt x="76" y="20"/>
                    <a:pt x="76" y="20"/>
                    <a:pt x="76" y="20"/>
                  </a:cubicBezTo>
                  <a:cubicBezTo>
                    <a:pt x="74" y="18"/>
                    <a:pt x="72" y="15"/>
                    <a:pt x="72" y="12"/>
                  </a:cubicBezTo>
                  <a:cubicBezTo>
                    <a:pt x="72" y="9"/>
                    <a:pt x="74" y="6"/>
                    <a:pt x="76" y="4"/>
                  </a:cubicBezTo>
                  <a:cubicBezTo>
                    <a:pt x="76" y="4"/>
                    <a:pt x="76" y="4"/>
                    <a:pt x="76" y="4"/>
                  </a:cubicBezTo>
                  <a:cubicBezTo>
                    <a:pt x="78" y="2"/>
                    <a:pt x="81" y="0"/>
                    <a:pt x="84" y="0"/>
                  </a:cubicBezTo>
                  <a:close/>
                  <a:moveTo>
                    <a:pt x="90" y="6"/>
                  </a:moveTo>
                  <a:cubicBezTo>
                    <a:pt x="88" y="5"/>
                    <a:pt x="86" y="4"/>
                    <a:pt x="84" y="4"/>
                  </a:cubicBezTo>
                  <a:cubicBezTo>
                    <a:pt x="81" y="4"/>
                    <a:pt x="79" y="5"/>
                    <a:pt x="78" y="6"/>
                  </a:cubicBezTo>
                  <a:cubicBezTo>
                    <a:pt x="77" y="8"/>
                    <a:pt x="76" y="10"/>
                    <a:pt x="76" y="12"/>
                  </a:cubicBezTo>
                  <a:cubicBezTo>
                    <a:pt x="76" y="14"/>
                    <a:pt x="77" y="16"/>
                    <a:pt x="78" y="18"/>
                  </a:cubicBezTo>
                  <a:cubicBezTo>
                    <a:pt x="78" y="18"/>
                    <a:pt x="79" y="18"/>
                    <a:pt x="80" y="19"/>
                  </a:cubicBezTo>
                  <a:cubicBezTo>
                    <a:pt x="80" y="12"/>
                    <a:pt x="80" y="12"/>
                    <a:pt x="80" y="12"/>
                  </a:cubicBezTo>
                  <a:cubicBezTo>
                    <a:pt x="88" y="12"/>
                    <a:pt x="88" y="12"/>
                    <a:pt x="88" y="12"/>
                  </a:cubicBezTo>
                  <a:cubicBezTo>
                    <a:pt x="88" y="19"/>
                    <a:pt x="88" y="19"/>
                    <a:pt x="88" y="19"/>
                  </a:cubicBezTo>
                  <a:cubicBezTo>
                    <a:pt x="88" y="18"/>
                    <a:pt x="89" y="18"/>
                    <a:pt x="90" y="18"/>
                  </a:cubicBezTo>
                  <a:cubicBezTo>
                    <a:pt x="91" y="16"/>
                    <a:pt x="92" y="14"/>
                    <a:pt x="92" y="12"/>
                  </a:cubicBezTo>
                  <a:cubicBezTo>
                    <a:pt x="92" y="10"/>
                    <a:pt x="91" y="8"/>
                    <a:pt x="90" y="6"/>
                  </a:cubicBezTo>
                  <a:close/>
                  <a:moveTo>
                    <a:pt x="54" y="0"/>
                  </a:moveTo>
                  <a:cubicBezTo>
                    <a:pt x="57" y="0"/>
                    <a:pt x="60" y="2"/>
                    <a:pt x="62" y="4"/>
                  </a:cubicBezTo>
                  <a:cubicBezTo>
                    <a:pt x="62" y="4"/>
                    <a:pt x="62" y="4"/>
                    <a:pt x="62" y="4"/>
                  </a:cubicBezTo>
                  <a:cubicBezTo>
                    <a:pt x="64" y="6"/>
                    <a:pt x="65" y="9"/>
                    <a:pt x="65" y="12"/>
                  </a:cubicBezTo>
                  <a:cubicBezTo>
                    <a:pt x="65" y="15"/>
                    <a:pt x="64" y="18"/>
                    <a:pt x="62" y="20"/>
                  </a:cubicBezTo>
                  <a:cubicBezTo>
                    <a:pt x="62" y="20"/>
                    <a:pt x="62" y="20"/>
                    <a:pt x="62" y="20"/>
                  </a:cubicBezTo>
                  <a:cubicBezTo>
                    <a:pt x="61" y="21"/>
                    <a:pt x="59" y="22"/>
                    <a:pt x="58" y="22"/>
                  </a:cubicBezTo>
                  <a:cubicBezTo>
                    <a:pt x="58" y="27"/>
                    <a:pt x="58" y="27"/>
                    <a:pt x="58" y="27"/>
                  </a:cubicBezTo>
                  <a:cubicBezTo>
                    <a:pt x="62" y="31"/>
                    <a:pt x="62" y="31"/>
                    <a:pt x="62" y="31"/>
                  </a:cubicBezTo>
                  <a:cubicBezTo>
                    <a:pt x="62" y="46"/>
                    <a:pt x="62" y="46"/>
                    <a:pt x="62" y="46"/>
                  </a:cubicBezTo>
                  <a:cubicBezTo>
                    <a:pt x="46" y="46"/>
                    <a:pt x="46" y="46"/>
                    <a:pt x="46" y="46"/>
                  </a:cubicBezTo>
                  <a:cubicBezTo>
                    <a:pt x="46" y="31"/>
                    <a:pt x="46" y="31"/>
                    <a:pt x="46" y="31"/>
                  </a:cubicBezTo>
                  <a:cubicBezTo>
                    <a:pt x="49" y="27"/>
                    <a:pt x="49" y="27"/>
                    <a:pt x="49" y="27"/>
                  </a:cubicBezTo>
                  <a:cubicBezTo>
                    <a:pt x="49" y="22"/>
                    <a:pt x="49" y="22"/>
                    <a:pt x="49" y="22"/>
                  </a:cubicBezTo>
                  <a:cubicBezTo>
                    <a:pt x="48" y="22"/>
                    <a:pt x="47" y="21"/>
                    <a:pt x="46" y="20"/>
                  </a:cubicBezTo>
                  <a:cubicBezTo>
                    <a:pt x="46" y="20"/>
                    <a:pt x="46" y="20"/>
                    <a:pt x="46" y="20"/>
                  </a:cubicBezTo>
                  <a:cubicBezTo>
                    <a:pt x="43" y="18"/>
                    <a:pt x="42" y="15"/>
                    <a:pt x="42" y="12"/>
                  </a:cubicBezTo>
                  <a:cubicBezTo>
                    <a:pt x="42" y="9"/>
                    <a:pt x="43" y="6"/>
                    <a:pt x="46" y="4"/>
                  </a:cubicBezTo>
                  <a:cubicBezTo>
                    <a:pt x="46" y="4"/>
                    <a:pt x="46" y="4"/>
                    <a:pt x="46" y="4"/>
                  </a:cubicBezTo>
                  <a:cubicBezTo>
                    <a:pt x="48" y="2"/>
                    <a:pt x="50" y="0"/>
                    <a:pt x="54" y="0"/>
                  </a:cubicBezTo>
                  <a:close/>
                  <a:moveTo>
                    <a:pt x="59" y="6"/>
                  </a:moveTo>
                  <a:cubicBezTo>
                    <a:pt x="58" y="5"/>
                    <a:pt x="56" y="4"/>
                    <a:pt x="54" y="4"/>
                  </a:cubicBezTo>
                  <a:cubicBezTo>
                    <a:pt x="51" y="4"/>
                    <a:pt x="49" y="5"/>
                    <a:pt x="48" y="6"/>
                  </a:cubicBezTo>
                  <a:cubicBezTo>
                    <a:pt x="46" y="8"/>
                    <a:pt x="45" y="10"/>
                    <a:pt x="45" y="12"/>
                  </a:cubicBezTo>
                  <a:cubicBezTo>
                    <a:pt x="45" y="14"/>
                    <a:pt x="46" y="16"/>
                    <a:pt x="48" y="18"/>
                  </a:cubicBezTo>
                  <a:cubicBezTo>
                    <a:pt x="48" y="18"/>
                    <a:pt x="49" y="18"/>
                    <a:pt x="49" y="19"/>
                  </a:cubicBezTo>
                  <a:cubicBezTo>
                    <a:pt x="49" y="12"/>
                    <a:pt x="49" y="12"/>
                    <a:pt x="49" y="12"/>
                  </a:cubicBezTo>
                  <a:cubicBezTo>
                    <a:pt x="58" y="12"/>
                    <a:pt x="58" y="12"/>
                    <a:pt x="58" y="12"/>
                  </a:cubicBezTo>
                  <a:cubicBezTo>
                    <a:pt x="58" y="19"/>
                    <a:pt x="58" y="19"/>
                    <a:pt x="58" y="19"/>
                  </a:cubicBezTo>
                  <a:cubicBezTo>
                    <a:pt x="58" y="18"/>
                    <a:pt x="59" y="18"/>
                    <a:pt x="59" y="18"/>
                  </a:cubicBezTo>
                  <a:cubicBezTo>
                    <a:pt x="61" y="16"/>
                    <a:pt x="62" y="14"/>
                    <a:pt x="62" y="12"/>
                  </a:cubicBezTo>
                  <a:cubicBezTo>
                    <a:pt x="62" y="10"/>
                    <a:pt x="61" y="8"/>
                    <a:pt x="59" y="6"/>
                  </a:cubicBezTo>
                  <a:close/>
                  <a:moveTo>
                    <a:pt x="23" y="0"/>
                  </a:moveTo>
                  <a:cubicBezTo>
                    <a:pt x="26" y="0"/>
                    <a:pt x="29" y="2"/>
                    <a:pt x="31" y="4"/>
                  </a:cubicBezTo>
                  <a:cubicBezTo>
                    <a:pt x="31" y="4"/>
                    <a:pt x="31" y="4"/>
                    <a:pt x="31" y="4"/>
                  </a:cubicBezTo>
                  <a:cubicBezTo>
                    <a:pt x="33" y="6"/>
                    <a:pt x="35" y="9"/>
                    <a:pt x="35" y="12"/>
                  </a:cubicBezTo>
                  <a:cubicBezTo>
                    <a:pt x="35" y="15"/>
                    <a:pt x="33" y="18"/>
                    <a:pt x="31" y="20"/>
                  </a:cubicBezTo>
                  <a:cubicBezTo>
                    <a:pt x="31" y="20"/>
                    <a:pt x="31" y="20"/>
                    <a:pt x="31" y="20"/>
                  </a:cubicBezTo>
                  <a:cubicBezTo>
                    <a:pt x="30" y="21"/>
                    <a:pt x="29" y="22"/>
                    <a:pt x="27" y="22"/>
                  </a:cubicBezTo>
                  <a:cubicBezTo>
                    <a:pt x="27" y="27"/>
                    <a:pt x="27" y="27"/>
                    <a:pt x="27" y="27"/>
                  </a:cubicBezTo>
                  <a:cubicBezTo>
                    <a:pt x="31" y="31"/>
                    <a:pt x="31" y="31"/>
                    <a:pt x="31" y="31"/>
                  </a:cubicBezTo>
                  <a:cubicBezTo>
                    <a:pt x="31" y="46"/>
                    <a:pt x="31" y="46"/>
                    <a:pt x="31" y="46"/>
                  </a:cubicBezTo>
                  <a:cubicBezTo>
                    <a:pt x="16" y="46"/>
                    <a:pt x="16" y="46"/>
                    <a:pt x="16" y="46"/>
                  </a:cubicBezTo>
                  <a:cubicBezTo>
                    <a:pt x="16" y="31"/>
                    <a:pt x="16" y="31"/>
                    <a:pt x="16" y="31"/>
                  </a:cubicBezTo>
                  <a:cubicBezTo>
                    <a:pt x="19" y="27"/>
                    <a:pt x="19" y="27"/>
                    <a:pt x="19" y="27"/>
                  </a:cubicBezTo>
                  <a:cubicBezTo>
                    <a:pt x="19" y="22"/>
                    <a:pt x="19" y="22"/>
                    <a:pt x="19" y="22"/>
                  </a:cubicBezTo>
                  <a:cubicBezTo>
                    <a:pt x="17" y="22"/>
                    <a:pt x="16" y="21"/>
                    <a:pt x="15" y="20"/>
                  </a:cubicBezTo>
                  <a:cubicBezTo>
                    <a:pt x="15" y="20"/>
                    <a:pt x="15" y="20"/>
                    <a:pt x="15" y="20"/>
                  </a:cubicBezTo>
                  <a:cubicBezTo>
                    <a:pt x="13" y="18"/>
                    <a:pt x="12" y="15"/>
                    <a:pt x="12" y="12"/>
                  </a:cubicBezTo>
                  <a:cubicBezTo>
                    <a:pt x="12" y="9"/>
                    <a:pt x="13" y="6"/>
                    <a:pt x="15" y="4"/>
                  </a:cubicBezTo>
                  <a:cubicBezTo>
                    <a:pt x="15" y="4"/>
                    <a:pt x="15" y="4"/>
                    <a:pt x="15" y="4"/>
                  </a:cubicBezTo>
                  <a:cubicBezTo>
                    <a:pt x="17" y="2"/>
                    <a:pt x="20" y="0"/>
                    <a:pt x="23" y="0"/>
                  </a:cubicBezTo>
                  <a:close/>
                  <a:moveTo>
                    <a:pt x="29" y="6"/>
                  </a:moveTo>
                  <a:cubicBezTo>
                    <a:pt x="27" y="5"/>
                    <a:pt x="25" y="4"/>
                    <a:pt x="23" y="4"/>
                  </a:cubicBezTo>
                  <a:cubicBezTo>
                    <a:pt x="21" y="4"/>
                    <a:pt x="19" y="5"/>
                    <a:pt x="17" y="6"/>
                  </a:cubicBezTo>
                  <a:cubicBezTo>
                    <a:pt x="16" y="8"/>
                    <a:pt x="15" y="10"/>
                    <a:pt x="15" y="12"/>
                  </a:cubicBezTo>
                  <a:cubicBezTo>
                    <a:pt x="15" y="14"/>
                    <a:pt x="16" y="16"/>
                    <a:pt x="17" y="18"/>
                  </a:cubicBezTo>
                  <a:cubicBezTo>
                    <a:pt x="18" y="18"/>
                    <a:pt x="18" y="18"/>
                    <a:pt x="19" y="19"/>
                  </a:cubicBezTo>
                  <a:cubicBezTo>
                    <a:pt x="19" y="12"/>
                    <a:pt x="19" y="12"/>
                    <a:pt x="19" y="12"/>
                  </a:cubicBezTo>
                  <a:cubicBezTo>
                    <a:pt x="27" y="12"/>
                    <a:pt x="27" y="12"/>
                    <a:pt x="27" y="12"/>
                  </a:cubicBezTo>
                  <a:cubicBezTo>
                    <a:pt x="27" y="19"/>
                    <a:pt x="27" y="19"/>
                    <a:pt x="27" y="19"/>
                  </a:cubicBezTo>
                  <a:cubicBezTo>
                    <a:pt x="28" y="18"/>
                    <a:pt x="28" y="18"/>
                    <a:pt x="29" y="18"/>
                  </a:cubicBezTo>
                  <a:cubicBezTo>
                    <a:pt x="30" y="16"/>
                    <a:pt x="31" y="14"/>
                    <a:pt x="31" y="12"/>
                  </a:cubicBezTo>
                  <a:cubicBezTo>
                    <a:pt x="31" y="10"/>
                    <a:pt x="30" y="8"/>
                    <a:pt x="29" y="6"/>
                  </a:cubicBezTo>
                  <a:close/>
                  <a:moveTo>
                    <a:pt x="22" y="75"/>
                  </a:moveTo>
                  <a:cubicBezTo>
                    <a:pt x="22" y="156"/>
                    <a:pt x="22" y="156"/>
                    <a:pt x="22" y="156"/>
                  </a:cubicBezTo>
                  <a:cubicBezTo>
                    <a:pt x="144" y="156"/>
                    <a:pt x="144" y="156"/>
                    <a:pt x="144" y="156"/>
                  </a:cubicBezTo>
                  <a:cubicBezTo>
                    <a:pt x="144" y="75"/>
                    <a:pt x="144" y="75"/>
                    <a:pt x="144" y="75"/>
                  </a:cubicBezTo>
                  <a:cubicBezTo>
                    <a:pt x="22" y="75"/>
                    <a:pt x="22" y="75"/>
                    <a:pt x="22" y="75"/>
                  </a:cubicBezTo>
                  <a:close/>
                  <a:moveTo>
                    <a:pt x="146" y="64"/>
                  </a:moveTo>
                  <a:cubicBezTo>
                    <a:pt x="22" y="64"/>
                    <a:pt x="22" y="64"/>
                    <a:pt x="22" y="64"/>
                  </a:cubicBezTo>
                  <a:cubicBezTo>
                    <a:pt x="19" y="64"/>
                    <a:pt x="17" y="65"/>
                    <a:pt x="16" y="67"/>
                  </a:cubicBezTo>
                  <a:cubicBezTo>
                    <a:pt x="14" y="68"/>
                    <a:pt x="14" y="70"/>
                    <a:pt x="14" y="72"/>
                  </a:cubicBezTo>
                  <a:cubicBezTo>
                    <a:pt x="14" y="161"/>
                    <a:pt x="14" y="161"/>
                    <a:pt x="14" y="161"/>
                  </a:cubicBezTo>
                  <a:cubicBezTo>
                    <a:pt x="14" y="163"/>
                    <a:pt x="14" y="165"/>
                    <a:pt x="16" y="166"/>
                  </a:cubicBezTo>
                  <a:cubicBezTo>
                    <a:pt x="17" y="168"/>
                    <a:pt x="19" y="169"/>
                    <a:pt x="22" y="169"/>
                  </a:cubicBezTo>
                  <a:cubicBezTo>
                    <a:pt x="146" y="169"/>
                    <a:pt x="146" y="169"/>
                    <a:pt x="146" y="169"/>
                  </a:cubicBezTo>
                  <a:cubicBezTo>
                    <a:pt x="148" y="169"/>
                    <a:pt x="150" y="168"/>
                    <a:pt x="152" y="166"/>
                  </a:cubicBezTo>
                  <a:cubicBezTo>
                    <a:pt x="153" y="165"/>
                    <a:pt x="154" y="163"/>
                    <a:pt x="154" y="161"/>
                  </a:cubicBezTo>
                  <a:cubicBezTo>
                    <a:pt x="154" y="72"/>
                    <a:pt x="154" y="72"/>
                    <a:pt x="154" y="72"/>
                  </a:cubicBezTo>
                  <a:cubicBezTo>
                    <a:pt x="154" y="70"/>
                    <a:pt x="153" y="68"/>
                    <a:pt x="152" y="67"/>
                  </a:cubicBezTo>
                  <a:cubicBezTo>
                    <a:pt x="150" y="65"/>
                    <a:pt x="148" y="64"/>
                    <a:pt x="146" y="64"/>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Tree>
    <p:extLst>
      <p:ext uri="{BB962C8B-B14F-4D97-AF65-F5344CB8AC3E}">
        <p14:creationId xmlns:p14="http://schemas.microsoft.com/office/powerpoint/2010/main" val="2079698704"/>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0D98A0A7-16A2-492D-A55A-19B5647E7119}"/>
              </a:ext>
            </a:extLst>
          </p:cNvPr>
          <p:cNvGrpSpPr/>
          <p:nvPr/>
        </p:nvGrpSpPr>
        <p:grpSpPr>
          <a:xfrm>
            <a:off x="2360923" y="2824237"/>
            <a:ext cx="9109012" cy="1384995"/>
            <a:chOff x="4933525" y="2542866"/>
            <a:chExt cx="9109012" cy="1384995"/>
          </a:xfrm>
        </p:grpSpPr>
        <p:sp>
          <p:nvSpPr>
            <p:cNvPr id="14" name="六边形 13">
              <a:extLst>
                <a:ext uri="{FF2B5EF4-FFF2-40B4-BE49-F238E27FC236}">
                  <a16:creationId xmlns:a16="http://schemas.microsoft.com/office/drawing/2014/main" id="{72A76738-ACC9-4AF5-9D4A-1E41F804D578}"/>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微软雅黑" pitchFamily="34" charset="-122"/>
                  <a:ea typeface="微软雅黑" pitchFamily="34" charset="-122"/>
                </a:rPr>
                <a:t>ESP</a:t>
              </a:r>
              <a:endParaRPr lang="zh-CN" altLang="en-US" sz="2800" b="1" dirty="0">
                <a:solidFill>
                  <a:schemeClr val="bg1"/>
                </a:solidFill>
                <a:latin typeface="微软雅黑" pitchFamily="34" charset="-122"/>
                <a:ea typeface="微软雅黑" pitchFamily="34" charset="-122"/>
              </a:endParaRPr>
            </a:p>
          </p:txBody>
        </p:sp>
        <p:sp>
          <p:nvSpPr>
            <p:cNvPr id="11" name="文本框 7">
              <a:extLst>
                <a:ext uri="{FF2B5EF4-FFF2-40B4-BE49-F238E27FC236}">
                  <a16:creationId xmlns:a16="http://schemas.microsoft.com/office/drawing/2014/main" id="{27D28173-21BD-44A9-8B20-1EA8EF69418B}"/>
                </a:ext>
              </a:extLst>
            </p:cNvPr>
            <p:cNvSpPr txBox="1">
              <a:spLocks noChangeArrowheads="1"/>
            </p:cNvSpPr>
            <p:nvPr/>
          </p:nvSpPr>
          <p:spPr bwMode="auto">
            <a:xfrm>
              <a:off x="6984268" y="2542866"/>
              <a:ext cx="705826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rPr>
                <a:t>栈指针寄存器</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zh-CN" sz="2800" dirty="0">
                  <a:solidFill>
                    <a:schemeClr val="tx1">
                      <a:lumMod val="75000"/>
                      <a:lumOff val="25000"/>
                    </a:schemeClr>
                  </a:solidFill>
                  <a:latin typeface="Times New Roman" panose="02020603050405020304" pitchFamily="18" charset="0"/>
                  <a:cs typeface="Times New Roman" panose="02020603050405020304" pitchFamily="18" charset="0"/>
                </a:rPr>
                <a:t>extended stack pointer</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），其内存放着一个指针，该指针永远指向系统栈最上面一个栈帧的栈顶。</a:t>
              </a:r>
              <a:endParaRPr lang="zh-CN" alt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2" name="直接连接符 11">
              <a:extLst>
                <a:ext uri="{FF2B5EF4-FFF2-40B4-BE49-F238E27FC236}">
                  <a16:creationId xmlns:a16="http://schemas.microsoft.com/office/drawing/2014/main"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35C1935A-C738-40F2-BBEB-DD17E5F1288C}"/>
              </a:ext>
            </a:extLst>
          </p:cNvPr>
          <p:cNvGrpSpPr/>
          <p:nvPr/>
        </p:nvGrpSpPr>
        <p:grpSpPr>
          <a:xfrm>
            <a:off x="2324919" y="4556491"/>
            <a:ext cx="9145016" cy="1384995"/>
            <a:chOff x="4897521" y="2379590"/>
            <a:chExt cx="9145016" cy="1384995"/>
          </a:xfrm>
        </p:grpSpPr>
        <p:sp>
          <p:nvSpPr>
            <p:cNvPr id="16" name="六边形 15">
              <a:extLst>
                <a:ext uri="{FF2B5EF4-FFF2-40B4-BE49-F238E27FC236}">
                  <a16:creationId xmlns:a16="http://schemas.microsoft.com/office/drawing/2014/main" id="{B8DEC9E8-4390-462F-ACFD-92E59FEA8397}"/>
                </a:ext>
              </a:extLst>
            </p:cNvPr>
            <p:cNvSpPr/>
            <p:nvPr/>
          </p:nvSpPr>
          <p:spPr>
            <a:xfrm>
              <a:off x="4897521" y="2542866"/>
              <a:ext cx="1263418"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微软雅黑" pitchFamily="34" charset="-122"/>
                  <a:ea typeface="微软雅黑" pitchFamily="34" charset="-122"/>
                </a:rPr>
                <a:t>EBP</a:t>
              </a:r>
              <a:endParaRPr lang="zh-CN" altLang="en-US" sz="2800" b="1" dirty="0">
                <a:solidFill>
                  <a:schemeClr val="bg1"/>
                </a:solidFill>
                <a:latin typeface="微软雅黑" pitchFamily="34" charset="-122"/>
                <a:ea typeface="微软雅黑" pitchFamily="34" charset="-122"/>
              </a:endParaRPr>
            </a:p>
          </p:txBody>
        </p:sp>
        <p:sp>
          <p:nvSpPr>
            <p:cNvPr id="17" name="文本框 7">
              <a:extLst>
                <a:ext uri="{FF2B5EF4-FFF2-40B4-BE49-F238E27FC236}">
                  <a16:creationId xmlns:a16="http://schemas.microsoft.com/office/drawing/2014/main" id="{7D3D2013-828A-4DCC-8760-E3EC4A80B3B0}"/>
                </a:ext>
              </a:extLst>
            </p:cNvPr>
            <p:cNvSpPr txBox="1">
              <a:spLocks noChangeArrowheads="1"/>
            </p:cNvSpPr>
            <p:nvPr/>
          </p:nvSpPr>
          <p:spPr bwMode="auto">
            <a:xfrm>
              <a:off x="6984268" y="2379590"/>
              <a:ext cx="705826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rPr>
                <a:t>基址指针寄存器</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zh-CN" sz="2800" dirty="0">
                  <a:solidFill>
                    <a:schemeClr val="tx1">
                      <a:lumMod val="75000"/>
                      <a:lumOff val="25000"/>
                    </a:schemeClr>
                  </a:solidFill>
                  <a:latin typeface="Times New Roman" panose="02020603050405020304" pitchFamily="18" charset="0"/>
                  <a:cs typeface="Times New Roman" panose="02020603050405020304" pitchFamily="18" charset="0"/>
                </a:rPr>
                <a:t>extended base pointer</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），其内存放着一个指针，该指针永远指向系统栈最上面一个栈帧的底部。</a:t>
              </a:r>
              <a:endParaRPr lang="zh-CN" alt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8" name="直接连接符 17">
              <a:extLst>
                <a:ext uri="{FF2B5EF4-FFF2-40B4-BE49-F238E27FC236}">
                  <a16:creationId xmlns:a16="http://schemas.microsoft.com/office/drawing/2014/main"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1209166" y="950099"/>
            <a:ext cx="10440418" cy="1772793"/>
          </a:xfrm>
          <a:prstGeom prst="rect">
            <a:avLst/>
          </a:prstGeom>
        </p:spPr>
        <p:txBody>
          <a:bodyPr wrap="square">
            <a:spAutoFit/>
          </a:bodyPr>
          <a:lstStyle/>
          <a:p>
            <a:pPr marL="342900" indent="-342900">
              <a:lnSpc>
                <a:spcPct val="130000"/>
              </a:lnSpc>
              <a:buClr>
                <a:srgbClr val="007DFA"/>
              </a:buClr>
              <a:buFont typeface="Wingdings" panose="05000000000000000000" pitchFamily="2" charset="2"/>
              <a:buChar char="n"/>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每一个函数独占自己的栈帧空间。当前正在运行的函数的栈帧总是在栈顶。</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Win32</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系统提供两个特殊的寄存器用于标识位于</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系统栈顶端的栈帧</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460312079"/>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077827" y="1132849"/>
            <a:ext cx="10657184" cy="825883"/>
          </a:xfrm>
          <a:prstGeom prst="rect">
            <a:avLst/>
          </a:prstGeom>
          <a:noFill/>
        </p:spPr>
        <p:txBody>
          <a:bodyPr wrap="square" lIns="86376" tIns="43188" rIns="86376" bIns="43188" rtlCol="0">
            <a:spAutoFit/>
          </a:bodyPr>
          <a:lstStyle/>
          <a:p>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之间的内存空间为当前栈帧，</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标识了当前栈帧的底部，</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标识了当前栈帧的顶部。</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 name="组合 4">
            <a:extLst>
              <a:ext uri="{FF2B5EF4-FFF2-40B4-BE49-F238E27FC236}">
                <a16:creationId xmlns:a16="http://schemas.microsoft.com/office/drawing/2014/main" id="{481363C0-8AA0-48EC-88CC-FF8C4B3301F8}"/>
              </a:ext>
            </a:extLst>
          </p:cNvPr>
          <p:cNvGrpSpPr/>
          <p:nvPr/>
        </p:nvGrpSpPr>
        <p:grpSpPr>
          <a:xfrm>
            <a:off x="668735" y="519981"/>
            <a:ext cx="2147050" cy="519471"/>
            <a:chOff x="596727" y="864606"/>
            <a:chExt cx="2147050" cy="519471"/>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864606"/>
              <a:ext cx="2147050" cy="519471"/>
              <a:chOff x="1420106" y="1392120"/>
              <a:chExt cx="2147050" cy="51947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513529" y="887198"/>
                <a:ext cx="508859" cy="1539925"/>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1968759" y="1392120"/>
                <a:ext cx="1598397"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函数栈帧</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27" name="Freeform 457">
              <a:extLst>
                <a:ext uri="{FF2B5EF4-FFF2-40B4-BE49-F238E27FC236}">
                  <a16:creationId xmlns:a16="http://schemas.microsoft.com/office/drawing/2014/main" id="{CCA638BE-EE1D-4DC2-AEF2-5FFF2415D604}"/>
                </a:ext>
              </a:extLst>
            </p:cNvPr>
            <p:cNvSpPr>
              <a:spLocks noEditPoints="1"/>
            </p:cNvSpPr>
            <p:nvPr/>
          </p:nvSpPr>
          <p:spPr bwMode="auto">
            <a:xfrm>
              <a:off x="777125" y="941278"/>
              <a:ext cx="268452" cy="376735"/>
            </a:xfrm>
            <a:custGeom>
              <a:avLst/>
              <a:gdLst>
                <a:gd name="T0" fmla="*/ 161 w 167"/>
                <a:gd name="T1" fmla="*/ 176 h 234"/>
                <a:gd name="T2" fmla="*/ 7 w 167"/>
                <a:gd name="T3" fmla="*/ 57 h 234"/>
                <a:gd name="T4" fmla="*/ 152 w 167"/>
                <a:gd name="T5" fmla="*/ 214 h 234"/>
                <a:gd name="T6" fmla="*/ 137 w 167"/>
                <a:gd name="T7" fmla="*/ 188 h 234"/>
                <a:gd name="T8" fmla="*/ 133 w 167"/>
                <a:gd name="T9" fmla="*/ 222 h 234"/>
                <a:gd name="T10" fmla="*/ 138 w 167"/>
                <a:gd name="T11" fmla="*/ 228 h 234"/>
                <a:gd name="T12" fmla="*/ 148 w 167"/>
                <a:gd name="T13" fmla="*/ 215 h 234"/>
                <a:gd name="T14" fmla="*/ 122 w 167"/>
                <a:gd name="T15" fmla="*/ 230 h 234"/>
                <a:gd name="T16" fmla="*/ 122 w 167"/>
                <a:gd name="T17" fmla="*/ 203 h 234"/>
                <a:gd name="T18" fmla="*/ 106 w 167"/>
                <a:gd name="T19" fmla="*/ 214 h 234"/>
                <a:gd name="T20" fmla="*/ 120 w 167"/>
                <a:gd name="T21" fmla="*/ 228 h 234"/>
                <a:gd name="T22" fmla="*/ 110 w 167"/>
                <a:gd name="T23" fmla="*/ 222 h 234"/>
                <a:gd name="T24" fmla="*/ 84 w 167"/>
                <a:gd name="T25" fmla="*/ 234 h 234"/>
                <a:gd name="T26" fmla="*/ 88 w 167"/>
                <a:gd name="T27" fmla="*/ 212 h 234"/>
                <a:gd name="T28" fmla="*/ 80 w 167"/>
                <a:gd name="T29" fmla="*/ 207 h 234"/>
                <a:gd name="T30" fmla="*/ 76 w 167"/>
                <a:gd name="T31" fmla="*/ 230 h 234"/>
                <a:gd name="T32" fmla="*/ 78 w 167"/>
                <a:gd name="T33" fmla="*/ 216 h 234"/>
                <a:gd name="T34" fmla="*/ 92 w 167"/>
                <a:gd name="T35" fmla="*/ 222 h 234"/>
                <a:gd name="T36" fmla="*/ 62 w 167"/>
                <a:gd name="T37" fmla="*/ 214 h 234"/>
                <a:gd name="T38" fmla="*/ 46 w 167"/>
                <a:gd name="T39" fmla="*/ 188 h 234"/>
                <a:gd name="T40" fmla="*/ 42 w 167"/>
                <a:gd name="T41" fmla="*/ 222 h 234"/>
                <a:gd name="T42" fmla="*/ 48 w 167"/>
                <a:gd name="T43" fmla="*/ 228 h 234"/>
                <a:gd name="T44" fmla="*/ 58 w 167"/>
                <a:gd name="T45" fmla="*/ 215 h 234"/>
                <a:gd name="T46" fmla="*/ 31 w 167"/>
                <a:gd name="T47" fmla="*/ 230 h 234"/>
                <a:gd name="T48" fmla="*/ 31 w 167"/>
                <a:gd name="T49" fmla="*/ 203 h 234"/>
                <a:gd name="T50" fmla="*/ 15 w 167"/>
                <a:gd name="T51" fmla="*/ 214 h 234"/>
                <a:gd name="T52" fmla="*/ 29 w 167"/>
                <a:gd name="T53" fmla="*/ 228 h 234"/>
                <a:gd name="T54" fmla="*/ 19 w 167"/>
                <a:gd name="T55" fmla="*/ 222 h 234"/>
                <a:gd name="T56" fmla="*/ 144 w 167"/>
                <a:gd name="T57" fmla="*/ 0 h 234"/>
                <a:gd name="T58" fmla="*/ 148 w 167"/>
                <a:gd name="T59" fmla="*/ 22 h 234"/>
                <a:gd name="T60" fmla="*/ 140 w 167"/>
                <a:gd name="T61" fmla="*/ 27 h 234"/>
                <a:gd name="T62" fmla="*/ 136 w 167"/>
                <a:gd name="T63" fmla="*/ 4 h 234"/>
                <a:gd name="T64" fmla="*/ 138 w 167"/>
                <a:gd name="T65" fmla="*/ 18 h 234"/>
                <a:gd name="T66" fmla="*/ 152 w 167"/>
                <a:gd name="T67" fmla="*/ 12 h 234"/>
                <a:gd name="T68" fmla="*/ 122 w 167"/>
                <a:gd name="T69" fmla="*/ 20 h 234"/>
                <a:gd name="T70" fmla="*/ 107 w 167"/>
                <a:gd name="T71" fmla="*/ 46 h 234"/>
                <a:gd name="T72" fmla="*/ 103 w 167"/>
                <a:gd name="T73" fmla="*/ 12 h 234"/>
                <a:gd name="T74" fmla="*/ 108 w 167"/>
                <a:gd name="T75" fmla="*/ 6 h 234"/>
                <a:gd name="T76" fmla="*/ 118 w 167"/>
                <a:gd name="T77" fmla="*/ 19 h 234"/>
                <a:gd name="T78" fmla="*/ 92 w 167"/>
                <a:gd name="T79" fmla="*/ 4 h 234"/>
                <a:gd name="T80" fmla="*/ 92 w 167"/>
                <a:gd name="T81" fmla="*/ 31 h 234"/>
                <a:gd name="T82" fmla="*/ 76 w 167"/>
                <a:gd name="T83" fmla="*/ 20 h 234"/>
                <a:gd name="T84" fmla="*/ 90 w 167"/>
                <a:gd name="T85" fmla="*/ 6 h 234"/>
                <a:gd name="T86" fmla="*/ 80 w 167"/>
                <a:gd name="T87" fmla="*/ 12 h 234"/>
                <a:gd name="T88" fmla="*/ 54 w 167"/>
                <a:gd name="T89" fmla="*/ 0 h 234"/>
                <a:gd name="T90" fmla="*/ 58 w 167"/>
                <a:gd name="T91" fmla="*/ 22 h 234"/>
                <a:gd name="T92" fmla="*/ 49 w 167"/>
                <a:gd name="T93" fmla="*/ 27 h 234"/>
                <a:gd name="T94" fmla="*/ 46 w 167"/>
                <a:gd name="T95" fmla="*/ 4 h 234"/>
                <a:gd name="T96" fmla="*/ 48 w 167"/>
                <a:gd name="T97" fmla="*/ 18 h 234"/>
                <a:gd name="T98" fmla="*/ 62 w 167"/>
                <a:gd name="T99" fmla="*/ 12 h 234"/>
                <a:gd name="T100" fmla="*/ 31 w 167"/>
                <a:gd name="T101" fmla="*/ 20 h 234"/>
                <a:gd name="T102" fmla="*/ 16 w 167"/>
                <a:gd name="T103" fmla="*/ 46 h 234"/>
                <a:gd name="T104" fmla="*/ 12 w 167"/>
                <a:gd name="T105" fmla="*/ 12 h 234"/>
                <a:gd name="T106" fmla="*/ 17 w 167"/>
                <a:gd name="T107" fmla="*/ 6 h 234"/>
                <a:gd name="T108" fmla="*/ 27 w 167"/>
                <a:gd name="T109" fmla="*/ 19 h 234"/>
                <a:gd name="T110" fmla="*/ 144 w 167"/>
                <a:gd name="T111" fmla="*/ 156 h 234"/>
                <a:gd name="T112" fmla="*/ 14 w 167"/>
                <a:gd name="T113" fmla="*/ 72 h 234"/>
                <a:gd name="T114" fmla="*/ 154 w 167"/>
                <a:gd name="T115" fmla="*/ 16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7" h="234">
                  <a:moveTo>
                    <a:pt x="22" y="51"/>
                  </a:moveTo>
                  <a:cubicBezTo>
                    <a:pt x="146" y="51"/>
                    <a:pt x="146" y="51"/>
                    <a:pt x="146" y="51"/>
                  </a:cubicBezTo>
                  <a:cubicBezTo>
                    <a:pt x="152" y="51"/>
                    <a:pt x="157" y="54"/>
                    <a:pt x="161" y="57"/>
                  </a:cubicBezTo>
                  <a:cubicBezTo>
                    <a:pt x="165" y="61"/>
                    <a:pt x="167" y="67"/>
                    <a:pt x="167" y="72"/>
                  </a:cubicBezTo>
                  <a:cubicBezTo>
                    <a:pt x="167" y="161"/>
                    <a:pt x="167" y="161"/>
                    <a:pt x="167" y="161"/>
                  </a:cubicBezTo>
                  <a:cubicBezTo>
                    <a:pt x="167" y="167"/>
                    <a:pt x="165" y="172"/>
                    <a:pt x="161" y="176"/>
                  </a:cubicBezTo>
                  <a:cubicBezTo>
                    <a:pt x="157" y="180"/>
                    <a:pt x="152" y="182"/>
                    <a:pt x="146" y="182"/>
                  </a:cubicBezTo>
                  <a:cubicBezTo>
                    <a:pt x="22" y="182"/>
                    <a:pt x="22" y="182"/>
                    <a:pt x="22" y="182"/>
                  </a:cubicBezTo>
                  <a:cubicBezTo>
                    <a:pt x="16" y="182"/>
                    <a:pt x="10" y="180"/>
                    <a:pt x="7" y="176"/>
                  </a:cubicBezTo>
                  <a:cubicBezTo>
                    <a:pt x="3" y="172"/>
                    <a:pt x="0" y="167"/>
                    <a:pt x="0" y="161"/>
                  </a:cubicBezTo>
                  <a:cubicBezTo>
                    <a:pt x="0" y="72"/>
                    <a:pt x="0" y="72"/>
                    <a:pt x="0" y="72"/>
                  </a:cubicBezTo>
                  <a:cubicBezTo>
                    <a:pt x="0" y="67"/>
                    <a:pt x="3" y="61"/>
                    <a:pt x="7" y="57"/>
                  </a:cubicBezTo>
                  <a:cubicBezTo>
                    <a:pt x="10" y="54"/>
                    <a:pt x="16" y="51"/>
                    <a:pt x="22" y="51"/>
                  </a:cubicBezTo>
                  <a:close/>
                  <a:moveTo>
                    <a:pt x="144" y="234"/>
                  </a:moveTo>
                  <a:cubicBezTo>
                    <a:pt x="147" y="234"/>
                    <a:pt x="150" y="232"/>
                    <a:pt x="152" y="230"/>
                  </a:cubicBezTo>
                  <a:cubicBezTo>
                    <a:pt x="152" y="230"/>
                    <a:pt x="152" y="230"/>
                    <a:pt x="152" y="230"/>
                  </a:cubicBezTo>
                  <a:cubicBezTo>
                    <a:pt x="154" y="228"/>
                    <a:pt x="155" y="225"/>
                    <a:pt x="155" y="222"/>
                  </a:cubicBezTo>
                  <a:cubicBezTo>
                    <a:pt x="155" y="219"/>
                    <a:pt x="154" y="216"/>
                    <a:pt x="152" y="214"/>
                  </a:cubicBezTo>
                  <a:cubicBezTo>
                    <a:pt x="152" y="214"/>
                    <a:pt x="152" y="214"/>
                    <a:pt x="152" y="214"/>
                  </a:cubicBezTo>
                  <a:cubicBezTo>
                    <a:pt x="151" y="213"/>
                    <a:pt x="150" y="212"/>
                    <a:pt x="148" y="212"/>
                  </a:cubicBezTo>
                  <a:cubicBezTo>
                    <a:pt x="148" y="207"/>
                    <a:pt x="148" y="207"/>
                    <a:pt x="148" y="207"/>
                  </a:cubicBezTo>
                  <a:cubicBezTo>
                    <a:pt x="152" y="203"/>
                    <a:pt x="152" y="203"/>
                    <a:pt x="152" y="203"/>
                  </a:cubicBezTo>
                  <a:cubicBezTo>
                    <a:pt x="152" y="188"/>
                    <a:pt x="152" y="188"/>
                    <a:pt x="152" y="188"/>
                  </a:cubicBezTo>
                  <a:cubicBezTo>
                    <a:pt x="137" y="188"/>
                    <a:pt x="137" y="188"/>
                    <a:pt x="137" y="188"/>
                  </a:cubicBezTo>
                  <a:cubicBezTo>
                    <a:pt x="137" y="203"/>
                    <a:pt x="137" y="203"/>
                    <a:pt x="137" y="203"/>
                  </a:cubicBezTo>
                  <a:cubicBezTo>
                    <a:pt x="140" y="207"/>
                    <a:pt x="140" y="207"/>
                    <a:pt x="140" y="207"/>
                  </a:cubicBezTo>
                  <a:cubicBezTo>
                    <a:pt x="140" y="212"/>
                    <a:pt x="140" y="212"/>
                    <a:pt x="140" y="212"/>
                  </a:cubicBezTo>
                  <a:cubicBezTo>
                    <a:pt x="138" y="212"/>
                    <a:pt x="137" y="213"/>
                    <a:pt x="136" y="214"/>
                  </a:cubicBezTo>
                  <a:cubicBezTo>
                    <a:pt x="136" y="214"/>
                    <a:pt x="136" y="214"/>
                    <a:pt x="136" y="214"/>
                  </a:cubicBezTo>
                  <a:cubicBezTo>
                    <a:pt x="134" y="216"/>
                    <a:pt x="133" y="219"/>
                    <a:pt x="133" y="222"/>
                  </a:cubicBezTo>
                  <a:cubicBezTo>
                    <a:pt x="133" y="225"/>
                    <a:pt x="134" y="228"/>
                    <a:pt x="136" y="230"/>
                  </a:cubicBezTo>
                  <a:cubicBezTo>
                    <a:pt x="136" y="230"/>
                    <a:pt x="136" y="230"/>
                    <a:pt x="136" y="230"/>
                  </a:cubicBezTo>
                  <a:cubicBezTo>
                    <a:pt x="138" y="232"/>
                    <a:pt x="141" y="234"/>
                    <a:pt x="144" y="234"/>
                  </a:cubicBezTo>
                  <a:close/>
                  <a:moveTo>
                    <a:pt x="150" y="228"/>
                  </a:moveTo>
                  <a:cubicBezTo>
                    <a:pt x="148" y="229"/>
                    <a:pt x="146" y="230"/>
                    <a:pt x="144" y="230"/>
                  </a:cubicBezTo>
                  <a:cubicBezTo>
                    <a:pt x="142" y="230"/>
                    <a:pt x="140" y="229"/>
                    <a:pt x="138" y="228"/>
                  </a:cubicBezTo>
                  <a:cubicBezTo>
                    <a:pt x="137" y="226"/>
                    <a:pt x="136" y="224"/>
                    <a:pt x="136" y="222"/>
                  </a:cubicBezTo>
                  <a:cubicBezTo>
                    <a:pt x="136" y="220"/>
                    <a:pt x="137" y="218"/>
                    <a:pt x="138" y="216"/>
                  </a:cubicBezTo>
                  <a:cubicBezTo>
                    <a:pt x="139" y="216"/>
                    <a:pt x="139" y="216"/>
                    <a:pt x="140" y="215"/>
                  </a:cubicBezTo>
                  <a:cubicBezTo>
                    <a:pt x="140" y="222"/>
                    <a:pt x="140" y="222"/>
                    <a:pt x="140" y="222"/>
                  </a:cubicBezTo>
                  <a:cubicBezTo>
                    <a:pt x="148" y="222"/>
                    <a:pt x="148" y="222"/>
                    <a:pt x="148" y="222"/>
                  </a:cubicBezTo>
                  <a:cubicBezTo>
                    <a:pt x="148" y="215"/>
                    <a:pt x="148" y="215"/>
                    <a:pt x="148" y="215"/>
                  </a:cubicBezTo>
                  <a:cubicBezTo>
                    <a:pt x="149" y="215"/>
                    <a:pt x="149" y="216"/>
                    <a:pt x="150" y="216"/>
                  </a:cubicBezTo>
                  <a:cubicBezTo>
                    <a:pt x="151" y="218"/>
                    <a:pt x="152" y="220"/>
                    <a:pt x="152" y="222"/>
                  </a:cubicBezTo>
                  <a:cubicBezTo>
                    <a:pt x="152" y="224"/>
                    <a:pt x="151" y="226"/>
                    <a:pt x="150" y="228"/>
                  </a:cubicBezTo>
                  <a:close/>
                  <a:moveTo>
                    <a:pt x="114" y="234"/>
                  </a:moveTo>
                  <a:cubicBezTo>
                    <a:pt x="117" y="234"/>
                    <a:pt x="120" y="232"/>
                    <a:pt x="122" y="230"/>
                  </a:cubicBezTo>
                  <a:cubicBezTo>
                    <a:pt x="122" y="230"/>
                    <a:pt x="122" y="230"/>
                    <a:pt x="122" y="230"/>
                  </a:cubicBezTo>
                  <a:cubicBezTo>
                    <a:pt x="124" y="228"/>
                    <a:pt x="126" y="225"/>
                    <a:pt x="126" y="222"/>
                  </a:cubicBezTo>
                  <a:cubicBezTo>
                    <a:pt x="126" y="219"/>
                    <a:pt x="124" y="216"/>
                    <a:pt x="122" y="214"/>
                  </a:cubicBezTo>
                  <a:cubicBezTo>
                    <a:pt x="122" y="214"/>
                    <a:pt x="122" y="214"/>
                    <a:pt x="122" y="214"/>
                  </a:cubicBezTo>
                  <a:cubicBezTo>
                    <a:pt x="121" y="213"/>
                    <a:pt x="120" y="212"/>
                    <a:pt x="118" y="212"/>
                  </a:cubicBezTo>
                  <a:cubicBezTo>
                    <a:pt x="118" y="207"/>
                    <a:pt x="118" y="207"/>
                    <a:pt x="118" y="207"/>
                  </a:cubicBezTo>
                  <a:cubicBezTo>
                    <a:pt x="122" y="203"/>
                    <a:pt x="122" y="203"/>
                    <a:pt x="122" y="203"/>
                  </a:cubicBezTo>
                  <a:cubicBezTo>
                    <a:pt x="122" y="188"/>
                    <a:pt x="122" y="188"/>
                    <a:pt x="122" y="188"/>
                  </a:cubicBezTo>
                  <a:cubicBezTo>
                    <a:pt x="107" y="188"/>
                    <a:pt x="107" y="188"/>
                    <a:pt x="107" y="188"/>
                  </a:cubicBezTo>
                  <a:cubicBezTo>
                    <a:pt x="107" y="203"/>
                    <a:pt x="107" y="203"/>
                    <a:pt x="107" y="203"/>
                  </a:cubicBezTo>
                  <a:cubicBezTo>
                    <a:pt x="110" y="207"/>
                    <a:pt x="110" y="207"/>
                    <a:pt x="110" y="207"/>
                  </a:cubicBezTo>
                  <a:cubicBezTo>
                    <a:pt x="110" y="212"/>
                    <a:pt x="110" y="212"/>
                    <a:pt x="110" y="212"/>
                  </a:cubicBezTo>
                  <a:cubicBezTo>
                    <a:pt x="109" y="212"/>
                    <a:pt x="107" y="213"/>
                    <a:pt x="106" y="214"/>
                  </a:cubicBezTo>
                  <a:cubicBezTo>
                    <a:pt x="106" y="214"/>
                    <a:pt x="106" y="214"/>
                    <a:pt x="106" y="214"/>
                  </a:cubicBezTo>
                  <a:cubicBezTo>
                    <a:pt x="104" y="216"/>
                    <a:pt x="103" y="219"/>
                    <a:pt x="103" y="222"/>
                  </a:cubicBezTo>
                  <a:cubicBezTo>
                    <a:pt x="103" y="225"/>
                    <a:pt x="104" y="228"/>
                    <a:pt x="106" y="230"/>
                  </a:cubicBezTo>
                  <a:cubicBezTo>
                    <a:pt x="106" y="230"/>
                    <a:pt x="106" y="230"/>
                    <a:pt x="106" y="230"/>
                  </a:cubicBezTo>
                  <a:cubicBezTo>
                    <a:pt x="108" y="232"/>
                    <a:pt x="111" y="234"/>
                    <a:pt x="114" y="234"/>
                  </a:cubicBezTo>
                  <a:close/>
                  <a:moveTo>
                    <a:pt x="120" y="228"/>
                  </a:moveTo>
                  <a:cubicBezTo>
                    <a:pt x="119" y="229"/>
                    <a:pt x="116" y="230"/>
                    <a:pt x="114" y="230"/>
                  </a:cubicBezTo>
                  <a:cubicBezTo>
                    <a:pt x="112" y="230"/>
                    <a:pt x="110" y="229"/>
                    <a:pt x="108" y="228"/>
                  </a:cubicBezTo>
                  <a:cubicBezTo>
                    <a:pt x="107" y="226"/>
                    <a:pt x="106" y="224"/>
                    <a:pt x="106" y="222"/>
                  </a:cubicBezTo>
                  <a:cubicBezTo>
                    <a:pt x="106" y="220"/>
                    <a:pt x="107" y="218"/>
                    <a:pt x="108" y="216"/>
                  </a:cubicBezTo>
                  <a:cubicBezTo>
                    <a:pt x="109" y="216"/>
                    <a:pt x="109" y="216"/>
                    <a:pt x="110" y="215"/>
                  </a:cubicBezTo>
                  <a:cubicBezTo>
                    <a:pt x="110" y="222"/>
                    <a:pt x="110" y="222"/>
                    <a:pt x="110" y="222"/>
                  </a:cubicBezTo>
                  <a:cubicBezTo>
                    <a:pt x="118" y="222"/>
                    <a:pt x="118" y="222"/>
                    <a:pt x="118" y="222"/>
                  </a:cubicBezTo>
                  <a:cubicBezTo>
                    <a:pt x="118" y="215"/>
                    <a:pt x="118" y="215"/>
                    <a:pt x="118" y="215"/>
                  </a:cubicBezTo>
                  <a:cubicBezTo>
                    <a:pt x="119" y="215"/>
                    <a:pt x="120" y="216"/>
                    <a:pt x="120" y="216"/>
                  </a:cubicBezTo>
                  <a:cubicBezTo>
                    <a:pt x="121" y="218"/>
                    <a:pt x="122" y="220"/>
                    <a:pt x="122" y="222"/>
                  </a:cubicBezTo>
                  <a:cubicBezTo>
                    <a:pt x="122" y="224"/>
                    <a:pt x="121" y="226"/>
                    <a:pt x="120" y="228"/>
                  </a:cubicBezTo>
                  <a:close/>
                  <a:moveTo>
                    <a:pt x="84" y="234"/>
                  </a:moveTo>
                  <a:cubicBezTo>
                    <a:pt x="87" y="234"/>
                    <a:pt x="90" y="232"/>
                    <a:pt x="92" y="230"/>
                  </a:cubicBezTo>
                  <a:cubicBezTo>
                    <a:pt x="92" y="230"/>
                    <a:pt x="92" y="230"/>
                    <a:pt x="92" y="230"/>
                  </a:cubicBezTo>
                  <a:cubicBezTo>
                    <a:pt x="94" y="228"/>
                    <a:pt x="95" y="225"/>
                    <a:pt x="95" y="222"/>
                  </a:cubicBezTo>
                  <a:cubicBezTo>
                    <a:pt x="95" y="219"/>
                    <a:pt x="94" y="216"/>
                    <a:pt x="92" y="214"/>
                  </a:cubicBezTo>
                  <a:cubicBezTo>
                    <a:pt x="92" y="214"/>
                    <a:pt x="92" y="214"/>
                    <a:pt x="92" y="214"/>
                  </a:cubicBezTo>
                  <a:cubicBezTo>
                    <a:pt x="91" y="213"/>
                    <a:pt x="89" y="212"/>
                    <a:pt x="88" y="212"/>
                  </a:cubicBezTo>
                  <a:cubicBezTo>
                    <a:pt x="88" y="207"/>
                    <a:pt x="88" y="207"/>
                    <a:pt x="88" y="207"/>
                  </a:cubicBezTo>
                  <a:cubicBezTo>
                    <a:pt x="92" y="203"/>
                    <a:pt x="92" y="203"/>
                    <a:pt x="92" y="203"/>
                  </a:cubicBezTo>
                  <a:cubicBezTo>
                    <a:pt x="92" y="188"/>
                    <a:pt x="92" y="188"/>
                    <a:pt x="92" y="188"/>
                  </a:cubicBezTo>
                  <a:cubicBezTo>
                    <a:pt x="76" y="188"/>
                    <a:pt x="76" y="188"/>
                    <a:pt x="76" y="188"/>
                  </a:cubicBezTo>
                  <a:cubicBezTo>
                    <a:pt x="76" y="203"/>
                    <a:pt x="76" y="203"/>
                    <a:pt x="76" y="203"/>
                  </a:cubicBezTo>
                  <a:cubicBezTo>
                    <a:pt x="80" y="207"/>
                    <a:pt x="80" y="207"/>
                    <a:pt x="80" y="207"/>
                  </a:cubicBezTo>
                  <a:cubicBezTo>
                    <a:pt x="80" y="212"/>
                    <a:pt x="80" y="212"/>
                    <a:pt x="80" y="212"/>
                  </a:cubicBezTo>
                  <a:cubicBezTo>
                    <a:pt x="78" y="212"/>
                    <a:pt x="77" y="213"/>
                    <a:pt x="76" y="214"/>
                  </a:cubicBezTo>
                  <a:cubicBezTo>
                    <a:pt x="76" y="214"/>
                    <a:pt x="76" y="214"/>
                    <a:pt x="76" y="214"/>
                  </a:cubicBezTo>
                  <a:cubicBezTo>
                    <a:pt x="74" y="216"/>
                    <a:pt x="72" y="219"/>
                    <a:pt x="72" y="222"/>
                  </a:cubicBezTo>
                  <a:cubicBezTo>
                    <a:pt x="72" y="225"/>
                    <a:pt x="74" y="228"/>
                    <a:pt x="76" y="230"/>
                  </a:cubicBezTo>
                  <a:cubicBezTo>
                    <a:pt x="76" y="230"/>
                    <a:pt x="76" y="230"/>
                    <a:pt x="76" y="230"/>
                  </a:cubicBezTo>
                  <a:cubicBezTo>
                    <a:pt x="78" y="232"/>
                    <a:pt x="81" y="234"/>
                    <a:pt x="84" y="234"/>
                  </a:cubicBezTo>
                  <a:close/>
                  <a:moveTo>
                    <a:pt x="90" y="228"/>
                  </a:moveTo>
                  <a:cubicBezTo>
                    <a:pt x="88" y="229"/>
                    <a:pt x="86" y="230"/>
                    <a:pt x="84" y="230"/>
                  </a:cubicBezTo>
                  <a:cubicBezTo>
                    <a:pt x="81" y="230"/>
                    <a:pt x="79" y="229"/>
                    <a:pt x="78" y="228"/>
                  </a:cubicBezTo>
                  <a:cubicBezTo>
                    <a:pt x="77" y="226"/>
                    <a:pt x="76" y="224"/>
                    <a:pt x="76" y="222"/>
                  </a:cubicBezTo>
                  <a:cubicBezTo>
                    <a:pt x="76" y="220"/>
                    <a:pt x="77" y="218"/>
                    <a:pt x="78" y="216"/>
                  </a:cubicBezTo>
                  <a:cubicBezTo>
                    <a:pt x="78" y="216"/>
                    <a:pt x="79" y="216"/>
                    <a:pt x="80" y="215"/>
                  </a:cubicBezTo>
                  <a:cubicBezTo>
                    <a:pt x="80" y="222"/>
                    <a:pt x="80" y="222"/>
                    <a:pt x="80" y="222"/>
                  </a:cubicBezTo>
                  <a:cubicBezTo>
                    <a:pt x="88" y="222"/>
                    <a:pt x="88" y="222"/>
                    <a:pt x="88" y="222"/>
                  </a:cubicBezTo>
                  <a:cubicBezTo>
                    <a:pt x="88" y="215"/>
                    <a:pt x="88" y="215"/>
                    <a:pt x="88" y="215"/>
                  </a:cubicBezTo>
                  <a:cubicBezTo>
                    <a:pt x="88" y="215"/>
                    <a:pt x="89" y="216"/>
                    <a:pt x="90" y="216"/>
                  </a:cubicBezTo>
                  <a:cubicBezTo>
                    <a:pt x="91" y="218"/>
                    <a:pt x="92" y="220"/>
                    <a:pt x="92" y="222"/>
                  </a:cubicBezTo>
                  <a:cubicBezTo>
                    <a:pt x="92" y="224"/>
                    <a:pt x="91" y="226"/>
                    <a:pt x="90" y="228"/>
                  </a:cubicBezTo>
                  <a:close/>
                  <a:moveTo>
                    <a:pt x="54" y="234"/>
                  </a:moveTo>
                  <a:cubicBezTo>
                    <a:pt x="57" y="234"/>
                    <a:pt x="60" y="232"/>
                    <a:pt x="62" y="230"/>
                  </a:cubicBezTo>
                  <a:cubicBezTo>
                    <a:pt x="62" y="230"/>
                    <a:pt x="62" y="230"/>
                    <a:pt x="62" y="230"/>
                  </a:cubicBezTo>
                  <a:cubicBezTo>
                    <a:pt x="64" y="228"/>
                    <a:pt x="65" y="225"/>
                    <a:pt x="65" y="222"/>
                  </a:cubicBezTo>
                  <a:cubicBezTo>
                    <a:pt x="65" y="219"/>
                    <a:pt x="64" y="216"/>
                    <a:pt x="62" y="214"/>
                  </a:cubicBezTo>
                  <a:cubicBezTo>
                    <a:pt x="62" y="214"/>
                    <a:pt x="62" y="214"/>
                    <a:pt x="62" y="214"/>
                  </a:cubicBezTo>
                  <a:cubicBezTo>
                    <a:pt x="61" y="213"/>
                    <a:pt x="59" y="212"/>
                    <a:pt x="58" y="212"/>
                  </a:cubicBezTo>
                  <a:cubicBezTo>
                    <a:pt x="58" y="207"/>
                    <a:pt x="58" y="207"/>
                    <a:pt x="58" y="207"/>
                  </a:cubicBezTo>
                  <a:cubicBezTo>
                    <a:pt x="62" y="203"/>
                    <a:pt x="62" y="203"/>
                    <a:pt x="62" y="203"/>
                  </a:cubicBezTo>
                  <a:cubicBezTo>
                    <a:pt x="62" y="188"/>
                    <a:pt x="62" y="188"/>
                    <a:pt x="62" y="188"/>
                  </a:cubicBezTo>
                  <a:cubicBezTo>
                    <a:pt x="46" y="188"/>
                    <a:pt x="46" y="188"/>
                    <a:pt x="46" y="188"/>
                  </a:cubicBezTo>
                  <a:cubicBezTo>
                    <a:pt x="46" y="203"/>
                    <a:pt x="46" y="203"/>
                    <a:pt x="46" y="203"/>
                  </a:cubicBezTo>
                  <a:cubicBezTo>
                    <a:pt x="49" y="207"/>
                    <a:pt x="49" y="207"/>
                    <a:pt x="49" y="207"/>
                  </a:cubicBezTo>
                  <a:cubicBezTo>
                    <a:pt x="49" y="212"/>
                    <a:pt x="49" y="212"/>
                    <a:pt x="49" y="212"/>
                  </a:cubicBezTo>
                  <a:cubicBezTo>
                    <a:pt x="48" y="212"/>
                    <a:pt x="47" y="213"/>
                    <a:pt x="46" y="214"/>
                  </a:cubicBezTo>
                  <a:cubicBezTo>
                    <a:pt x="46" y="214"/>
                    <a:pt x="46" y="214"/>
                    <a:pt x="46" y="214"/>
                  </a:cubicBezTo>
                  <a:cubicBezTo>
                    <a:pt x="43" y="216"/>
                    <a:pt x="42" y="219"/>
                    <a:pt x="42" y="222"/>
                  </a:cubicBezTo>
                  <a:cubicBezTo>
                    <a:pt x="42" y="225"/>
                    <a:pt x="43" y="228"/>
                    <a:pt x="46" y="230"/>
                  </a:cubicBezTo>
                  <a:cubicBezTo>
                    <a:pt x="46" y="230"/>
                    <a:pt x="46" y="230"/>
                    <a:pt x="46" y="230"/>
                  </a:cubicBezTo>
                  <a:cubicBezTo>
                    <a:pt x="48" y="232"/>
                    <a:pt x="50" y="234"/>
                    <a:pt x="54" y="234"/>
                  </a:cubicBezTo>
                  <a:close/>
                  <a:moveTo>
                    <a:pt x="59" y="228"/>
                  </a:moveTo>
                  <a:cubicBezTo>
                    <a:pt x="58" y="229"/>
                    <a:pt x="56" y="230"/>
                    <a:pt x="54" y="230"/>
                  </a:cubicBezTo>
                  <a:cubicBezTo>
                    <a:pt x="51" y="230"/>
                    <a:pt x="49" y="229"/>
                    <a:pt x="48" y="228"/>
                  </a:cubicBezTo>
                  <a:cubicBezTo>
                    <a:pt x="46" y="226"/>
                    <a:pt x="45" y="224"/>
                    <a:pt x="45" y="222"/>
                  </a:cubicBezTo>
                  <a:cubicBezTo>
                    <a:pt x="45" y="220"/>
                    <a:pt x="46" y="218"/>
                    <a:pt x="48" y="216"/>
                  </a:cubicBezTo>
                  <a:cubicBezTo>
                    <a:pt x="48" y="216"/>
                    <a:pt x="49" y="216"/>
                    <a:pt x="49" y="215"/>
                  </a:cubicBezTo>
                  <a:cubicBezTo>
                    <a:pt x="49" y="222"/>
                    <a:pt x="49" y="222"/>
                    <a:pt x="49" y="222"/>
                  </a:cubicBezTo>
                  <a:cubicBezTo>
                    <a:pt x="58" y="222"/>
                    <a:pt x="58" y="222"/>
                    <a:pt x="58" y="222"/>
                  </a:cubicBezTo>
                  <a:cubicBezTo>
                    <a:pt x="58" y="215"/>
                    <a:pt x="58" y="215"/>
                    <a:pt x="58" y="215"/>
                  </a:cubicBezTo>
                  <a:cubicBezTo>
                    <a:pt x="58" y="215"/>
                    <a:pt x="59" y="216"/>
                    <a:pt x="59" y="216"/>
                  </a:cubicBezTo>
                  <a:cubicBezTo>
                    <a:pt x="61" y="218"/>
                    <a:pt x="62" y="220"/>
                    <a:pt x="62" y="222"/>
                  </a:cubicBezTo>
                  <a:cubicBezTo>
                    <a:pt x="62" y="224"/>
                    <a:pt x="61" y="226"/>
                    <a:pt x="59" y="228"/>
                  </a:cubicBezTo>
                  <a:close/>
                  <a:moveTo>
                    <a:pt x="23" y="234"/>
                  </a:moveTo>
                  <a:cubicBezTo>
                    <a:pt x="26" y="234"/>
                    <a:pt x="29" y="232"/>
                    <a:pt x="31" y="230"/>
                  </a:cubicBezTo>
                  <a:cubicBezTo>
                    <a:pt x="31" y="230"/>
                    <a:pt x="31" y="230"/>
                    <a:pt x="31" y="230"/>
                  </a:cubicBezTo>
                  <a:cubicBezTo>
                    <a:pt x="33" y="228"/>
                    <a:pt x="35" y="225"/>
                    <a:pt x="35" y="222"/>
                  </a:cubicBezTo>
                  <a:cubicBezTo>
                    <a:pt x="35" y="219"/>
                    <a:pt x="33" y="216"/>
                    <a:pt x="31" y="214"/>
                  </a:cubicBezTo>
                  <a:cubicBezTo>
                    <a:pt x="31" y="214"/>
                    <a:pt x="31" y="214"/>
                    <a:pt x="31" y="214"/>
                  </a:cubicBezTo>
                  <a:cubicBezTo>
                    <a:pt x="30" y="213"/>
                    <a:pt x="29" y="212"/>
                    <a:pt x="27" y="212"/>
                  </a:cubicBezTo>
                  <a:cubicBezTo>
                    <a:pt x="27" y="207"/>
                    <a:pt x="27" y="207"/>
                    <a:pt x="27" y="207"/>
                  </a:cubicBezTo>
                  <a:cubicBezTo>
                    <a:pt x="31" y="203"/>
                    <a:pt x="31" y="203"/>
                    <a:pt x="31" y="203"/>
                  </a:cubicBezTo>
                  <a:cubicBezTo>
                    <a:pt x="31" y="188"/>
                    <a:pt x="31" y="188"/>
                    <a:pt x="31" y="188"/>
                  </a:cubicBezTo>
                  <a:cubicBezTo>
                    <a:pt x="16" y="188"/>
                    <a:pt x="16" y="188"/>
                    <a:pt x="16" y="188"/>
                  </a:cubicBezTo>
                  <a:cubicBezTo>
                    <a:pt x="16" y="203"/>
                    <a:pt x="16" y="203"/>
                    <a:pt x="16" y="203"/>
                  </a:cubicBezTo>
                  <a:cubicBezTo>
                    <a:pt x="19" y="207"/>
                    <a:pt x="19" y="207"/>
                    <a:pt x="19" y="207"/>
                  </a:cubicBezTo>
                  <a:cubicBezTo>
                    <a:pt x="19" y="212"/>
                    <a:pt x="19" y="212"/>
                    <a:pt x="19" y="212"/>
                  </a:cubicBezTo>
                  <a:cubicBezTo>
                    <a:pt x="17" y="212"/>
                    <a:pt x="16" y="213"/>
                    <a:pt x="15" y="214"/>
                  </a:cubicBezTo>
                  <a:cubicBezTo>
                    <a:pt x="15" y="214"/>
                    <a:pt x="15" y="214"/>
                    <a:pt x="15" y="214"/>
                  </a:cubicBezTo>
                  <a:cubicBezTo>
                    <a:pt x="13" y="216"/>
                    <a:pt x="12" y="219"/>
                    <a:pt x="12" y="222"/>
                  </a:cubicBezTo>
                  <a:cubicBezTo>
                    <a:pt x="12" y="225"/>
                    <a:pt x="13" y="228"/>
                    <a:pt x="15" y="230"/>
                  </a:cubicBezTo>
                  <a:cubicBezTo>
                    <a:pt x="15" y="230"/>
                    <a:pt x="15" y="230"/>
                    <a:pt x="15" y="230"/>
                  </a:cubicBezTo>
                  <a:cubicBezTo>
                    <a:pt x="17" y="232"/>
                    <a:pt x="20" y="234"/>
                    <a:pt x="23" y="234"/>
                  </a:cubicBezTo>
                  <a:close/>
                  <a:moveTo>
                    <a:pt x="29" y="228"/>
                  </a:moveTo>
                  <a:cubicBezTo>
                    <a:pt x="27" y="229"/>
                    <a:pt x="25" y="230"/>
                    <a:pt x="23" y="230"/>
                  </a:cubicBezTo>
                  <a:cubicBezTo>
                    <a:pt x="21" y="230"/>
                    <a:pt x="19" y="229"/>
                    <a:pt x="17" y="228"/>
                  </a:cubicBezTo>
                  <a:cubicBezTo>
                    <a:pt x="16" y="226"/>
                    <a:pt x="15" y="224"/>
                    <a:pt x="15" y="222"/>
                  </a:cubicBezTo>
                  <a:cubicBezTo>
                    <a:pt x="15" y="220"/>
                    <a:pt x="16" y="218"/>
                    <a:pt x="17" y="216"/>
                  </a:cubicBezTo>
                  <a:cubicBezTo>
                    <a:pt x="18" y="216"/>
                    <a:pt x="18" y="216"/>
                    <a:pt x="19" y="215"/>
                  </a:cubicBezTo>
                  <a:cubicBezTo>
                    <a:pt x="19" y="222"/>
                    <a:pt x="19" y="222"/>
                    <a:pt x="19" y="222"/>
                  </a:cubicBezTo>
                  <a:cubicBezTo>
                    <a:pt x="27" y="222"/>
                    <a:pt x="27" y="222"/>
                    <a:pt x="27" y="222"/>
                  </a:cubicBezTo>
                  <a:cubicBezTo>
                    <a:pt x="27" y="215"/>
                    <a:pt x="27" y="215"/>
                    <a:pt x="27" y="215"/>
                  </a:cubicBezTo>
                  <a:cubicBezTo>
                    <a:pt x="28" y="215"/>
                    <a:pt x="28" y="216"/>
                    <a:pt x="29" y="216"/>
                  </a:cubicBezTo>
                  <a:cubicBezTo>
                    <a:pt x="30" y="218"/>
                    <a:pt x="31" y="220"/>
                    <a:pt x="31" y="222"/>
                  </a:cubicBezTo>
                  <a:cubicBezTo>
                    <a:pt x="31" y="224"/>
                    <a:pt x="30" y="226"/>
                    <a:pt x="29" y="228"/>
                  </a:cubicBezTo>
                  <a:close/>
                  <a:moveTo>
                    <a:pt x="144" y="0"/>
                  </a:moveTo>
                  <a:cubicBezTo>
                    <a:pt x="147" y="0"/>
                    <a:pt x="150" y="2"/>
                    <a:pt x="152" y="4"/>
                  </a:cubicBezTo>
                  <a:cubicBezTo>
                    <a:pt x="152" y="4"/>
                    <a:pt x="152" y="4"/>
                    <a:pt x="152" y="4"/>
                  </a:cubicBezTo>
                  <a:cubicBezTo>
                    <a:pt x="154" y="6"/>
                    <a:pt x="155" y="9"/>
                    <a:pt x="155" y="12"/>
                  </a:cubicBezTo>
                  <a:cubicBezTo>
                    <a:pt x="155" y="15"/>
                    <a:pt x="154" y="18"/>
                    <a:pt x="152" y="20"/>
                  </a:cubicBezTo>
                  <a:cubicBezTo>
                    <a:pt x="152" y="20"/>
                    <a:pt x="152" y="20"/>
                    <a:pt x="152" y="20"/>
                  </a:cubicBezTo>
                  <a:cubicBezTo>
                    <a:pt x="151" y="21"/>
                    <a:pt x="150" y="22"/>
                    <a:pt x="148" y="22"/>
                  </a:cubicBezTo>
                  <a:cubicBezTo>
                    <a:pt x="148" y="27"/>
                    <a:pt x="148" y="27"/>
                    <a:pt x="148" y="27"/>
                  </a:cubicBezTo>
                  <a:cubicBezTo>
                    <a:pt x="152" y="31"/>
                    <a:pt x="152" y="31"/>
                    <a:pt x="152" y="31"/>
                  </a:cubicBezTo>
                  <a:cubicBezTo>
                    <a:pt x="152" y="46"/>
                    <a:pt x="152" y="46"/>
                    <a:pt x="152" y="46"/>
                  </a:cubicBezTo>
                  <a:cubicBezTo>
                    <a:pt x="137" y="46"/>
                    <a:pt x="137" y="46"/>
                    <a:pt x="137" y="46"/>
                  </a:cubicBezTo>
                  <a:cubicBezTo>
                    <a:pt x="137" y="31"/>
                    <a:pt x="137" y="31"/>
                    <a:pt x="137" y="31"/>
                  </a:cubicBezTo>
                  <a:cubicBezTo>
                    <a:pt x="140" y="27"/>
                    <a:pt x="140" y="27"/>
                    <a:pt x="140" y="27"/>
                  </a:cubicBezTo>
                  <a:cubicBezTo>
                    <a:pt x="140" y="22"/>
                    <a:pt x="140" y="22"/>
                    <a:pt x="140" y="22"/>
                  </a:cubicBezTo>
                  <a:cubicBezTo>
                    <a:pt x="138" y="22"/>
                    <a:pt x="137" y="21"/>
                    <a:pt x="136" y="20"/>
                  </a:cubicBezTo>
                  <a:cubicBezTo>
                    <a:pt x="136" y="20"/>
                    <a:pt x="136" y="20"/>
                    <a:pt x="136" y="20"/>
                  </a:cubicBezTo>
                  <a:cubicBezTo>
                    <a:pt x="134" y="18"/>
                    <a:pt x="133" y="15"/>
                    <a:pt x="133" y="12"/>
                  </a:cubicBezTo>
                  <a:cubicBezTo>
                    <a:pt x="133" y="9"/>
                    <a:pt x="134" y="6"/>
                    <a:pt x="136" y="4"/>
                  </a:cubicBezTo>
                  <a:cubicBezTo>
                    <a:pt x="136" y="4"/>
                    <a:pt x="136" y="4"/>
                    <a:pt x="136" y="4"/>
                  </a:cubicBezTo>
                  <a:cubicBezTo>
                    <a:pt x="138" y="2"/>
                    <a:pt x="141" y="0"/>
                    <a:pt x="144" y="0"/>
                  </a:cubicBezTo>
                  <a:close/>
                  <a:moveTo>
                    <a:pt x="150" y="6"/>
                  </a:moveTo>
                  <a:cubicBezTo>
                    <a:pt x="148" y="5"/>
                    <a:pt x="146" y="4"/>
                    <a:pt x="144" y="4"/>
                  </a:cubicBezTo>
                  <a:cubicBezTo>
                    <a:pt x="142" y="4"/>
                    <a:pt x="140" y="5"/>
                    <a:pt x="138" y="6"/>
                  </a:cubicBezTo>
                  <a:cubicBezTo>
                    <a:pt x="137" y="8"/>
                    <a:pt x="136" y="10"/>
                    <a:pt x="136" y="12"/>
                  </a:cubicBezTo>
                  <a:cubicBezTo>
                    <a:pt x="136" y="14"/>
                    <a:pt x="137" y="16"/>
                    <a:pt x="138" y="18"/>
                  </a:cubicBezTo>
                  <a:cubicBezTo>
                    <a:pt x="139" y="18"/>
                    <a:pt x="139" y="18"/>
                    <a:pt x="140" y="19"/>
                  </a:cubicBezTo>
                  <a:cubicBezTo>
                    <a:pt x="140" y="12"/>
                    <a:pt x="140" y="12"/>
                    <a:pt x="140" y="12"/>
                  </a:cubicBezTo>
                  <a:cubicBezTo>
                    <a:pt x="148" y="12"/>
                    <a:pt x="148" y="12"/>
                    <a:pt x="148" y="12"/>
                  </a:cubicBezTo>
                  <a:cubicBezTo>
                    <a:pt x="148" y="19"/>
                    <a:pt x="148" y="19"/>
                    <a:pt x="148" y="19"/>
                  </a:cubicBezTo>
                  <a:cubicBezTo>
                    <a:pt x="149" y="18"/>
                    <a:pt x="149" y="18"/>
                    <a:pt x="150" y="18"/>
                  </a:cubicBezTo>
                  <a:cubicBezTo>
                    <a:pt x="151" y="16"/>
                    <a:pt x="152" y="14"/>
                    <a:pt x="152" y="12"/>
                  </a:cubicBezTo>
                  <a:cubicBezTo>
                    <a:pt x="152" y="10"/>
                    <a:pt x="151" y="8"/>
                    <a:pt x="150" y="6"/>
                  </a:cubicBezTo>
                  <a:close/>
                  <a:moveTo>
                    <a:pt x="114" y="0"/>
                  </a:moveTo>
                  <a:cubicBezTo>
                    <a:pt x="117" y="0"/>
                    <a:pt x="120" y="2"/>
                    <a:pt x="122" y="4"/>
                  </a:cubicBezTo>
                  <a:cubicBezTo>
                    <a:pt x="122" y="4"/>
                    <a:pt x="122" y="4"/>
                    <a:pt x="122" y="4"/>
                  </a:cubicBezTo>
                  <a:cubicBezTo>
                    <a:pt x="124" y="6"/>
                    <a:pt x="126" y="9"/>
                    <a:pt x="126" y="12"/>
                  </a:cubicBezTo>
                  <a:cubicBezTo>
                    <a:pt x="126" y="15"/>
                    <a:pt x="124" y="18"/>
                    <a:pt x="122" y="20"/>
                  </a:cubicBezTo>
                  <a:cubicBezTo>
                    <a:pt x="122" y="20"/>
                    <a:pt x="122" y="20"/>
                    <a:pt x="122" y="20"/>
                  </a:cubicBezTo>
                  <a:cubicBezTo>
                    <a:pt x="121" y="21"/>
                    <a:pt x="120" y="22"/>
                    <a:pt x="118" y="22"/>
                  </a:cubicBezTo>
                  <a:cubicBezTo>
                    <a:pt x="118" y="27"/>
                    <a:pt x="118" y="27"/>
                    <a:pt x="118" y="27"/>
                  </a:cubicBezTo>
                  <a:cubicBezTo>
                    <a:pt x="122" y="31"/>
                    <a:pt x="122" y="31"/>
                    <a:pt x="122" y="31"/>
                  </a:cubicBezTo>
                  <a:cubicBezTo>
                    <a:pt x="122" y="46"/>
                    <a:pt x="122" y="46"/>
                    <a:pt x="122" y="46"/>
                  </a:cubicBezTo>
                  <a:cubicBezTo>
                    <a:pt x="107" y="46"/>
                    <a:pt x="107" y="46"/>
                    <a:pt x="107" y="46"/>
                  </a:cubicBezTo>
                  <a:cubicBezTo>
                    <a:pt x="107" y="31"/>
                    <a:pt x="107" y="31"/>
                    <a:pt x="107" y="31"/>
                  </a:cubicBezTo>
                  <a:cubicBezTo>
                    <a:pt x="110" y="27"/>
                    <a:pt x="110" y="27"/>
                    <a:pt x="110" y="27"/>
                  </a:cubicBezTo>
                  <a:cubicBezTo>
                    <a:pt x="110" y="22"/>
                    <a:pt x="110" y="22"/>
                    <a:pt x="110" y="22"/>
                  </a:cubicBezTo>
                  <a:cubicBezTo>
                    <a:pt x="109" y="22"/>
                    <a:pt x="107" y="21"/>
                    <a:pt x="106" y="20"/>
                  </a:cubicBezTo>
                  <a:cubicBezTo>
                    <a:pt x="106" y="20"/>
                    <a:pt x="106" y="20"/>
                    <a:pt x="106" y="20"/>
                  </a:cubicBezTo>
                  <a:cubicBezTo>
                    <a:pt x="104" y="18"/>
                    <a:pt x="103" y="15"/>
                    <a:pt x="103" y="12"/>
                  </a:cubicBezTo>
                  <a:cubicBezTo>
                    <a:pt x="103" y="9"/>
                    <a:pt x="104" y="6"/>
                    <a:pt x="106" y="4"/>
                  </a:cubicBezTo>
                  <a:cubicBezTo>
                    <a:pt x="106" y="4"/>
                    <a:pt x="106" y="4"/>
                    <a:pt x="106" y="4"/>
                  </a:cubicBezTo>
                  <a:cubicBezTo>
                    <a:pt x="108" y="2"/>
                    <a:pt x="111" y="0"/>
                    <a:pt x="114" y="0"/>
                  </a:cubicBezTo>
                  <a:close/>
                  <a:moveTo>
                    <a:pt x="120" y="6"/>
                  </a:moveTo>
                  <a:cubicBezTo>
                    <a:pt x="119" y="5"/>
                    <a:pt x="116" y="4"/>
                    <a:pt x="114" y="4"/>
                  </a:cubicBezTo>
                  <a:cubicBezTo>
                    <a:pt x="112" y="4"/>
                    <a:pt x="110" y="5"/>
                    <a:pt x="108" y="6"/>
                  </a:cubicBezTo>
                  <a:cubicBezTo>
                    <a:pt x="107" y="8"/>
                    <a:pt x="106" y="10"/>
                    <a:pt x="106" y="12"/>
                  </a:cubicBezTo>
                  <a:cubicBezTo>
                    <a:pt x="106" y="14"/>
                    <a:pt x="107" y="16"/>
                    <a:pt x="108" y="18"/>
                  </a:cubicBezTo>
                  <a:cubicBezTo>
                    <a:pt x="109" y="18"/>
                    <a:pt x="109" y="18"/>
                    <a:pt x="110" y="19"/>
                  </a:cubicBezTo>
                  <a:cubicBezTo>
                    <a:pt x="110" y="12"/>
                    <a:pt x="110" y="12"/>
                    <a:pt x="110" y="12"/>
                  </a:cubicBezTo>
                  <a:cubicBezTo>
                    <a:pt x="118" y="12"/>
                    <a:pt x="118" y="12"/>
                    <a:pt x="118" y="12"/>
                  </a:cubicBezTo>
                  <a:cubicBezTo>
                    <a:pt x="118" y="19"/>
                    <a:pt x="118" y="19"/>
                    <a:pt x="118" y="19"/>
                  </a:cubicBezTo>
                  <a:cubicBezTo>
                    <a:pt x="119" y="18"/>
                    <a:pt x="120" y="18"/>
                    <a:pt x="120" y="18"/>
                  </a:cubicBezTo>
                  <a:cubicBezTo>
                    <a:pt x="121" y="16"/>
                    <a:pt x="122" y="14"/>
                    <a:pt x="122" y="12"/>
                  </a:cubicBezTo>
                  <a:cubicBezTo>
                    <a:pt x="122" y="10"/>
                    <a:pt x="121" y="8"/>
                    <a:pt x="120" y="6"/>
                  </a:cubicBezTo>
                  <a:close/>
                  <a:moveTo>
                    <a:pt x="84" y="0"/>
                  </a:moveTo>
                  <a:cubicBezTo>
                    <a:pt x="87" y="0"/>
                    <a:pt x="90" y="2"/>
                    <a:pt x="92" y="4"/>
                  </a:cubicBezTo>
                  <a:cubicBezTo>
                    <a:pt x="92" y="4"/>
                    <a:pt x="92" y="4"/>
                    <a:pt x="92" y="4"/>
                  </a:cubicBezTo>
                  <a:cubicBezTo>
                    <a:pt x="94" y="6"/>
                    <a:pt x="95" y="9"/>
                    <a:pt x="95" y="12"/>
                  </a:cubicBezTo>
                  <a:cubicBezTo>
                    <a:pt x="95" y="15"/>
                    <a:pt x="94" y="18"/>
                    <a:pt x="92" y="20"/>
                  </a:cubicBezTo>
                  <a:cubicBezTo>
                    <a:pt x="92" y="20"/>
                    <a:pt x="92" y="20"/>
                    <a:pt x="92" y="20"/>
                  </a:cubicBezTo>
                  <a:cubicBezTo>
                    <a:pt x="91" y="21"/>
                    <a:pt x="89" y="22"/>
                    <a:pt x="88" y="22"/>
                  </a:cubicBezTo>
                  <a:cubicBezTo>
                    <a:pt x="88" y="27"/>
                    <a:pt x="88" y="27"/>
                    <a:pt x="88" y="27"/>
                  </a:cubicBezTo>
                  <a:cubicBezTo>
                    <a:pt x="92" y="31"/>
                    <a:pt x="92" y="31"/>
                    <a:pt x="92" y="31"/>
                  </a:cubicBezTo>
                  <a:cubicBezTo>
                    <a:pt x="92" y="46"/>
                    <a:pt x="92" y="46"/>
                    <a:pt x="92" y="46"/>
                  </a:cubicBezTo>
                  <a:cubicBezTo>
                    <a:pt x="76" y="46"/>
                    <a:pt x="76" y="46"/>
                    <a:pt x="76" y="46"/>
                  </a:cubicBezTo>
                  <a:cubicBezTo>
                    <a:pt x="76" y="31"/>
                    <a:pt x="76" y="31"/>
                    <a:pt x="76" y="31"/>
                  </a:cubicBezTo>
                  <a:cubicBezTo>
                    <a:pt x="80" y="27"/>
                    <a:pt x="80" y="27"/>
                    <a:pt x="80" y="27"/>
                  </a:cubicBezTo>
                  <a:cubicBezTo>
                    <a:pt x="80" y="22"/>
                    <a:pt x="80" y="22"/>
                    <a:pt x="80" y="22"/>
                  </a:cubicBezTo>
                  <a:cubicBezTo>
                    <a:pt x="78" y="22"/>
                    <a:pt x="77" y="21"/>
                    <a:pt x="76" y="20"/>
                  </a:cubicBezTo>
                  <a:cubicBezTo>
                    <a:pt x="76" y="20"/>
                    <a:pt x="76" y="20"/>
                    <a:pt x="76" y="20"/>
                  </a:cubicBezTo>
                  <a:cubicBezTo>
                    <a:pt x="74" y="18"/>
                    <a:pt x="72" y="15"/>
                    <a:pt x="72" y="12"/>
                  </a:cubicBezTo>
                  <a:cubicBezTo>
                    <a:pt x="72" y="9"/>
                    <a:pt x="74" y="6"/>
                    <a:pt x="76" y="4"/>
                  </a:cubicBezTo>
                  <a:cubicBezTo>
                    <a:pt x="76" y="4"/>
                    <a:pt x="76" y="4"/>
                    <a:pt x="76" y="4"/>
                  </a:cubicBezTo>
                  <a:cubicBezTo>
                    <a:pt x="78" y="2"/>
                    <a:pt x="81" y="0"/>
                    <a:pt x="84" y="0"/>
                  </a:cubicBezTo>
                  <a:close/>
                  <a:moveTo>
                    <a:pt x="90" y="6"/>
                  </a:moveTo>
                  <a:cubicBezTo>
                    <a:pt x="88" y="5"/>
                    <a:pt x="86" y="4"/>
                    <a:pt x="84" y="4"/>
                  </a:cubicBezTo>
                  <a:cubicBezTo>
                    <a:pt x="81" y="4"/>
                    <a:pt x="79" y="5"/>
                    <a:pt x="78" y="6"/>
                  </a:cubicBezTo>
                  <a:cubicBezTo>
                    <a:pt x="77" y="8"/>
                    <a:pt x="76" y="10"/>
                    <a:pt x="76" y="12"/>
                  </a:cubicBezTo>
                  <a:cubicBezTo>
                    <a:pt x="76" y="14"/>
                    <a:pt x="77" y="16"/>
                    <a:pt x="78" y="18"/>
                  </a:cubicBezTo>
                  <a:cubicBezTo>
                    <a:pt x="78" y="18"/>
                    <a:pt x="79" y="18"/>
                    <a:pt x="80" y="19"/>
                  </a:cubicBezTo>
                  <a:cubicBezTo>
                    <a:pt x="80" y="12"/>
                    <a:pt x="80" y="12"/>
                    <a:pt x="80" y="12"/>
                  </a:cubicBezTo>
                  <a:cubicBezTo>
                    <a:pt x="88" y="12"/>
                    <a:pt x="88" y="12"/>
                    <a:pt x="88" y="12"/>
                  </a:cubicBezTo>
                  <a:cubicBezTo>
                    <a:pt x="88" y="19"/>
                    <a:pt x="88" y="19"/>
                    <a:pt x="88" y="19"/>
                  </a:cubicBezTo>
                  <a:cubicBezTo>
                    <a:pt x="88" y="18"/>
                    <a:pt x="89" y="18"/>
                    <a:pt x="90" y="18"/>
                  </a:cubicBezTo>
                  <a:cubicBezTo>
                    <a:pt x="91" y="16"/>
                    <a:pt x="92" y="14"/>
                    <a:pt x="92" y="12"/>
                  </a:cubicBezTo>
                  <a:cubicBezTo>
                    <a:pt x="92" y="10"/>
                    <a:pt x="91" y="8"/>
                    <a:pt x="90" y="6"/>
                  </a:cubicBezTo>
                  <a:close/>
                  <a:moveTo>
                    <a:pt x="54" y="0"/>
                  </a:moveTo>
                  <a:cubicBezTo>
                    <a:pt x="57" y="0"/>
                    <a:pt x="60" y="2"/>
                    <a:pt x="62" y="4"/>
                  </a:cubicBezTo>
                  <a:cubicBezTo>
                    <a:pt x="62" y="4"/>
                    <a:pt x="62" y="4"/>
                    <a:pt x="62" y="4"/>
                  </a:cubicBezTo>
                  <a:cubicBezTo>
                    <a:pt x="64" y="6"/>
                    <a:pt x="65" y="9"/>
                    <a:pt x="65" y="12"/>
                  </a:cubicBezTo>
                  <a:cubicBezTo>
                    <a:pt x="65" y="15"/>
                    <a:pt x="64" y="18"/>
                    <a:pt x="62" y="20"/>
                  </a:cubicBezTo>
                  <a:cubicBezTo>
                    <a:pt x="62" y="20"/>
                    <a:pt x="62" y="20"/>
                    <a:pt x="62" y="20"/>
                  </a:cubicBezTo>
                  <a:cubicBezTo>
                    <a:pt x="61" y="21"/>
                    <a:pt x="59" y="22"/>
                    <a:pt x="58" y="22"/>
                  </a:cubicBezTo>
                  <a:cubicBezTo>
                    <a:pt x="58" y="27"/>
                    <a:pt x="58" y="27"/>
                    <a:pt x="58" y="27"/>
                  </a:cubicBezTo>
                  <a:cubicBezTo>
                    <a:pt x="62" y="31"/>
                    <a:pt x="62" y="31"/>
                    <a:pt x="62" y="31"/>
                  </a:cubicBezTo>
                  <a:cubicBezTo>
                    <a:pt x="62" y="46"/>
                    <a:pt x="62" y="46"/>
                    <a:pt x="62" y="46"/>
                  </a:cubicBezTo>
                  <a:cubicBezTo>
                    <a:pt x="46" y="46"/>
                    <a:pt x="46" y="46"/>
                    <a:pt x="46" y="46"/>
                  </a:cubicBezTo>
                  <a:cubicBezTo>
                    <a:pt x="46" y="31"/>
                    <a:pt x="46" y="31"/>
                    <a:pt x="46" y="31"/>
                  </a:cubicBezTo>
                  <a:cubicBezTo>
                    <a:pt x="49" y="27"/>
                    <a:pt x="49" y="27"/>
                    <a:pt x="49" y="27"/>
                  </a:cubicBezTo>
                  <a:cubicBezTo>
                    <a:pt x="49" y="22"/>
                    <a:pt x="49" y="22"/>
                    <a:pt x="49" y="22"/>
                  </a:cubicBezTo>
                  <a:cubicBezTo>
                    <a:pt x="48" y="22"/>
                    <a:pt x="47" y="21"/>
                    <a:pt x="46" y="20"/>
                  </a:cubicBezTo>
                  <a:cubicBezTo>
                    <a:pt x="46" y="20"/>
                    <a:pt x="46" y="20"/>
                    <a:pt x="46" y="20"/>
                  </a:cubicBezTo>
                  <a:cubicBezTo>
                    <a:pt x="43" y="18"/>
                    <a:pt x="42" y="15"/>
                    <a:pt x="42" y="12"/>
                  </a:cubicBezTo>
                  <a:cubicBezTo>
                    <a:pt x="42" y="9"/>
                    <a:pt x="43" y="6"/>
                    <a:pt x="46" y="4"/>
                  </a:cubicBezTo>
                  <a:cubicBezTo>
                    <a:pt x="46" y="4"/>
                    <a:pt x="46" y="4"/>
                    <a:pt x="46" y="4"/>
                  </a:cubicBezTo>
                  <a:cubicBezTo>
                    <a:pt x="48" y="2"/>
                    <a:pt x="50" y="0"/>
                    <a:pt x="54" y="0"/>
                  </a:cubicBezTo>
                  <a:close/>
                  <a:moveTo>
                    <a:pt x="59" y="6"/>
                  </a:moveTo>
                  <a:cubicBezTo>
                    <a:pt x="58" y="5"/>
                    <a:pt x="56" y="4"/>
                    <a:pt x="54" y="4"/>
                  </a:cubicBezTo>
                  <a:cubicBezTo>
                    <a:pt x="51" y="4"/>
                    <a:pt x="49" y="5"/>
                    <a:pt x="48" y="6"/>
                  </a:cubicBezTo>
                  <a:cubicBezTo>
                    <a:pt x="46" y="8"/>
                    <a:pt x="45" y="10"/>
                    <a:pt x="45" y="12"/>
                  </a:cubicBezTo>
                  <a:cubicBezTo>
                    <a:pt x="45" y="14"/>
                    <a:pt x="46" y="16"/>
                    <a:pt x="48" y="18"/>
                  </a:cubicBezTo>
                  <a:cubicBezTo>
                    <a:pt x="48" y="18"/>
                    <a:pt x="49" y="18"/>
                    <a:pt x="49" y="19"/>
                  </a:cubicBezTo>
                  <a:cubicBezTo>
                    <a:pt x="49" y="12"/>
                    <a:pt x="49" y="12"/>
                    <a:pt x="49" y="12"/>
                  </a:cubicBezTo>
                  <a:cubicBezTo>
                    <a:pt x="58" y="12"/>
                    <a:pt x="58" y="12"/>
                    <a:pt x="58" y="12"/>
                  </a:cubicBezTo>
                  <a:cubicBezTo>
                    <a:pt x="58" y="19"/>
                    <a:pt x="58" y="19"/>
                    <a:pt x="58" y="19"/>
                  </a:cubicBezTo>
                  <a:cubicBezTo>
                    <a:pt x="58" y="18"/>
                    <a:pt x="59" y="18"/>
                    <a:pt x="59" y="18"/>
                  </a:cubicBezTo>
                  <a:cubicBezTo>
                    <a:pt x="61" y="16"/>
                    <a:pt x="62" y="14"/>
                    <a:pt x="62" y="12"/>
                  </a:cubicBezTo>
                  <a:cubicBezTo>
                    <a:pt x="62" y="10"/>
                    <a:pt x="61" y="8"/>
                    <a:pt x="59" y="6"/>
                  </a:cubicBezTo>
                  <a:close/>
                  <a:moveTo>
                    <a:pt x="23" y="0"/>
                  </a:moveTo>
                  <a:cubicBezTo>
                    <a:pt x="26" y="0"/>
                    <a:pt x="29" y="2"/>
                    <a:pt x="31" y="4"/>
                  </a:cubicBezTo>
                  <a:cubicBezTo>
                    <a:pt x="31" y="4"/>
                    <a:pt x="31" y="4"/>
                    <a:pt x="31" y="4"/>
                  </a:cubicBezTo>
                  <a:cubicBezTo>
                    <a:pt x="33" y="6"/>
                    <a:pt x="35" y="9"/>
                    <a:pt x="35" y="12"/>
                  </a:cubicBezTo>
                  <a:cubicBezTo>
                    <a:pt x="35" y="15"/>
                    <a:pt x="33" y="18"/>
                    <a:pt x="31" y="20"/>
                  </a:cubicBezTo>
                  <a:cubicBezTo>
                    <a:pt x="31" y="20"/>
                    <a:pt x="31" y="20"/>
                    <a:pt x="31" y="20"/>
                  </a:cubicBezTo>
                  <a:cubicBezTo>
                    <a:pt x="30" y="21"/>
                    <a:pt x="29" y="22"/>
                    <a:pt x="27" y="22"/>
                  </a:cubicBezTo>
                  <a:cubicBezTo>
                    <a:pt x="27" y="27"/>
                    <a:pt x="27" y="27"/>
                    <a:pt x="27" y="27"/>
                  </a:cubicBezTo>
                  <a:cubicBezTo>
                    <a:pt x="31" y="31"/>
                    <a:pt x="31" y="31"/>
                    <a:pt x="31" y="31"/>
                  </a:cubicBezTo>
                  <a:cubicBezTo>
                    <a:pt x="31" y="46"/>
                    <a:pt x="31" y="46"/>
                    <a:pt x="31" y="46"/>
                  </a:cubicBezTo>
                  <a:cubicBezTo>
                    <a:pt x="16" y="46"/>
                    <a:pt x="16" y="46"/>
                    <a:pt x="16" y="46"/>
                  </a:cubicBezTo>
                  <a:cubicBezTo>
                    <a:pt x="16" y="31"/>
                    <a:pt x="16" y="31"/>
                    <a:pt x="16" y="31"/>
                  </a:cubicBezTo>
                  <a:cubicBezTo>
                    <a:pt x="19" y="27"/>
                    <a:pt x="19" y="27"/>
                    <a:pt x="19" y="27"/>
                  </a:cubicBezTo>
                  <a:cubicBezTo>
                    <a:pt x="19" y="22"/>
                    <a:pt x="19" y="22"/>
                    <a:pt x="19" y="22"/>
                  </a:cubicBezTo>
                  <a:cubicBezTo>
                    <a:pt x="17" y="22"/>
                    <a:pt x="16" y="21"/>
                    <a:pt x="15" y="20"/>
                  </a:cubicBezTo>
                  <a:cubicBezTo>
                    <a:pt x="15" y="20"/>
                    <a:pt x="15" y="20"/>
                    <a:pt x="15" y="20"/>
                  </a:cubicBezTo>
                  <a:cubicBezTo>
                    <a:pt x="13" y="18"/>
                    <a:pt x="12" y="15"/>
                    <a:pt x="12" y="12"/>
                  </a:cubicBezTo>
                  <a:cubicBezTo>
                    <a:pt x="12" y="9"/>
                    <a:pt x="13" y="6"/>
                    <a:pt x="15" y="4"/>
                  </a:cubicBezTo>
                  <a:cubicBezTo>
                    <a:pt x="15" y="4"/>
                    <a:pt x="15" y="4"/>
                    <a:pt x="15" y="4"/>
                  </a:cubicBezTo>
                  <a:cubicBezTo>
                    <a:pt x="17" y="2"/>
                    <a:pt x="20" y="0"/>
                    <a:pt x="23" y="0"/>
                  </a:cubicBezTo>
                  <a:close/>
                  <a:moveTo>
                    <a:pt x="29" y="6"/>
                  </a:moveTo>
                  <a:cubicBezTo>
                    <a:pt x="27" y="5"/>
                    <a:pt x="25" y="4"/>
                    <a:pt x="23" y="4"/>
                  </a:cubicBezTo>
                  <a:cubicBezTo>
                    <a:pt x="21" y="4"/>
                    <a:pt x="19" y="5"/>
                    <a:pt x="17" y="6"/>
                  </a:cubicBezTo>
                  <a:cubicBezTo>
                    <a:pt x="16" y="8"/>
                    <a:pt x="15" y="10"/>
                    <a:pt x="15" y="12"/>
                  </a:cubicBezTo>
                  <a:cubicBezTo>
                    <a:pt x="15" y="14"/>
                    <a:pt x="16" y="16"/>
                    <a:pt x="17" y="18"/>
                  </a:cubicBezTo>
                  <a:cubicBezTo>
                    <a:pt x="18" y="18"/>
                    <a:pt x="18" y="18"/>
                    <a:pt x="19" y="19"/>
                  </a:cubicBezTo>
                  <a:cubicBezTo>
                    <a:pt x="19" y="12"/>
                    <a:pt x="19" y="12"/>
                    <a:pt x="19" y="12"/>
                  </a:cubicBezTo>
                  <a:cubicBezTo>
                    <a:pt x="27" y="12"/>
                    <a:pt x="27" y="12"/>
                    <a:pt x="27" y="12"/>
                  </a:cubicBezTo>
                  <a:cubicBezTo>
                    <a:pt x="27" y="19"/>
                    <a:pt x="27" y="19"/>
                    <a:pt x="27" y="19"/>
                  </a:cubicBezTo>
                  <a:cubicBezTo>
                    <a:pt x="28" y="18"/>
                    <a:pt x="28" y="18"/>
                    <a:pt x="29" y="18"/>
                  </a:cubicBezTo>
                  <a:cubicBezTo>
                    <a:pt x="30" y="16"/>
                    <a:pt x="31" y="14"/>
                    <a:pt x="31" y="12"/>
                  </a:cubicBezTo>
                  <a:cubicBezTo>
                    <a:pt x="31" y="10"/>
                    <a:pt x="30" y="8"/>
                    <a:pt x="29" y="6"/>
                  </a:cubicBezTo>
                  <a:close/>
                  <a:moveTo>
                    <a:pt x="22" y="75"/>
                  </a:moveTo>
                  <a:cubicBezTo>
                    <a:pt x="22" y="156"/>
                    <a:pt x="22" y="156"/>
                    <a:pt x="22" y="156"/>
                  </a:cubicBezTo>
                  <a:cubicBezTo>
                    <a:pt x="144" y="156"/>
                    <a:pt x="144" y="156"/>
                    <a:pt x="144" y="156"/>
                  </a:cubicBezTo>
                  <a:cubicBezTo>
                    <a:pt x="144" y="75"/>
                    <a:pt x="144" y="75"/>
                    <a:pt x="144" y="75"/>
                  </a:cubicBezTo>
                  <a:cubicBezTo>
                    <a:pt x="22" y="75"/>
                    <a:pt x="22" y="75"/>
                    <a:pt x="22" y="75"/>
                  </a:cubicBezTo>
                  <a:close/>
                  <a:moveTo>
                    <a:pt x="146" y="64"/>
                  </a:moveTo>
                  <a:cubicBezTo>
                    <a:pt x="22" y="64"/>
                    <a:pt x="22" y="64"/>
                    <a:pt x="22" y="64"/>
                  </a:cubicBezTo>
                  <a:cubicBezTo>
                    <a:pt x="19" y="64"/>
                    <a:pt x="17" y="65"/>
                    <a:pt x="16" y="67"/>
                  </a:cubicBezTo>
                  <a:cubicBezTo>
                    <a:pt x="14" y="68"/>
                    <a:pt x="14" y="70"/>
                    <a:pt x="14" y="72"/>
                  </a:cubicBezTo>
                  <a:cubicBezTo>
                    <a:pt x="14" y="161"/>
                    <a:pt x="14" y="161"/>
                    <a:pt x="14" y="161"/>
                  </a:cubicBezTo>
                  <a:cubicBezTo>
                    <a:pt x="14" y="163"/>
                    <a:pt x="14" y="165"/>
                    <a:pt x="16" y="166"/>
                  </a:cubicBezTo>
                  <a:cubicBezTo>
                    <a:pt x="17" y="168"/>
                    <a:pt x="19" y="169"/>
                    <a:pt x="22" y="169"/>
                  </a:cubicBezTo>
                  <a:cubicBezTo>
                    <a:pt x="146" y="169"/>
                    <a:pt x="146" y="169"/>
                    <a:pt x="146" y="169"/>
                  </a:cubicBezTo>
                  <a:cubicBezTo>
                    <a:pt x="148" y="169"/>
                    <a:pt x="150" y="168"/>
                    <a:pt x="152" y="166"/>
                  </a:cubicBezTo>
                  <a:cubicBezTo>
                    <a:pt x="153" y="165"/>
                    <a:pt x="154" y="163"/>
                    <a:pt x="154" y="161"/>
                  </a:cubicBezTo>
                  <a:cubicBezTo>
                    <a:pt x="154" y="72"/>
                    <a:pt x="154" y="72"/>
                    <a:pt x="154" y="72"/>
                  </a:cubicBezTo>
                  <a:cubicBezTo>
                    <a:pt x="154" y="70"/>
                    <a:pt x="153" y="68"/>
                    <a:pt x="152" y="67"/>
                  </a:cubicBezTo>
                  <a:cubicBezTo>
                    <a:pt x="150" y="65"/>
                    <a:pt x="148" y="64"/>
                    <a:pt x="146" y="64"/>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aphicFrame>
        <p:nvGraphicFramePr>
          <p:cNvPr id="12" name="对象 11"/>
          <p:cNvGraphicFramePr>
            <a:graphicFrameLocks noChangeAspect="1"/>
          </p:cNvGraphicFramePr>
          <p:nvPr>
            <p:extLst/>
          </p:nvPr>
        </p:nvGraphicFramePr>
        <p:xfrm>
          <a:off x="2986039" y="2285600"/>
          <a:ext cx="6840760" cy="4384767"/>
        </p:xfrm>
        <a:graphic>
          <a:graphicData uri="http://schemas.openxmlformats.org/presentationml/2006/ole">
            <mc:AlternateContent xmlns:mc="http://schemas.openxmlformats.org/markup-compatibility/2006">
              <mc:Choice xmlns:v="urn:schemas-microsoft-com:vml" Requires="v">
                <p:oleObj spid="_x0000_s2365" r:id="rId4" imgW="9582156" imgH="6153030" progId="Visio.Drawing.15">
                  <p:embed/>
                </p:oleObj>
              </mc:Choice>
              <mc:Fallback>
                <p:oleObj r:id="rId4" imgW="9582156" imgH="6153030" progId="Visio.Drawing.15">
                  <p:embed/>
                  <p:pic>
                    <p:nvPicPr>
                      <p:cNvPr id="12" name="对象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6039" y="2285600"/>
                        <a:ext cx="6840760" cy="4384767"/>
                      </a:xfrm>
                      <a:prstGeom prst="rect">
                        <a:avLst/>
                      </a:prstGeom>
                      <a:noFill/>
                    </p:spPr>
                  </p:pic>
                </p:oleObj>
              </mc:Fallback>
            </mc:AlternateContent>
          </a:graphicData>
        </a:graphic>
      </p:graphicFrame>
    </p:spTree>
    <p:extLst>
      <p:ext uri="{BB962C8B-B14F-4D97-AF65-F5344CB8AC3E}">
        <p14:creationId xmlns:p14="http://schemas.microsoft.com/office/powerpoint/2010/main" val="3632701871"/>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0"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2828975" y="1216248"/>
            <a:ext cx="7920880" cy="2616101"/>
          </a:xfrm>
          <a:prstGeom prst="rect">
            <a:avLst/>
          </a:prstGeom>
        </p:spPr>
        <p:txBody>
          <a:bodyPr wrap="square">
            <a:spAutoFit/>
          </a:bodyPr>
          <a:lstStyle/>
          <a:p>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p>
          <a:p>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知识点一：内存区域</a:t>
            </a:r>
            <a:endParaRPr lang="zh-CN" altLang="en-US" sz="6000" b="1" dirty="0"/>
          </a:p>
        </p:txBody>
      </p:sp>
    </p:spTree>
    <p:extLst>
      <p:ext uri="{BB962C8B-B14F-4D97-AF65-F5344CB8AC3E}">
        <p14:creationId xmlns:p14="http://schemas.microsoft.com/office/powerpoint/2010/main" val="1110517944"/>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3105502" y="837929"/>
            <a:ext cx="6588359" cy="474140"/>
            <a:chOff x="4179575" y="837929"/>
            <a:chExt cx="4459403"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4179575" y="1312069"/>
              <a:ext cx="4459403"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4283659" y="837929"/>
              <a:ext cx="4291432"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在函数栈帧中，一般包含以下几类重要信息：</a:t>
              </a:r>
            </a:p>
          </p:txBody>
        </p:sp>
      </p:grpSp>
      <p:grpSp>
        <p:nvGrpSpPr>
          <p:cNvPr id="3" name="组合 2">
            <a:extLst>
              <a:ext uri="{FF2B5EF4-FFF2-40B4-BE49-F238E27FC236}">
                <a16:creationId xmlns:a16="http://schemas.microsoft.com/office/drawing/2014/main" id="{434E42F4-2047-4996-937C-424AE9D0F9DB}"/>
              </a:ext>
            </a:extLst>
          </p:cNvPr>
          <p:cNvGrpSpPr/>
          <p:nvPr/>
        </p:nvGrpSpPr>
        <p:grpSpPr>
          <a:xfrm>
            <a:off x="1855103" y="2176165"/>
            <a:ext cx="1622946" cy="1622946"/>
            <a:chOff x="2716147" y="2106202"/>
            <a:chExt cx="1622946" cy="1622946"/>
          </a:xfrm>
        </p:grpSpPr>
        <p:sp>
          <p:nvSpPr>
            <p:cNvPr id="28" name="is1ide-Oval 8">
              <a:extLst>
                <a:ext uri="{FF2B5EF4-FFF2-40B4-BE49-F238E27FC236}">
                  <a16:creationId xmlns:a16="http://schemas.microsoft.com/office/drawing/2014/main" id="{D0D58CCD-E36D-43AC-BD24-B5862693F87C}"/>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dirty="0">
                <a:solidFill>
                  <a:schemeClr val="bg1"/>
                </a:solidFill>
              </a:endParaRPr>
            </a:p>
          </p:txBody>
        </p:sp>
        <p:grpSp>
          <p:nvGrpSpPr>
            <p:cNvPr id="2" name="组合 1">
              <a:extLst>
                <a:ext uri="{FF2B5EF4-FFF2-40B4-BE49-F238E27FC236}">
                  <a16:creationId xmlns:a16="http://schemas.microsoft.com/office/drawing/2014/main" id="{F58B1895-64DE-4B46-824F-FA7F05ABCE14}"/>
                </a:ext>
              </a:extLst>
            </p:cNvPr>
            <p:cNvGrpSpPr/>
            <p:nvPr/>
          </p:nvGrpSpPr>
          <p:grpSpPr>
            <a:xfrm>
              <a:off x="2828972" y="2219027"/>
              <a:ext cx="1397296" cy="1397296"/>
              <a:chOff x="2696934" y="2774952"/>
              <a:chExt cx="1035027" cy="1035027"/>
            </a:xfrm>
          </p:grpSpPr>
          <p:sp>
            <p:nvSpPr>
              <p:cNvPr id="25" name="is1ide-Oval 8">
                <a:extLst>
                  <a:ext uri="{FF2B5EF4-FFF2-40B4-BE49-F238E27FC236}">
                    <a16:creationId xmlns:a16="http://schemas.microsoft.com/office/drawing/2014/main" id="{1ECE7F4E-AD21-4E82-98F5-45D23916FA4D}"/>
                  </a:ext>
                </a:extLst>
              </p:cNvPr>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dirty="0">
                  <a:solidFill>
                    <a:schemeClr val="bg1"/>
                  </a:solidFill>
                </a:endParaRPr>
              </a:p>
            </p:txBody>
          </p:sp>
          <p:sp>
            <p:nvSpPr>
              <p:cNvPr id="26" name="矩形 25">
                <a:extLst>
                  <a:ext uri="{FF2B5EF4-FFF2-40B4-BE49-F238E27FC236}">
                    <a16:creationId xmlns:a16="http://schemas.microsoft.com/office/drawing/2014/main" id="{220738A2-DC41-4F26-B437-DB7C1EC51D02}"/>
                  </a:ext>
                </a:extLst>
              </p:cNvPr>
              <p:cNvSpPr/>
              <p:nvPr/>
            </p:nvSpPr>
            <p:spPr>
              <a:xfrm>
                <a:off x="2889315" y="3030287"/>
                <a:ext cx="650261" cy="61554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局部变量</a:t>
                </a:r>
              </a:p>
            </p:txBody>
          </p:sp>
        </p:grpSp>
      </p:grpSp>
      <p:sp>
        <p:nvSpPr>
          <p:cNvPr id="30" name="文本框 29">
            <a:extLst>
              <a:ext uri="{FF2B5EF4-FFF2-40B4-BE49-F238E27FC236}">
                <a16:creationId xmlns:a16="http://schemas.microsoft.com/office/drawing/2014/main" id="{E26E5F43-1E66-4C44-BA9C-8774F5CBCAAB}"/>
              </a:ext>
            </a:extLst>
          </p:cNvPr>
          <p:cNvSpPr txBox="1"/>
          <p:nvPr/>
        </p:nvSpPr>
        <p:spPr>
          <a:xfrm>
            <a:off x="1434962" y="4018993"/>
            <a:ext cx="2463221" cy="825883"/>
          </a:xfrm>
          <a:prstGeom prst="rect">
            <a:avLst/>
          </a:prstGeom>
          <a:noFill/>
        </p:spPr>
        <p:txBody>
          <a:bodyPr wrap="square" lIns="86376" tIns="43188" rIns="86376" bIns="43188"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为函数局部变量开辟的内存空间。</a:t>
            </a:r>
          </a:p>
        </p:txBody>
      </p:sp>
      <p:grpSp>
        <p:nvGrpSpPr>
          <p:cNvPr id="31" name="组合 30">
            <a:extLst>
              <a:ext uri="{FF2B5EF4-FFF2-40B4-BE49-F238E27FC236}">
                <a16:creationId xmlns:a16="http://schemas.microsoft.com/office/drawing/2014/main" id="{D7C06A96-9E52-420F-B346-373CF5A29443}"/>
              </a:ext>
            </a:extLst>
          </p:cNvPr>
          <p:cNvGrpSpPr/>
          <p:nvPr/>
        </p:nvGrpSpPr>
        <p:grpSpPr>
          <a:xfrm>
            <a:off x="9380697" y="2176165"/>
            <a:ext cx="1622946" cy="1622946"/>
            <a:chOff x="2716147" y="2106202"/>
            <a:chExt cx="1622946" cy="1622946"/>
          </a:xfrm>
        </p:grpSpPr>
        <p:sp>
          <p:nvSpPr>
            <p:cNvPr id="32" name="is1ide-Oval 8">
              <a:extLst>
                <a:ext uri="{FF2B5EF4-FFF2-40B4-BE49-F238E27FC236}">
                  <a16:creationId xmlns:a16="http://schemas.microsoft.com/office/drawing/2014/main" id="{AF160B21-9681-403D-965A-BDFD33757741}"/>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dirty="0">
                <a:solidFill>
                  <a:schemeClr val="bg1"/>
                </a:solidFill>
              </a:endParaRPr>
            </a:p>
          </p:txBody>
        </p:sp>
        <p:grpSp>
          <p:nvGrpSpPr>
            <p:cNvPr id="33" name="组合 32">
              <a:extLst>
                <a:ext uri="{FF2B5EF4-FFF2-40B4-BE49-F238E27FC236}">
                  <a16:creationId xmlns:a16="http://schemas.microsoft.com/office/drawing/2014/main" id="{41ED66C5-AC54-4941-8870-634F840D732F}"/>
                </a:ext>
              </a:extLst>
            </p:cNvPr>
            <p:cNvGrpSpPr/>
            <p:nvPr/>
          </p:nvGrpSpPr>
          <p:grpSpPr>
            <a:xfrm>
              <a:off x="2828972" y="2219027"/>
              <a:ext cx="1397296" cy="1397296"/>
              <a:chOff x="2696934" y="2774952"/>
              <a:chExt cx="1035027" cy="1035027"/>
            </a:xfrm>
          </p:grpSpPr>
          <p:sp>
            <p:nvSpPr>
              <p:cNvPr id="34" name="is1ide-Oval 8">
                <a:extLst>
                  <a:ext uri="{FF2B5EF4-FFF2-40B4-BE49-F238E27FC236}">
                    <a16:creationId xmlns:a16="http://schemas.microsoft.com/office/drawing/2014/main" id="{D239900D-EADE-403E-AC72-2890749CCE79}"/>
                  </a:ext>
                </a:extLst>
              </p:cNvPr>
              <p:cNvSpPr/>
              <p:nvPr/>
            </p:nvSpPr>
            <p:spPr>
              <a:xfrm>
                <a:off x="2696934" y="2774952"/>
                <a:ext cx="1035027" cy="1035027"/>
              </a:xfrm>
              <a:prstGeom prst="ellipse">
                <a:avLst/>
              </a:prstGeom>
              <a:solidFill>
                <a:srgbClr val="FFC000"/>
              </a:solidFill>
              <a:ln w="12700" cap="flat">
                <a:noFill/>
                <a:miter lim="400000"/>
              </a:ln>
              <a:effectLst/>
            </p:spPr>
            <p:txBody>
              <a:bodyPr wrap="none" lIns="0" tIns="0" rIns="0" bIns="0" anchor="ctr">
                <a:normAutofit/>
              </a:bodyPr>
              <a:lstStyle/>
              <a:p>
                <a:pPr algn="ctr"/>
                <a:endParaRPr lang="zh-CN" altLang="en-US" dirty="0">
                  <a:solidFill>
                    <a:schemeClr val="bg1"/>
                  </a:solidFill>
                </a:endParaRPr>
              </a:p>
            </p:txBody>
          </p:sp>
          <p:sp>
            <p:nvSpPr>
              <p:cNvPr id="35" name="矩形 34">
                <a:extLst>
                  <a:ext uri="{FF2B5EF4-FFF2-40B4-BE49-F238E27FC236}">
                    <a16:creationId xmlns:a16="http://schemas.microsoft.com/office/drawing/2014/main" id="{89F107CD-D225-4217-A26E-DEA0BDF23C89}"/>
                  </a:ext>
                </a:extLst>
              </p:cNvPr>
              <p:cNvSpPr/>
              <p:nvPr/>
            </p:nvSpPr>
            <p:spPr>
              <a:xfrm>
                <a:off x="2845332" y="2893498"/>
                <a:ext cx="738230" cy="889127"/>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函数返回地址</a:t>
                </a:r>
              </a:p>
            </p:txBody>
          </p:sp>
        </p:grpSp>
      </p:grpSp>
      <p:sp>
        <p:nvSpPr>
          <p:cNvPr id="36" name="文本框 35">
            <a:extLst>
              <a:ext uri="{FF2B5EF4-FFF2-40B4-BE49-F238E27FC236}">
                <a16:creationId xmlns:a16="http://schemas.microsoft.com/office/drawing/2014/main" id="{E9E68B4E-792F-4BBE-BBA1-F777402889EB}"/>
              </a:ext>
            </a:extLst>
          </p:cNvPr>
          <p:cNvSpPr txBox="1"/>
          <p:nvPr/>
        </p:nvSpPr>
        <p:spPr>
          <a:xfrm>
            <a:off x="8816551" y="4018993"/>
            <a:ext cx="3445472" cy="2672543"/>
          </a:xfrm>
          <a:prstGeom prst="rect">
            <a:avLst/>
          </a:prstGeom>
          <a:noFill/>
        </p:spPr>
        <p:txBody>
          <a:bodyPr wrap="square" lIns="86376" tIns="43188" rIns="86376" bIns="43188"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保存当前函数调用前的“断点”信息，也就是函数调用前的指令位置，以便在函数返回时能够恢复到函数被调用前的代码区中继续执行指令。</a:t>
            </a:r>
            <a:b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9" name="组合 18">
            <a:extLst>
              <a:ext uri="{FF2B5EF4-FFF2-40B4-BE49-F238E27FC236}">
                <a16:creationId xmlns:a16="http://schemas.microsoft.com/office/drawing/2014/main" id="{434E42F4-2047-4996-937C-424AE9D0F9DB}"/>
              </a:ext>
            </a:extLst>
          </p:cNvPr>
          <p:cNvGrpSpPr/>
          <p:nvPr/>
        </p:nvGrpSpPr>
        <p:grpSpPr>
          <a:xfrm>
            <a:off x="5617900" y="2176164"/>
            <a:ext cx="1622946" cy="1622946"/>
            <a:chOff x="2716147" y="2106202"/>
            <a:chExt cx="1622946" cy="1622946"/>
          </a:xfrm>
        </p:grpSpPr>
        <p:sp>
          <p:nvSpPr>
            <p:cNvPr id="20" name="is1ide-Oval 8">
              <a:extLst>
                <a:ext uri="{FF2B5EF4-FFF2-40B4-BE49-F238E27FC236}">
                  <a16:creationId xmlns:a16="http://schemas.microsoft.com/office/drawing/2014/main" id="{D0D58CCD-E36D-43AC-BD24-B5862693F87C}"/>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dirty="0">
                <a:solidFill>
                  <a:schemeClr val="bg1"/>
                </a:solidFill>
              </a:endParaRPr>
            </a:p>
          </p:txBody>
        </p:sp>
        <p:grpSp>
          <p:nvGrpSpPr>
            <p:cNvPr id="21" name="组合 20">
              <a:extLst>
                <a:ext uri="{FF2B5EF4-FFF2-40B4-BE49-F238E27FC236}">
                  <a16:creationId xmlns:a16="http://schemas.microsoft.com/office/drawing/2014/main" id="{F58B1895-64DE-4B46-824F-FA7F05ABCE14}"/>
                </a:ext>
              </a:extLst>
            </p:cNvPr>
            <p:cNvGrpSpPr/>
            <p:nvPr/>
          </p:nvGrpSpPr>
          <p:grpSpPr>
            <a:xfrm>
              <a:off x="2828972" y="2219027"/>
              <a:ext cx="1397296" cy="1403263"/>
              <a:chOff x="2696934" y="2774952"/>
              <a:chExt cx="1035027" cy="1039447"/>
            </a:xfrm>
          </p:grpSpPr>
          <p:sp>
            <p:nvSpPr>
              <p:cNvPr id="22" name="is1ide-Oval 8">
                <a:extLst>
                  <a:ext uri="{FF2B5EF4-FFF2-40B4-BE49-F238E27FC236}">
                    <a16:creationId xmlns:a16="http://schemas.microsoft.com/office/drawing/2014/main" id="{1ECE7F4E-AD21-4E82-98F5-45D23916FA4D}"/>
                  </a:ext>
                </a:extLst>
              </p:cNvPr>
              <p:cNvSpPr/>
              <p:nvPr/>
            </p:nvSpPr>
            <p:spPr>
              <a:xfrm>
                <a:off x="2696934" y="2774952"/>
                <a:ext cx="1035027" cy="1035027"/>
              </a:xfrm>
              <a:prstGeom prst="ellipse">
                <a:avLst/>
              </a:prstGeom>
              <a:solidFill>
                <a:srgbClr val="1092F1"/>
              </a:solidFill>
              <a:ln w="12700" cap="flat">
                <a:noFill/>
                <a:miter lim="400000"/>
              </a:ln>
              <a:effectLst/>
            </p:spPr>
            <p:txBody>
              <a:bodyPr wrap="none" lIns="0" tIns="0" rIns="0" bIns="0" anchor="ctr">
                <a:normAutofit/>
              </a:bodyPr>
              <a:lstStyle/>
              <a:p>
                <a:pPr algn="ctr"/>
                <a:endParaRPr lang="zh-CN" altLang="en-US" dirty="0">
                  <a:solidFill>
                    <a:schemeClr val="bg1"/>
                  </a:solidFill>
                </a:endParaRPr>
              </a:p>
            </p:txBody>
          </p:sp>
          <p:sp>
            <p:nvSpPr>
              <p:cNvPr id="23" name="矩形 22">
                <a:extLst>
                  <a:ext uri="{FF2B5EF4-FFF2-40B4-BE49-F238E27FC236}">
                    <a16:creationId xmlns:a16="http://schemas.microsoft.com/office/drawing/2014/main" id="{220738A2-DC41-4F26-B437-DB7C1EC51D02}"/>
                  </a:ext>
                </a:extLst>
              </p:cNvPr>
              <p:cNvSpPr/>
              <p:nvPr/>
            </p:nvSpPr>
            <p:spPr>
              <a:xfrm>
                <a:off x="2845514" y="2925272"/>
                <a:ext cx="751845" cy="889127"/>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栈帧状态值</a:t>
                </a:r>
              </a:p>
            </p:txBody>
          </p:sp>
        </p:grpSp>
      </p:grpSp>
      <p:sp>
        <p:nvSpPr>
          <p:cNvPr id="24" name="文本框 23">
            <a:extLst>
              <a:ext uri="{FF2B5EF4-FFF2-40B4-BE49-F238E27FC236}">
                <a16:creationId xmlns:a16="http://schemas.microsoft.com/office/drawing/2014/main" id="{E26E5F43-1E66-4C44-BA9C-8774F5CBCAAB}"/>
              </a:ext>
            </a:extLst>
          </p:cNvPr>
          <p:cNvSpPr txBox="1"/>
          <p:nvPr/>
        </p:nvSpPr>
        <p:spPr>
          <a:xfrm>
            <a:off x="4413151" y="4018993"/>
            <a:ext cx="3888432" cy="2303211"/>
          </a:xfrm>
          <a:prstGeom prst="rect">
            <a:avLst/>
          </a:prstGeom>
          <a:noFill/>
        </p:spPr>
        <p:txBody>
          <a:bodyPr wrap="square" lIns="86376" tIns="43188" rIns="86376" bIns="43188"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保存前栈帧的顶部和底部（实际上只保存前栈帧的底部，前栈帧的顶部可以通过堆栈平衡计算得到），用于在本帧被弹出后恢复出上一个栈帧。</a:t>
            </a:r>
          </a:p>
        </p:txBody>
      </p:sp>
    </p:spTree>
    <p:extLst>
      <p:ext uri="{BB962C8B-B14F-4D97-AF65-F5344CB8AC3E}">
        <p14:creationId xmlns:p14="http://schemas.microsoft.com/office/powerpoint/2010/main" val="2607824028"/>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 calcmode="lin" valueType="num">
                                      <p:cBhvr>
                                        <p:cTn id="13" dur="500" fill="hold"/>
                                        <p:tgtEl>
                                          <p:spTgt spid="3"/>
                                        </p:tgtEl>
                                        <p:attrNameLst>
                                          <p:attrName>style.rotation</p:attrName>
                                        </p:attrNameLst>
                                      </p:cBhvr>
                                      <p:tavLst>
                                        <p:tav tm="0">
                                          <p:val>
                                            <p:fltVal val="360"/>
                                          </p:val>
                                        </p:tav>
                                        <p:tav tm="100000">
                                          <p:val>
                                            <p:fltVal val="0"/>
                                          </p:val>
                                        </p:tav>
                                      </p:tavLst>
                                    </p:anim>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par>
                          <p:cTn id="19" fill="hold">
                            <p:stCondLst>
                              <p:cond delay="1500"/>
                            </p:stCondLst>
                            <p:childTnLst>
                              <p:par>
                                <p:cTn id="20" presetID="49" presetClass="entr" presetSubtype="0" decel="100000"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500" fill="hold"/>
                                        <p:tgtEl>
                                          <p:spTgt spid="19"/>
                                        </p:tgtEl>
                                        <p:attrNameLst>
                                          <p:attrName>ppt_w</p:attrName>
                                        </p:attrNameLst>
                                      </p:cBhvr>
                                      <p:tavLst>
                                        <p:tav tm="0">
                                          <p:val>
                                            <p:fltVal val="0"/>
                                          </p:val>
                                        </p:tav>
                                        <p:tav tm="100000">
                                          <p:val>
                                            <p:strVal val="#ppt_w"/>
                                          </p:val>
                                        </p:tav>
                                      </p:tavLst>
                                    </p:anim>
                                    <p:anim calcmode="lin" valueType="num">
                                      <p:cBhvr>
                                        <p:cTn id="23" dur="500" fill="hold"/>
                                        <p:tgtEl>
                                          <p:spTgt spid="19"/>
                                        </p:tgtEl>
                                        <p:attrNameLst>
                                          <p:attrName>ppt_h</p:attrName>
                                        </p:attrNameLst>
                                      </p:cBhvr>
                                      <p:tavLst>
                                        <p:tav tm="0">
                                          <p:val>
                                            <p:fltVal val="0"/>
                                          </p:val>
                                        </p:tav>
                                        <p:tav tm="100000">
                                          <p:val>
                                            <p:strVal val="#ppt_h"/>
                                          </p:val>
                                        </p:tav>
                                      </p:tavLst>
                                    </p:anim>
                                    <p:anim calcmode="lin" valueType="num">
                                      <p:cBhvr>
                                        <p:cTn id="24" dur="500" fill="hold"/>
                                        <p:tgtEl>
                                          <p:spTgt spid="19"/>
                                        </p:tgtEl>
                                        <p:attrNameLst>
                                          <p:attrName>style.rotation</p:attrName>
                                        </p:attrNameLst>
                                      </p:cBhvr>
                                      <p:tavLst>
                                        <p:tav tm="0">
                                          <p:val>
                                            <p:fltVal val="360"/>
                                          </p:val>
                                        </p:tav>
                                        <p:tav tm="100000">
                                          <p:val>
                                            <p:fltVal val="0"/>
                                          </p:val>
                                        </p:tav>
                                      </p:tavLst>
                                    </p:anim>
                                    <p:animEffect transition="in" filter="fade">
                                      <p:cBhvr>
                                        <p:cTn id="25" dur="500"/>
                                        <p:tgtEl>
                                          <p:spTgt spid="19"/>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par>
                          <p:cTn id="30" fill="hold">
                            <p:stCondLst>
                              <p:cond delay="2500"/>
                            </p:stCondLst>
                            <p:childTnLst>
                              <p:par>
                                <p:cTn id="31" presetID="49" presetClass="entr" presetSubtype="0" decel="100000" fill="hold" nodeType="after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 calcmode="lin" valueType="num">
                                      <p:cBhvr>
                                        <p:cTn id="35" dur="500" fill="hold"/>
                                        <p:tgtEl>
                                          <p:spTgt spid="31"/>
                                        </p:tgtEl>
                                        <p:attrNameLst>
                                          <p:attrName>style.rotation</p:attrName>
                                        </p:attrNameLst>
                                      </p:cBhvr>
                                      <p:tavLst>
                                        <p:tav tm="0">
                                          <p:val>
                                            <p:fltVal val="360"/>
                                          </p:val>
                                        </p:tav>
                                        <p:tav tm="100000">
                                          <p:val>
                                            <p:fltVal val="0"/>
                                          </p:val>
                                        </p:tav>
                                      </p:tavLst>
                                    </p:anim>
                                    <p:animEffect transition="in" filter="fade">
                                      <p:cBhvr>
                                        <p:cTn id="36" dur="500"/>
                                        <p:tgtEl>
                                          <p:spTgt spid="31"/>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6" grpId="0"/>
      <p:bldP spid="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0D98A0A7-16A2-492D-A55A-19B5647E7119}"/>
              </a:ext>
            </a:extLst>
          </p:cNvPr>
          <p:cNvGrpSpPr/>
          <p:nvPr/>
        </p:nvGrpSpPr>
        <p:grpSpPr>
          <a:xfrm>
            <a:off x="1694849" y="2895664"/>
            <a:ext cx="9740721" cy="2246769"/>
            <a:chOff x="4933525" y="2293067"/>
            <a:chExt cx="9740721" cy="2246769"/>
          </a:xfrm>
        </p:grpSpPr>
        <p:sp>
          <p:nvSpPr>
            <p:cNvPr id="29" name="六边形 28">
              <a:extLst>
                <a:ext uri="{FF2B5EF4-FFF2-40B4-BE49-F238E27FC236}">
                  <a16:creationId xmlns:a16="http://schemas.microsoft.com/office/drawing/2014/main" id="{72A76738-ACC9-4AF5-9D4A-1E41F804D578}"/>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EIP</a:t>
              </a:r>
              <a:endPar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 name="文本框 7">
              <a:extLst>
                <a:ext uri="{FF2B5EF4-FFF2-40B4-BE49-F238E27FC236}">
                  <a16:creationId xmlns:a16="http://schemas.microsoft.com/office/drawing/2014/main" id="{27D28173-21BD-44A9-8B20-1EA8EF69418B}"/>
                </a:ext>
              </a:extLst>
            </p:cNvPr>
            <p:cNvSpPr txBox="1">
              <a:spLocks noChangeArrowheads="1"/>
            </p:cNvSpPr>
            <p:nvPr/>
          </p:nvSpPr>
          <p:spPr bwMode="auto">
            <a:xfrm>
              <a:off x="6907352" y="2293067"/>
              <a:ext cx="7766894"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800" b="1">
                  <a:solidFill>
                    <a:schemeClr val="tx1">
                      <a:lumMod val="75000"/>
                      <a:lumOff val="25000"/>
                    </a:schemeClr>
                  </a:solidFill>
                  <a:latin typeface="Times New Roman" panose="02020603050405020304" pitchFamily="18" charset="0"/>
                  <a:cs typeface="Times New Roman" panose="02020603050405020304" pitchFamily="18" charset="0"/>
                </a:rPr>
                <a:t>指令指针寄存器</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zh-CN" sz="2800" dirty="0">
                  <a:solidFill>
                    <a:schemeClr val="tx1">
                      <a:lumMod val="75000"/>
                      <a:lumOff val="25000"/>
                    </a:schemeClr>
                  </a:solidFill>
                  <a:latin typeface="Times New Roman" panose="02020603050405020304" pitchFamily="18" charset="0"/>
                  <a:cs typeface="Times New Roman" panose="02020603050405020304" pitchFamily="18" charset="0"/>
                </a:rPr>
                <a:t>extended instruction pointer</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），其内存放着一个指针，</a:t>
              </a:r>
              <a:r>
                <a:rPr lang="zh-CN" altLang="en-US" sz="2800" u="sng" dirty="0">
                  <a:solidFill>
                    <a:schemeClr val="tx1">
                      <a:lumMod val="75000"/>
                      <a:lumOff val="25000"/>
                    </a:schemeClr>
                  </a:solidFill>
                  <a:latin typeface="Times New Roman" panose="02020603050405020304" pitchFamily="18" charset="0"/>
                  <a:cs typeface="Times New Roman" panose="02020603050405020304" pitchFamily="18" charset="0"/>
                </a:rPr>
                <a:t>该指针永远指向下一条等待执行的指令地址</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。可以说</a:t>
              </a:r>
              <a:r>
                <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rPr>
                <a:t>如果控制了</a:t>
              </a:r>
              <a:r>
                <a:rPr lang="en-US" altLang="zh-CN" sz="2800" b="1" dirty="0">
                  <a:solidFill>
                    <a:schemeClr val="tx1">
                      <a:lumMod val="75000"/>
                      <a:lumOff val="25000"/>
                    </a:schemeClr>
                  </a:solidFill>
                  <a:latin typeface="Times New Roman" panose="02020603050405020304" pitchFamily="18" charset="0"/>
                  <a:cs typeface="Times New Roman" panose="02020603050405020304" pitchFamily="18" charset="0"/>
                </a:rPr>
                <a:t>EIP</a:t>
              </a:r>
              <a:r>
                <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rPr>
                <a:t>寄存器的内容，就控制了进程</a:t>
              </a:r>
              <a:r>
                <a:rPr lang="en-US" altLang="zh-CN" sz="2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我们让</a:t>
              </a:r>
              <a:r>
                <a:rPr lang="en-US" altLang="zh-CN" sz="2800" dirty="0">
                  <a:solidFill>
                    <a:schemeClr val="tx1">
                      <a:lumMod val="75000"/>
                      <a:lumOff val="25000"/>
                    </a:schemeClr>
                  </a:solidFill>
                  <a:latin typeface="Times New Roman" panose="02020603050405020304" pitchFamily="18" charset="0"/>
                  <a:cs typeface="Times New Roman" panose="02020603050405020304" pitchFamily="18" charset="0"/>
                </a:rPr>
                <a:t>EIP</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指向哪里，</a:t>
              </a:r>
              <a:r>
                <a:rPr lang="en-US" altLang="zh-CN" sz="2800" dirty="0">
                  <a:solidFill>
                    <a:schemeClr val="tx1">
                      <a:lumMod val="75000"/>
                      <a:lumOff val="25000"/>
                    </a:schemeClr>
                  </a:solidFill>
                  <a:latin typeface="Times New Roman" panose="02020603050405020304" pitchFamily="18" charset="0"/>
                  <a:cs typeface="Times New Roman" panose="02020603050405020304" pitchFamily="18" charset="0"/>
                </a:rPr>
                <a:t>CPU</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就会去执行哪里的指令。</a:t>
              </a:r>
              <a:endParaRPr lang="zh-CN" alt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31" name="直接连接符 30">
              <a:extLst>
                <a:ext uri="{FF2B5EF4-FFF2-40B4-BE49-F238E27FC236}">
                  <a16:creationId xmlns:a16="http://schemas.microsoft.com/office/drawing/2014/main"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1448948" y="1235293"/>
            <a:ext cx="9986622" cy="1077218"/>
            <a:chOff x="3899955" y="1352164"/>
            <a:chExt cx="9986622" cy="1077218"/>
          </a:xfrm>
        </p:grpSpPr>
        <p:sp>
          <p:nvSpPr>
            <p:cNvPr id="2" name="矩形 1"/>
            <p:cNvSpPr/>
            <p:nvPr/>
          </p:nvSpPr>
          <p:spPr>
            <a:xfrm>
              <a:off x="4759563" y="1352164"/>
              <a:ext cx="9127014" cy="1077218"/>
            </a:xfrm>
            <a:prstGeom prst="rect">
              <a:avLst/>
            </a:prstGeom>
          </p:spPr>
          <p:txBody>
            <a:bodyPr wrap="square">
              <a:spAutoFit/>
            </a:bodyPr>
            <a:lstStyle/>
            <a:p>
              <a:pPr>
                <a:buClr>
                  <a:srgbClr val="007DFA"/>
                </a:buClr>
              </a:pPr>
              <a:r>
                <a:rPr lang="zh-CN" altLang="en-US" sz="3200" dirty="0">
                  <a:solidFill>
                    <a:srgbClr val="1092F1"/>
                  </a:solidFill>
                  <a:latin typeface="微软雅黑" panose="020B0503020204020204" pitchFamily="34" charset="-122"/>
                  <a:ea typeface="微软雅黑" panose="020B0503020204020204" pitchFamily="34" charset="-122"/>
                </a:rPr>
                <a:t>除了与栈相关的寄存器之外，还需要记住另一个至关重要的寄存器。</a:t>
              </a:r>
            </a:p>
          </p:txBody>
        </p:sp>
        <p:sp>
          <p:nvSpPr>
            <p:cNvPr id="7" name="computer-cpu_63990"/>
            <p:cNvSpPr>
              <a:spLocks noChangeAspect="1"/>
            </p:cNvSpPr>
            <p:nvPr/>
          </p:nvSpPr>
          <p:spPr bwMode="auto">
            <a:xfrm>
              <a:off x="3899955" y="1644964"/>
              <a:ext cx="763389" cy="762329"/>
            </a:xfrm>
            <a:custGeom>
              <a:avLst/>
              <a:gdLst>
                <a:gd name="connsiteX0" fmla="*/ 374658 w 609332"/>
                <a:gd name="connsiteY0" fmla="*/ 527406 h 608486"/>
                <a:gd name="connsiteX1" fmla="*/ 436659 w 609332"/>
                <a:gd name="connsiteY1" fmla="*/ 527406 h 608486"/>
                <a:gd name="connsiteX2" fmla="*/ 436659 w 609332"/>
                <a:gd name="connsiteY2" fmla="*/ 577469 h 608486"/>
                <a:gd name="connsiteX3" fmla="*/ 405610 w 609332"/>
                <a:gd name="connsiteY3" fmla="*/ 608486 h 608486"/>
                <a:gd name="connsiteX4" fmla="*/ 374561 w 609332"/>
                <a:gd name="connsiteY4" fmla="*/ 577469 h 608486"/>
                <a:gd name="connsiteX5" fmla="*/ 374658 w 609332"/>
                <a:gd name="connsiteY5" fmla="*/ 577469 h 608486"/>
                <a:gd name="connsiteX6" fmla="*/ 273653 w 609332"/>
                <a:gd name="connsiteY6" fmla="*/ 527406 h 608486"/>
                <a:gd name="connsiteX7" fmla="*/ 335751 w 609332"/>
                <a:gd name="connsiteY7" fmla="*/ 527406 h 608486"/>
                <a:gd name="connsiteX8" fmla="*/ 335751 w 609332"/>
                <a:gd name="connsiteY8" fmla="*/ 577469 h 608486"/>
                <a:gd name="connsiteX9" fmla="*/ 304702 w 609332"/>
                <a:gd name="connsiteY9" fmla="*/ 608486 h 608486"/>
                <a:gd name="connsiteX10" fmla="*/ 273653 w 609332"/>
                <a:gd name="connsiteY10" fmla="*/ 577469 h 608486"/>
                <a:gd name="connsiteX11" fmla="*/ 172744 w 609332"/>
                <a:gd name="connsiteY11" fmla="*/ 527406 h 608486"/>
                <a:gd name="connsiteX12" fmla="*/ 234842 w 609332"/>
                <a:gd name="connsiteY12" fmla="*/ 527406 h 608486"/>
                <a:gd name="connsiteX13" fmla="*/ 234842 w 609332"/>
                <a:gd name="connsiteY13" fmla="*/ 577469 h 608486"/>
                <a:gd name="connsiteX14" fmla="*/ 203793 w 609332"/>
                <a:gd name="connsiteY14" fmla="*/ 608486 h 608486"/>
                <a:gd name="connsiteX15" fmla="*/ 172744 w 609332"/>
                <a:gd name="connsiteY15" fmla="*/ 577469 h 608486"/>
                <a:gd name="connsiteX16" fmla="*/ 528182 w 609332"/>
                <a:gd name="connsiteY16" fmla="*/ 374068 h 608486"/>
                <a:gd name="connsiteX17" fmla="*/ 578288 w 609332"/>
                <a:gd name="connsiteY17" fmla="*/ 374068 h 608486"/>
                <a:gd name="connsiteX18" fmla="*/ 609332 w 609332"/>
                <a:gd name="connsiteY18" fmla="*/ 405022 h 608486"/>
                <a:gd name="connsiteX19" fmla="*/ 578288 w 609332"/>
                <a:gd name="connsiteY19" fmla="*/ 436024 h 608486"/>
                <a:gd name="connsiteX20" fmla="*/ 528182 w 609332"/>
                <a:gd name="connsiteY20" fmla="*/ 436024 h 608486"/>
                <a:gd name="connsiteX21" fmla="*/ 31044 w 609332"/>
                <a:gd name="connsiteY21" fmla="*/ 374068 h 608486"/>
                <a:gd name="connsiteX22" fmla="*/ 81150 w 609332"/>
                <a:gd name="connsiteY22" fmla="*/ 374068 h 608486"/>
                <a:gd name="connsiteX23" fmla="*/ 81150 w 609332"/>
                <a:gd name="connsiteY23" fmla="*/ 436024 h 608486"/>
                <a:gd name="connsiteX24" fmla="*/ 31044 w 609332"/>
                <a:gd name="connsiteY24" fmla="*/ 436024 h 608486"/>
                <a:gd name="connsiteX25" fmla="*/ 0 w 609332"/>
                <a:gd name="connsiteY25" fmla="*/ 405022 h 608486"/>
                <a:gd name="connsiteX26" fmla="*/ 31044 w 609332"/>
                <a:gd name="connsiteY26" fmla="*/ 374068 h 608486"/>
                <a:gd name="connsiteX27" fmla="*/ 528182 w 609332"/>
                <a:gd name="connsiteY27" fmla="*/ 273229 h 608486"/>
                <a:gd name="connsiteX28" fmla="*/ 578288 w 609332"/>
                <a:gd name="connsiteY28" fmla="*/ 273229 h 608486"/>
                <a:gd name="connsiteX29" fmla="*/ 609332 w 609332"/>
                <a:gd name="connsiteY29" fmla="*/ 304243 h 608486"/>
                <a:gd name="connsiteX30" fmla="*/ 578288 w 609332"/>
                <a:gd name="connsiteY30" fmla="*/ 335256 h 608486"/>
                <a:gd name="connsiteX31" fmla="*/ 528182 w 609332"/>
                <a:gd name="connsiteY31" fmla="*/ 335256 h 608486"/>
                <a:gd name="connsiteX32" fmla="*/ 31044 w 609332"/>
                <a:gd name="connsiteY32" fmla="*/ 273229 h 608486"/>
                <a:gd name="connsiteX33" fmla="*/ 81150 w 609332"/>
                <a:gd name="connsiteY33" fmla="*/ 273229 h 608486"/>
                <a:gd name="connsiteX34" fmla="*/ 81150 w 609332"/>
                <a:gd name="connsiteY34" fmla="*/ 335256 h 608486"/>
                <a:gd name="connsiteX35" fmla="*/ 31044 w 609332"/>
                <a:gd name="connsiteY35" fmla="*/ 335256 h 608486"/>
                <a:gd name="connsiteX36" fmla="*/ 0 w 609332"/>
                <a:gd name="connsiteY36" fmla="*/ 304243 h 608486"/>
                <a:gd name="connsiteX37" fmla="*/ 31044 w 609332"/>
                <a:gd name="connsiteY37" fmla="*/ 273229 h 608486"/>
                <a:gd name="connsiteX38" fmla="*/ 528182 w 609332"/>
                <a:gd name="connsiteY38" fmla="*/ 172462 h 608486"/>
                <a:gd name="connsiteX39" fmla="*/ 578288 w 609332"/>
                <a:gd name="connsiteY39" fmla="*/ 172462 h 608486"/>
                <a:gd name="connsiteX40" fmla="*/ 609332 w 609332"/>
                <a:gd name="connsiteY40" fmla="*/ 203416 h 608486"/>
                <a:gd name="connsiteX41" fmla="*/ 578288 w 609332"/>
                <a:gd name="connsiteY41" fmla="*/ 234418 h 608486"/>
                <a:gd name="connsiteX42" fmla="*/ 528182 w 609332"/>
                <a:gd name="connsiteY42" fmla="*/ 234418 h 608486"/>
                <a:gd name="connsiteX43" fmla="*/ 31044 w 609332"/>
                <a:gd name="connsiteY43" fmla="*/ 172462 h 608486"/>
                <a:gd name="connsiteX44" fmla="*/ 81150 w 609332"/>
                <a:gd name="connsiteY44" fmla="*/ 172462 h 608486"/>
                <a:gd name="connsiteX45" fmla="*/ 81150 w 609332"/>
                <a:gd name="connsiteY45" fmla="*/ 234489 h 608486"/>
                <a:gd name="connsiteX46" fmla="*/ 31044 w 609332"/>
                <a:gd name="connsiteY46" fmla="*/ 234489 h 608486"/>
                <a:gd name="connsiteX47" fmla="*/ 0 w 609332"/>
                <a:gd name="connsiteY47" fmla="*/ 203476 h 608486"/>
                <a:gd name="connsiteX48" fmla="*/ 31044 w 609332"/>
                <a:gd name="connsiteY48" fmla="*/ 172462 h 608486"/>
                <a:gd name="connsiteX49" fmla="*/ 143358 w 609332"/>
                <a:gd name="connsiteY49" fmla="*/ 110858 h 608486"/>
                <a:gd name="connsiteX50" fmla="*/ 465973 w 609332"/>
                <a:gd name="connsiteY50" fmla="*/ 110858 h 608486"/>
                <a:gd name="connsiteX51" fmla="*/ 498332 w 609332"/>
                <a:gd name="connsiteY51" fmla="*/ 143170 h 608486"/>
                <a:gd name="connsiteX52" fmla="*/ 498332 w 609332"/>
                <a:gd name="connsiteY52" fmla="*/ 465316 h 608486"/>
                <a:gd name="connsiteX53" fmla="*/ 465973 w 609332"/>
                <a:gd name="connsiteY53" fmla="*/ 497627 h 608486"/>
                <a:gd name="connsiteX54" fmla="*/ 143358 w 609332"/>
                <a:gd name="connsiteY54" fmla="*/ 497627 h 608486"/>
                <a:gd name="connsiteX55" fmla="*/ 110999 w 609332"/>
                <a:gd name="connsiteY55" fmla="*/ 465316 h 608486"/>
                <a:gd name="connsiteX56" fmla="*/ 110999 w 609332"/>
                <a:gd name="connsiteY56" fmla="*/ 143170 h 608486"/>
                <a:gd name="connsiteX57" fmla="*/ 143358 w 609332"/>
                <a:gd name="connsiteY57" fmla="*/ 110858 h 608486"/>
                <a:gd name="connsiteX58" fmla="*/ 405586 w 609332"/>
                <a:gd name="connsiteY58" fmla="*/ 0 h 608486"/>
                <a:gd name="connsiteX59" fmla="*/ 436659 w 609332"/>
                <a:gd name="connsiteY59" fmla="*/ 31017 h 608486"/>
                <a:gd name="connsiteX60" fmla="*/ 436659 w 609332"/>
                <a:gd name="connsiteY60" fmla="*/ 81080 h 608486"/>
                <a:gd name="connsiteX61" fmla="*/ 374561 w 609332"/>
                <a:gd name="connsiteY61" fmla="*/ 81080 h 608486"/>
                <a:gd name="connsiteX62" fmla="*/ 374561 w 609332"/>
                <a:gd name="connsiteY62" fmla="*/ 31017 h 608486"/>
                <a:gd name="connsiteX63" fmla="*/ 405586 w 609332"/>
                <a:gd name="connsiteY63" fmla="*/ 0 h 608486"/>
                <a:gd name="connsiteX64" fmla="*/ 304702 w 609332"/>
                <a:gd name="connsiteY64" fmla="*/ 0 h 608486"/>
                <a:gd name="connsiteX65" fmla="*/ 335751 w 609332"/>
                <a:gd name="connsiteY65" fmla="*/ 31017 h 608486"/>
                <a:gd name="connsiteX66" fmla="*/ 335751 w 609332"/>
                <a:gd name="connsiteY66" fmla="*/ 81080 h 608486"/>
                <a:gd name="connsiteX67" fmla="*/ 273653 w 609332"/>
                <a:gd name="connsiteY67" fmla="*/ 81080 h 608486"/>
                <a:gd name="connsiteX68" fmla="*/ 273653 w 609332"/>
                <a:gd name="connsiteY68" fmla="*/ 31017 h 608486"/>
                <a:gd name="connsiteX69" fmla="*/ 304702 w 609332"/>
                <a:gd name="connsiteY69" fmla="*/ 0 h 608486"/>
                <a:gd name="connsiteX70" fmla="*/ 203733 w 609332"/>
                <a:gd name="connsiteY70" fmla="*/ 0 h 608486"/>
                <a:gd name="connsiteX71" fmla="*/ 234771 w 609332"/>
                <a:gd name="connsiteY71" fmla="*/ 31017 h 608486"/>
                <a:gd name="connsiteX72" fmla="*/ 234771 w 609332"/>
                <a:gd name="connsiteY72" fmla="*/ 81080 h 608486"/>
                <a:gd name="connsiteX73" fmla="*/ 172744 w 609332"/>
                <a:gd name="connsiteY73" fmla="*/ 81080 h 608486"/>
                <a:gd name="connsiteX74" fmla="*/ 172744 w 609332"/>
                <a:gd name="connsiteY74" fmla="*/ 31017 h 608486"/>
                <a:gd name="connsiteX75" fmla="*/ 203733 w 609332"/>
                <a:gd name="connsiteY75" fmla="*/ 0 h 60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609332" h="608486">
                  <a:moveTo>
                    <a:pt x="374658" y="527406"/>
                  </a:moveTo>
                  <a:lnTo>
                    <a:pt x="436659" y="527406"/>
                  </a:lnTo>
                  <a:lnTo>
                    <a:pt x="436659" y="577469"/>
                  </a:lnTo>
                  <a:cubicBezTo>
                    <a:pt x="436659" y="594577"/>
                    <a:pt x="422784" y="608486"/>
                    <a:pt x="405610" y="608486"/>
                  </a:cubicBezTo>
                  <a:cubicBezTo>
                    <a:pt x="388485" y="608486"/>
                    <a:pt x="374561" y="594577"/>
                    <a:pt x="374561" y="577469"/>
                  </a:cubicBezTo>
                  <a:lnTo>
                    <a:pt x="374658" y="577469"/>
                  </a:lnTo>
                  <a:close/>
                  <a:moveTo>
                    <a:pt x="273653" y="527406"/>
                  </a:moveTo>
                  <a:lnTo>
                    <a:pt x="335751" y="527406"/>
                  </a:lnTo>
                  <a:lnTo>
                    <a:pt x="335751" y="577469"/>
                  </a:lnTo>
                  <a:cubicBezTo>
                    <a:pt x="335751" y="594577"/>
                    <a:pt x="321827" y="608486"/>
                    <a:pt x="304702" y="608486"/>
                  </a:cubicBezTo>
                  <a:cubicBezTo>
                    <a:pt x="287577" y="608486"/>
                    <a:pt x="273653" y="594577"/>
                    <a:pt x="273653" y="577469"/>
                  </a:cubicBezTo>
                  <a:close/>
                  <a:moveTo>
                    <a:pt x="172744" y="527406"/>
                  </a:moveTo>
                  <a:lnTo>
                    <a:pt x="234842" y="527406"/>
                  </a:lnTo>
                  <a:lnTo>
                    <a:pt x="234842" y="577469"/>
                  </a:lnTo>
                  <a:cubicBezTo>
                    <a:pt x="234842" y="594577"/>
                    <a:pt x="220919" y="608486"/>
                    <a:pt x="203793" y="608486"/>
                  </a:cubicBezTo>
                  <a:cubicBezTo>
                    <a:pt x="186668" y="608486"/>
                    <a:pt x="172744" y="594577"/>
                    <a:pt x="172744" y="577469"/>
                  </a:cubicBezTo>
                  <a:close/>
                  <a:moveTo>
                    <a:pt x="528182" y="374068"/>
                  </a:moveTo>
                  <a:lnTo>
                    <a:pt x="578288" y="374068"/>
                  </a:lnTo>
                  <a:cubicBezTo>
                    <a:pt x="595411" y="374068"/>
                    <a:pt x="609332" y="387922"/>
                    <a:pt x="609332" y="405022"/>
                  </a:cubicBezTo>
                  <a:cubicBezTo>
                    <a:pt x="609332" y="422122"/>
                    <a:pt x="595411" y="436024"/>
                    <a:pt x="578288" y="436024"/>
                  </a:cubicBezTo>
                  <a:lnTo>
                    <a:pt x="528182" y="436024"/>
                  </a:lnTo>
                  <a:close/>
                  <a:moveTo>
                    <a:pt x="31044" y="374068"/>
                  </a:moveTo>
                  <a:lnTo>
                    <a:pt x="81150" y="374068"/>
                  </a:lnTo>
                  <a:lnTo>
                    <a:pt x="81150" y="436024"/>
                  </a:lnTo>
                  <a:lnTo>
                    <a:pt x="31044" y="436024"/>
                  </a:lnTo>
                  <a:cubicBezTo>
                    <a:pt x="13921" y="436024"/>
                    <a:pt x="0" y="422122"/>
                    <a:pt x="0" y="405022"/>
                  </a:cubicBezTo>
                  <a:cubicBezTo>
                    <a:pt x="0" y="387922"/>
                    <a:pt x="13921" y="374068"/>
                    <a:pt x="31044" y="374068"/>
                  </a:cubicBezTo>
                  <a:close/>
                  <a:moveTo>
                    <a:pt x="528182" y="273229"/>
                  </a:moveTo>
                  <a:lnTo>
                    <a:pt x="578288" y="273229"/>
                  </a:lnTo>
                  <a:cubicBezTo>
                    <a:pt x="595411" y="273229"/>
                    <a:pt x="609332" y="287137"/>
                    <a:pt x="609332" y="304243"/>
                  </a:cubicBezTo>
                  <a:cubicBezTo>
                    <a:pt x="609332" y="321349"/>
                    <a:pt x="595411" y="335256"/>
                    <a:pt x="578288" y="335256"/>
                  </a:cubicBezTo>
                  <a:lnTo>
                    <a:pt x="528182" y="335256"/>
                  </a:lnTo>
                  <a:close/>
                  <a:moveTo>
                    <a:pt x="31044" y="273229"/>
                  </a:moveTo>
                  <a:lnTo>
                    <a:pt x="81150" y="273229"/>
                  </a:lnTo>
                  <a:lnTo>
                    <a:pt x="81150" y="335256"/>
                  </a:lnTo>
                  <a:lnTo>
                    <a:pt x="31044" y="335256"/>
                  </a:lnTo>
                  <a:cubicBezTo>
                    <a:pt x="13921" y="335256"/>
                    <a:pt x="0" y="321349"/>
                    <a:pt x="0" y="304243"/>
                  </a:cubicBezTo>
                  <a:cubicBezTo>
                    <a:pt x="0" y="287137"/>
                    <a:pt x="13921" y="273229"/>
                    <a:pt x="31044" y="273229"/>
                  </a:cubicBezTo>
                  <a:close/>
                  <a:moveTo>
                    <a:pt x="528182" y="172462"/>
                  </a:moveTo>
                  <a:lnTo>
                    <a:pt x="578288" y="172462"/>
                  </a:lnTo>
                  <a:cubicBezTo>
                    <a:pt x="595411" y="172462"/>
                    <a:pt x="609332" y="186268"/>
                    <a:pt x="609332" y="203416"/>
                  </a:cubicBezTo>
                  <a:cubicBezTo>
                    <a:pt x="609332" y="220516"/>
                    <a:pt x="595411" y="234418"/>
                    <a:pt x="578288" y="234418"/>
                  </a:cubicBezTo>
                  <a:lnTo>
                    <a:pt x="528182" y="234418"/>
                  </a:lnTo>
                  <a:close/>
                  <a:moveTo>
                    <a:pt x="31044" y="172462"/>
                  </a:moveTo>
                  <a:lnTo>
                    <a:pt x="81150" y="172462"/>
                  </a:lnTo>
                  <a:lnTo>
                    <a:pt x="81150" y="234489"/>
                  </a:lnTo>
                  <a:lnTo>
                    <a:pt x="31044" y="234489"/>
                  </a:lnTo>
                  <a:cubicBezTo>
                    <a:pt x="13921" y="234489"/>
                    <a:pt x="0" y="220582"/>
                    <a:pt x="0" y="203476"/>
                  </a:cubicBezTo>
                  <a:cubicBezTo>
                    <a:pt x="0" y="186370"/>
                    <a:pt x="13921" y="172462"/>
                    <a:pt x="31044" y="172462"/>
                  </a:cubicBezTo>
                  <a:close/>
                  <a:moveTo>
                    <a:pt x="143358" y="110858"/>
                  </a:moveTo>
                  <a:lnTo>
                    <a:pt x="465973" y="110858"/>
                  </a:lnTo>
                  <a:cubicBezTo>
                    <a:pt x="483826" y="110858"/>
                    <a:pt x="498332" y="125343"/>
                    <a:pt x="498332" y="143170"/>
                  </a:cubicBezTo>
                  <a:lnTo>
                    <a:pt x="498332" y="465316"/>
                  </a:lnTo>
                  <a:cubicBezTo>
                    <a:pt x="498332" y="483143"/>
                    <a:pt x="483826" y="497627"/>
                    <a:pt x="465973" y="497627"/>
                  </a:cubicBezTo>
                  <a:lnTo>
                    <a:pt x="143358" y="497627"/>
                  </a:lnTo>
                  <a:cubicBezTo>
                    <a:pt x="125505" y="497627"/>
                    <a:pt x="110999" y="483143"/>
                    <a:pt x="110999" y="465316"/>
                  </a:cubicBezTo>
                  <a:lnTo>
                    <a:pt x="110999" y="143170"/>
                  </a:lnTo>
                  <a:cubicBezTo>
                    <a:pt x="110999" y="125343"/>
                    <a:pt x="125505" y="110858"/>
                    <a:pt x="143358" y="110858"/>
                  </a:cubicBezTo>
                  <a:close/>
                  <a:moveTo>
                    <a:pt x="405586" y="0"/>
                  </a:moveTo>
                  <a:cubicBezTo>
                    <a:pt x="422725" y="0"/>
                    <a:pt x="436659" y="13909"/>
                    <a:pt x="436659" y="31017"/>
                  </a:cubicBezTo>
                  <a:lnTo>
                    <a:pt x="436659" y="81080"/>
                  </a:lnTo>
                  <a:lnTo>
                    <a:pt x="374561" y="81080"/>
                  </a:lnTo>
                  <a:lnTo>
                    <a:pt x="374561" y="31017"/>
                  </a:lnTo>
                  <a:cubicBezTo>
                    <a:pt x="374561" y="13909"/>
                    <a:pt x="388447" y="0"/>
                    <a:pt x="405586" y="0"/>
                  </a:cubicBezTo>
                  <a:close/>
                  <a:moveTo>
                    <a:pt x="304702" y="0"/>
                  </a:moveTo>
                  <a:cubicBezTo>
                    <a:pt x="321827" y="0"/>
                    <a:pt x="335751" y="13909"/>
                    <a:pt x="335751" y="31017"/>
                  </a:cubicBezTo>
                  <a:lnTo>
                    <a:pt x="335751" y="81080"/>
                  </a:lnTo>
                  <a:lnTo>
                    <a:pt x="273653" y="81080"/>
                  </a:lnTo>
                  <a:lnTo>
                    <a:pt x="273653" y="31017"/>
                  </a:lnTo>
                  <a:cubicBezTo>
                    <a:pt x="273653" y="13909"/>
                    <a:pt x="287577" y="0"/>
                    <a:pt x="304702" y="0"/>
                  </a:cubicBezTo>
                  <a:close/>
                  <a:moveTo>
                    <a:pt x="203733" y="0"/>
                  </a:moveTo>
                  <a:cubicBezTo>
                    <a:pt x="220853" y="0"/>
                    <a:pt x="234771" y="13909"/>
                    <a:pt x="234771" y="31017"/>
                  </a:cubicBezTo>
                  <a:lnTo>
                    <a:pt x="234771" y="81080"/>
                  </a:lnTo>
                  <a:lnTo>
                    <a:pt x="172744" y="81080"/>
                  </a:lnTo>
                  <a:lnTo>
                    <a:pt x="172744" y="31017"/>
                  </a:lnTo>
                  <a:cubicBezTo>
                    <a:pt x="172744" y="13909"/>
                    <a:pt x="186566" y="0"/>
                    <a:pt x="203733" y="0"/>
                  </a:cubicBezTo>
                  <a:close/>
                </a:path>
              </a:pathLst>
            </a:custGeom>
            <a:solidFill>
              <a:srgbClr val="1092F1"/>
            </a:solidFill>
            <a:ln>
              <a:noFill/>
            </a:ln>
          </p:spPr>
        </p:sp>
      </p:grpSp>
      <p:pic>
        <p:nvPicPr>
          <p:cNvPr id="11" name="图片 10">
            <a:extLst>
              <a:ext uri="{FF2B5EF4-FFF2-40B4-BE49-F238E27FC236}">
                <a16:creationId xmlns:a16="http://schemas.microsoft.com/office/drawing/2014/main" id="{5062CC46-B9C4-4B26-94FA-07E245DE5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9491" y="4693480"/>
            <a:ext cx="2592158" cy="2511657"/>
          </a:xfrm>
          <a:prstGeom prst="rect">
            <a:avLst/>
          </a:prstGeom>
        </p:spPr>
      </p:pic>
    </p:spTree>
    <p:extLst>
      <p:ext uri="{BB962C8B-B14F-4D97-AF65-F5344CB8AC3E}">
        <p14:creationId xmlns:p14="http://schemas.microsoft.com/office/powerpoint/2010/main" val="2817553969"/>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2" presetClass="entr" presetSubtype="2" decel="6000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5740E5AC-E533-4D26-A480-1002423DC218}"/>
              </a:ext>
            </a:extLst>
          </p:cNvPr>
          <p:cNvGrpSpPr/>
          <p:nvPr/>
        </p:nvGrpSpPr>
        <p:grpSpPr>
          <a:xfrm>
            <a:off x="2180903" y="837929"/>
            <a:ext cx="8387591" cy="478334"/>
            <a:chOff x="3902014" y="837929"/>
            <a:chExt cx="4989665" cy="478334"/>
          </a:xfrm>
        </p:grpSpPr>
        <p:cxnSp>
          <p:nvCxnSpPr>
            <p:cNvPr id="25" name="íślíḋè-Straight Connector 13">
              <a:extLst>
                <a:ext uri="{FF2B5EF4-FFF2-40B4-BE49-F238E27FC236}">
                  <a16:creationId xmlns:a16="http://schemas.microsoft.com/office/drawing/2014/main" id="{0BF07046-8558-4F68-A567-BFF83801B119}"/>
                </a:ext>
              </a:extLst>
            </p:cNvPr>
            <p:cNvCxnSpPr/>
            <p:nvPr/>
          </p:nvCxnSpPr>
          <p:spPr>
            <a:xfrm>
              <a:off x="3902014" y="1316263"/>
              <a:ext cx="4926208"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3A1D3DA1-51C1-4984-A4E2-0E78C88C2324}"/>
                </a:ext>
              </a:extLst>
            </p:cNvPr>
            <p:cNvSpPr/>
            <p:nvPr/>
          </p:nvSpPr>
          <p:spPr>
            <a:xfrm>
              <a:off x="3967073" y="837929"/>
              <a:ext cx="4924606"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在函数调用过程中，结合寄存器看一下如何实现栈帧调整： </a:t>
              </a:r>
            </a:p>
          </p:txBody>
        </p:sp>
      </p:grpSp>
      <p:grpSp>
        <p:nvGrpSpPr>
          <p:cNvPr id="34" name="组合 33">
            <a:extLst>
              <a:ext uri="{FF2B5EF4-FFF2-40B4-BE49-F238E27FC236}">
                <a16:creationId xmlns:a16="http://schemas.microsoft.com/office/drawing/2014/main" id="{59913471-79C0-4B60-AFDA-9776520A54ED}"/>
              </a:ext>
            </a:extLst>
          </p:cNvPr>
          <p:cNvGrpSpPr/>
          <p:nvPr/>
        </p:nvGrpSpPr>
        <p:grpSpPr>
          <a:xfrm>
            <a:off x="1263235" y="2176165"/>
            <a:ext cx="10332290" cy="3067045"/>
            <a:chOff x="1263230" y="1989440"/>
            <a:chExt cx="10332290" cy="3067045"/>
          </a:xfrm>
        </p:grpSpPr>
        <p:sp>
          <p:nvSpPr>
            <p:cNvPr id="36" name="矩形: 圆角 9">
              <a:extLst>
                <a:ext uri="{FF2B5EF4-FFF2-40B4-BE49-F238E27FC236}">
                  <a16:creationId xmlns:a16="http://schemas.microsoft.com/office/drawing/2014/main" id="{E5E3EC1C-74FC-4C48-9D84-DA52DC0FBCE8}"/>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1" name="矩形 40">
              <a:extLst>
                <a:ext uri="{FF2B5EF4-FFF2-40B4-BE49-F238E27FC236}">
                  <a16:creationId xmlns:a16="http://schemas.microsoft.com/office/drawing/2014/main" id="{938C6252-55B6-42CE-98FC-347733AE6A0C}"/>
                </a:ext>
              </a:extLst>
            </p:cNvPr>
            <p:cNvSpPr/>
            <p:nvPr/>
          </p:nvSpPr>
          <p:spPr>
            <a:xfrm>
              <a:off x="1676846" y="2493496"/>
              <a:ext cx="7632843" cy="2246769"/>
            </a:xfrm>
            <a:prstGeom prst="rect">
              <a:avLst/>
            </a:prstGeom>
          </p:spPr>
          <p:txBody>
            <a:bodyPr wrap="square">
              <a:spAutoFit/>
            </a:bodyPr>
            <a:lstStyle/>
            <a:p>
              <a:pPr marL="342900" indent="-342900">
                <a:spcBef>
                  <a:spcPts val="0"/>
                </a:spcBef>
                <a:spcAft>
                  <a:spcPts val="0"/>
                </a:spcAft>
                <a:buFont typeface="Wingdings" panose="05000000000000000000" pitchFamily="2" charset="2"/>
                <a:buChar char="n"/>
              </a:pP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保存当前栈帧状态值，已备后面恢复本栈帧时使用（</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EBP</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入栈）。</a:t>
              </a:r>
              <a:b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b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spcBef>
                  <a:spcPts val="0"/>
                </a:spcBef>
                <a:spcAft>
                  <a:spcPts val="0"/>
                </a:spcAft>
                <a:buFont typeface="Wingdings" panose="05000000000000000000" pitchFamily="2" charset="2"/>
                <a:buChar char="n"/>
              </a:pP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将当前栈帧切换到新栈帧（将</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值赋值</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EBP</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，更新栈帧底部）</a:t>
              </a:r>
              <a:endPar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42" name="图片 41">
            <a:extLst>
              <a:ext uri="{FF2B5EF4-FFF2-40B4-BE49-F238E27FC236}">
                <a16:creationId xmlns:a16="http://schemas.microsoft.com/office/drawing/2014/main"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35768" y="3848274"/>
            <a:ext cx="3384376" cy="3384376"/>
          </a:xfrm>
          <a:prstGeom prst="rect">
            <a:avLst/>
          </a:prstGeom>
        </p:spPr>
      </p:pic>
    </p:spTree>
    <p:extLst>
      <p:ext uri="{BB962C8B-B14F-4D97-AF65-F5344CB8AC3E}">
        <p14:creationId xmlns:p14="http://schemas.microsoft.com/office/powerpoint/2010/main" val="481700373"/>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500" fill="hold"/>
                                        <p:tgtEl>
                                          <p:spTgt spid="34"/>
                                        </p:tgtEl>
                                        <p:attrNameLst>
                                          <p:attrName>ppt_w</p:attrName>
                                        </p:attrNameLst>
                                      </p:cBhvr>
                                      <p:tavLst>
                                        <p:tav tm="0">
                                          <p:val>
                                            <p:fltVal val="0"/>
                                          </p:val>
                                        </p:tav>
                                        <p:tav tm="100000">
                                          <p:val>
                                            <p:strVal val="#ppt_w"/>
                                          </p:val>
                                        </p:tav>
                                      </p:tavLst>
                                    </p:anim>
                                    <p:anim calcmode="lin" valueType="num">
                                      <p:cBhvr>
                                        <p:cTn id="12" dur="500" fill="hold"/>
                                        <p:tgtEl>
                                          <p:spTgt spid="34"/>
                                        </p:tgtEl>
                                        <p:attrNameLst>
                                          <p:attrName>ppt_h</p:attrName>
                                        </p:attrNameLst>
                                      </p:cBhvr>
                                      <p:tavLst>
                                        <p:tav tm="0">
                                          <p:val>
                                            <p:fltVal val="0"/>
                                          </p:val>
                                        </p:tav>
                                        <p:tav tm="100000">
                                          <p:val>
                                            <p:strVal val="#ppt_h"/>
                                          </p:val>
                                        </p:tav>
                                      </p:tavLst>
                                    </p:anim>
                                    <p:animEffect transition="in" filter="fade">
                                      <p:cBhvr>
                                        <p:cTn id="13" dur="500"/>
                                        <p:tgtEl>
                                          <p:spTgt spid="34"/>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additive="base">
                                        <p:cTn id="17" dur="500" fill="hold"/>
                                        <p:tgtEl>
                                          <p:spTgt spid="42"/>
                                        </p:tgtEl>
                                        <p:attrNameLst>
                                          <p:attrName>ppt_x</p:attrName>
                                        </p:attrNameLst>
                                      </p:cBhvr>
                                      <p:tavLst>
                                        <p:tav tm="0">
                                          <p:val>
                                            <p:strVal val="1+#ppt_w/2"/>
                                          </p:val>
                                        </p:tav>
                                        <p:tav tm="100000">
                                          <p:val>
                                            <p:strVal val="#ppt_x"/>
                                          </p:val>
                                        </p:tav>
                                      </p:tavLst>
                                    </p:anim>
                                    <p:anim calcmode="lin" valueType="num">
                                      <p:cBhvr additive="base">
                                        <p:cTn id="18"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56ED0B9-CC5B-4907-B79A-EED4AB3748A7}"/>
              </a:ext>
            </a:extLst>
          </p:cNvPr>
          <p:cNvSpPr txBox="1"/>
          <p:nvPr>
            <p:custDataLst>
              <p:tags r:id="rId2"/>
            </p:custDataLst>
          </p:nvPr>
        </p:nvSpPr>
        <p:spPr>
          <a:xfrm>
            <a:off x="1285875" y="635000"/>
            <a:ext cx="10287000" cy="2260203"/>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函数调用完毕后，返回原来函数的指令处运行的一个关键操作是，将栈帧中保存的返回地址装入</a:t>
            </a:r>
          </a:p>
        </p:txBody>
      </p:sp>
      <p:sp>
        <p:nvSpPr>
          <p:cNvPr id="5" name="文本框 4">
            <a:extLst>
              <a:ext uri="{FF2B5EF4-FFF2-40B4-BE49-F238E27FC236}">
                <a16:creationId xmlns:a16="http://schemas.microsoft.com/office/drawing/2014/main" id="{B6A3DDFA-2F60-46C7-80B2-95F139F5457A}"/>
              </a:ext>
            </a:extLst>
          </p:cNvPr>
          <p:cNvSpPr txBox="1"/>
          <p:nvPr>
            <p:custDataLst>
              <p:tags r:id="rId3"/>
            </p:custDataLst>
          </p:nvPr>
        </p:nvSpPr>
        <p:spPr>
          <a:xfrm>
            <a:off x="2571750" y="2938264"/>
            <a:ext cx="9001125" cy="678061"/>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ESP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寄存器</a:t>
            </a:r>
          </a:p>
        </p:txBody>
      </p:sp>
      <p:sp>
        <p:nvSpPr>
          <p:cNvPr id="6" name="文本框 5">
            <a:extLst>
              <a:ext uri="{FF2B5EF4-FFF2-40B4-BE49-F238E27FC236}">
                <a16:creationId xmlns:a16="http://schemas.microsoft.com/office/drawing/2014/main" id="{252DBA06-60A3-49DC-AD19-E5F7F36B9488}"/>
              </a:ext>
            </a:extLst>
          </p:cNvPr>
          <p:cNvSpPr txBox="1"/>
          <p:nvPr>
            <p:custDataLst>
              <p:tags r:id="rId4"/>
            </p:custDataLst>
          </p:nvPr>
        </p:nvSpPr>
        <p:spPr>
          <a:xfrm>
            <a:off x="2571750" y="3842345"/>
            <a:ext cx="9001125" cy="678061"/>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EBP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寄存器</a:t>
            </a:r>
          </a:p>
        </p:txBody>
      </p:sp>
      <p:sp>
        <p:nvSpPr>
          <p:cNvPr id="7" name="文本框 6">
            <a:extLst>
              <a:ext uri="{FF2B5EF4-FFF2-40B4-BE49-F238E27FC236}">
                <a16:creationId xmlns:a16="http://schemas.microsoft.com/office/drawing/2014/main" id="{DCF98C20-67EB-4979-9437-8291FB4281B0}"/>
              </a:ext>
            </a:extLst>
          </p:cNvPr>
          <p:cNvSpPr txBox="1"/>
          <p:nvPr>
            <p:custDataLst>
              <p:tags r:id="rId5"/>
            </p:custDataLst>
          </p:nvPr>
        </p:nvSpPr>
        <p:spPr>
          <a:xfrm>
            <a:off x="2571750" y="4746427"/>
            <a:ext cx="9001125" cy="678061"/>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EIP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寄存器</a:t>
            </a:r>
          </a:p>
        </p:txBody>
      </p:sp>
      <p:sp>
        <p:nvSpPr>
          <p:cNvPr id="8" name="文本框 7">
            <a:extLst>
              <a:ext uri="{FF2B5EF4-FFF2-40B4-BE49-F238E27FC236}">
                <a16:creationId xmlns:a16="http://schemas.microsoft.com/office/drawing/2014/main" id="{9EEB16A2-A5FF-4F30-8891-025611518CA1}"/>
              </a:ext>
            </a:extLst>
          </p:cNvPr>
          <p:cNvSpPr txBox="1"/>
          <p:nvPr>
            <p:custDataLst>
              <p:tags r:id="rId6"/>
            </p:custDataLst>
          </p:nvPr>
        </p:nvSpPr>
        <p:spPr>
          <a:xfrm>
            <a:off x="2571750" y="5650508"/>
            <a:ext cx="9001125" cy="678061"/>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EBI</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寄存器</a:t>
            </a:r>
          </a:p>
        </p:txBody>
      </p:sp>
      <p:sp>
        <p:nvSpPr>
          <p:cNvPr id="9" name="椭圆 8">
            <a:extLst>
              <a:ext uri="{FF2B5EF4-FFF2-40B4-BE49-F238E27FC236}">
                <a16:creationId xmlns:a16="http://schemas.microsoft.com/office/drawing/2014/main" id="{5327AE93-DEF6-46E7-8A46-DA967C168484}"/>
              </a:ext>
            </a:extLst>
          </p:cNvPr>
          <p:cNvSpPr>
            <a:spLocks noChangeAspect="1"/>
          </p:cNvSpPr>
          <p:nvPr>
            <p:custDataLst>
              <p:tags r:id="rId7"/>
            </p:custDataLst>
          </p:nvPr>
        </p:nvSpPr>
        <p:spPr>
          <a:xfrm>
            <a:off x="1657588" y="3006070"/>
            <a:ext cx="542449" cy="542449"/>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6077B542-316E-45E8-8D4A-5EC16219DC81}"/>
              </a:ext>
            </a:extLst>
          </p:cNvPr>
          <p:cNvSpPr>
            <a:spLocks noChangeAspect="1"/>
          </p:cNvSpPr>
          <p:nvPr>
            <p:custDataLst>
              <p:tags r:id="rId8"/>
            </p:custDataLst>
          </p:nvPr>
        </p:nvSpPr>
        <p:spPr>
          <a:xfrm>
            <a:off x="1657588" y="3910151"/>
            <a:ext cx="542449" cy="542449"/>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6396DB04-D704-474E-8BD3-B99E5BD68E62}"/>
              </a:ext>
            </a:extLst>
          </p:cNvPr>
          <p:cNvSpPr>
            <a:spLocks noChangeAspect="1"/>
          </p:cNvSpPr>
          <p:nvPr>
            <p:custDataLst>
              <p:tags r:id="rId9"/>
            </p:custDataLst>
          </p:nvPr>
        </p:nvSpPr>
        <p:spPr>
          <a:xfrm>
            <a:off x="1657588" y="4814233"/>
            <a:ext cx="542449" cy="542448"/>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5EB66E02-C311-478A-AA15-8AFB1C019410}"/>
              </a:ext>
            </a:extLst>
          </p:cNvPr>
          <p:cNvSpPr>
            <a:spLocks noChangeAspect="1"/>
          </p:cNvSpPr>
          <p:nvPr>
            <p:custDataLst>
              <p:tags r:id="rId10"/>
            </p:custDataLst>
          </p:nvPr>
        </p:nvSpPr>
        <p:spPr>
          <a:xfrm>
            <a:off x="1657588" y="5718314"/>
            <a:ext cx="542449" cy="542448"/>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6F4104E7-36BD-4300-BF7A-639E9F590EAE}"/>
              </a:ext>
            </a:extLst>
          </p:cNvPr>
          <p:cNvSpPr/>
          <p:nvPr>
            <p:custDataLst>
              <p:tags r:id="rId11"/>
            </p:custDataLst>
          </p:nvPr>
        </p:nvSpPr>
        <p:spPr>
          <a:xfrm>
            <a:off x="9403080" y="6554589"/>
            <a:ext cx="1627347" cy="433959"/>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48DCE36B-31FA-4F99-8EF1-450A45E14559}"/>
              </a:ext>
            </a:extLst>
          </p:cNvPr>
          <p:cNvGrpSpPr/>
          <p:nvPr>
            <p:custDataLst>
              <p:tags r:id="rId12"/>
            </p:custDataLst>
          </p:nvPr>
        </p:nvGrpSpPr>
        <p:grpSpPr>
          <a:xfrm>
            <a:off x="0" y="0"/>
            <a:ext cx="12858750" cy="635000"/>
            <a:chOff x="0" y="0"/>
            <a:chExt cx="12858750" cy="635000"/>
          </a:xfrm>
        </p:grpSpPr>
        <p:sp>
          <p:nvSpPr>
            <p:cNvPr id="14" name="TitleBackground">
              <a:extLst>
                <a:ext uri="{FF2B5EF4-FFF2-40B4-BE49-F238E27FC236}">
                  <a16:creationId xmlns:a16="http://schemas.microsoft.com/office/drawing/2014/main" id="{60D76464-C4D1-4694-A6FB-65F649385FF6}"/>
                </a:ext>
              </a:extLst>
            </p:cNvPr>
            <p:cNvSpPr/>
            <p:nvPr>
              <p:custDataLst>
                <p:tags r:id="rId14"/>
              </p:custDataLst>
            </p:nvPr>
          </p:nvSpPr>
          <p:spPr>
            <a:xfrm>
              <a:off x="0" y="0"/>
              <a:ext cx="1285875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29337E15-2F53-43C7-A0F6-631263B9592E}"/>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19B59E04-3DEA-4358-8B5A-192EE3D6D9FA}"/>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625E195C-477D-404B-BCC5-5A1623025BBE}"/>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04C9F48B-6EF5-4A93-AAA0-EDB929C92554}"/>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1309350" y="63500"/>
            <a:ext cx="1422400" cy="508000"/>
          </a:xfrm>
          <a:prstGeom prst="rect">
            <a:avLst/>
          </a:prstGeom>
        </p:spPr>
      </p:pic>
    </p:spTree>
    <p:custDataLst>
      <p:tags r:id="rId1"/>
    </p:custDataLst>
    <p:extLst>
      <p:ext uri="{BB962C8B-B14F-4D97-AF65-F5344CB8AC3E}">
        <p14:creationId xmlns:p14="http://schemas.microsoft.com/office/powerpoint/2010/main" val="2653015750"/>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EB471C5-13E1-482C-8CDC-2C2754B0E96D}"/>
              </a:ext>
            </a:extLst>
          </p:cNvPr>
          <p:cNvSpPr txBox="1"/>
          <p:nvPr>
            <p:custDataLst>
              <p:tags r:id="rId2"/>
            </p:custDataLst>
          </p:nvPr>
        </p:nvSpPr>
        <p:spPr>
          <a:xfrm>
            <a:off x="1285875" y="635000"/>
            <a:ext cx="10287000" cy="2260203"/>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CPU</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自带一级缓存和二级缓存，从一级缓存或二级缓存里读数据与从寄存器里读数据相比，哪个速度更快？</a:t>
            </a:r>
          </a:p>
        </p:txBody>
      </p:sp>
      <p:sp>
        <p:nvSpPr>
          <p:cNvPr id="5" name="文本框 4">
            <a:extLst>
              <a:ext uri="{FF2B5EF4-FFF2-40B4-BE49-F238E27FC236}">
                <a16:creationId xmlns:a16="http://schemas.microsoft.com/office/drawing/2014/main" id="{7FD49FD7-341B-43B2-8108-081E67B071E5}"/>
              </a:ext>
            </a:extLst>
          </p:cNvPr>
          <p:cNvSpPr txBox="1"/>
          <p:nvPr>
            <p:custDataLst>
              <p:tags r:id="rId3"/>
            </p:custDataLst>
          </p:nvPr>
        </p:nvSpPr>
        <p:spPr>
          <a:xfrm>
            <a:off x="2571750" y="2938264"/>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一级缓存</a:t>
            </a:r>
          </a:p>
        </p:txBody>
      </p:sp>
      <p:sp>
        <p:nvSpPr>
          <p:cNvPr id="6" name="文本框 5">
            <a:extLst>
              <a:ext uri="{FF2B5EF4-FFF2-40B4-BE49-F238E27FC236}">
                <a16:creationId xmlns:a16="http://schemas.microsoft.com/office/drawing/2014/main" id="{FFCF41D7-749C-4D9A-8550-B0D52E3D91A3}"/>
              </a:ext>
            </a:extLst>
          </p:cNvPr>
          <p:cNvSpPr txBox="1"/>
          <p:nvPr>
            <p:custDataLst>
              <p:tags r:id="rId4"/>
            </p:custDataLst>
          </p:nvPr>
        </p:nvSpPr>
        <p:spPr>
          <a:xfrm>
            <a:off x="2571750" y="3842345"/>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寄存器</a:t>
            </a:r>
          </a:p>
        </p:txBody>
      </p:sp>
      <p:sp>
        <p:nvSpPr>
          <p:cNvPr id="7" name="文本框 6">
            <a:extLst>
              <a:ext uri="{FF2B5EF4-FFF2-40B4-BE49-F238E27FC236}">
                <a16:creationId xmlns:a16="http://schemas.microsoft.com/office/drawing/2014/main" id="{22E7B7D7-2FA5-43C1-B2E9-42B33FDD7721}"/>
              </a:ext>
            </a:extLst>
          </p:cNvPr>
          <p:cNvSpPr txBox="1"/>
          <p:nvPr>
            <p:custDataLst>
              <p:tags r:id="rId5"/>
            </p:custDataLst>
          </p:nvPr>
        </p:nvSpPr>
        <p:spPr>
          <a:xfrm>
            <a:off x="2571750" y="4746427"/>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二级缓存</a:t>
            </a:r>
          </a:p>
        </p:txBody>
      </p:sp>
      <p:sp>
        <p:nvSpPr>
          <p:cNvPr id="9" name="椭圆 8">
            <a:extLst>
              <a:ext uri="{FF2B5EF4-FFF2-40B4-BE49-F238E27FC236}">
                <a16:creationId xmlns:a16="http://schemas.microsoft.com/office/drawing/2014/main" id="{665DFA12-61BA-4566-9B59-847898841759}"/>
              </a:ext>
            </a:extLst>
          </p:cNvPr>
          <p:cNvSpPr>
            <a:spLocks noChangeAspect="1"/>
          </p:cNvSpPr>
          <p:nvPr>
            <p:custDataLst>
              <p:tags r:id="rId6"/>
            </p:custDataLst>
          </p:nvPr>
        </p:nvSpPr>
        <p:spPr>
          <a:xfrm>
            <a:off x="1657588" y="3006070"/>
            <a:ext cx="542449" cy="542449"/>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9CACF5A6-07AE-4917-829B-7A9E5DC8F964}"/>
              </a:ext>
            </a:extLst>
          </p:cNvPr>
          <p:cNvSpPr>
            <a:spLocks noChangeAspect="1"/>
          </p:cNvSpPr>
          <p:nvPr>
            <p:custDataLst>
              <p:tags r:id="rId7"/>
            </p:custDataLst>
          </p:nvPr>
        </p:nvSpPr>
        <p:spPr>
          <a:xfrm>
            <a:off x="1657588" y="3910151"/>
            <a:ext cx="542449" cy="542449"/>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4DAE52AE-31AC-48E3-A955-2D42431A6B30}"/>
              </a:ext>
            </a:extLst>
          </p:cNvPr>
          <p:cNvSpPr>
            <a:spLocks noChangeAspect="1"/>
          </p:cNvSpPr>
          <p:nvPr>
            <p:custDataLst>
              <p:tags r:id="rId8"/>
            </p:custDataLst>
          </p:nvPr>
        </p:nvSpPr>
        <p:spPr>
          <a:xfrm>
            <a:off x="1657588" y="4814233"/>
            <a:ext cx="542449" cy="542448"/>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CFAEC1BD-0487-4448-B016-9C6BEDC2FCDF}"/>
              </a:ext>
            </a:extLst>
          </p:cNvPr>
          <p:cNvSpPr/>
          <p:nvPr>
            <p:custDataLst>
              <p:tags r:id="rId9"/>
            </p:custDataLst>
          </p:nvPr>
        </p:nvSpPr>
        <p:spPr>
          <a:xfrm>
            <a:off x="9403080" y="6554589"/>
            <a:ext cx="1627347" cy="433959"/>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3A078697-0CEB-4D2A-B699-8D912E53F355}"/>
              </a:ext>
            </a:extLst>
          </p:cNvPr>
          <p:cNvGrpSpPr/>
          <p:nvPr>
            <p:custDataLst>
              <p:tags r:id="rId10"/>
            </p:custDataLst>
          </p:nvPr>
        </p:nvGrpSpPr>
        <p:grpSpPr>
          <a:xfrm>
            <a:off x="0" y="0"/>
            <a:ext cx="12858750" cy="635000"/>
            <a:chOff x="0" y="0"/>
            <a:chExt cx="12858750" cy="635000"/>
          </a:xfrm>
        </p:grpSpPr>
        <p:sp>
          <p:nvSpPr>
            <p:cNvPr id="14" name="TitleBackground">
              <a:extLst>
                <a:ext uri="{FF2B5EF4-FFF2-40B4-BE49-F238E27FC236}">
                  <a16:creationId xmlns:a16="http://schemas.microsoft.com/office/drawing/2014/main" id="{AEE52170-4529-4F00-99E2-2860DD7CDE58}"/>
                </a:ext>
              </a:extLst>
            </p:cNvPr>
            <p:cNvSpPr/>
            <p:nvPr>
              <p:custDataLst>
                <p:tags r:id="rId12"/>
              </p:custDataLst>
            </p:nvPr>
          </p:nvSpPr>
          <p:spPr>
            <a:xfrm>
              <a:off x="0" y="0"/>
              <a:ext cx="1285875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05E694AE-65BC-4974-96F5-B9F77E72A989}"/>
                </a:ext>
              </a:extLst>
            </p:cNvPr>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4B0C49D2-576A-41A5-B5D2-776384B599FB}"/>
                </a:ext>
              </a:extLst>
            </p:cNvPr>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CD44E534-651E-46B2-ACF3-D7B9181929E0}"/>
                </a:ext>
              </a:extLst>
            </p:cNvPr>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4E8D9BE-2D5F-47A3-A921-5A77FF522A0A}"/>
              </a:ext>
            </a:extLst>
          </p:cNvPr>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11309350" y="63500"/>
            <a:ext cx="1422400" cy="508000"/>
          </a:xfrm>
          <a:prstGeom prst="rect">
            <a:avLst/>
          </a:prstGeom>
        </p:spPr>
      </p:pic>
    </p:spTree>
    <p:custDataLst>
      <p:tags r:id="rId1"/>
    </p:custDataLst>
    <p:extLst>
      <p:ext uri="{BB962C8B-B14F-4D97-AF65-F5344CB8AC3E}">
        <p14:creationId xmlns:p14="http://schemas.microsoft.com/office/powerpoint/2010/main" val="3539690188"/>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2828975" y="3108493"/>
            <a:ext cx="7920880"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知识点四：主要寄存器</a:t>
            </a:r>
            <a:endParaRPr lang="zh-CN" altLang="en-US" sz="6000" b="1" dirty="0"/>
          </a:p>
        </p:txBody>
      </p:sp>
    </p:spTree>
    <p:extLst>
      <p:ext uri="{BB962C8B-B14F-4D97-AF65-F5344CB8AC3E}">
        <p14:creationId xmlns:p14="http://schemas.microsoft.com/office/powerpoint/2010/main" val="124874918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2180903" y="837929"/>
            <a:ext cx="8341902" cy="474140"/>
            <a:chOff x="2180903" y="837929"/>
            <a:chExt cx="8341902"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2180903" y="1312069"/>
              <a:ext cx="8341902"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2335947" y="837929"/>
              <a:ext cx="8186858"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对汇编语言进行一下回顾，了解重要的寄存器和汇编指令。</a:t>
              </a:r>
            </a:p>
          </p:txBody>
        </p:sp>
      </p:grpSp>
      <p:sp>
        <p:nvSpPr>
          <p:cNvPr id="27" name="tools-and-utensils_375985"/>
          <p:cNvSpPr>
            <a:spLocks noChangeAspect="1"/>
          </p:cNvSpPr>
          <p:nvPr/>
        </p:nvSpPr>
        <p:spPr bwMode="auto">
          <a:xfrm>
            <a:off x="5520870" y="3586708"/>
            <a:ext cx="1817010" cy="1814265"/>
          </a:xfrm>
          <a:custGeom>
            <a:avLst/>
            <a:gdLst>
              <a:gd name="connsiteX0" fmla="*/ 276199 w 607639"/>
              <a:gd name="connsiteY0" fmla="*/ 275776 h 606722"/>
              <a:gd name="connsiteX1" fmla="*/ 276199 w 607639"/>
              <a:gd name="connsiteY1" fmla="*/ 330965 h 606722"/>
              <a:gd name="connsiteX2" fmla="*/ 331458 w 607639"/>
              <a:gd name="connsiteY2" fmla="*/ 330965 h 606722"/>
              <a:gd name="connsiteX3" fmla="*/ 331458 w 607639"/>
              <a:gd name="connsiteY3" fmla="*/ 275776 h 606722"/>
              <a:gd name="connsiteX4" fmla="*/ 248614 w 607639"/>
              <a:gd name="connsiteY4" fmla="*/ 220588 h 606722"/>
              <a:gd name="connsiteX5" fmla="*/ 359043 w 607639"/>
              <a:gd name="connsiteY5" fmla="*/ 220588 h 606722"/>
              <a:gd name="connsiteX6" fmla="*/ 386628 w 607639"/>
              <a:gd name="connsiteY6" fmla="*/ 248227 h 606722"/>
              <a:gd name="connsiteX7" fmla="*/ 386628 w 607639"/>
              <a:gd name="connsiteY7" fmla="*/ 358514 h 606722"/>
              <a:gd name="connsiteX8" fmla="*/ 359043 w 607639"/>
              <a:gd name="connsiteY8" fmla="*/ 386064 h 606722"/>
              <a:gd name="connsiteX9" fmla="*/ 248614 w 607639"/>
              <a:gd name="connsiteY9" fmla="*/ 386064 h 606722"/>
              <a:gd name="connsiteX10" fmla="*/ 220940 w 607639"/>
              <a:gd name="connsiteY10" fmla="*/ 358514 h 606722"/>
              <a:gd name="connsiteX11" fmla="*/ 220940 w 607639"/>
              <a:gd name="connsiteY11" fmla="*/ 248227 h 606722"/>
              <a:gd name="connsiteX12" fmla="*/ 248614 w 607639"/>
              <a:gd name="connsiteY12" fmla="*/ 220588 h 606722"/>
              <a:gd name="connsiteX13" fmla="*/ 165728 w 607639"/>
              <a:gd name="connsiteY13" fmla="*/ 165478 h 606722"/>
              <a:gd name="connsiteX14" fmla="*/ 165728 w 607639"/>
              <a:gd name="connsiteY14" fmla="*/ 441244 h 606722"/>
              <a:gd name="connsiteX15" fmla="*/ 441911 w 607639"/>
              <a:gd name="connsiteY15" fmla="*/ 441244 h 606722"/>
              <a:gd name="connsiteX16" fmla="*/ 441911 w 607639"/>
              <a:gd name="connsiteY16" fmla="*/ 165478 h 606722"/>
              <a:gd name="connsiteX17" fmla="*/ 193320 w 607639"/>
              <a:gd name="connsiteY17" fmla="*/ 0 h 606722"/>
              <a:gd name="connsiteX18" fmla="*/ 220911 w 607639"/>
              <a:gd name="connsiteY18" fmla="*/ 27550 h 606722"/>
              <a:gd name="connsiteX19" fmla="*/ 220911 w 607639"/>
              <a:gd name="connsiteY19" fmla="*/ 110289 h 606722"/>
              <a:gd name="connsiteX20" fmla="*/ 276184 w 607639"/>
              <a:gd name="connsiteY20" fmla="*/ 110289 h 606722"/>
              <a:gd name="connsiteX21" fmla="*/ 276184 w 607639"/>
              <a:gd name="connsiteY21" fmla="*/ 27550 h 606722"/>
              <a:gd name="connsiteX22" fmla="*/ 303775 w 607639"/>
              <a:gd name="connsiteY22" fmla="*/ 0 h 606722"/>
              <a:gd name="connsiteX23" fmla="*/ 331456 w 607639"/>
              <a:gd name="connsiteY23" fmla="*/ 27550 h 606722"/>
              <a:gd name="connsiteX24" fmla="*/ 331456 w 607639"/>
              <a:gd name="connsiteY24" fmla="*/ 110289 h 606722"/>
              <a:gd name="connsiteX25" fmla="*/ 386639 w 607639"/>
              <a:gd name="connsiteY25" fmla="*/ 110289 h 606722"/>
              <a:gd name="connsiteX26" fmla="*/ 386639 w 607639"/>
              <a:gd name="connsiteY26" fmla="*/ 27550 h 606722"/>
              <a:gd name="connsiteX27" fmla="*/ 414320 w 607639"/>
              <a:gd name="connsiteY27" fmla="*/ 0 h 606722"/>
              <a:gd name="connsiteX28" fmla="*/ 441911 w 607639"/>
              <a:gd name="connsiteY28" fmla="*/ 27550 h 606722"/>
              <a:gd name="connsiteX29" fmla="*/ 441911 w 607639"/>
              <a:gd name="connsiteY29" fmla="*/ 110289 h 606722"/>
              <a:gd name="connsiteX30" fmla="*/ 469503 w 607639"/>
              <a:gd name="connsiteY30" fmla="*/ 110289 h 606722"/>
              <a:gd name="connsiteX31" fmla="*/ 497095 w 607639"/>
              <a:gd name="connsiteY31" fmla="*/ 137928 h 606722"/>
              <a:gd name="connsiteX32" fmla="*/ 497095 w 607639"/>
              <a:gd name="connsiteY32" fmla="*/ 165478 h 606722"/>
              <a:gd name="connsiteX33" fmla="*/ 579959 w 607639"/>
              <a:gd name="connsiteY33" fmla="*/ 165478 h 606722"/>
              <a:gd name="connsiteX34" fmla="*/ 607639 w 607639"/>
              <a:gd name="connsiteY34" fmla="*/ 193028 h 606722"/>
              <a:gd name="connsiteX35" fmla="*/ 579959 w 607639"/>
              <a:gd name="connsiteY35" fmla="*/ 220578 h 606722"/>
              <a:gd name="connsiteX36" fmla="*/ 497095 w 607639"/>
              <a:gd name="connsiteY36" fmla="*/ 220578 h 606722"/>
              <a:gd name="connsiteX37" fmla="*/ 497095 w 607639"/>
              <a:gd name="connsiteY37" fmla="*/ 275767 h 606722"/>
              <a:gd name="connsiteX38" fmla="*/ 579959 w 607639"/>
              <a:gd name="connsiteY38" fmla="*/ 275767 h 606722"/>
              <a:gd name="connsiteX39" fmla="*/ 607639 w 607639"/>
              <a:gd name="connsiteY39" fmla="*/ 303317 h 606722"/>
              <a:gd name="connsiteX40" fmla="*/ 579959 w 607639"/>
              <a:gd name="connsiteY40" fmla="*/ 330956 h 606722"/>
              <a:gd name="connsiteX41" fmla="*/ 497095 w 607639"/>
              <a:gd name="connsiteY41" fmla="*/ 330956 h 606722"/>
              <a:gd name="connsiteX42" fmla="*/ 497095 w 607639"/>
              <a:gd name="connsiteY42" fmla="*/ 386056 h 606722"/>
              <a:gd name="connsiteX43" fmla="*/ 579959 w 607639"/>
              <a:gd name="connsiteY43" fmla="*/ 386056 h 606722"/>
              <a:gd name="connsiteX44" fmla="*/ 607639 w 607639"/>
              <a:gd name="connsiteY44" fmla="*/ 413694 h 606722"/>
              <a:gd name="connsiteX45" fmla="*/ 579959 w 607639"/>
              <a:gd name="connsiteY45" fmla="*/ 441244 h 606722"/>
              <a:gd name="connsiteX46" fmla="*/ 497095 w 607639"/>
              <a:gd name="connsiteY46" fmla="*/ 441244 h 606722"/>
              <a:gd name="connsiteX47" fmla="*/ 497095 w 607639"/>
              <a:gd name="connsiteY47" fmla="*/ 468794 h 606722"/>
              <a:gd name="connsiteX48" fmla="*/ 469503 w 607639"/>
              <a:gd name="connsiteY48" fmla="*/ 496344 h 606722"/>
              <a:gd name="connsiteX49" fmla="*/ 441911 w 607639"/>
              <a:gd name="connsiteY49" fmla="*/ 496344 h 606722"/>
              <a:gd name="connsiteX50" fmla="*/ 441911 w 607639"/>
              <a:gd name="connsiteY50" fmla="*/ 579083 h 606722"/>
              <a:gd name="connsiteX51" fmla="*/ 414320 w 607639"/>
              <a:gd name="connsiteY51" fmla="*/ 606722 h 606722"/>
              <a:gd name="connsiteX52" fmla="*/ 386639 w 607639"/>
              <a:gd name="connsiteY52" fmla="*/ 579083 h 606722"/>
              <a:gd name="connsiteX53" fmla="*/ 386639 w 607639"/>
              <a:gd name="connsiteY53" fmla="*/ 496344 h 606722"/>
              <a:gd name="connsiteX54" fmla="*/ 331456 w 607639"/>
              <a:gd name="connsiteY54" fmla="*/ 496344 h 606722"/>
              <a:gd name="connsiteX55" fmla="*/ 331456 w 607639"/>
              <a:gd name="connsiteY55" fmla="*/ 579083 h 606722"/>
              <a:gd name="connsiteX56" fmla="*/ 303775 w 607639"/>
              <a:gd name="connsiteY56" fmla="*/ 606722 h 606722"/>
              <a:gd name="connsiteX57" fmla="*/ 276184 w 607639"/>
              <a:gd name="connsiteY57" fmla="*/ 579083 h 606722"/>
              <a:gd name="connsiteX58" fmla="*/ 276184 w 607639"/>
              <a:gd name="connsiteY58" fmla="*/ 496344 h 606722"/>
              <a:gd name="connsiteX59" fmla="*/ 220911 w 607639"/>
              <a:gd name="connsiteY59" fmla="*/ 496344 h 606722"/>
              <a:gd name="connsiteX60" fmla="*/ 220911 w 607639"/>
              <a:gd name="connsiteY60" fmla="*/ 579083 h 606722"/>
              <a:gd name="connsiteX61" fmla="*/ 193320 w 607639"/>
              <a:gd name="connsiteY61" fmla="*/ 606722 h 606722"/>
              <a:gd name="connsiteX62" fmla="*/ 165728 w 607639"/>
              <a:gd name="connsiteY62" fmla="*/ 579083 h 606722"/>
              <a:gd name="connsiteX63" fmla="*/ 165728 w 607639"/>
              <a:gd name="connsiteY63" fmla="*/ 496344 h 606722"/>
              <a:gd name="connsiteX64" fmla="*/ 138136 w 607639"/>
              <a:gd name="connsiteY64" fmla="*/ 496344 h 606722"/>
              <a:gd name="connsiteX65" fmla="*/ 110456 w 607639"/>
              <a:gd name="connsiteY65" fmla="*/ 468794 h 606722"/>
              <a:gd name="connsiteX66" fmla="*/ 110456 w 607639"/>
              <a:gd name="connsiteY66" fmla="*/ 441244 h 606722"/>
              <a:gd name="connsiteX67" fmla="*/ 27592 w 607639"/>
              <a:gd name="connsiteY67" fmla="*/ 441244 h 606722"/>
              <a:gd name="connsiteX68" fmla="*/ 0 w 607639"/>
              <a:gd name="connsiteY68" fmla="*/ 413694 h 606722"/>
              <a:gd name="connsiteX69" fmla="*/ 27592 w 607639"/>
              <a:gd name="connsiteY69" fmla="*/ 386056 h 606722"/>
              <a:gd name="connsiteX70" fmla="*/ 110456 w 607639"/>
              <a:gd name="connsiteY70" fmla="*/ 386056 h 606722"/>
              <a:gd name="connsiteX71" fmla="*/ 110456 w 607639"/>
              <a:gd name="connsiteY71" fmla="*/ 330956 h 606722"/>
              <a:gd name="connsiteX72" fmla="*/ 27592 w 607639"/>
              <a:gd name="connsiteY72" fmla="*/ 330956 h 606722"/>
              <a:gd name="connsiteX73" fmla="*/ 0 w 607639"/>
              <a:gd name="connsiteY73" fmla="*/ 303317 h 606722"/>
              <a:gd name="connsiteX74" fmla="*/ 27592 w 607639"/>
              <a:gd name="connsiteY74" fmla="*/ 275767 h 606722"/>
              <a:gd name="connsiteX75" fmla="*/ 110456 w 607639"/>
              <a:gd name="connsiteY75" fmla="*/ 275767 h 606722"/>
              <a:gd name="connsiteX76" fmla="*/ 110456 w 607639"/>
              <a:gd name="connsiteY76" fmla="*/ 220578 h 606722"/>
              <a:gd name="connsiteX77" fmla="*/ 27592 w 607639"/>
              <a:gd name="connsiteY77" fmla="*/ 220578 h 606722"/>
              <a:gd name="connsiteX78" fmla="*/ 0 w 607639"/>
              <a:gd name="connsiteY78" fmla="*/ 193028 h 606722"/>
              <a:gd name="connsiteX79" fmla="*/ 27592 w 607639"/>
              <a:gd name="connsiteY79" fmla="*/ 165478 h 606722"/>
              <a:gd name="connsiteX80" fmla="*/ 110456 w 607639"/>
              <a:gd name="connsiteY80" fmla="*/ 165478 h 606722"/>
              <a:gd name="connsiteX81" fmla="*/ 110456 w 607639"/>
              <a:gd name="connsiteY81" fmla="*/ 137928 h 606722"/>
              <a:gd name="connsiteX82" fmla="*/ 138136 w 607639"/>
              <a:gd name="connsiteY82" fmla="*/ 110289 h 606722"/>
              <a:gd name="connsiteX83" fmla="*/ 165728 w 607639"/>
              <a:gd name="connsiteY83" fmla="*/ 110289 h 606722"/>
              <a:gd name="connsiteX84" fmla="*/ 165728 w 607639"/>
              <a:gd name="connsiteY84" fmla="*/ 27550 h 606722"/>
              <a:gd name="connsiteX85" fmla="*/ 193320 w 607639"/>
              <a:gd name="connsiteY8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07639" h="606722">
                <a:moveTo>
                  <a:pt x="276199" y="275776"/>
                </a:moveTo>
                <a:lnTo>
                  <a:pt x="276199" y="330965"/>
                </a:lnTo>
                <a:lnTo>
                  <a:pt x="331458" y="330965"/>
                </a:lnTo>
                <a:lnTo>
                  <a:pt x="331458" y="275776"/>
                </a:lnTo>
                <a:close/>
                <a:moveTo>
                  <a:pt x="248614" y="220588"/>
                </a:moveTo>
                <a:lnTo>
                  <a:pt x="359043" y="220588"/>
                </a:lnTo>
                <a:cubicBezTo>
                  <a:pt x="374259" y="220588"/>
                  <a:pt x="386628" y="232941"/>
                  <a:pt x="386628" y="248227"/>
                </a:cubicBezTo>
                <a:lnTo>
                  <a:pt x="386628" y="358514"/>
                </a:lnTo>
                <a:cubicBezTo>
                  <a:pt x="386628" y="373711"/>
                  <a:pt x="374259" y="386064"/>
                  <a:pt x="359043" y="386064"/>
                </a:cubicBezTo>
                <a:lnTo>
                  <a:pt x="248614" y="386064"/>
                </a:lnTo>
                <a:cubicBezTo>
                  <a:pt x="233309" y="386064"/>
                  <a:pt x="220940" y="373711"/>
                  <a:pt x="220940" y="358514"/>
                </a:cubicBezTo>
                <a:lnTo>
                  <a:pt x="220940" y="248227"/>
                </a:lnTo>
                <a:cubicBezTo>
                  <a:pt x="220940" y="232941"/>
                  <a:pt x="233309" y="220588"/>
                  <a:pt x="248614" y="220588"/>
                </a:cubicBezTo>
                <a:close/>
                <a:moveTo>
                  <a:pt x="165728" y="165478"/>
                </a:moveTo>
                <a:lnTo>
                  <a:pt x="165728" y="441244"/>
                </a:lnTo>
                <a:lnTo>
                  <a:pt x="441911" y="441244"/>
                </a:lnTo>
                <a:lnTo>
                  <a:pt x="441911" y="165478"/>
                </a:lnTo>
                <a:close/>
                <a:moveTo>
                  <a:pt x="193320" y="0"/>
                </a:moveTo>
                <a:cubicBezTo>
                  <a:pt x="208540" y="0"/>
                  <a:pt x="220911" y="12353"/>
                  <a:pt x="220911" y="27550"/>
                </a:cubicBezTo>
                <a:lnTo>
                  <a:pt x="220911" y="110289"/>
                </a:lnTo>
                <a:lnTo>
                  <a:pt x="276184" y="110289"/>
                </a:lnTo>
                <a:lnTo>
                  <a:pt x="276184" y="27550"/>
                </a:lnTo>
                <a:cubicBezTo>
                  <a:pt x="276184" y="12353"/>
                  <a:pt x="288555" y="0"/>
                  <a:pt x="303775" y="0"/>
                </a:cubicBezTo>
                <a:cubicBezTo>
                  <a:pt x="319084" y="0"/>
                  <a:pt x="331456" y="12353"/>
                  <a:pt x="331456" y="27550"/>
                </a:cubicBezTo>
                <a:lnTo>
                  <a:pt x="331456" y="110289"/>
                </a:lnTo>
                <a:lnTo>
                  <a:pt x="386639" y="110289"/>
                </a:lnTo>
                <a:lnTo>
                  <a:pt x="386639" y="27550"/>
                </a:lnTo>
                <a:cubicBezTo>
                  <a:pt x="386639" y="12353"/>
                  <a:pt x="399011" y="0"/>
                  <a:pt x="414320" y="0"/>
                </a:cubicBezTo>
                <a:cubicBezTo>
                  <a:pt x="429540" y="0"/>
                  <a:pt x="441911" y="12353"/>
                  <a:pt x="441911" y="27550"/>
                </a:cubicBezTo>
                <a:lnTo>
                  <a:pt x="441911" y="110289"/>
                </a:lnTo>
                <a:lnTo>
                  <a:pt x="469503" y="110289"/>
                </a:lnTo>
                <a:cubicBezTo>
                  <a:pt x="484812" y="110289"/>
                  <a:pt x="497095" y="122642"/>
                  <a:pt x="497095" y="137928"/>
                </a:cubicBezTo>
                <a:lnTo>
                  <a:pt x="497095" y="165478"/>
                </a:lnTo>
                <a:lnTo>
                  <a:pt x="579959" y="165478"/>
                </a:lnTo>
                <a:cubicBezTo>
                  <a:pt x="595267" y="165478"/>
                  <a:pt x="607639" y="177831"/>
                  <a:pt x="607639" y="193028"/>
                </a:cubicBezTo>
                <a:cubicBezTo>
                  <a:pt x="607639" y="208225"/>
                  <a:pt x="595267" y="220578"/>
                  <a:pt x="579959" y="220578"/>
                </a:cubicBezTo>
                <a:lnTo>
                  <a:pt x="497095" y="220578"/>
                </a:lnTo>
                <a:lnTo>
                  <a:pt x="497095" y="275767"/>
                </a:lnTo>
                <a:lnTo>
                  <a:pt x="579959" y="275767"/>
                </a:lnTo>
                <a:cubicBezTo>
                  <a:pt x="595267" y="275767"/>
                  <a:pt x="607639" y="288120"/>
                  <a:pt x="607639" y="303317"/>
                </a:cubicBezTo>
                <a:cubicBezTo>
                  <a:pt x="607639" y="318602"/>
                  <a:pt x="595267" y="330956"/>
                  <a:pt x="579959" y="330956"/>
                </a:cubicBezTo>
                <a:lnTo>
                  <a:pt x="497095" y="330956"/>
                </a:lnTo>
                <a:lnTo>
                  <a:pt x="497095" y="386056"/>
                </a:lnTo>
                <a:lnTo>
                  <a:pt x="579959" y="386056"/>
                </a:lnTo>
                <a:cubicBezTo>
                  <a:pt x="595267" y="386056"/>
                  <a:pt x="607639" y="398409"/>
                  <a:pt x="607639" y="413694"/>
                </a:cubicBezTo>
                <a:cubicBezTo>
                  <a:pt x="607639" y="428891"/>
                  <a:pt x="595267" y="441244"/>
                  <a:pt x="579959" y="441244"/>
                </a:cubicBezTo>
                <a:lnTo>
                  <a:pt x="497095" y="441244"/>
                </a:lnTo>
                <a:lnTo>
                  <a:pt x="497095" y="468794"/>
                </a:lnTo>
                <a:cubicBezTo>
                  <a:pt x="497095" y="484080"/>
                  <a:pt x="484812" y="496344"/>
                  <a:pt x="469503" y="496344"/>
                </a:cubicBezTo>
                <a:lnTo>
                  <a:pt x="441911" y="496344"/>
                </a:lnTo>
                <a:lnTo>
                  <a:pt x="441911" y="579083"/>
                </a:lnTo>
                <a:cubicBezTo>
                  <a:pt x="441911" y="594369"/>
                  <a:pt x="429540" y="606722"/>
                  <a:pt x="414320" y="606722"/>
                </a:cubicBezTo>
                <a:cubicBezTo>
                  <a:pt x="399011" y="606722"/>
                  <a:pt x="386639" y="594369"/>
                  <a:pt x="386639" y="579083"/>
                </a:cubicBezTo>
                <a:lnTo>
                  <a:pt x="386639" y="496344"/>
                </a:lnTo>
                <a:lnTo>
                  <a:pt x="331456" y="496344"/>
                </a:lnTo>
                <a:lnTo>
                  <a:pt x="331456" y="579083"/>
                </a:lnTo>
                <a:cubicBezTo>
                  <a:pt x="331456" y="594369"/>
                  <a:pt x="319084" y="606722"/>
                  <a:pt x="303775" y="606722"/>
                </a:cubicBezTo>
                <a:cubicBezTo>
                  <a:pt x="288555" y="606722"/>
                  <a:pt x="276184" y="594369"/>
                  <a:pt x="276184" y="579083"/>
                </a:cubicBezTo>
                <a:lnTo>
                  <a:pt x="276184" y="496344"/>
                </a:lnTo>
                <a:lnTo>
                  <a:pt x="220911" y="496344"/>
                </a:lnTo>
                <a:lnTo>
                  <a:pt x="220911" y="579083"/>
                </a:lnTo>
                <a:cubicBezTo>
                  <a:pt x="220911" y="594369"/>
                  <a:pt x="208629" y="606722"/>
                  <a:pt x="193320" y="606722"/>
                </a:cubicBezTo>
                <a:cubicBezTo>
                  <a:pt x="178100" y="606722"/>
                  <a:pt x="165728" y="594369"/>
                  <a:pt x="165728" y="579083"/>
                </a:cubicBezTo>
                <a:lnTo>
                  <a:pt x="165728" y="496344"/>
                </a:lnTo>
                <a:lnTo>
                  <a:pt x="138136" y="496344"/>
                </a:lnTo>
                <a:cubicBezTo>
                  <a:pt x="122828" y="496344"/>
                  <a:pt x="110456" y="484080"/>
                  <a:pt x="110456" y="468794"/>
                </a:cubicBezTo>
                <a:lnTo>
                  <a:pt x="110456" y="441244"/>
                </a:lnTo>
                <a:lnTo>
                  <a:pt x="27592" y="441244"/>
                </a:lnTo>
                <a:cubicBezTo>
                  <a:pt x="12372" y="441244"/>
                  <a:pt x="0" y="428891"/>
                  <a:pt x="0" y="413694"/>
                </a:cubicBezTo>
                <a:cubicBezTo>
                  <a:pt x="0" y="398409"/>
                  <a:pt x="12372" y="386056"/>
                  <a:pt x="27592" y="386056"/>
                </a:cubicBezTo>
                <a:lnTo>
                  <a:pt x="110456" y="386056"/>
                </a:lnTo>
                <a:lnTo>
                  <a:pt x="110456" y="330956"/>
                </a:lnTo>
                <a:lnTo>
                  <a:pt x="27592" y="330956"/>
                </a:lnTo>
                <a:cubicBezTo>
                  <a:pt x="12372" y="330956"/>
                  <a:pt x="0" y="318602"/>
                  <a:pt x="0" y="303317"/>
                </a:cubicBezTo>
                <a:cubicBezTo>
                  <a:pt x="0" y="288120"/>
                  <a:pt x="12372" y="275767"/>
                  <a:pt x="27592" y="275767"/>
                </a:cubicBezTo>
                <a:lnTo>
                  <a:pt x="110456" y="275767"/>
                </a:lnTo>
                <a:lnTo>
                  <a:pt x="110456" y="220578"/>
                </a:lnTo>
                <a:lnTo>
                  <a:pt x="27592" y="220578"/>
                </a:lnTo>
                <a:cubicBezTo>
                  <a:pt x="12372" y="220578"/>
                  <a:pt x="0" y="208225"/>
                  <a:pt x="0" y="193028"/>
                </a:cubicBezTo>
                <a:cubicBezTo>
                  <a:pt x="0" y="177831"/>
                  <a:pt x="12372" y="165478"/>
                  <a:pt x="27592" y="165478"/>
                </a:cubicBezTo>
                <a:lnTo>
                  <a:pt x="110456" y="165478"/>
                </a:lnTo>
                <a:lnTo>
                  <a:pt x="110456" y="137928"/>
                </a:lnTo>
                <a:cubicBezTo>
                  <a:pt x="110456" y="122642"/>
                  <a:pt x="122828" y="110289"/>
                  <a:pt x="138136" y="110289"/>
                </a:cubicBezTo>
                <a:lnTo>
                  <a:pt x="165728" y="110289"/>
                </a:lnTo>
                <a:lnTo>
                  <a:pt x="165728" y="27550"/>
                </a:lnTo>
                <a:cubicBezTo>
                  <a:pt x="165728" y="12353"/>
                  <a:pt x="178100" y="0"/>
                  <a:pt x="193320" y="0"/>
                </a:cubicBezTo>
                <a:close/>
              </a:path>
            </a:pathLst>
          </a:custGeom>
          <a:solidFill>
            <a:srgbClr val="1092F1"/>
          </a:solidFill>
          <a:ln>
            <a:noFill/>
          </a:ln>
        </p:spPr>
      </p:sp>
      <p:sp>
        <p:nvSpPr>
          <p:cNvPr id="5" name="线形标注 1(带边框和强调线) 4"/>
          <p:cNvSpPr/>
          <p:nvPr/>
        </p:nvSpPr>
        <p:spPr>
          <a:xfrm>
            <a:off x="2036887" y="2154390"/>
            <a:ext cx="3167858" cy="792088"/>
          </a:xfrm>
          <a:prstGeom prst="accentBorderCallout1">
            <a:avLst>
              <a:gd name="adj1" fmla="val 52421"/>
              <a:gd name="adj2" fmla="val 103941"/>
              <a:gd name="adj3" fmla="val 158107"/>
              <a:gd name="adj4" fmla="val 124906"/>
            </a:avLst>
          </a:prstGeom>
          <a:solidFill>
            <a:schemeClr val="bg1"/>
          </a:solidFill>
          <a:ln w="25400">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个变址寄存器</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(ESI</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EDI) </a:t>
            </a:r>
          </a:p>
          <a:p>
            <a:pPr algn="ct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个指针寄存器</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EBP)</a:t>
            </a:r>
            <a:endPar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线形标注 1(带边框和强调线) 28"/>
          <p:cNvSpPr/>
          <p:nvPr/>
        </p:nvSpPr>
        <p:spPr>
          <a:xfrm>
            <a:off x="8594619" y="3550912"/>
            <a:ext cx="3019333" cy="792088"/>
          </a:xfrm>
          <a:prstGeom prst="accentBorderCallout1">
            <a:avLst>
              <a:gd name="adj1" fmla="val 48145"/>
              <a:gd name="adj2" fmla="val -6455"/>
              <a:gd name="adj3" fmla="val 111074"/>
              <a:gd name="adj4" fmla="val -32921"/>
            </a:avLst>
          </a:prstGeom>
          <a:solidFill>
            <a:schemeClr val="bg1"/>
          </a:solidFill>
          <a:ln w="25400">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个指令指针寄存器</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(EIP) </a:t>
            </a:r>
          </a:p>
          <a:p>
            <a:pPr algn="ct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个标志寄存器</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EFlags</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 name="线形标注 1(带边框和强调线) 29"/>
          <p:cNvSpPr/>
          <p:nvPr/>
        </p:nvSpPr>
        <p:spPr>
          <a:xfrm>
            <a:off x="1172791" y="3555336"/>
            <a:ext cx="2857152" cy="792088"/>
          </a:xfrm>
          <a:prstGeom prst="accentBorderCallout1">
            <a:avLst>
              <a:gd name="adj1" fmla="val 53846"/>
              <a:gd name="adj2" fmla="val 105541"/>
              <a:gd name="adj3" fmla="val 103948"/>
              <a:gd name="adj4" fmla="val 142730"/>
            </a:avLst>
          </a:prstGeom>
          <a:solidFill>
            <a:schemeClr val="bg1"/>
          </a:solidFill>
          <a:ln w="25400">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个数据寄存器</a:t>
            </a:r>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EBX</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ECX</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EDX)</a:t>
            </a:r>
            <a:endPar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 name="线形标注 1(带边框和强调线) 33"/>
          <p:cNvSpPr/>
          <p:nvPr/>
        </p:nvSpPr>
        <p:spPr>
          <a:xfrm>
            <a:off x="7869535" y="2154390"/>
            <a:ext cx="3163723" cy="792088"/>
          </a:xfrm>
          <a:prstGeom prst="accentBorderCallout1">
            <a:avLst>
              <a:gd name="adj1" fmla="val 45295"/>
              <a:gd name="adj2" fmla="val -4526"/>
              <a:gd name="adj3" fmla="val 159531"/>
              <a:gd name="adj4" fmla="val -30900"/>
            </a:avLst>
          </a:prstGeom>
          <a:solidFill>
            <a:schemeClr val="bg1"/>
          </a:solidFill>
          <a:ln w="25400">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个段寄存器</a:t>
            </a:r>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CS</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SS</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DS</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FS</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GS)</a:t>
            </a:r>
            <a:endPar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p:cNvSpPr/>
          <p:nvPr/>
        </p:nvSpPr>
        <p:spPr>
          <a:xfrm>
            <a:off x="4004271" y="5602932"/>
            <a:ext cx="4824536" cy="461665"/>
          </a:xfrm>
          <a:prstGeom prst="rect">
            <a:avLst/>
          </a:prstGeom>
        </p:spPr>
        <p:txBody>
          <a:bodyPr wrap="square">
            <a:spAutoFit/>
          </a:bodyPr>
          <a:lstStyle/>
          <a:p>
            <a:r>
              <a:rPr lang="zh-CN" altLang="en-US" sz="2400" dirty="0">
                <a:solidFill>
                  <a:srgbClr val="1092F1"/>
                </a:solidFill>
                <a:latin typeface="微软雅黑" panose="020B0503020204020204" pitchFamily="34" charset="-122"/>
                <a:ea typeface="微软雅黑" panose="020B0503020204020204" pitchFamily="34" charset="-122"/>
              </a:rPr>
              <a:t>在汇编语言中，主要有这些寄存器</a:t>
            </a:r>
          </a:p>
        </p:txBody>
      </p:sp>
    </p:spTree>
    <p:extLst>
      <p:ext uri="{BB962C8B-B14F-4D97-AF65-F5344CB8AC3E}">
        <p14:creationId xmlns:p14="http://schemas.microsoft.com/office/powerpoint/2010/main" val="3341802457"/>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500" fill="hold"/>
                                        <p:tgtEl>
                                          <p:spTgt spid="27"/>
                                        </p:tgtEl>
                                        <p:attrNameLst>
                                          <p:attrName>ppt_w</p:attrName>
                                        </p:attrNameLst>
                                      </p:cBhvr>
                                      <p:tavLst>
                                        <p:tav tm="0">
                                          <p:val>
                                            <p:fltVal val="0"/>
                                          </p:val>
                                        </p:tav>
                                        <p:tav tm="100000">
                                          <p:val>
                                            <p:strVal val="#ppt_w"/>
                                          </p:val>
                                        </p:tav>
                                      </p:tavLst>
                                    </p:anim>
                                    <p:anim calcmode="lin" valueType="num">
                                      <p:cBhvr>
                                        <p:cTn id="12" dur="500" fill="hold"/>
                                        <p:tgtEl>
                                          <p:spTgt spid="27"/>
                                        </p:tgtEl>
                                        <p:attrNameLst>
                                          <p:attrName>ppt_h</p:attrName>
                                        </p:attrNameLst>
                                      </p:cBhvr>
                                      <p:tavLst>
                                        <p:tav tm="0">
                                          <p:val>
                                            <p:fltVal val="0"/>
                                          </p:val>
                                        </p:tav>
                                        <p:tav tm="100000">
                                          <p:val>
                                            <p:strVal val="#ppt_h"/>
                                          </p:val>
                                        </p:tav>
                                      </p:tavLst>
                                    </p:anim>
                                    <p:animEffect transition="in" filter="fade">
                                      <p:cBhvr>
                                        <p:cTn id="13" dur="500"/>
                                        <p:tgtEl>
                                          <p:spTgt spid="27"/>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right)">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right)">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left)">
                                      <p:cBhvr>
                                        <p:cTn id="3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9" grpId="0" animBg="1"/>
      <p:bldP spid="30" grpId="0" animBg="1"/>
      <p:bldP spid="34" grpId="0" animBg="1"/>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875216"/>
            <a:ext cx="2448272" cy="508861"/>
            <a:chOff x="1420106" y="1402730"/>
            <a:chExt cx="2448272"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676858" y="720072"/>
              <a:ext cx="508859" cy="1874179"/>
            </a:xfrm>
            <a:prstGeom prst="round2SameRect">
              <a:avLst>
                <a:gd name="adj1" fmla="val 18941"/>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53958" y="1402731"/>
              <a:ext cx="181442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数据寄存器</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35" name="文本框 34">
            <a:extLst>
              <a:ext uri="{FF2B5EF4-FFF2-40B4-BE49-F238E27FC236}">
                <a16:creationId xmlns:a16="http://schemas.microsoft.com/office/drawing/2014/main" id="{A2C57A0D-0707-41A0-98AF-CC5988247A48}"/>
              </a:ext>
            </a:extLst>
          </p:cNvPr>
          <p:cNvSpPr txBox="1"/>
          <p:nvPr/>
        </p:nvSpPr>
        <p:spPr>
          <a:xfrm>
            <a:off x="1100783" y="1453648"/>
            <a:ext cx="10657184" cy="948994"/>
          </a:xfrm>
          <a:prstGeom prst="rect">
            <a:avLst/>
          </a:prstGeom>
          <a:noFill/>
        </p:spPr>
        <p:txBody>
          <a:bodyPr wrap="square" lIns="86376" tIns="43188" rIns="86376" bIns="43188" rtlCol="0">
            <a:spAutoFit/>
          </a:bodyPr>
          <a:lstStyle/>
          <a:p>
            <a:pPr algn="just"/>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数据寄存器主要用来保存操作数和运算结果等信息</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，从而节省读取操作数所需占用总线和访问存储器的时间。</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íṡľíḍè-Rectangle 17">
            <a:extLst>
              <a:ext uri="{FF2B5EF4-FFF2-40B4-BE49-F238E27FC236}">
                <a16:creationId xmlns:a16="http://schemas.microsoft.com/office/drawing/2014/main" id="{95947858-2762-4BDD-87C5-A75A77F7048B}"/>
              </a:ext>
            </a:extLst>
          </p:cNvPr>
          <p:cNvSpPr/>
          <p:nvPr/>
        </p:nvSpPr>
        <p:spPr>
          <a:xfrm>
            <a:off x="1280803" y="2571164"/>
            <a:ext cx="10333148" cy="1837249"/>
          </a:xfrm>
          <a:prstGeom prst="roundRect">
            <a:avLst>
              <a:gd name="adj" fmla="val 7821"/>
            </a:avLst>
          </a:prstGeom>
          <a:solidFill>
            <a:srgbClr val="0050A3"/>
          </a:solidFill>
          <a:ln w="38100" cap="flat" cmpd="sng" algn="ctr">
            <a:noFill/>
            <a:prstDash val="solid"/>
            <a:miter lim="800000"/>
          </a:ln>
          <a:effectLst>
            <a:outerShdw blurRad="50800" dist="76200" dir="2700000" algn="tl" rotWithShape="0">
              <a:prstClr val="black">
                <a:alpha val="40000"/>
              </a:prstClr>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位</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有</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个</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位的通用寄存器</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EBX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ECX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EDX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。对低</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位数据的存取，不会影响高</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位的数据。这些低</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位寄存器分别命名为：</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BX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DX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，它和先前的</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中的寄存器相一致。</a:t>
            </a:r>
          </a:p>
        </p:txBody>
      </p:sp>
      <p:sp>
        <p:nvSpPr>
          <p:cNvPr id="27" name="íṡľíḍè-Rectangle 17">
            <a:extLst>
              <a:ext uri="{FF2B5EF4-FFF2-40B4-BE49-F238E27FC236}">
                <a16:creationId xmlns:a16="http://schemas.microsoft.com/office/drawing/2014/main" id="{A5CAADFC-AF19-403A-8FDD-4CC67175A35D}"/>
              </a:ext>
            </a:extLst>
          </p:cNvPr>
          <p:cNvSpPr/>
          <p:nvPr/>
        </p:nvSpPr>
        <p:spPr>
          <a:xfrm>
            <a:off x="1262801" y="4768453"/>
            <a:ext cx="10333148" cy="1449706"/>
          </a:xfrm>
          <a:prstGeom prst="roundRect">
            <a:avLst>
              <a:gd name="adj" fmla="val 7863"/>
            </a:avLst>
          </a:prstGeom>
          <a:solidFill>
            <a:srgbClr val="1092F1"/>
          </a:solidFill>
          <a:ln w="38100" cap="flat" cmpd="sng" algn="ctr">
            <a:noFill/>
            <a:prstDash val="solid"/>
            <a:miter lim="800000"/>
          </a:ln>
          <a:effectLst>
            <a:outerShdw blurRad="50800" dist="76200" dir="2700000" algn="tl" rotWithShape="0">
              <a:prstClr val="black">
                <a:alpha val="40000"/>
              </a:prstClr>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个</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位寄存器又可分割成</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个独立的</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位寄存器</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AH-AL</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BX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BH-BL</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CH-CL</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DX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DH-DL)</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，每个寄存器都有自己的名称，可独立存取。</a:t>
            </a:r>
          </a:p>
        </p:txBody>
      </p:sp>
      <p:sp>
        <p:nvSpPr>
          <p:cNvPr id="3" name="矩形 2">
            <a:extLst>
              <a:ext uri="{FF2B5EF4-FFF2-40B4-BE49-F238E27FC236}">
                <a16:creationId xmlns:a16="http://schemas.microsoft.com/office/drawing/2014/main" id="{D36F10FF-B56F-42F9-9D48-694C4D128AE9}"/>
              </a:ext>
            </a:extLst>
          </p:cNvPr>
          <p:cNvSpPr/>
          <p:nvPr/>
        </p:nvSpPr>
        <p:spPr>
          <a:xfrm>
            <a:off x="2107908" y="6417275"/>
            <a:ext cx="9145015" cy="369332"/>
          </a:xfrm>
          <a:prstGeom prst="rect">
            <a:avLst/>
          </a:prstGeom>
        </p:spPr>
        <p:txBody>
          <a:bodyPr wrap="square">
            <a:spAutoFit/>
          </a:bodyPr>
          <a:lstStyle/>
          <a:p>
            <a:r>
              <a:rPr lang="zh-CN" altLang="en-US" dirty="0"/>
              <a:t>程序员可利用数据寄存器的这种“可分可合”的特性，灵活地处理字</a:t>
            </a:r>
            <a:r>
              <a:rPr lang="en-US" altLang="zh-CN" dirty="0"/>
              <a:t>/</a:t>
            </a:r>
            <a:r>
              <a:rPr lang="zh-CN" altLang="en-US" dirty="0"/>
              <a:t>字节的信息。</a:t>
            </a:r>
          </a:p>
        </p:txBody>
      </p:sp>
    </p:spTree>
    <p:extLst>
      <p:ext uri="{BB962C8B-B14F-4D97-AF65-F5344CB8AC3E}">
        <p14:creationId xmlns:p14="http://schemas.microsoft.com/office/powerpoint/2010/main" val="4287581149"/>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2" presetClass="entr" presetSubtype="8" decel="60000"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additive="base">
                                        <p:cTn id="16" dur="500" fill="hold"/>
                                        <p:tgtEl>
                                          <p:spTgt spid="25"/>
                                        </p:tgtEl>
                                        <p:attrNameLst>
                                          <p:attrName>ppt_x</p:attrName>
                                        </p:attrNameLst>
                                      </p:cBhvr>
                                      <p:tavLst>
                                        <p:tav tm="0">
                                          <p:val>
                                            <p:strVal val="0-#ppt_w/2"/>
                                          </p:val>
                                        </p:tav>
                                        <p:tav tm="100000">
                                          <p:val>
                                            <p:strVal val="#ppt_x"/>
                                          </p:val>
                                        </p:tav>
                                      </p:tavLst>
                                    </p:anim>
                                    <p:anim calcmode="lin" valueType="num">
                                      <p:cBhvr additive="base">
                                        <p:cTn id="17" dur="500" fill="hold"/>
                                        <p:tgtEl>
                                          <p:spTgt spid="25"/>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decel="60000"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0-#ppt_w/2"/>
                                          </p:val>
                                        </p:tav>
                                        <p:tav tm="100000">
                                          <p:val>
                                            <p:strVal val="#ppt_x"/>
                                          </p:val>
                                        </p:tav>
                                      </p:tavLst>
                                    </p:anim>
                                    <p:anim calcmode="lin" valueType="num">
                                      <p:cBhvr additive="base">
                                        <p:cTn id="22"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5" grpId="0" animBg="1"/>
      <p:bldP spid="2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1028775" y="1176274"/>
            <a:ext cx="10765196" cy="855875"/>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Arial"/>
                <a:ea typeface="微软雅黑"/>
              </a:rPr>
              <a:t>可用于乘、 除、输入</a:t>
            </a:r>
            <a:r>
              <a:rPr lang="en-US" altLang="zh-CN" sz="2400" kern="0" dirty="0">
                <a:solidFill>
                  <a:schemeClr val="tx1">
                    <a:lumMod val="75000"/>
                    <a:lumOff val="25000"/>
                  </a:schemeClr>
                </a:solidFill>
                <a:latin typeface="Arial"/>
                <a:ea typeface="微软雅黑"/>
              </a:rPr>
              <a:t>/</a:t>
            </a:r>
            <a:r>
              <a:rPr lang="zh-CN" altLang="en-US" sz="2400" kern="0" dirty="0">
                <a:solidFill>
                  <a:schemeClr val="tx1">
                    <a:lumMod val="75000"/>
                    <a:lumOff val="25000"/>
                  </a:schemeClr>
                </a:solidFill>
                <a:latin typeface="Arial"/>
                <a:ea typeface="微软雅黑"/>
              </a:rPr>
              <a:t>输出等操作，它们的使用频率很高。</a:t>
            </a:r>
            <a:r>
              <a:rPr lang="en-US" altLang="zh-CN" sz="2400" b="1" kern="0" dirty="0">
                <a:solidFill>
                  <a:schemeClr val="tx1">
                    <a:lumMod val="75000"/>
                    <a:lumOff val="25000"/>
                  </a:schemeClr>
                </a:solidFill>
                <a:latin typeface="Arial"/>
                <a:ea typeface="微软雅黑"/>
              </a:rPr>
              <a:t>EAX</a:t>
            </a:r>
            <a:r>
              <a:rPr lang="zh-CN" altLang="en-US" sz="2400" b="1" kern="0" dirty="0">
                <a:solidFill>
                  <a:schemeClr val="tx1">
                    <a:lumMod val="75000"/>
                    <a:lumOff val="25000"/>
                  </a:schemeClr>
                </a:solidFill>
                <a:latin typeface="Arial"/>
                <a:ea typeface="微软雅黑"/>
              </a:rPr>
              <a:t>还通常用于存储函数的返回值。</a:t>
            </a:r>
            <a:endParaRPr kumimoji="0" sz="2400" b="1"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18" name="íṡľíḍè-Rectangle 17">
            <a:extLst>
              <a:ext uri="{FF2B5EF4-FFF2-40B4-BE49-F238E27FC236}">
                <a16:creationId xmlns:a16="http://schemas.microsoft.com/office/drawing/2014/main" id="{95947858-2762-4BDD-87C5-A75A77F7048B}"/>
              </a:ext>
            </a:extLst>
          </p:cNvPr>
          <p:cNvSpPr/>
          <p:nvPr/>
        </p:nvSpPr>
        <p:spPr>
          <a:xfrm>
            <a:off x="1028775" y="600209"/>
            <a:ext cx="6552728" cy="567991"/>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kern="0" dirty="0">
                <a:solidFill>
                  <a:prstClr val="white"/>
                </a:solidFill>
                <a:latin typeface="Arial"/>
                <a:ea typeface="微软雅黑"/>
              </a:rPr>
              <a:t>EAX</a:t>
            </a:r>
            <a:r>
              <a:rPr lang="zh-CN" altLang="en-US" sz="2400" kern="0" dirty="0">
                <a:solidFill>
                  <a:prstClr val="white"/>
                </a:solidFill>
                <a:latin typeface="Arial"/>
                <a:ea typeface="微软雅黑"/>
              </a:rPr>
              <a:t>通常称为累加器</a:t>
            </a:r>
            <a:r>
              <a:rPr lang="en-US" altLang="zh-CN" sz="2400" kern="0" dirty="0">
                <a:solidFill>
                  <a:prstClr val="white"/>
                </a:solidFill>
                <a:latin typeface="Arial"/>
                <a:ea typeface="微软雅黑"/>
              </a:rPr>
              <a:t>(Accumulator)</a:t>
            </a:r>
            <a:endParaRPr kumimoji="0" sz="2400" b="0" i="0" u="none" strike="noStrike" kern="0" cap="none" spc="0" normalizeH="0" baseline="0" noProof="0" dirty="0">
              <a:ln>
                <a:noFill/>
              </a:ln>
              <a:solidFill>
                <a:prstClr val="white"/>
              </a:solidFill>
              <a:effectLst/>
              <a:uLnTx/>
              <a:uFillTx/>
              <a:latin typeface="Arial"/>
              <a:ea typeface="微软雅黑"/>
            </a:endParaRPr>
          </a:p>
        </p:txBody>
      </p:sp>
      <p:sp>
        <p:nvSpPr>
          <p:cNvPr id="22" name="íṡľíḍè-Rectangle 17">
            <a:extLst>
              <a:ext uri="{FF2B5EF4-FFF2-40B4-BE49-F238E27FC236}">
                <a16:creationId xmlns:a16="http://schemas.microsoft.com/office/drawing/2014/main" id="{2B3CFB2C-5281-4F62-9C80-76D4A8EE959C}"/>
              </a:ext>
            </a:extLst>
          </p:cNvPr>
          <p:cNvSpPr/>
          <p:nvPr/>
        </p:nvSpPr>
        <p:spPr>
          <a:xfrm>
            <a:off x="1028775" y="2896245"/>
            <a:ext cx="10765195" cy="576064"/>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Arial"/>
                <a:ea typeface="微软雅黑"/>
              </a:rPr>
              <a:t>它可作为存储器指针来使用，用来访问存储器。</a:t>
            </a:r>
            <a:endParaRPr kumimoji="0" sz="24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23" name="íṡľíḍè-Rectangle 17">
            <a:extLst>
              <a:ext uri="{FF2B5EF4-FFF2-40B4-BE49-F238E27FC236}">
                <a16:creationId xmlns:a16="http://schemas.microsoft.com/office/drawing/2014/main" id="{A5CAADFC-AF19-403A-8FDD-4CC67175A35D}"/>
              </a:ext>
            </a:extLst>
          </p:cNvPr>
          <p:cNvSpPr/>
          <p:nvPr/>
        </p:nvSpPr>
        <p:spPr>
          <a:xfrm>
            <a:off x="1028775" y="2328253"/>
            <a:ext cx="6552728" cy="567992"/>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kern="0" dirty="0">
                <a:solidFill>
                  <a:prstClr val="white"/>
                </a:solidFill>
                <a:latin typeface="Arial"/>
                <a:ea typeface="微软雅黑"/>
              </a:rPr>
              <a:t>EBX</a:t>
            </a:r>
            <a:r>
              <a:rPr lang="zh-CN" altLang="en-US" sz="2400" kern="0" dirty="0">
                <a:solidFill>
                  <a:prstClr val="white"/>
                </a:solidFill>
                <a:latin typeface="Arial"/>
                <a:ea typeface="微软雅黑"/>
              </a:rPr>
              <a:t>称为基地址寄存器</a:t>
            </a:r>
            <a:r>
              <a:rPr lang="en-US" altLang="zh-CN" sz="2400" kern="0" dirty="0">
                <a:solidFill>
                  <a:prstClr val="white"/>
                </a:solidFill>
                <a:latin typeface="Arial"/>
                <a:ea typeface="微软雅黑"/>
              </a:rPr>
              <a:t>(Base Register)</a:t>
            </a:r>
            <a:endParaRPr kumimoji="0" sz="2400" b="0" i="0" u="none" strike="noStrike" kern="0" cap="none" spc="0" normalizeH="0" baseline="0" noProof="0" dirty="0">
              <a:ln>
                <a:noFill/>
              </a:ln>
              <a:solidFill>
                <a:prstClr val="white"/>
              </a:solidFill>
              <a:effectLst/>
              <a:uLnTx/>
              <a:uFillTx/>
              <a:latin typeface="Arial"/>
              <a:ea typeface="微软雅黑"/>
            </a:endParaRPr>
          </a:p>
        </p:txBody>
      </p:sp>
      <p:sp>
        <p:nvSpPr>
          <p:cNvPr id="9" name="íṡľíḍè-Rectangle 17">
            <a:extLst>
              <a:ext uri="{FF2B5EF4-FFF2-40B4-BE49-F238E27FC236}">
                <a16:creationId xmlns:a16="http://schemas.microsoft.com/office/drawing/2014/main" id="{DF16C0EE-F047-4513-ABE9-3621ABC453F7}"/>
              </a:ext>
            </a:extLst>
          </p:cNvPr>
          <p:cNvSpPr/>
          <p:nvPr/>
        </p:nvSpPr>
        <p:spPr>
          <a:xfrm>
            <a:off x="1028775" y="4336405"/>
            <a:ext cx="10765196" cy="855875"/>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Arial"/>
                <a:ea typeface="微软雅黑"/>
              </a:rPr>
              <a:t>在循环和字符串操作时，要用它来控制循环次数；在位操作中，当移多位时，要用</a:t>
            </a:r>
            <a:r>
              <a:rPr lang="en-US" altLang="zh-CN" sz="2400" kern="0" dirty="0">
                <a:solidFill>
                  <a:schemeClr val="tx1">
                    <a:lumMod val="75000"/>
                    <a:lumOff val="25000"/>
                  </a:schemeClr>
                </a:solidFill>
                <a:latin typeface="Arial"/>
                <a:ea typeface="微软雅黑"/>
              </a:rPr>
              <a:t>CL</a:t>
            </a:r>
            <a:r>
              <a:rPr lang="zh-CN" altLang="en-US" sz="2400" kern="0" dirty="0">
                <a:solidFill>
                  <a:schemeClr val="tx1">
                    <a:lumMod val="75000"/>
                    <a:lumOff val="25000"/>
                  </a:schemeClr>
                </a:solidFill>
                <a:latin typeface="Arial"/>
                <a:ea typeface="微软雅黑"/>
              </a:rPr>
              <a:t>来指明移位的位数。</a:t>
            </a:r>
            <a:endParaRPr kumimoji="0" sz="24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10" name="íṡľíḍè-Rectangle 17">
            <a:extLst>
              <a:ext uri="{FF2B5EF4-FFF2-40B4-BE49-F238E27FC236}">
                <a16:creationId xmlns:a16="http://schemas.microsoft.com/office/drawing/2014/main" id="{95947858-2762-4BDD-87C5-A75A77F7048B}"/>
              </a:ext>
            </a:extLst>
          </p:cNvPr>
          <p:cNvSpPr/>
          <p:nvPr/>
        </p:nvSpPr>
        <p:spPr>
          <a:xfrm>
            <a:off x="1028774" y="3760193"/>
            <a:ext cx="6552728" cy="583989"/>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kern="0" dirty="0">
                <a:solidFill>
                  <a:prstClr val="white"/>
                </a:solidFill>
                <a:latin typeface="Arial"/>
                <a:ea typeface="微软雅黑"/>
              </a:rPr>
              <a:t>ECX</a:t>
            </a:r>
            <a:r>
              <a:rPr lang="zh-CN" altLang="en-US" sz="2400" kern="0" dirty="0">
                <a:solidFill>
                  <a:prstClr val="white"/>
                </a:solidFill>
                <a:latin typeface="Arial"/>
                <a:ea typeface="微软雅黑"/>
              </a:rPr>
              <a:t>称为计数寄存器</a:t>
            </a:r>
            <a:r>
              <a:rPr lang="en-US" altLang="zh-CN" sz="2400" kern="0" dirty="0">
                <a:solidFill>
                  <a:prstClr val="white"/>
                </a:solidFill>
                <a:latin typeface="Arial"/>
                <a:ea typeface="微软雅黑"/>
              </a:rPr>
              <a:t>(Count Register)</a:t>
            </a:r>
            <a:endParaRPr kumimoji="0" sz="2400" b="0" i="0" u="none" strike="noStrike" kern="0" cap="none" spc="0" normalizeH="0" baseline="0" noProof="0" dirty="0">
              <a:ln>
                <a:noFill/>
              </a:ln>
              <a:solidFill>
                <a:prstClr val="white"/>
              </a:solidFill>
              <a:effectLst/>
              <a:uLnTx/>
              <a:uFillTx/>
              <a:latin typeface="Arial"/>
              <a:ea typeface="微软雅黑"/>
            </a:endParaRPr>
          </a:p>
        </p:txBody>
      </p:sp>
      <p:sp>
        <p:nvSpPr>
          <p:cNvPr id="11" name="íṡľíḍè-Rectangle 17">
            <a:extLst>
              <a:ext uri="{FF2B5EF4-FFF2-40B4-BE49-F238E27FC236}">
                <a16:creationId xmlns:a16="http://schemas.microsoft.com/office/drawing/2014/main" id="{2B3CFB2C-5281-4F62-9C80-76D4A8EE959C}"/>
              </a:ext>
            </a:extLst>
          </p:cNvPr>
          <p:cNvSpPr/>
          <p:nvPr/>
        </p:nvSpPr>
        <p:spPr>
          <a:xfrm>
            <a:off x="1028775" y="6064449"/>
            <a:ext cx="10765195" cy="86394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Arial"/>
                <a:ea typeface="微软雅黑"/>
              </a:rPr>
              <a:t>在进行乘、除运算时，可作为默认操作数参与运算，也可用于存放</a:t>
            </a:r>
            <a:r>
              <a:rPr lang="en-US" altLang="zh-CN" sz="2400" kern="0" dirty="0">
                <a:solidFill>
                  <a:schemeClr val="tx1">
                    <a:lumMod val="75000"/>
                    <a:lumOff val="25000"/>
                  </a:schemeClr>
                </a:solidFill>
                <a:latin typeface="Arial"/>
                <a:ea typeface="微软雅黑"/>
              </a:rPr>
              <a:t>I/O</a:t>
            </a:r>
            <a:r>
              <a:rPr lang="zh-CN" altLang="en-US" sz="2400" kern="0" dirty="0">
                <a:solidFill>
                  <a:schemeClr val="tx1">
                    <a:lumMod val="75000"/>
                    <a:lumOff val="25000"/>
                  </a:schemeClr>
                </a:solidFill>
                <a:latin typeface="Arial"/>
                <a:ea typeface="微软雅黑"/>
              </a:rPr>
              <a:t>的端口地址。</a:t>
            </a:r>
            <a:endParaRPr kumimoji="0" sz="24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12" name="íṡľíḍè-Rectangle 17">
            <a:extLst>
              <a:ext uri="{FF2B5EF4-FFF2-40B4-BE49-F238E27FC236}">
                <a16:creationId xmlns:a16="http://schemas.microsoft.com/office/drawing/2014/main" id="{A5CAADFC-AF19-403A-8FDD-4CC67175A35D}"/>
              </a:ext>
            </a:extLst>
          </p:cNvPr>
          <p:cNvSpPr/>
          <p:nvPr/>
        </p:nvSpPr>
        <p:spPr>
          <a:xfrm>
            <a:off x="1028775" y="5488385"/>
            <a:ext cx="6552727"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kern="0" dirty="0">
                <a:solidFill>
                  <a:prstClr val="white"/>
                </a:solidFill>
                <a:latin typeface="Arial"/>
                <a:ea typeface="微软雅黑"/>
              </a:rPr>
              <a:t>EDX</a:t>
            </a:r>
            <a:r>
              <a:rPr lang="zh-CN" altLang="en-US" sz="2400" kern="0" dirty="0">
                <a:solidFill>
                  <a:prstClr val="white"/>
                </a:solidFill>
                <a:latin typeface="Arial"/>
                <a:ea typeface="微软雅黑"/>
              </a:rPr>
              <a:t>称为数据寄存器</a:t>
            </a:r>
            <a:r>
              <a:rPr lang="en-US" altLang="zh-CN" sz="2400" kern="0" dirty="0">
                <a:solidFill>
                  <a:prstClr val="white"/>
                </a:solidFill>
                <a:latin typeface="Arial"/>
                <a:ea typeface="微软雅黑"/>
              </a:rPr>
              <a:t>(Data Register)</a:t>
            </a:r>
            <a:endParaRPr kumimoji="0" sz="2400" b="0" i="0" u="none" strike="noStrike" kern="0" cap="none" spc="0" normalizeH="0" baseline="0" noProof="0" dirty="0">
              <a:ln>
                <a:noFill/>
              </a:ln>
              <a:solidFill>
                <a:prstClr val="white"/>
              </a:solidFill>
              <a:effectLst/>
              <a:uLnTx/>
              <a:uFillTx/>
              <a:latin typeface="Arial"/>
              <a:ea typeface="微软雅黑"/>
            </a:endParaRPr>
          </a:p>
        </p:txBody>
      </p:sp>
    </p:spTree>
    <p:extLst>
      <p:ext uri="{BB962C8B-B14F-4D97-AF65-F5344CB8AC3E}">
        <p14:creationId xmlns:p14="http://schemas.microsoft.com/office/powerpoint/2010/main" val="1682433708"/>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6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decel="6000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0-#ppt_w/2"/>
                                          </p:val>
                                        </p:tav>
                                        <p:tav tm="100000">
                                          <p:val>
                                            <p:strVal val="#ppt_x"/>
                                          </p:val>
                                        </p:tav>
                                      </p:tavLst>
                                    </p:anim>
                                    <p:anim calcmode="lin" valueType="num">
                                      <p:cBhvr additive="base">
                                        <p:cTn id="17" dur="500" fill="hold"/>
                                        <p:tgtEl>
                                          <p:spTgt spid="23"/>
                                        </p:tgtEl>
                                        <p:attrNameLst>
                                          <p:attrName>ppt_y</p:attrName>
                                        </p:attrNameLst>
                                      </p:cBhvr>
                                      <p:tavLst>
                                        <p:tav tm="0">
                                          <p:val>
                                            <p:strVal val="#ppt_y"/>
                                          </p:val>
                                        </p:tav>
                                        <p:tav tm="100000">
                                          <p:val>
                                            <p:strVal val="#ppt_y"/>
                                          </p:val>
                                        </p:tav>
                                      </p:tavLst>
                                    </p:anim>
                                  </p:childTnLst>
                                </p:cTn>
                              </p:par>
                              <p:par>
                                <p:cTn id="18" presetID="2" presetClass="entr" presetSubtype="2" decel="6000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1+#ppt_w/2"/>
                                          </p:val>
                                        </p:tav>
                                        <p:tav tm="100000">
                                          <p:val>
                                            <p:strVal val="#ppt_x"/>
                                          </p:val>
                                        </p:tav>
                                      </p:tavLst>
                                    </p:anim>
                                    <p:anim calcmode="lin" valueType="num">
                                      <p:cBhvr additive="base">
                                        <p:cTn id="21" dur="500" fill="hold"/>
                                        <p:tgtEl>
                                          <p:spTgt spid="22"/>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decel="6000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par>
                                <p:cTn id="27" presetID="2" presetClass="entr" presetSubtype="2" decel="6000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1+#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decel="60000"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0-#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par>
                                <p:cTn id="36" presetID="2" presetClass="entr" presetSubtype="2" decel="6000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22" grpId="0" animBg="1"/>
      <p:bldP spid="23" grpId="0" animBg="1"/>
      <p:bldP spid="9" grpId="0" animBg="1"/>
      <p:bldP spid="10" grpId="0" animBg="1"/>
      <p:bldP spid="11" grpId="0" animBg="1"/>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875216"/>
            <a:ext cx="2448272" cy="508861"/>
            <a:chOff x="1420106" y="1402730"/>
            <a:chExt cx="2448272"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676858" y="720072"/>
              <a:ext cx="508859" cy="1874179"/>
            </a:xfrm>
            <a:prstGeom prst="round2SameRect">
              <a:avLst>
                <a:gd name="adj1" fmla="val 18941"/>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53958" y="1402731"/>
              <a:ext cx="181442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变址寄存器</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35" name="文本框 34">
            <a:extLst>
              <a:ext uri="{FF2B5EF4-FFF2-40B4-BE49-F238E27FC236}">
                <a16:creationId xmlns:a16="http://schemas.microsoft.com/office/drawing/2014/main" id="{A2C57A0D-0707-41A0-98AF-CC5988247A48}"/>
              </a:ext>
            </a:extLst>
          </p:cNvPr>
          <p:cNvSpPr txBox="1"/>
          <p:nvPr/>
        </p:nvSpPr>
        <p:spPr>
          <a:xfrm>
            <a:off x="1100783" y="1453648"/>
            <a:ext cx="10657184" cy="825883"/>
          </a:xfrm>
          <a:prstGeom prst="rect">
            <a:avLst/>
          </a:prstGeom>
          <a:noFill/>
        </p:spPr>
        <p:txBody>
          <a:bodyPr wrap="square" lIns="86376" tIns="43188" rIns="86376" bIns="43188" rtlCol="0">
            <a:spAutoFit/>
          </a:bodyPr>
          <a:lstStyle/>
          <a:p>
            <a:pPr algn="just"/>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变址寄存器主要用来存放操作数的地址，用于堆栈操作和变址运算中计算操作数的有效地址。</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5" name="组合 4"/>
          <p:cNvGrpSpPr/>
          <p:nvPr/>
        </p:nvGrpSpPr>
        <p:grpSpPr>
          <a:xfrm>
            <a:off x="1460823" y="2718602"/>
            <a:ext cx="3671202" cy="4157992"/>
            <a:chOff x="524197" y="4410982"/>
            <a:chExt cx="3060051" cy="3769566"/>
          </a:xfrm>
          <a:effectLst>
            <a:outerShdw blurRad="50800" dist="38100" dir="2700000" algn="tl" rotWithShape="0">
              <a:prstClr val="black">
                <a:alpha val="40000"/>
              </a:prstClr>
            </a:outerShdw>
          </a:effectLst>
        </p:grpSpPr>
        <p:grpSp>
          <p:nvGrpSpPr>
            <p:cNvPr id="16" name="组合 15">
              <a:extLst>
                <a:ext uri="{FF2B5EF4-FFF2-40B4-BE49-F238E27FC236}">
                  <a16:creationId xmlns:a16="http://schemas.microsoft.com/office/drawing/2014/main" id="{88329C38-E752-4312-A8F9-EE319E413FEC}"/>
                </a:ext>
              </a:extLst>
            </p:cNvPr>
            <p:cNvGrpSpPr/>
            <p:nvPr/>
          </p:nvGrpSpPr>
          <p:grpSpPr>
            <a:xfrm>
              <a:off x="524197" y="4410982"/>
              <a:ext cx="3060051" cy="3769566"/>
              <a:chOff x="2872958" y="1672820"/>
              <a:chExt cx="2686221" cy="3309060"/>
            </a:xfrm>
            <a:effectLst>
              <a:outerShdw blurRad="50800" dist="38100" dir="2700000" algn="tl" rotWithShape="0">
                <a:prstClr val="black">
                  <a:alpha val="20000"/>
                </a:prstClr>
              </a:outerShdw>
            </a:effectLst>
          </p:grpSpPr>
          <p:sp>
            <p:nvSpPr>
              <p:cNvPr id="17" name="íṡľíḍè-Rectangle 17">
                <a:extLst>
                  <a:ext uri="{FF2B5EF4-FFF2-40B4-BE49-F238E27FC236}">
                    <a16:creationId xmlns:a16="http://schemas.microsoft.com/office/drawing/2014/main" id="{C6631384-B0F7-4805-BD3B-91B1FDD1DB43}"/>
                  </a:ext>
                </a:extLst>
              </p:cNvPr>
              <p:cNvSpPr/>
              <p:nvPr/>
            </p:nvSpPr>
            <p:spPr>
              <a:xfrm>
                <a:off x="2872958" y="1672820"/>
                <a:ext cx="2591658" cy="2956435"/>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solidFill>
                  <a:effectLst/>
                  <a:uLnTx/>
                  <a:uFillTx/>
                  <a:latin typeface="Arial"/>
                  <a:ea typeface="微软雅黑"/>
                  <a:cs typeface="+mn-cs"/>
                </a:endParaRPr>
              </a:p>
            </p:txBody>
          </p:sp>
          <p:sp>
            <p:nvSpPr>
              <p:cNvPr id="18" name="文本框 17">
                <a:extLst>
                  <a:ext uri="{FF2B5EF4-FFF2-40B4-BE49-F238E27FC236}">
                    <a16:creationId xmlns:a16="http://schemas.microsoft.com/office/drawing/2014/main" id="{C2B15A79-337F-4D6D-929D-9DD67B264633}"/>
                  </a:ext>
                </a:extLst>
              </p:cNvPr>
              <p:cNvSpPr txBox="1"/>
              <p:nvPr/>
            </p:nvSpPr>
            <p:spPr>
              <a:xfrm>
                <a:off x="2941461" y="2631338"/>
                <a:ext cx="2617718" cy="2350542"/>
              </a:xfrm>
              <a:prstGeom prst="rect">
                <a:avLst/>
              </a:prstGeom>
              <a:noFill/>
            </p:spPr>
            <p:txBody>
              <a:bodyPr wrap="square" rtlCol="0">
                <a:spAutoFit/>
                <a:scene3d>
                  <a:camera prst="orthographicFront"/>
                  <a:lightRig rig="threePt" dir="t"/>
                </a:scene3d>
                <a:sp3d contourW="12700"/>
              </a:bodyPr>
              <a:lstStyle/>
              <a:p>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32</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位</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CPU</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有</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32</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位通用寄存器</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ESI</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EDI</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。其低</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16</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位对应先前</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CPU</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中的</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SI</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DI</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，对低</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16</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位数据的存取，不影响高</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16</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位的数据。</a:t>
                </a:r>
              </a:p>
            </p:txBody>
          </p:sp>
        </p:grpSp>
        <p:sp>
          <p:nvSpPr>
            <p:cNvPr id="14" name="tools-and-utensils_358962"/>
            <p:cNvSpPr>
              <a:spLocks noChangeAspect="1"/>
            </p:cNvSpPr>
            <p:nvPr/>
          </p:nvSpPr>
          <p:spPr bwMode="auto">
            <a:xfrm>
              <a:off x="1695519" y="4703727"/>
              <a:ext cx="609685" cy="608764"/>
            </a:xfrm>
            <a:custGeom>
              <a:avLst/>
              <a:gdLst>
                <a:gd name="connsiteX0" fmla="*/ 210920 w 607639"/>
                <a:gd name="connsiteY0" fmla="*/ 210638 h 606722"/>
                <a:gd name="connsiteX1" fmla="*/ 396578 w 607639"/>
                <a:gd name="connsiteY1" fmla="*/ 210638 h 606722"/>
                <a:gd name="connsiteX2" fmla="*/ 396578 w 607639"/>
                <a:gd name="connsiteY2" fmla="*/ 396014 h 606722"/>
                <a:gd name="connsiteX3" fmla="*/ 210920 w 607639"/>
                <a:gd name="connsiteY3" fmla="*/ 396014 h 606722"/>
                <a:gd name="connsiteX4" fmla="*/ 160299 w 607639"/>
                <a:gd name="connsiteY4" fmla="*/ 160057 h 606722"/>
                <a:gd name="connsiteX5" fmla="*/ 160299 w 607639"/>
                <a:gd name="connsiteY5" fmla="*/ 446577 h 606722"/>
                <a:gd name="connsiteX6" fmla="*/ 447252 w 607639"/>
                <a:gd name="connsiteY6" fmla="*/ 446577 h 606722"/>
                <a:gd name="connsiteX7" fmla="*/ 447252 w 607639"/>
                <a:gd name="connsiteY7" fmla="*/ 160057 h 606722"/>
                <a:gd name="connsiteX8" fmla="*/ 160299 w 607639"/>
                <a:gd name="connsiteY8" fmla="*/ 0 h 606722"/>
                <a:gd name="connsiteX9" fmla="*/ 210943 w 607639"/>
                <a:gd name="connsiteY9" fmla="*/ 0 h 606722"/>
                <a:gd name="connsiteX10" fmla="*/ 210943 w 607639"/>
                <a:gd name="connsiteY10" fmla="*/ 59010 h 606722"/>
                <a:gd name="connsiteX11" fmla="*/ 278498 w 607639"/>
                <a:gd name="connsiteY11" fmla="*/ 59010 h 606722"/>
                <a:gd name="connsiteX12" fmla="*/ 278498 w 607639"/>
                <a:gd name="connsiteY12" fmla="*/ 0 h 606722"/>
                <a:gd name="connsiteX13" fmla="*/ 329142 w 607639"/>
                <a:gd name="connsiteY13" fmla="*/ 0 h 606722"/>
                <a:gd name="connsiteX14" fmla="*/ 329142 w 607639"/>
                <a:gd name="connsiteY14" fmla="*/ 59010 h 606722"/>
                <a:gd name="connsiteX15" fmla="*/ 396608 w 607639"/>
                <a:gd name="connsiteY15" fmla="*/ 59010 h 606722"/>
                <a:gd name="connsiteX16" fmla="*/ 396608 w 607639"/>
                <a:gd name="connsiteY16" fmla="*/ 0 h 606722"/>
                <a:gd name="connsiteX17" fmla="*/ 447252 w 607639"/>
                <a:gd name="connsiteY17" fmla="*/ 0 h 606722"/>
                <a:gd name="connsiteX18" fmla="*/ 447252 w 607639"/>
                <a:gd name="connsiteY18" fmla="*/ 59010 h 606722"/>
                <a:gd name="connsiteX19" fmla="*/ 472618 w 607639"/>
                <a:gd name="connsiteY19" fmla="*/ 59010 h 606722"/>
                <a:gd name="connsiteX20" fmla="*/ 548540 w 607639"/>
                <a:gd name="connsiteY20" fmla="*/ 134817 h 606722"/>
                <a:gd name="connsiteX21" fmla="*/ 548540 w 607639"/>
                <a:gd name="connsiteY21" fmla="*/ 160057 h 606722"/>
                <a:gd name="connsiteX22" fmla="*/ 607639 w 607639"/>
                <a:gd name="connsiteY22" fmla="*/ 160057 h 606722"/>
                <a:gd name="connsiteX23" fmla="*/ 607639 w 607639"/>
                <a:gd name="connsiteY23" fmla="*/ 210624 h 606722"/>
                <a:gd name="connsiteX24" fmla="*/ 548540 w 607639"/>
                <a:gd name="connsiteY24" fmla="*/ 210624 h 606722"/>
                <a:gd name="connsiteX25" fmla="*/ 548540 w 607639"/>
                <a:gd name="connsiteY25" fmla="*/ 278077 h 606722"/>
                <a:gd name="connsiteX26" fmla="*/ 607639 w 607639"/>
                <a:gd name="connsiteY26" fmla="*/ 278077 h 606722"/>
                <a:gd name="connsiteX27" fmla="*/ 607639 w 607639"/>
                <a:gd name="connsiteY27" fmla="*/ 328645 h 606722"/>
                <a:gd name="connsiteX28" fmla="*/ 548540 w 607639"/>
                <a:gd name="connsiteY28" fmla="*/ 328645 h 606722"/>
                <a:gd name="connsiteX29" fmla="*/ 548540 w 607639"/>
                <a:gd name="connsiteY29" fmla="*/ 396009 h 606722"/>
                <a:gd name="connsiteX30" fmla="*/ 607639 w 607639"/>
                <a:gd name="connsiteY30" fmla="*/ 396009 h 606722"/>
                <a:gd name="connsiteX31" fmla="*/ 607639 w 607639"/>
                <a:gd name="connsiteY31" fmla="*/ 446577 h 606722"/>
                <a:gd name="connsiteX32" fmla="*/ 548540 w 607639"/>
                <a:gd name="connsiteY32" fmla="*/ 446577 h 606722"/>
                <a:gd name="connsiteX33" fmla="*/ 548540 w 607639"/>
                <a:gd name="connsiteY33" fmla="*/ 471905 h 606722"/>
                <a:gd name="connsiteX34" fmla="*/ 472618 w 607639"/>
                <a:gd name="connsiteY34" fmla="*/ 547712 h 606722"/>
                <a:gd name="connsiteX35" fmla="*/ 447252 w 607639"/>
                <a:gd name="connsiteY35" fmla="*/ 547712 h 606722"/>
                <a:gd name="connsiteX36" fmla="*/ 447252 w 607639"/>
                <a:gd name="connsiteY36" fmla="*/ 606722 h 606722"/>
                <a:gd name="connsiteX37" fmla="*/ 396608 w 607639"/>
                <a:gd name="connsiteY37" fmla="*/ 606722 h 606722"/>
                <a:gd name="connsiteX38" fmla="*/ 396608 w 607639"/>
                <a:gd name="connsiteY38" fmla="*/ 547712 h 606722"/>
                <a:gd name="connsiteX39" fmla="*/ 329142 w 607639"/>
                <a:gd name="connsiteY39" fmla="*/ 547712 h 606722"/>
                <a:gd name="connsiteX40" fmla="*/ 329142 w 607639"/>
                <a:gd name="connsiteY40" fmla="*/ 606722 h 606722"/>
                <a:gd name="connsiteX41" fmla="*/ 278498 w 607639"/>
                <a:gd name="connsiteY41" fmla="*/ 606722 h 606722"/>
                <a:gd name="connsiteX42" fmla="*/ 278498 w 607639"/>
                <a:gd name="connsiteY42" fmla="*/ 547712 h 606722"/>
                <a:gd name="connsiteX43" fmla="*/ 210943 w 607639"/>
                <a:gd name="connsiteY43" fmla="*/ 547712 h 606722"/>
                <a:gd name="connsiteX44" fmla="*/ 210943 w 607639"/>
                <a:gd name="connsiteY44" fmla="*/ 606722 h 606722"/>
                <a:gd name="connsiteX45" fmla="*/ 160299 w 607639"/>
                <a:gd name="connsiteY45" fmla="*/ 606722 h 606722"/>
                <a:gd name="connsiteX46" fmla="*/ 160299 w 607639"/>
                <a:gd name="connsiteY46" fmla="*/ 547712 h 606722"/>
                <a:gd name="connsiteX47" fmla="*/ 135021 w 607639"/>
                <a:gd name="connsiteY47" fmla="*/ 547712 h 606722"/>
                <a:gd name="connsiteX48" fmla="*/ 59100 w 607639"/>
                <a:gd name="connsiteY48" fmla="*/ 471905 h 606722"/>
                <a:gd name="connsiteX49" fmla="*/ 59100 w 607639"/>
                <a:gd name="connsiteY49" fmla="*/ 446577 h 606722"/>
                <a:gd name="connsiteX50" fmla="*/ 0 w 607639"/>
                <a:gd name="connsiteY50" fmla="*/ 446577 h 606722"/>
                <a:gd name="connsiteX51" fmla="*/ 0 w 607639"/>
                <a:gd name="connsiteY51" fmla="*/ 396009 h 606722"/>
                <a:gd name="connsiteX52" fmla="*/ 59100 w 607639"/>
                <a:gd name="connsiteY52" fmla="*/ 396009 h 606722"/>
                <a:gd name="connsiteX53" fmla="*/ 59100 w 607639"/>
                <a:gd name="connsiteY53" fmla="*/ 328645 h 606722"/>
                <a:gd name="connsiteX54" fmla="*/ 0 w 607639"/>
                <a:gd name="connsiteY54" fmla="*/ 328645 h 606722"/>
                <a:gd name="connsiteX55" fmla="*/ 0 w 607639"/>
                <a:gd name="connsiteY55" fmla="*/ 278077 h 606722"/>
                <a:gd name="connsiteX56" fmla="*/ 59100 w 607639"/>
                <a:gd name="connsiteY56" fmla="*/ 278077 h 606722"/>
                <a:gd name="connsiteX57" fmla="*/ 59100 w 607639"/>
                <a:gd name="connsiteY57" fmla="*/ 210624 h 606722"/>
                <a:gd name="connsiteX58" fmla="*/ 0 w 607639"/>
                <a:gd name="connsiteY58" fmla="*/ 210624 h 606722"/>
                <a:gd name="connsiteX59" fmla="*/ 0 w 607639"/>
                <a:gd name="connsiteY59" fmla="*/ 160057 h 606722"/>
                <a:gd name="connsiteX60" fmla="*/ 59100 w 607639"/>
                <a:gd name="connsiteY60" fmla="*/ 160057 h 606722"/>
                <a:gd name="connsiteX61" fmla="*/ 59100 w 607639"/>
                <a:gd name="connsiteY61" fmla="*/ 134817 h 606722"/>
                <a:gd name="connsiteX62" fmla="*/ 135021 w 607639"/>
                <a:gd name="connsiteY62" fmla="*/ 59010 h 606722"/>
                <a:gd name="connsiteX63" fmla="*/ 160299 w 607639"/>
                <a:gd name="connsiteY63" fmla="*/ 5901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07639" h="606722">
                  <a:moveTo>
                    <a:pt x="210920" y="210638"/>
                  </a:moveTo>
                  <a:lnTo>
                    <a:pt x="396578" y="210638"/>
                  </a:lnTo>
                  <a:lnTo>
                    <a:pt x="396578" y="396014"/>
                  </a:lnTo>
                  <a:lnTo>
                    <a:pt x="210920" y="396014"/>
                  </a:lnTo>
                  <a:close/>
                  <a:moveTo>
                    <a:pt x="160299" y="160057"/>
                  </a:moveTo>
                  <a:lnTo>
                    <a:pt x="160299" y="446577"/>
                  </a:lnTo>
                  <a:lnTo>
                    <a:pt x="447252" y="446577"/>
                  </a:lnTo>
                  <a:lnTo>
                    <a:pt x="447252" y="160057"/>
                  </a:lnTo>
                  <a:close/>
                  <a:moveTo>
                    <a:pt x="160299" y="0"/>
                  </a:moveTo>
                  <a:lnTo>
                    <a:pt x="210943" y="0"/>
                  </a:lnTo>
                  <a:lnTo>
                    <a:pt x="210943" y="59010"/>
                  </a:lnTo>
                  <a:lnTo>
                    <a:pt x="278498" y="59010"/>
                  </a:lnTo>
                  <a:lnTo>
                    <a:pt x="278498" y="0"/>
                  </a:lnTo>
                  <a:lnTo>
                    <a:pt x="329142" y="0"/>
                  </a:lnTo>
                  <a:lnTo>
                    <a:pt x="329142" y="59010"/>
                  </a:lnTo>
                  <a:lnTo>
                    <a:pt x="396608" y="59010"/>
                  </a:lnTo>
                  <a:lnTo>
                    <a:pt x="396608" y="0"/>
                  </a:lnTo>
                  <a:lnTo>
                    <a:pt x="447252" y="0"/>
                  </a:lnTo>
                  <a:lnTo>
                    <a:pt x="447252" y="59010"/>
                  </a:lnTo>
                  <a:lnTo>
                    <a:pt x="472618" y="59010"/>
                  </a:lnTo>
                  <a:cubicBezTo>
                    <a:pt x="514451" y="59010"/>
                    <a:pt x="548540" y="93048"/>
                    <a:pt x="548540" y="134817"/>
                  </a:cubicBezTo>
                  <a:lnTo>
                    <a:pt x="548540" y="160057"/>
                  </a:lnTo>
                  <a:lnTo>
                    <a:pt x="607639" y="160057"/>
                  </a:lnTo>
                  <a:lnTo>
                    <a:pt x="607639" y="210624"/>
                  </a:lnTo>
                  <a:lnTo>
                    <a:pt x="548540" y="210624"/>
                  </a:lnTo>
                  <a:lnTo>
                    <a:pt x="548540" y="278077"/>
                  </a:lnTo>
                  <a:lnTo>
                    <a:pt x="607639" y="278077"/>
                  </a:lnTo>
                  <a:lnTo>
                    <a:pt x="607639" y="328645"/>
                  </a:lnTo>
                  <a:lnTo>
                    <a:pt x="548540" y="328645"/>
                  </a:lnTo>
                  <a:lnTo>
                    <a:pt x="548540" y="396009"/>
                  </a:lnTo>
                  <a:lnTo>
                    <a:pt x="607639" y="396009"/>
                  </a:lnTo>
                  <a:lnTo>
                    <a:pt x="607639" y="446577"/>
                  </a:lnTo>
                  <a:lnTo>
                    <a:pt x="548540" y="446577"/>
                  </a:lnTo>
                  <a:lnTo>
                    <a:pt x="548540" y="471905"/>
                  </a:lnTo>
                  <a:cubicBezTo>
                    <a:pt x="548540" y="513674"/>
                    <a:pt x="514451" y="547712"/>
                    <a:pt x="472618" y="547712"/>
                  </a:cubicBezTo>
                  <a:lnTo>
                    <a:pt x="447252" y="547712"/>
                  </a:lnTo>
                  <a:lnTo>
                    <a:pt x="447252" y="606722"/>
                  </a:lnTo>
                  <a:lnTo>
                    <a:pt x="396608" y="606722"/>
                  </a:lnTo>
                  <a:lnTo>
                    <a:pt x="396608" y="547712"/>
                  </a:lnTo>
                  <a:lnTo>
                    <a:pt x="329142" y="547712"/>
                  </a:lnTo>
                  <a:lnTo>
                    <a:pt x="329142" y="606722"/>
                  </a:lnTo>
                  <a:lnTo>
                    <a:pt x="278498" y="606722"/>
                  </a:lnTo>
                  <a:lnTo>
                    <a:pt x="278498" y="547712"/>
                  </a:lnTo>
                  <a:lnTo>
                    <a:pt x="210943" y="547712"/>
                  </a:lnTo>
                  <a:lnTo>
                    <a:pt x="210943" y="606722"/>
                  </a:lnTo>
                  <a:lnTo>
                    <a:pt x="160299" y="606722"/>
                  </a:lnTo>
                  <a:lnTo>
                    <a:pt x="160299" y="547712"/>
                  </a:lnTo>
                  <a:lnTo>
                    <a:pt x="135021" y="547712"/>
                  </a:lnTo>
                  <a:cubicBezTo>
                    <a:pt x="93189" y="547712"/>
                    <a:pt x="59100" y="513674"/>
                    <a:pt x="59100" y="471905"/>
                  </a:cubicBezTo>
                  <a:lnTo>
                    <a:pt x="59100" y="446577"/>
                  </a:lnTo>
                  <a:lnTo>
                    <a:pt x="0" y="446577"/>
                  </a:lnTo>
                  <a:lnTo>
                    <a:pt x="0" y="396009"/>
                  </a:lnTo>
                  <a:lnTo>
                    <a:pt x="59100" y="396009"/>
                  </a:lnTo>
                  <a:lnTo>
                    <a:pt x="59100" y="328645"/>
                  </a:lnTo>
                  <a:lnTo>
                    <a:pt x="0" y="328645"/>
                  </a:lnTo>
                  <a:lnTo>
                    <a:pt x="0" y="278077"/>
                  </a:lnTo>
                  <a:lnTo>
                    <a:pt x="59100" y="278077"/>
                  </a:lnTo>
                  <a:lnTo>
                    <a:pt x="59100" y="210624"/>
                  </a:lnTo>
                  <a:lnTo>
                    <a:pt x="0" y="210624"/>
                  </a:lnTo>
                  <a:lnTo>
                    <a:pt x="0" y="160057"/>
                  </a:lnTo>
                  <a:lnTo>
                    <a:pt x="59100" y="160057"/>
                  </a:lnTo>
                  <a:lnTo>
                    <a:pt x="59100" y="134817"/>
                  </a:lnTo>
                  <a:cubicBezTo>
                    <a:pt x="59100" y="93048"/>
                    <a:pt x="93100" y="59010"/>
                    <a:pt x="135021" y="59010"/>
                  </a:cubicBezTo>
                  <a:lnTo>
                    <a:pt x="160299" y="59010"/>
                  </a:lnTo>
                  <a:close/>
                </a:path>
              </a:pathLst>
            </a:custGeom>
            <a:solidFill>
              <a:schemeClr val="bg1"/>
            </a:solidFill>
            <a:ln>
              <a:noFill/>
            </a:ln>
          </p:spPr>
        </p:sp>
      </p:grpSp>
      <p:grpSp>
        <p:nvGrpSpPr>
          <p:cNvPr id="6" name="组合 5"/>
          <p:cNvGrpSpPr/>
          <p:nvPr/>
        </p:nvGrpSpPr>
        <p:grpSpPr>
          <a:xfrm>
            <a:off x="7725519" y="2717792"/>
            <a:ext cx="4032448" cy="4083037"/>
            <a:chOff x="3236388" y="4410172"/>
            <a:chExt cx="2952328" cy="3773739"/>
          </a:xfrm>
          <a:effectLst>
            <a:outerShdw blurRad="50800" dist="38100" dir="2700000" algn="tl" rotWithShape="0">
              <a:prstClr val="black">
                <a:alpha val="40000"/>
              </a:prstClr>
            </a:outerShdw>
          </a:effectLst>
        </p:grpSpPr>
        <p:grpSp>
          <p:nvGrpSpPr>
            <p:cNvPr id="22" name="组合 21">
              <a:extLst>
                <a:ext uri="{FF2B5EF4-FFF2-40B4-BE49-F238E27FC236}">
                  <a16:creationId xmlns:a16="http://schemas.microsoft.com/office/drawing/2014/main" id="{1961CFDF-CDB0-45F8-932F-0DD3A546804A}"/>
                </a:ext>
              </a:extLst>
            </p:cNvPr>
            <p:cNvGrpSpPr/>
            <p:nvPr/>
          </p:nvGrpSpPr>
          <p:grpSpPr>
            <a:xfrm>
              <a:off x="3236388" y="4410172"/>
              <a:ext cx="2952328" cy="3773739"/>
              <a:chOff x="3189015" y="1672109"/>
              <a:chExt cx="2591658" cy="3312725"/>
            </a:xfrm>
            <a:effectLst>
              <a:outerShdw blurRad="50800" dist="38100" dir="2700000" algn="tl" rotWithShape="0">
                <a:prstClr val="black">
                  <a:alpha val="20000"/>
                </a:prstClr>
              </a:outerShdw>
            </a:effectLst>
          </p:grpSpPr>
          <p:sp>
            <p:nvSpPr>
              <p:cNvPr id="23" name="íṡľíḍè-Rectangle 17">
                <a:extLst>
                  <a:ext uri="{FF2B5EF4-FFF2-40B4-BE49-F238E27FC236}">
                    <a16:creationId xmlns:a16="http://schemas.microsoft.com/office/drawing/2014/main" id="{123A49EE-A712-4108-8829-C09CFEE7162A}"/>
                  </a:ext>
                </a:extLst>
              </p:cNvPr>
              <p:cNvSpPr/>
              <p:nvPr/>
            </p:nvSpPr>
            <p:spPr>
              <a:xfrm>
                <a:off x="3189015" y="1672109"/>
                <a:ext cx="2591658" cy="2957147"/>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solidFill>
                  <a:effectLst/>
                  <a:uLnTx/>
                  <a:uFillTx/>
                  <a:latin typeface="Arial"/>
                  <a:ea typeface="微软雅黑"/>
                  <a:cs typeface="+mn-cs"/>
                </a:endParaRPr>
              </a:p>
            </p:txBody>
          </p:sp>
          <p:sp>
            <p:nvSpPr>
              <p:cNvPr id="24" name="文本框 23">
                <a:extLst>
                  <a:ext uri="{FF2B5EF4-FFF2-40B4-BE49-F238E27FC236}">
                    <a16:creationId xmlns:a16="http://schemas.microsoft.com/office/drawing/2014/main" id="{0F5E84CD-3160-468A-8693-302B1951E0A0}"/>
                  </a:ext>
                </a:extLst>
              </p:cNvPr>
              <p:cNvSpPr txBox="1"/>
              <p:nvPr/>
            </p:nvSpPr>
            <p:spPr>
              <a:xfrm>
                <a:off x="3378648" y="2634291"/>
                <a:ext cx="2212390" cy="2350543"/>
              </a:xfrm>
              <a:prstGeom prst="rect">
                <a:avLst/>
              </a:prstGeom>
              <a:noFill/>
            </p:spPr>
            <p:txBody>
              <a:bodyPr wrap="square" rtlCol="0">
                <a:spAutoFit/>
                <a:scene3d>
                  <a:camera prst="orthographicFront"/>
                  <a:lightRig rig="threePt" dir="t"/>
                </a:scene3d>
                <a:sp3d contourW="12700"/>
              </a:bodyPr>
              <a:lstStyle/>
              <a:p>
                <a:pPr fontAlgn="auto">
                  <a:spcBef>
                    <a:spcPts val="0"/>
                  </a:spcBef>
                  <a:spcAft>
                    <a:spcPts val="0"/>
                  </a:spcAft>
                </a:pPr>
                <a:r>
                  <a:rPr lang="en-US" altLang="zh-CN" sz="2400" b="1" dirty="0">
                    <a:solidFill>
                      <a:prstClr val="white"/>
                    </a:solidFill>
                    <a:latin typeface="微软雅黑"/>
                    <a:ea typeface="微软雅黑"/>
                  </a:rPr>
                  <a:t>ESI</a:t>
                </a:r>
                <a:r>
                  <a:rPr lang="zh-CN" altLang="en-US" sz="2400" b="1" dirty="0">
                    <a:solidFill>
                      <a:prstClr val="white"/>
                    </a:solidFill>
                    <a:latin typeface="微软雅黑"/>
                    <a:ea typeface="微软雅黑"/>
                  </a:rPr>
                  <a:t>通常在内存操作指令中作为“源地址指针”使用，而</a:t>
                </a:r>
                <a:r>
                  <a:rPr lang="en-US" altLang="zh-CN" sz="2400" b="1" dirty="0">
                    <a:solidFill>
                      <a:prstClr val="white"/>
                    </a:solidFill>
                    <a:latin typeface="微软雅黑"/>
                    <a:ea typeface="微软雅黑"/>
                  </a:rPr>
                  <a:t>EDI</a:t>
                </a:r>
                <a:r>
                  <a:rPr lang="zh-CN" altLang="en-US" sz="2400" b="1" dirty="0">
                    <a:solidFill>
                      <a:prstClr val="white"/>
                    </a:solidFill>
                    <a:latin typeface="微软雅黑"/>
                    <a:ea typeface="微软雅黑"/>
                  </a:rPr>
                  <a:t>通常在内存操作指令中作为“目的地址指针”使用。</a:t>
                </a:r>
              </a:p>
            </p:txBody>
          </p:sp>
        </p:grpSp>
        <p:sp>
          <p:nvSpPr>
            <p:cNvPr id="15" name="save-file_358993"/>
            <p:cNvSpPr>
              <a:spLocks noChangeAspect="1"/>
            </p:cNvSpPr>
            <p:nvPr/>
          </p:nvSpPr>
          <p:spPr bwMode="auto">
            <a:xfrm>
              <a:off x="4407709" y="4703727"/>
              <a:ext cx="609685" cy="608764"/>
            </a:xfrm>
            <a:custGeom>
              <a:avLst/>
              <a:gdLst>
                <a:gd name="connsiteX0" fmla="*/ 217015 w 607639"/>
                <a:gd name="connsiteY0" fmla="*/ 476690 h 606722"/>
                <a:gd name="connsiteX1" fmla="*/ 217015 w 607639"/>
                <a:gd name="connsiteY1" fmla="*/ 528685 h 606722"/>
                <a:gd name="connsiteX2" fmla="*/ 390643 w 607639"/>
                <a:gd name="connsiteY2" fmla="*/ 528685 h 606722"/>
                <a:gd name="connsiteX3" fmla="*/ 390643 w 607639"/>
                <a:gd name="connsiteY3" fmla="*/ 476690 h 606722"/>
                <a:gd name="connsiteX4" fmla="*/ 156232 w 607639"/>
                <a:gd name="connsiteY4" fmla="*/ 415984 h 606722"/>
                <a:gd name="connsiteX5" fmla="*/ 451337 w 607639"/>
                <a:gd name="connsiteY5" fmla="*/ 415984 h 606722"/>
                <a:gd name="connsiteX6" fmla="*/ 451337 w 607639"/>
                <a:gd name="connsiteY6" fmla="*/ 606722 h 606722"/>
                <a:gd name="connsiteX7" fmla="*/ 156232 w 607639"/>
                <a:gd name="connsiteY7" fmla="*/ 606722 h 606722"/>
                <a:gd name="connsiteX8" fmla="*/ 191029 w 607639"/>
                <a:gd name="connsiteY8" fmla="*/ 60706 h 606722"/>
                <a:gd name="connsiteX9" fmla="*/ 191029 w 607639"/>
                <a:gd name="connsiteY9" fmla="*/ 147364 h 606722"/>
                <a:gd name="connsiteX10" fmla="*/ 243090 w 607639"/>
                <a:gd name="connsiteY10" fmla="*/ 147364 h 606722"/>
                <a:gd name="connsiteX11" fmla="*/ 243090 w 607639"/>
                <a:gd name="connsiteY11" fmla="*/ 60706 h 606722"/>
                <a:gd name="connsiteX12" fmla="*/ 156232 w 607639"/>
                <a:gd name="connsiteY12" fmla="*/ 0 h 606722"/>
                <a:gd name="connsiteX13" fmla="*/ 451337 w 607639"/>
                <a:gd name="connsiteY13" fmla="*/ 0 h 606722"/>
                <a:gd name="connsiteX14" fmla="*/ 451337 w 607639"/>
                <a:gd name="connsiteY14" fmla="*/ 190738 h 606722"/>
                <a:gd name="connsiteX15" fmla="*/ 156232 w 607639"/>
                <a:gd name="connsiteY15" fmla="*/ 190738 h 606722"/>
                <a:gd name="connsiteX16" fmla="*/ 0 w 607639"/>
                <a:gd name="connsiteY16" fmla="*/ 0 h 606722"/>
                <a:gd name="connsiteX17" fmla="*/ 104136 w 607639"/>
                <a:gd name="connsiteY17" fmla="*/ 0 h 606722"/>
                <a:gd name="connsiteX18" fmla="*/ 104136 w 607639"/>
                <a:gd name="connsiteY18" fmla="*/ 242707 h 606722"/>
                <a:gd name="connsiteX19" fmla="*/ 503414 w 607639"/>
                <a:gd name="connsiteY19" fmla="*/ 242707 h 606722"/>
                <a:gd name="connsiteX20" fmla="*/ 503414 w 607639"/>
                <a:gd name="connsiteY20" fmla="*/ 15197 h 606722"/>
                <a:gd name="connsiteX21" fmla="*/ 607639 w 607639"/>
                <a:gd name="connsiteY21" fmla="*/ 119265 h 606722"/>
                <a:gd name="connsiteX22" fmla="*/ 607639 w 607639"/>
                <a:gd name="connsiteY22" fmla="*/ 606722 h 606722"/>
                <a:gd name="connsiteX23" fmla="*/ 503414 w 607639"/>
                <a:gd name="connsiteY23" fmla="*/ 606722 h 606722"/>
                <a:gd name="connsiteX24" fmla="*/ 503414 w 607639"/>
                <a:gd name="connsiteY24" fmla="*/ 364015 h 606722"/>
                <a:gd name="connsiteX25" fmla="*/ 104136 w 607639"/>
                <a:gd name="connsiteY25" fmla="*/ 364015 h 606722"/>
                <a:gd name="connsiteX26" fmla="*/ 104136 w 607639"/>
                <a:gd name="connsiteY26" fmla="*/ 606722 h 606722"/>
                <a:gd name="connsiteX27" fmla="*/ 0 w 607639"/>
                <a:gd name="connsiteY27" fmla="*/ 606722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7639" h="606722">
                  <a:moveTo>
                    <a:pt x="217015" y="476690"/>
                  </a:moveTo>
                  <a:lnTo>
                    <a:pt x="217015" y="528685"/>
                  </a:lnTo>
                  <a:lnTo>
                    <a:pt x="390643" y="528685"/>
                  </a:lnTo>
                  <a:lnTo>
                    <a:pt x="390643" y="476690"/>
                  </a:lnTo>
                  <a:close/>
                  <a:moveTo>
                    <a:pt x="156232" y="415984"/>
                  </a:moveTo>
                  <a:lnTo>
                    <a:pt x="451337" y="415984"/>
                  </a:lnTo>
                  <a:lnTo>
                    <a:pt x="451337" y="606722"/>
                  </a:lnTo>
                  <a:lnTo>
                    <a:pt x="156232" y="606722"/>
                  </a:lnTo>
                  <a:close/>
                  <a:moveTo>
                    <a:pt x="191029" y="60706"/>
                  </a:moveTo>
                  <a:lnTo>
                    <a:pt x="191029" y="147364"/>
                  </a:lnTo>
                  <a:lnTo>
                    <a:pt x="243090" y="147364"/>
                  </a:lnTo>
                  <a:lnTo>
                    <a:pt x="243090" y="60706"/>
                  </a:lnTo>
                  <a:close/>
                  <a:moveTo>
                    <a:pt x="156232" y="0"/>
                  </a:moveTo>
                  <a:lnTo>
                    <a:pt x="451337" y="0"/>
                  </a:lnTo>
                  <a:lnTo>
                    <a:pt x="451337" y="190738"/>
                  </a:lnTo>
                  <a:lnTo>
                    <a:pt x="156232" y="190738"/>
                  </a:lnTo>
                  <a:close/>
                  <a:moveTo>
                    <a:pt x="0" y="0"/>
                  </a:moveTo>
                  <a:lnTo>
                    <a:pt x="104136" y="0"/>
                  </a:lnTo>
                  <a:lnTo>
                    <a:pt x="104136" y="242707"/>
                  </a:lnTo>
                  <a:lnTo>
                    <a:pt x="503414" y="242707"/>
                  </a:lnTo>
                  <a:lnTo>
                    <a:pt x="503414" y="15197"/>
                  </a:lnTo>
                  <a:lnTo>
                    <a:pt x="607639" y="119265"/>
                  </a:lnTo>
                  <a:lnTo>
                    <a:pt x="607639" y="606722"/>
                  </a:lnTo>
                  <a:lnTo>
                    <a:pt x="503414" y="606722"/>
                  </a:lnTo>
                  <a:lnTo>
                    <a:pt x="503414" y="364015"/>
                  </a:lnTo>
                  <a:lnTo>
                    <a:pt x="104136" y="364015"/>
                  </a:lnTo>
                  <a:lnTo>
                    <a:pt x="104136" y="606722"/>
                  </a:lnTo>
                  <a:lnTo>
                    <a:pt x="0" y="606722"/>
                  </a:lnTo>
                  <a:close/>
                </a:path>
              </a:pathLst>
            </a:custGeom>
            <a:solidFill>
              <a:schemeClr val="bg1"/>
            </a:solidFill>
            <a:ln>
              <a:noFill/>
            </a:ln>
          </p:spPr>
        </p:sp>
      </p:grpSp>
    </p:spTree>
    <p:extLst>
      <p:ext uri="{BB962C8B-B14F-4D97-AF65-F5344CB8AC3E}">
        <p14:creationId xmlns:p14="http://schemas.microsoft.com/office/powerpoint/2010/main" val="143624608"/>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0D98A0A7-16A2-492D-A55A-19B5647E7119}"/>
              </a:ext>
            </a:extLst>
          </p:cNvPr>
          <p:cNvGrpSpPr/>
          <p:nvPr/>
        </p:nvGrpSpPr>
        <p:grpSpPr>
          <a:xfrm>
            <a:off x="1532831" y="1956226"/>
            <a:ext cx="9721080" cy="1058442"/>
            <a:chOff x="4933525" y="2542866"/>
            <a:chExt cx="9721080" cy="1058442"/>
          </a:xfrm>
        </p:grpSpPr>
        <p:sp>
          <p:nvSpPr>
            <p:cNvPr id="14" name="六边形 13">
              <a:extLst>
                <a:ext uri="{FF2B5EF4-FFF2-40B4-BE49-F238E27FC236}">
                  <a16:creationId xmlns:a16="http://schemas.microsoft.com/office/drawing/2014/main" id="{72A76738-ACC9-4AF5-9D4A-1E41F804D578}"/>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itchFamily="34" charset="-122"/>
                  <a:ea typeface="微软雅黑" pitchFamily="34" charset="-122"/>
                </a:rPr>
                <a:t>代码区</a:t>
              </a:r>
            </a:p>
          </p:txBody>
        </p:sp>
        <p:sp>
          <p:nvSpPr>
            <p:cNvPr id="11" name="文本框 7">
              <a:extLst>
                <a:ext uri="{FF2B5EF4-FFF2-40B4-BE49-F238E27FC236}">
                  <a16:creationId xmlns:a16="http://schemas.microsoft.com/office/drawing/2014/main" id="{27D28173-21BD-44A9-8B20-1EA8EF69418B}"/>
                </a:ext>
              </a:extLst>
            </p:cNvPr>
            <p:cNvSpPr txBox="1">
              <a:spLocks noChangeArrowheads="1"/>
            </p:cNvSpPr>
            <p:nvPr/>
          </p:nvSpPr>
          <p:spPr bwMode="auto">
            <a:xfrm>
              <a:off x="6984268" y="2718145"/>
              <a:ext cx="76703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65000"/>
                      <a:lumOff val="35000"/>
                    </a:schemeClr>
                  </a:solidFill>
                  <a:latin typeface="微软雅黑" pitchFamily="34" charset="-122"/>
                </a:rPr>
                <a:t>通常是指用来存放程序执行代码的一块内存区域。这个区域存储着被装入执行的二进制机器代码，处理器会到这个区域取指并执行。</a:t>
              </a:r>
              <a:endParaRPr lang="zh-CN" altLang="en-US" sz="1200" dirty="0">
                <a:solidFill>
                  <a:schemeClr val="tx1">
                    <a:lumMod val="65000"/>
                    <a:lumOff val="35000"/>
                  </a:schemeClr>
                </a:solidFill>
                <a:latin typeface="微软雅黑" pitchFamily="34" charset="-122"/>
              </a:endParaRPr>
            </a:p>
          </p:txBody>
        </p:sp>
        <p:cxnSp>
          <p:nvCxnSpPr>
            <p:cNvPr id="12" name="直接连接符 11">
              <a:extLst>
                <a:ext uri="{FF2B5EF4-FFF2-40B4-BE49-F238E27FC236}">
                  <a16:creationId xmlns:a16="http://schemas.microsoft.com/office/drawing/2014/main"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35C1935A-C738-40F2-BBEB-DD17E5F1288C}"/>
              </a:ext>
            </a:extLst>
          </p:cNvPr>
          <p:cNvGrpSpPr/>
          <p:nvPr/>
        </p:nvGrpSpPr>
        <p:grpSpPr>
          <a:xfrm>
            <a:off x="1532831" y="3017748"/>
            <a:ext cx="10513168" cy="1323439"/>
            <a:chOff x="4933525" y="2473510"/>
            <a:chExt cx="10513168" cy="1323439"/>
          </a:xfrm>
        </p:grpSpPr>
        <p:sp>
          <p:nvSpPr>
            <p:cNvPr id="16" name="六边形 15">
              <a:extLst>
                <a:ext uri="{FF2B5EF4-FFF2-40B4-BE49-F238E27FC236}">
                  <a16:creationId xmlns:a16="http://schemas.microsoft.com/office/drawing/2014/main" id="{B8DEC9E8-4390-462F-ACFD-92E59FEA8397}"/>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itchFamily="34" charset="-122"/>
                  <a:ea typeface="微软雅黑" pitchFamily="34" charset="-122"/>
                </a:rPr>
                <a:t>静态数据区</a:t>
              </a:r>
            </a:p>
          </p:txBody>
        </p:sp>
        <p:sp>
          <p:nvSpPr>
            <p:cNvPr id="17" name="文本框 7">
              <a:extLst>
                <a:ext uri="{FF2B5EF4-FFF2-40B4-BE49-F238E27FC236}">
                  <a16:creationId xmlns:a16="http://schemas.microsoft.com/office/drawing/2014/main" id="{7D3D2013-828A-4DCC-8760-E3EC4A80B3B0}"/>
                </a:ext>
              </a:extLst>
            </p:cNvPr>
            <p:cNvSpPr txBox="1">
              <a:spLocks noChangeArrowheads="1"/>
            </p:cNvSpPr>
            <p:nvPr/>
          </p:nvSpPr>
          <p:spPr bwMode="auto">
            <a:xfrm>
              <a:off x="6984268" y="2473510"/>
              <a:ext cx="846242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65000"/>
                      <a:lumOff val="35000"/>
                    </a:schemeClr>
                  </a:solidFill>
                  <a:latin typeface="微软雅黑" pitchFamily="34" charset="-122"/>
                </a:rPr>
                <a:t>通常是指用来存放程序运行时的全局变量、静态变量等的内存区域。通常，静态数据区包括初始化数据区（</a:t>
              </a:r>
              <a:r>
                <a:rPr lang="en-US" altLang="zh-CN" sz="2000" dirty="0">
                  <a:solidFill>
                    <a:schemeClr val="tx1">
                      <a:lumMod val="65000"/>
                      <a:lumOff val="35000"/>
                    </a:schemeClr>
                  </a:solidFill>
                  <a:latin typeface="微软雅黑" pitchFamily="34" charset="-122"/>
                </a:rPr>
                <a:t>Data Segment</a:t>
              </a:r>
              <a:r>
                <a:rPr lang="zh-CN" altLang="en-US" sz="2000" dirty="0">
                  <a:solidFill>
                    <a:schemeClr val="tx1">
                      <a:lumMod val="65000"/>
                      <a:lumOff val="35000"/>
                    </a:schemeClr>
                  </a:solidFill>
                  <a:latin typeface="微软雅黑" pitchFamily="34" charset="-122"/>
                </a:rPr>
                <a:t>）和未初始化数据区（</a:t>
              </a:r>
              <a:r>
                <a:rPr lang="en-US" altLang="zh-CN" sz="2000" dirty="0">
                  <a:solidFill>
                    <a:schemeClr val="tx1">
                      <a:lumMod val="65000"/>
                      <a:lumOff val="35000"/>
                    </a:schemeClr>
                  </a:solidFill>
                  <a:latin typeface="微软雅黑" pitchFamily="34" charset="-122"/>
                </a:rPr>
                <a:t>BSS Segment</a:t>
              </a:r>
              <a:r>
                <a:rPr lang="zh-CN" altLang="en-US" sz="2000" dirty="0">
                  <a:solidFill>
                    <a:schemeClr val="tx1">
                      <a:lumMod val="65000"/>
                      <a:lumOff val="35000"/>
                    </a:schemeClr>
                  </a:solidFill>
                  <a:latin typeface="微软雅黑" pitchFamily="34" charset="-122"/>
                </a:rPr>
                <a:t>）两部分。未初始化数据区</a:t>
              </a:r>
              <a:r>
                <a:rPr lang="en-US" altLang="zh-CN" sz="2000" dirty="0">
                  <a:solidFill>
                    <a:schemeClr val="tx1">
                      <a:lumMod val="65000"/>
                      <a:lumOff val="35000"/>
                    </a:schemeClr>
                  </a:solidFill>
                  <a:latin typeface="微软雅黑" pitchFamily="34" charset="-122"/>
                </a:rPr>
                <a:t>BSS</a:t>
              </a:r>
              <a:r>
                <a:rPr lang="zh-CN" altLang="en-US" sz="2000" dirty="0">
                  <a:solidFill>
                    <a:schemeClr val="tx1">
                      <a:lumMod val="65000"/>
                      <a:lumOff val="35000"/>
                    </a:schemeClr>
                  </a:solidFill>
                  <a:latin typeface="微软雅黑" pitchFamily="34" charset="-122"/>
                </a:rPr>
                <a:t>区存放的是未初始化的全局变量和静态变量，特点是可读写，在程序执行之前</a:t>
              </a:r>
              <a:r>
                <a:rPr lang="en-US" altLang="zh-CN" sz="2000" dirty="0">
                  <a:solidFill>
                    <a:schemeClr val="tx1">
                      <a:lumMod val="65000"/>
                      <a:lumOff val="35000"/>
                    </a:schemeClr>
                  </a:solidFill>
                  <a:latin typeface="微软雅黑" pitchFamily="34" charset="-122"/>
                </a:rPr>
                <a:t>BSS</a:t>
              </a:r>
              <a:r>
                <a:rPr lang="zh-CN" altLang="en-US" sz="2000" dirty="0">
                  <a:solidFill>
                    <a:schemeClr val="tx1">
                      <a:lumMod val="65000"/>
                      <a:lumOff val="35000"/>
                    </a:schemeClr>
                  </a:solidFill>
                  <a:latin typeface="微软雅黑" pitchFamily="34" charset="-122"/>
                </a:rPr>
                <a:t>段会自动清</a:t>
              </a:r>
              <a:r>
                <a:rPr lang="en-US" altLang="zh-CN" sz="2000" dirty="0">
                  <a:solidFill>
                    <a:schemeClr val="tx1">
                      <a:lumMod val="65000"/>
                      <a:lumOff val="35000"/>
                    </a:schemeClr>
                  </a:solidFill>
                  <a:latin typeface="微软雅黑" pitchFamily="34" charset="-122"/>
                </a:rPr>
                <a:t>0</a:t>
              </a:r>
              <a:r>
                <a:rPr lang="zh-CN" altLang="en-US" sz="2000" dirty="0">
                  <a:solidFill>
                    <a:schemeClr val="tx1">
                      <a:lumMod val="65000"/>
                      <a:lumOff val="35000"/>
                    </a:schemeClr>
                  </a:solidFill>
                  <a:latin typeface="微软雅黑" pitchFamily="34" charset="-122"/>
                </a:rPr>
                <a:t>。</a:t>
              </a:r>
              <a:endParaRPr lang="zh-CN" altLang="en-US" sz="1200" dirty="0">
                <a:solidFill>
                  <a:schemeClr val="tx1">
                    <a:lumMod val="65000"/>
                    <a:lumOff val="35000"/>
                  </a:schemeClr>
                </a:solidFill>
                <a:latin typeface="微软雅黑" pitchFamily="34" charset="-122"/>
              </a:endParaRPr>
            </a:p>
          </p:txBody>
        </p:sp>
        <p:cxnSp>
          <p:nvCxnSpPr>
            <p:cNvPr id="18" name="直接连接符 17">
              <a:extLst>
                <a:ext uri="{FF2B5EF4-FFF2-40B4-BE49-F238E27FC236}">
                  <a16:creationId xmlns:a16="http://schemas.microsoft.com/office/drawing/2014/main"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5" name="图片 4">
            <a:extLst>
              <a:ext uri="{FF2B5EF4-FFF2-40B4-BE49-F238E27FC236}">
                <a16:creationId xmlns:a16="http://schemas.microsoft.com/office/drawing/2014/main" id="{5062CC46-B9C4-4B26-94FA-07E245DE5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grpSp>
        <p:nvGrpSpPr>
          <p:cNvPr id="13" name="组合 12">
            <a:extLst>
              <a:ext uri="{FF2B5EF4-FFF2-40B4-BE49-F238E27FC236}">
                <a16:creationId xmlns:a16="http://schemas.microsoft.com/office/drawing/2014/main" id="{242A8F6E-498F-4DCD-AB16-6E453A646033}"/>
              </a:ext>
            </a:extLst>
          </p:cNvPr>
          <p:cNvGrpSpPr/>
          <p:nvPr/>
        </p:nvGrpSpPr>
        <p:grpSpPr>
          <a:xfrm>
            <a:off x="4297221" y="651847"/>
            <a:ext cx="4264309" cy="660222"/>
            <a:chOff x="4297221" y="651847"/>
            <a:chExt cx="4264309" cy="660222"/>
          </a:xfrm>
        </p:grpSpPr>
        <p:cxnSp>
          <p:nvCxnSpPr>
            <p:cNvPr id="19" name="íślíḋè-Straight Connector 13">
              <a:extLst>
                <a:ext uri="{FF2B5EF4-FFF2-40B4-BE49-F238E27FC236}">
                  <a16:creationId xmlns:a16="http://schemas.microsoft.com/office/drawing/2014/main" id="{544C28BE-4CA1-4F8E-A280-FEBFCFB1C272}"/>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9CBBAF04-112D-4087-A9A7-DAEF84807E0D}"/>
                </a:ext>
              </a:extLst>
            </p:cNvPr>
            <p:cNvSpPr/>
            <p:nvPr/>
          </p:nvSpPr>
          <p:spPr>
            <a:xfrm>
              <a:off x="4297221" y="651847"/>
              <a:ext cx="4264309" cy="523220"/>
            </a:xfrm>
            <a:prstGeom prst="rect">
              <a:avLst/>
            </a:prstGeom>
          </p:spPr>
          <p:txBody>
            <a:bodyPr wrap="none">
              <a:spAutoFit/>
            </a:bodyPr>
            <a:lstStyle/>
            <a:p>
              <a:pPr algn="ct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堆栈基础</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内存区域</a:t>
              </a:r>
            </a:p>
          </p:txBody>
        </p:sp>
      </p:grpSp>
      <p:sp>
        <p:nvSpPr>
          <p:cNvPr id="21" name="文本框 20">
            <a:extLst>
              <a:ext uri="{FF2B5EF4-FFF2-40B4-BE49-F238E27FC236}">
                <a16:creationId xmlns:a16="http://schemas.microsoft.com/office/drawing/2014/main" id="{F09D0E78-D03E-4BA9-8777-BF7A909EA8DC}"/>
              </a:ext>
            </a:extLst>
          </p:cNvPr>
          <p:cNvSpPr txBox="1"/>
          <p:nvPr/>
        </p:nvSpPr>
        <p:spPr>
          <a:xfrm>
            <a:off x="1532831" y="1386758"/>
            <a:ext cx="10657184" cy="456551"/>
          </a:xfrm>
          <a:prstGeom prst="rect">
            <a:avLst/>
          </a:prstGeom>
          <a:noFill/>
        </p:spPr>
        <p:txBody>
          <a:bodyPr wrap="square" lIns="86376" tIns="43188" rIns="86376" bIns="43188" rtlCol="0">
            <a:spAutoFit/>
          </a:bodyPr>
          <a:lstStyle/>
          <a:p>
            <a:pPr algn="just"/>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内存区域：</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一个</a:t>
            </a:r>
            <a:r>
              <a:rPr lang="zh-CN" altLang="en-US" sz="2400" b="1"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进程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可能被</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分配到不同的内存区域去执行</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p>
        </p:txBody>
      </p:sp>
      <p:grpSp>
        <p:nvGrpSpPr>
          <p:cNvPr id="23" name="组合 22">
            <a:extLst>
              <a:ext uri="{FF2B5EF4-FFF2-40B4-BE49-F238E27FC236}">
                <a16:creationId xmlns:a16="http://schemas.microsoft.com/office/drawing/2014/main" id="{8D8FDB50-6F7D-46AD-AA9B-6998908E97B8}"/>
              </a:ext>
            </a:extLst>
          </p:cNvPr>
          <p:cNvGrpSpPr/>
          <p:nvPr/>
        </p:nvGrpSpPr>
        <p:grpSpPr>
          <a:xfrm>
            <a:off x="1532831" y="4218576"/>
            <a:ext cx="8136904" cy="1132597"/>
            <a:chOff x="4933525" y="2542866"/>
            <a:chExt cx="8136904" cy="1132597"/>
          </a:xfrm>
        </p:grpSpPr>
        <p:sp>
          <p:nvSpPr>
            <p:cNvPr id="24" name="六边形 23">
              <a:extLst>
                <a:ext uri="{FF2B5EF4-FFF2-40B4-BE49-F238E27FC236}">
                  <a16:creationId xmlns:a16="http://schemas.microsoft.com/office/drawing/2014/main" id="{DC3CFC91-98F4-408A-B508-64FD81E7F1D4}"/>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itchFamily="34" charset="-122"/>
                  <a:ea typeface="微软雅黑" pitchFamily="34" charset="-122"/>
                </a:rPr>
                <a:t>堆区</a:t>
              </a:r>
            </a:p>
          </p:txBody>
        </p:sp>
        <p:sp>
          <p:nvSpPr>
            <p:cNvPr id="25" name="文本框 7">
              <a:extLst>
                <a:ext uri="{FF2B5EF4-FFF2-40B4-BE49-F238E27FC236}">
                  <a16:creationId xmlns:a16="http://schemas.microsoft.com/office/drawing/2014/main" id="{7B61606D-CB59-4203-9F53-61FFD74A832C}"/>
                </a:ext>
              </a:extLst>
            </p:cNvPr>
            <p:cNvSpPr txBox="1">
              <a:spLocks noChangeArrowheads="1"/>
            </p:cNvSpPr>
            <p:nvPr/>
          </p:nvSpPr>
          <p:spPr bwMode="auto">
            <a:xfrm>
              <a:off x="6984268" y="2659800"/>
              <a:ext cx="608616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65000"/>
                      <a:lumOff val="35000"/>
                    </a:schemeClr>
                  </a:solidFill>
                  <a:latin typeface="微软雅黑" pitchFamily="34" charset="-122"/>
                </a:rPr>
                <a:t>用于动态地分配进程内存。进程可以在堆区动态地请求一定大小的内存，并在用完之后归还给堆区。动态分配和回收是堆区的特点。</a:t>
              </a:r>
              <a:endParaRPr lang="zh-CN" altLang="en-US" sz="1200" dirty="0">
                <a:solidFill>
                  <a:schemeClr val="tx1">
                    <a:lumMod val="65000"/>
                    <a:lumOff val="35000"/>
                  </a:schemeClr>
                </a:solidFill>
                <a:latin typeface="微软雅黑" pitchFamily="34" charset="-122"/>
              </a:endParaRPr>
            </a:p>
          </p:txBody>
        </p:sp>
        <p:cxnSp>
          <p:nvCxnSpPr>
            <p:cNvPr id="26" name="直接连接符 25">
              <a:extLst>
                <a:ext uri="{FF2B5EF4-FFF2-40B4-BE49-F238E27FC236}">
                  <a16:creationId xmlns:a16="http://schemas.microsoft.com/office/drawing/2014/main" id="{57148BA7-D903-4326-B46B-A980E0C900E5}"/>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id="{CE926D5E-DBDF-4F20-A25B-FCF2DC62AAA2}"/>
              </a:ext>
            </a:extLst>
          </p:cNvPr>
          <p:cNvGrpSpPr/>
          <p:nvPr/>
        </p:nvGrpSpPr>
        <p:grpSpPr>
          <a:xfrm>
            <a:off x="1532831" y="5355604"/>
            <a:ext cx="8136904" cy="1100196"/>
            <a:chOff x="4933525" y="2542866"/>
            <a:chExt cx="8136904" cy="1100196"/>
          </a:xfrm>
        </p:grpSpPr>
        <p:sp>
          <p:nvSpPr>
            <p:cNvPr id="28" name="六边形 27">
              <a:extLst>
                <a:ext uri="{FF2B5EF4-FFF2-40B4-BE49-F238E27FC236}">
                  <a16:creationId xmlns:a16="http://schemas.microsoft.com/office/drawing/2014/main" id="{EFD9F8E5-28A0-4B9D-B1B7-58D37655CBF5}"/>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itchFamily="34" charset="-122"/>
                  <a:ea typeface="微软雅黑" pitchFamily="34" charset="-122"/>
                </a:rPr>
                <a:t>栈区</a:t>
              </a:r>
            </a:p>
          </p:txBody>
        </p:sp>
        <p:sp>
          <p:nvSpPr>
            <p:cNvPr id="29" name="文本框 7">
              <a:extLst>
                <a:ext uri="{FF2B5EF4-FFF2-40B4-BE49-F238E27FC236}">
                  <a16:creationId xmlns:a16="http://schemas.microsoft.com/office/drawing/2014/main" id="{57A5B3CF-7010-4C79-90D7-F5DAA19606E0}"/>
                </a:ext>
              </a:extLst>
            </p:cNvPr>
            <p:cNvSpPr txBox="1">
              <a:spLocks noChangeArrowheads="1"/>
            </p:cNvSpPr>
            <p:nvPr/>
          </p:nvSpPr>
          <p:spPr bwMode="auto">
            <a:xfrm>
              <a:off x="6984268" y="2627399"/>
              <a:ext cx="608616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65000"/>
                      <a:lumOff val="35000"/>
                    </a:schemeClr>
                  </a:solidFill>
                  <a:latin typeface="微软雅黑" pitchFamily="34" charset="-122"/>
                </a:rPr>
                <a:t>用于支持进程的执行，动态地存储函数之间的调用关系、局部变量等，以保证被调用函数在返回时恢复到母函数中继续执行。</a:t>
              </a:r>
              <a:endParaRPr lang="zh-CN" altLang="en-US" sz="1200" dirty="0">
                <a:solidFill>
                  <a:schemeClr val="tx1">
                    <a:lumMod val="65000"/>
                    <a:lumOff val="35000"/>
                  </a:schemeClr>
                </a:solidFill>
                <a:latin typeface="微软雅黑" pitchFamily="34" charset="-122"/>
              </a:endParaRPr>
            </a:p>
          </p:txBody>
        </p:sp>
        <p:cxnSp>
          <p:nvCxnSpPr>
            <p:cNvPr id="30" name="直接连接符 29">
              <a:extLst>
                <a:ext uri="{FF2B5EF4-FFF2-40B4-BE49-F238E27FC236}">
                  <a16:creationId xmlns:a16="http://schemas.microsoft.com/office/drawing/2014/main" id="{8D73A43E-1BF2-4A73-B8AE-2ECB7CD77893}"/>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949655"/>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par>
                          <p:cTn id="32" fill="hold">
                            <p:stCondLst>
                              <p:cond delay="500"/>
                            </p:stCondLst>
                            <p:childTnLst>
                              <p:par>
                                <p:cTn id="33" presetID="2" presetClass="entr" presetSubtype="2" decel="6000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1+#ppt_w/2"/>
                                          </p:val>
                                        </p:tav>
                                        <p:tav tm="100000">
                                          <p:val>
                                            <p:strVal val="#ppt_x"/>
                                          </p:val>
                                        </p:tav>
                                      </p:tavLst>
                                    </p:anim>
                                    <p:anim calcmode="lin" valueType="num">
                                      <p:cBhvr additive="base">
                                        <p:cTn id="3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875216"/>
            <a:ext cx="2448272" cy="508861"/>
            <a:chOff x="1420106" y="1402730"/>
            <a:chExt cx="2448272"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676858" y="720072"/>
              <a:ext cx="508859" cy="1874179"/>
            </a:xfrm>
            <a:prstGeom prst="round2SameRect">
              <a:avLst>
                <a:gd name="adj1" fmla="val 18941"/>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53958" y="1402731"/>
              <a:ext cx="181442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指针寄存器</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35" name="文本框 34">
            <a:extLst>
              <a:ext uri="{FF2B5EF4-FFF2-40B4-BE49-F238E27FC236}">
                <a16:creationId xmlns:a16="http://schemas.microsoft.com/office/drawing/2014/main" id="{A2C57A0D-0707-41A0-98AF-CC5988247A48}"/>
              </a:ext>
            </a:extLst>
          </p:cNvPr>
          <p:cNvSpPr txBox="1"/>
          <p:nvPr/>
        </p:nvSpPr>
        <p:spPr>
          <a:xfrm>
            <a:off x="1100783" y="1453648"/>
            <a:ext cx="10657184" cy="1933879"/>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寄存器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称为指针寄存器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(Pointer Register)</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主要用于存放堆栈内存储单元的偏移量，用它们可实现多种存储器操作数的寻址方式</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，为以不同的地址形式访问存储单元提供方便。</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指针寄存器不可分割成</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位寄存器</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。作为通用寄存器，也可存储算术逻辑运算的操作数和运算结果。</a:t>
            </a:r>
          </a:p>
        </p:txBody>
      </p:sp>
      <p:grpSp>
        <p:nvGrpSpPr>
          <p:cNvPr id="19" name="组合 18">
            <a:extLst>
              <a:ext uri="{FF2B5EF4-FFF2-40B4-BE49-F238E27FC236}">
                <a16:creationId xmlns:a16="http://schemas.microsoft.com/office/drawing/2014/main" id="{DAF33B85-68C5-49B5-9A2E-0B8AB0B2CC7F}"/>
              </a:ext>
            </a:extLst>
          </p:cNvPr>
          <p:cNvGrpSpPr/>
          <p:nvPr/>
        </p:nvGrpSpPr>
        <p:grpSpPr>
          <a:xfrm>
            <a:off x="4537513" y="3339438"/>
            <a:ext cx="3783724" cy="2569998"/>
            <a:chOff x="4537513" y="3339438"/>
            <a:chExt cx="3783724" cy="2569998"/>
          </a:xfrm>
        </p:grpSpPr>
        <p:sp>
          <p:nvSpPr>
            <p:cNvPr id="20" name="椭圆 19">
              <a:extLst>
                <a:ext uri="{FF2B5EF4-FFF2-40B4-BE49-F238E27FC236}">
                  <a16:creationId xmlns:a16="http://schemas.microsoft.com/office/drawing/2014/main" id="{65988080-8340-460E-A780-246FE9A25FD7}"/>
                </a:ext>
              </a:extLst>
            </p:cNvPr>
            <p:cNvSpPr/>
            <p:nvPr/>
          </p:nvSpPr>
          <p:spPr>
            <a:xfrm>
              <a:off x="4537513" y="3339438"/>
              <a:ext cx="3783724" cy="2569998"/>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1" name="文本框 20">
              <a:extLst>
                <a:ext uri="{FF2B5EF4-FFF2-40B4-BE49-F238E27FC236}">
                  <a16:creationId xmlns:a16="http://schemas.microsoft.com/office/drawing/2014/main" id="{761F00D3-D0DD-4B7E-97CF-B05028FF5F2A}"/>
                </a:ext>
              </a:extLst>
            </p:cNvPr>
            <p:cNvSpPr txBox="1"/>
            <p:nvPr/>
          </p:nvSpPr>
          <p:spPr>
            <a:xfrm>
              <a:off x="5235173" y="4026829"/>
              <a:ext cx="2408134" cy="1195215"/>
            </a:xfrm>
            <a:prstGeom prst="rect">
              <a:avLst/>
            </a:prstGeom>
            <a:noFill/>
          </p:spPr>
          <p:txBody>
            <a:bodyPr wrap="square" lIns="86376" tIns="43188" rIns="86376" bIns="43188" rtlCol="0">
              <a:spAutoFit/>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它们主要用于访问堆栈内的存储单元，并且规定：</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8" name="组合 37">
            <a:extLst>
              <a:ext uri="{FF2B5EF4-FFF2-40B4-BE49-F238E27FC236}">
                <a16:creationId xmlns:a16="http://schemas.microsoft.com/office/drawing/2014/main" id="{449F9E67-FAD7-4597-838D-CFB4C1BCC2BE}"/>
              </a:ext>
            </a:extLst>
          </p:cNvPr>
          <p:cNvGrpSpPr/>
          <p:nvPr/>
        </p:nvGrpSpPr>
        <p:grpSpPr>
          <a:xfrm>
            <a:off x="1004392" y="3911830"/>
            <a:ext cx="4092637" cy="2029445"/>
            <a:chOff x="2777786" y="4855409"/>
            <a:chExt cx="2750723" cy="1672784"/>
          </a:xfrm>
          <a:effectLst>
            <a:outerShdw blurRad="50800" dist="38100" dir="2700000" algn="tl" rotWithShape="0">
              <a:prstClr val="black">
                <a:alpha val="20000"/>
              </a:prstClr>
            </a:outerShdw>
          </a:effectLst>
        </p:grpSpPr>
        <p:sp>
          <p:nvSpPr>
            <p:cNvPr id="39" name="íṡľíḍè-Rectangle 17">
              <a:extLst>
                <a:ext uri="{FF2B5EF4-FFF2-40B4-BE49-F238E27FC236}">
                  <a16:creationId xmlns:a16="http://schemas.microsoft.com/office/drawing/2014/main" id="{7367256A-3B3A-4DDE-A76D-79A5E8EC5AE8}"/>
                </a:ext>
              </a:extLst>
            </p:cNvPr>
            <p:cNvSpPr/>
            <p:nvPr/>
          </p:nvSpPr>
          <p:spPr>
            <a:xfrm>
              <a:off x="2777786" y="4855409"/>
              <a:ext cx="2750723" cy="1425211"/>
            </a:xfrm>
            <a:prstGeom prst="roundRect">
              <a:avLst/>
            </a:prstGeom>
            <a:solidFill>
              <a:srgbClr val="0050A3"/>
            </a:solidFill>
            <a:ln w="38100" cap="flat" cmpd="sng" algn="ctr">
              <a:noFill/>
              <a:prstDash val="solid"/>
              <a:miter lim="800000"/>
            </a:ln>
            <a:effectLst/>
          </p:spPr>
          <p:txBody>
            <a:bodyPr anchor="ct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solidFill>
                <a:effectLst/>
                <a:uLnTx/>
                <a:uFillTx/>
                <a:latin typeface="Arial"/>
                <a:ea typeface="微软雅黑"/>
                <a:cs typeface="+mn-cs"/>
              </a:endParaRPr>
            </a:p>
          </p:txBody>
        </p:sp>
        <p:sp>
          <p:nvSpPr>
            <p:cNvPr id="40" name="文本框 26">
              <a:extLst>
                <a:ext uri="{FF2B5EF4-FFF2-40B4-BE49-F238E27FC236}">
                  <a16:creationId xmlns:a16="http://schemas.microsoft.com/office/drawing/2014/main" id="{44826FDE-36B2-4D76-8481-8B95816D2898}"/>
                </a:ext>
              </a:extLst>
            </p:cNvPr>
            <p:cNvSpPr txBox="1"/>
            <p:nvPr/>
          </p:nvSpPr>
          <p:spPr>
            <a:xfrm>
              <a:off x="2842572" y="4958533"/>
              <a:ext cx="2639427" cy="1569660"/>
            </a:xfrm>
            <a:prstGeom prst="rect">
              <a:avLst/>
            </a:prstGeom>
            <a:noFill/>
          </p:spPr>
          <p:txBody>
            <a:bodyPr wrap="square" rtlCol="0">
              <a:spAutoFit/>
              <a:scene3d>
                <a:camera prst="orthographicFront"/>
                <a:lightRig rig="threePt" dir="t"/>
              </a:scene3d>
              <a:sp3d contourW="12700"/>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fontAlgn="auto">
                <a:spcBef>
                  <a:spcPts val="0"/>
                </a:spcBef>
                <a:spcAft>
                  <a:spcPts val="0"/>
                </a:spcAft>
              </a:pPr>
              <a:r>
                <a:rPr lang="en-US" altLang="zh-CN" sz="2400" b="1" dirty="0">
                  <a:solidFill>
                    <a:prstClr val="white"/>
                  </a:solidFill>
                  <a:latin typeface="微软雅黑"/>
                  <a:ea typeface="微软雅黑"/>
                </a:rPr>
                <a:t>EBP</a:t>
              </a:r>
              <a:r>
                <a:rPr lang="zh-CN" altLang="en-US" sz="2400" b="1" dirty="0">
                  <a:solidFill>
                    <a:prstClr val="white"/>
                  </a:solidFill>
                  <a:latin typeface="微软雅黑"/>
                  <a:ea typeface="微软雅黑"/>
                </a:rPr>
                <a:t>为基指针</a:t>
              </a:r>
              <a:r>
                <a:rPr lang="en-US" altLang="zh-CN" sz="2400" b="1" dirty="0">
                  <a:solidFill>
                    <a:prstClr val="white"/>
                  </a:solidFill>
                  <a:latin typeface="微软雅黑"/>
                  <a:ea typeface="微软雅黑"/>
                </a:rPr>
                <a:t>(Base Pointer)</a:t>
              </a:r>
              <a:r>
                <a:rPr lang="zh-CN" altLang="en-US" sz="2400" b="1" dirty="0">
                  <a:solidFill>
                    <a:prstClr val="white"/>
                  </a:solidFill>
                  <a:latin typeface="微软雅黑"/>
                  <a:ea typeface="微软雅黑"/>
                </a:rPr>
                <a:t>寄存器，通过它减去一定的偏移值，来访问栈中的元素；</a:t>
              </a:r>
            </a:p>
          </p:txBody>
        </p:sp>
      </p:grpSp>
      <p:grpSp>
        <p:nvGrpSpPr>
          <p:cNvPr id="29" name="组合 28">
            <a:extLst>
              <a:ext uri="{FF2B5EF4-FFF2-40B4-BE49-F238E27FC236}">
                <a16:creationId xmlns:a16="http://schemas.microsoft.com/office/drawing/2014/main" id="{E42F6AAD-3EC0-49C9-BFFD-C6BCFF26A880}"/>
              </a:ext>
            </a:extLst>
          </p:cNvPr>
          <p:cNvGrpSpPr/>
          <p:nvPr/>
        </p:nvGrpSpPr>
        <p:grpSpPr>
          <a:xfrm>
            <a:off x="7761721" y="3911829"/>
            <a:ext cx="4088648" cy="1824577"/>
            <a:chOff x="7330242" y="4855409"/>
            <a:chExt cx="2628267" cy="1425212"/>
          </a:xfrm>
          <a:effectLst>
            <a:outerShdw blurRad="50800" dist="38100" dir="2700000" algn="tl" rotWithShape="0">
              <a:prstClr val="black">
                <a:alpha val="20000"/>
              </a:prstClr>
            </a:outerShdw>
          </a:effectLst>
        </p:grpSpPr>
        <p:sp>
          <p:nvSpPr>
            <p:cNvPr id="34" name="íṡľíḍè-Rectangle 17">
              <a:extLst>
                <a:ext uri="{FF2B5EF4-FFF2-40B4-BE49-F238E27FC236}">
                  <a16:creationId xmlns:a16="http://schemas.microsoft.com/office/drawing/2014/main" id="{54CCB430-C36C-40D2-98AF-FF1B9E27F0B9}"/>
                </a:ext>
              </a:extLst>
            </p:cNvPr>
            <p:cNvSpPr/>
            <p:nvPr/>
          </p:nvSpPr>
          <p:spPr>
            <a:xfrm>
              <a:off x="7330242" y="4855409"/>
              <a:ext cx="2524386" cy="1425212"/>
            </a:xfrm>
            <a:prstGeom prst="round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solidFill>
                <a:effectLst/>
                <a:uLnTx/>
                <a:uFillTx/>
                <a:latin typeface="Arial"/>
                <a:ea typeface="微软雅黑"/>
                <a:cs typeface="+mn-cs"/>
              </a:endParaRPr>
            </a:p>
          </p:txBody>
        </p:sp>
        <p:sp>
          <p:nvSpPr>
            <p:cNvPr id="36" name="文本框 35">
              <a:extLst>
                <a:ext uri="{FF2B5EF4-FFF2-40B4-BE49-F238E27FC236}">
                  <a16:creationId xmlns:a16="http://schemas.microsoft.com/office/drawing/2014/main" id="{6CD0D02A-FA1D-45CA-8B2F-479DC34CED0C}"/>
                </a:ext>
              </a:extLst>
            </p:cNvPr>
            <p:cNvSpPr txBox="1"/>
            <p:nvPr/>
          </p:nvSpPr>
          <p:spPr>
            <a:xfrm>
              <a:off x="7526253" y="5080292"/>
              <a:ext cx="2432256" cy="937600"/>
            </a:xfrm>
            <a:prstGeom prst="rect">
              <a:avLst/>
            </a:prstGeom>
            <a:noFill/>
          </p:spPr>
          <p:txBody>
            <a:bodyPr wrap="square" rtlCol="0">
              <a:spAutoFit/>
              <a:scene3d>
                <a:camera prst="orthographicFront"/>
                <a:lightRig rig="threePt" dir="t"/>
              </a:scene3d>
              <a:sp3d contourW="12700"/>
            </a:bodyPr>
            <a:lstStyle/>
            <a:p>
              <a:pPr fontAlgn="auto">
                <a:spcBef>
                  <a:spcPts val="0"/>
                </a:spcBef>
                <a:spcAft>
                  <a:spcPts val="0"/>
                </a:spcAft>
              </a:pPr>
              <a:r>
                <a:rPr lang="en-US" altLang="zh-CN" sz="2400" b="1" dirty="0">
                  <a:solidFill>
                    <a:prstClr val="white"/>
                  </a:solidFill>
                  <a:latin typeface="微软雅黑"/>
                  <a:ea typeface="微软雅黑"/>
                </a:rPr>
                <a:t>ESP</a:t>
              </a:r>
              <a:r>
                <a:rPr lang="zh-CN" altLang="en-US" sz="2400" b="1" dirty="0">
                  <a:solidFill>
                    <a:prstClr val="white"/>
                  </a:solidFill>
                  <a:latin typeface="微软雅黑"/>
                  <a:ea typeface="微软雅黑"/>
                </a:rPr>
                <a:t>为堆栈指针</a:t>
              </a:r>
              <a:r>
                <a:rPr lang="en-US" altLang="zh-CN" sz="2400" b="1" dirty="0">
                  <a:solidFill>
                    <a:prstClr val="white"/>
                  </a:solidFill>
                  <a:latin typeface="微软雅黑"/>
                  <a:ea typeface="微软雅黑"/>
                </a:rPr>
                <a:t>(Stack Pointer)</a:t>
              </a:r>
              <a:r>
                <a:rPr lang="zh-CN" altLang="en-US" sz="2400" b="1" dirty="0">
                  <a:solidFill>
                    <a:prstClr val="white"/>
                  </a:solidFill>
                  <a:latin typeface="微软雅黑"/>
                  <a:ea typeface="微软雅黑"/>
                </a:rPr>
                <a:t>寄存器，它始终指向栈顶。</a:t>
              </a:r>
            </a:p>
          </p:txBody>
        </p:sp>
      </p:grpSp>
    </p:spTree>
    <p:extLst>
      <p:ext uri="{BB962C8B-B14F-4D97-AF65-F5344CB8AC3E}">
        <p14:creationId xmlns:p14="http://schemas.microsoft.com/office/powerpoint/2010/main" val="4221545704"/>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16" presetClass="entr" presetSubtype="37"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outVertical)">
                                      <p:cBhvr>
                                        <p:cTn id="16" dur="500"/>
                                        <p:tgtEl>
                                          <p:spTgt spid="19"/>
                                        </p:tgtEl>
                                      </p:cBhvr>
                                    </p:animEffect>
                                  </p:childTnLst>
                                </p:cTn>
                              </p:par>
                              <p:par>
                                <p:cTn id="17" presetID="53" presetClass="entr" presetSubtype="16"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p:cTn id="19" dur="500" fill="hold"/>
                                        <p:tgtEl>
                                          <p:spTgt spid="29"/>
                                        </p:tgtEl>
                                        <p:attrNameLst>
                                          <p:attrName>ppt_w</p:attrName>
                                        </p:attrNameLst>
                                      </p:cBhvr>
                                      <p:tavLst>
                                        <p:tav tm="0">
                                          <p:val>
                                            <p:fltVal val="0"/>
                                          </p:val>
                                        </p:tav>
                                        <p:tav tm="100000">
                                          <p:val>
                                            <p:strVal val="#ppt_w"/>
                                          </p:val>
                                        </p:tav>
                                      </p:tavLst>
                                    </p:anim>
                                    <p:anim calcmode="lin" valueType="num">
                                      <p:cBhvr>
                                        <p:cTn id="20" dur="500" fill="hold"/>
                                        <p:tgtEl>
                                          <p:spTgt spid="29"/>
                                        </p:tgtEl>
                                        <p:attrNameLst>
                                          <p:attrName>ppt_h</p:attrName>
                                        </p:attrNameLst>
                                      </p:cBhvr>
                                      <p:tavLst>
                                        <p:tav tm="0">
                                          <p:val>
                                            <p:fltVal val="0"/>
                                          </p:val>
                                        </p:tav>
                                        <p:tav tm="100000">
                                          <p:val>
                                            <p:strVal val="#ppt_h"/>
                                          </p:val>
                                        </p:tav>
                                      </p:tavLst>
                                    </p:anim>
                                    <p:animEffect transition="in" filter="fade">
                                      <p:cBhvr>
                                        <p:cTn id="21" dur="500"/>
                                        <p:tgtEl>
                                          <p:spTgt spid="29"/>
                                        </p:tgtEl>
                                      </p:cBhvr>
                                    </p:animEffect>
                                  </p:childTnLst>
                                </p:cTn>
                              </p:par>
                              <p:par>
                                <p:cTn id="22" presetID="53" presetClass="entr" presetSubtype="16" fill="hold" nodeType="with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p:cTn id="24" dur="500" fill="hold"/>
                                        <p:tgtEl>
                                          <p:spTgt spid="38"/>
                                        </p:tgtEl>
                                        <p:attrNameLst>
                                          <p:attrName>ppt_w</p:attrName>
                                        </p:attrNameLst>
                                      </p:cBhvr>
                                      <p:tavLst>
                                        <p:tav tm="0">
                                          <p:val>
                                            <p:fltVal val="0"/>
                                          </p:val>
                                        </p:tav>
                                        <p:tav tm="100000">
                                          <p:val>
                                            <p:strVal val="#ppt_w"/>
                                          </p:val>
                                        </p:tav>
                                      </p:tavLst>
                                    </p:anim>
                                    <p:anim calcmode="lin" valueType="num">
                                      <p:cBhvr>
                                        <p:cTn id="25" dur="500" fill="hold"/>
                                        <p:tgtEl>
                                          <p:spTgt spid="38"/>
                                        </p:tgtEl>
                                        <p:attrNameLst>
                                          <p:attrName>ppt_h</p:attrName>
                                        </p:attrNameLst>
                                      </p:cBhvr>
                                      <p:tavLst>
                                        <p:tav tm="0">
                                          <p:val>
                                            <p:fltVal val="0"/>
                                          </p:val>
                                        </p:tav>
                                        <p:tav tm="100000">
                                          <p:val>
                                            <p:strVal val="#ppt_h"/>
                                          </p:val>
                                        </p:tav>
                                      </p:tavLst>
                                    </p:anim>
                                    <p:animEffect transition="in" filter="fade">
                                      <p:cBhvr>
                                        <p:cTn id="2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14098" y="474279"/>
            <a:ext cx="2232248" cy="508862"/>
            <a:chOff x="1420106" y="1402730"/>
            <a:chExt cx="2232248" cy="50886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568846" y="828085"/>
              <a:ext cx="508859" cy="1658156"/>
            </a:xfrm>
            <a:prstGeom prst="round2SameRect">
              <a:avLst>
                <a:gd name="adj1" fmla="val 18941"/>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53958" y="1402731"/>
              <a:ext cx="1598396"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段寄存器</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35" name="文本框 34">
            <a:extLst>
              <a:ext uri="{FF2B5EF4-FFF2-40B4-BE49-F238E27FC236}">
                <a16:creationId xmlns:a16="http://schemas.microsoft.com/office/drawing/2014/main" id="{A2C57A0D-0707-41A0-98AF-CC5988247A48}"/>
              </a:ext>
            </a:extLst>
          </p:cNvPr>
          <p:cNvSpPr txBox="1"/>
          <p:nvPr/>
        </p:nvSpPr>
        <p:spPr>
          <a:xfrm>
            <a:off x="1061063" y="1033768"/>
            <a:ext cx="10657184" cy="1195215"/>
          </a:xfrm>
          <a:prstGeom prst="rect">
            <a:avLst/>
          </a:prstGeom>
          <a:noFill/>
        </p:spPr>
        <p:txBody>
          <a:bodyPr wrap="square" lIns="86376" tIns="43188" rIns="86376" bIns="43188" rtlCol="0">
            <a:spAutoFit/>
          </a:bodyPr>
          <a:lstStyle/>
          <a:p>
            <a:pPr algn="just"/>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段寄存器是根据内存分段的管理模式而设置的</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内存单元的物理地址由段寄存器的值和一个偏移量组合而成的</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，标准形式为“段：偏移量”，这样可用两个较少位数的值组合成一个可访问较大物理空间的内存地址。</a:t>
            </a:r>
          </a:p>
        </p:txBody>
      </p:sp>
      <p:sp>
        <p:nvSpPr>
          <p:cNvPr id="4" name="矩形 3"/>
          <p:cNvSpPr/>
          <p:nvPr/>
        </p:nvSpPr>
        <p:spPr>
          <a:xfrm>
            <a:off x="1503172" y="6206639"/>
            <a:ext cx="9852405" cy="400110"/>
          </a:xfrm>
          <a:prstGeom prst="rect">
            <a:avLst/>
          </a:prstGeom>
        </p:spPr>
        <p:txBody>
          <a:bodyPr wrap="square">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融合变址寄存器，在很多字符串操作指令中，</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DS:ESI</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指向源串，而</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ES:EDI</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指向目标串。</a:t>
            </a:r>
          </a:p>
        </p:txBody>
      </p:sp>
      <p:grpSp>
        <p:nvGrpSpPr>
          <p:cNvPr id="9" name="组合 8"/>
          <p:cNvGrpSpPr/>
          <p:nvPr/>
        </p:nvGrpSpPr>
        <p:grpSpPr>
          <a:xfrm>
            <a:off x="863634" y="3002851"/>
            <a:ext cx="5353598" cy="829498"/>
            <a:chOff x="863634" y="2383222"/>
            <a:chExt cx="5353598" cy="829498"/>
          </a:xfrm>
        </p:grpSpPr>
        <p:sp>
          <p:nvSpPr>
            <p:cNvPr id="5" name="圆角矩形 4"/>
            <p:cNvSpPr/>
            <p:nvPr/>
          </p:nvSpPr>
          <p:spPr>
            <a:xfrm>
              <a:off x="1440551" y="2558943"/>
              <a:ext cx="4776681" cy="492730"/>
            </a:xfrm>
            <a:prstGeom prst="roundRect">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i$liḋe-Freeform: Shape 21">
              <a:extLst>
                <a:ext uri="{FF2B5EF4-FFF2-40B4-BE49-F238E27FC236}">
                  <a16:creationId xmlns:a16="http://schemas.microsoft.com/office/drawing/2014/main" id="{201749AA-5AD2-46D3-A336-94728C25DE4E}"/>
                </a:ext>
              </a:extLst>
            </p:cNvPr>
            <p:cNvSpPr/>
            <p:nvPr/>
          </p:nvSpPr>
          <p:spPr>
            <a:xfrm rot="18900000">
              <a:off x="863634" y="2383222"/>
              <a:ext cx="829498" cy="82949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38100" cap="flat">
              <a:solidFill>
                <a:schemeClr val="bg1"/>
              </a:solidFill>
              <a:miter lim="400000"/>
            </a:ln>
            <a:effectLst/>
          </p:spPr>
          <p:txBody>
            <a:bodyPr anchor="ctr"/>
            <a:lstStyle/>
            <a:p>
              <a:pPr algn="ctr"/>
              <a:endParaRPr/>
            </a:p>
          </p:txBody>
        </p:sp>
        <p:sp>
          <p:nvSpPr>
            <p:cNvPr id="6" name="矩形 5"/>
            <p:cNvSpPr/>
            <p:nvPr/>
          </p:nvSpPr>
          <p:spPr>
            <a:xfrm>
              <a:off x="970173" y="2507598"/>
              <a:ext cx="631537" cy="538030"/>
            </a:xfrm>
            <a:prstGeom prst="rect">
              <a:avLst/>
            </a:prstGeom>
          </p:spPr>
          <p:txBody>
            <a:bodyPr wrap="none">
              <a:spAutoFit/>
            </a:bodyPr>
            <a:lstStyle/>
            <a:p>
              <a:r>
                <a:rPr lang="en-US" altLang="zh-CN" sz="3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CS</a:t>
              </a:r>
              <a:endParaRPr lang="zh-CN" altLang="en-US" sz="3200" dirty="0">
                <a:solidFill>
                  <a:schemeClr val="bg1"/>
                </a:solidFill>
              </a:endParaRPr>
            </a:p>
          </p:txBody>
        </p:sp>
        <p:sp>
          <p:nvSpPr>
            <p:cNvPr id="7" name="矩形 6"/>
            <p:cNvSpPr/>
            <p:nvPr/>
          </p:nvSpPr>
          <p:spPr>
            <a:xfrm>
              <a:off x="1855664" y="2608550"/>
              <a:ext cx="3945558" cy="368127"/>
            </a:xfrm>
            <a:prstGeom prst="rect">
              <a:avLst/>
            </a:prstGeom>
          </p:spPr>
          <p:txBody>
            <a:bodyPr wrap="none">
              <a:spAutoFit/>
            </a:bodyPr>
            <a:lstStyle/>
            <a:p>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代码段寄存器，其值为代码段的段值</a:t>
              </a:r>
              <a:endParaRPr lang="zh-CN" altLang="en-US" dirty="0">
                <a:solidFill>
                  <a:schemeClr val="bg1"/>
                </a:solidFill>
              </a:endParaRPr>
            </a:p>
          </p:txBody>
        </p:sp>
      </p:grpSp>
      <p:grpSp>
        <p:nvGrpSpPr>
          <p:cNvPr id="10" name="组合 9"/>
          <p:cNvGrpSpPr/>
          <p:nvPr/>
        </p:nvGrpSpPr>
        <p:grpSpPr>
          <a:xfrm>
            <a:off x="902037" y="4154979"/>
            <a:ext cx="5315195" cy="829498"/>
            <a:chOff x="902037" y="3628700"/>
            <a:chExt cx="5315195" cy="829498"/>
          </a:xfrm>
        </p:grpSpPr>
        <p:sp>
          <p:nvSpPr>
            <p:cNvPr id="42" name="圆角矩形 41"/>
            <p:cNvSpPr/>
            <p:nvPr/>
          </p:nvSpPr>
          <p:spPr>
            <a:xfrm>
              <a:off x="1440551" y="3782072"/>
              <a:ext cx="4776681" cy="492730"/>
            </a:xfrm>
            <a:prstGeom prst="roundRect">
              <a:avLst/>
            </a:prstGeom>
            <a:solidFill>
              <a:srgbClr val="109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i$liḋe-Freeform: Shape 21">
              <a:extLst>
                <a:ext uri="{FF2B5EF4-FFF2-40B4-BE49-F238E27FC236}">
                  <a16:creationId xmlns:a16="http://schemas.microsoft.com/office/drawing/2014/main" id="{201749AA-5AD2-46D3-A336-94728C25DE4E}"/>
                </a:ext>
              </a:extLst>
            </p:cNvPr>
            <p:cNvSpPr/>
            <p:nvPr/>
          </p:nvSpPr>
          <p:spPr>
            <a:xfrm rot="18900000">
              <a:off x="902037" y="3628700"/>
              <a:ext cx="829498" cy="82949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1092F1"/>
            </a:solidFill>
            <a:ln w="38100" cap="flat">
              <a:solidFill>
                <a:schemeClr val="bg1"/>
              </a:solidFill>
              <a:miter lim="400000"/>
            </a:ln>
            <a:effectLst/>
          </p:spPr>
          <p:txBody>
            <a:bodyPr anchor="ctr"/>
            <a:lstStyle/>
            <a:p>
              <a:pPr algn="ctr"/>
              <a:endParaRPr/>
            </a:p>
          </p:txBody>
        </p:sp>
        <p:sp>
          <p:nvSpPr>
            <p:cNvPr id="44" name="矩形 43"/>
            <p:cNvSpPr/>
            <p:nvPr/>
          </p:nvSpPr>
          <p:spPr>
            <a:xfrm>
              <a:off x="982592" y="3755861"/>
              <a:ext cx="652185" cy="538030"/>
            </a:xfrm>
            <a:prstGeom prst="rect">
              <a:avLst/>
            </a:prstGeom>
          </p:spPr>
          <p:txBody>
            <a:bodyPr wrap="none">
              <a:spAutoFit/>
            </a:bodyPr>
            <a:lstStyle/>
            <a:p>
              <a:r>
                <a:rPr lang="en-US" altLang="zh-CN" sz="3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DS</a:t>
              </a:r>
              <a:endParaRPr lang="zh-CN" altLang="en-US" sz="3200" dirty="0">
                <a:solidFill>
                  <a:schemeClr val="bg1"/>
                </a:solidFill>
              </a:endParaRPr>
            </a:p>
          </p:txBody>
        </p:sp>
        <p:sp>
          <p:nvSpPr>
            <p:cNvPr id="45" name="矩形 44"/>
            <p:cNvSpPr/>
            <p:nvPr/>
          </p:nvSpPr>
          <p:spPr>
            <a:xfrm>
              <a:off x="1855665" y="3831679"/>
              <a:ext cx="3945557" cy="368127"/>
            </a:xfrm>
            <a:prstGeom prst="rect">
              <a:avLst/>
            </a:prstGeom>
          </p:spPr>
          <p:txBody>
            <a:bodyPr wrap="none">
              <a:spAutoFit/>
            </a:bodyPr>
            <a:lstStyle/>
            <a:p>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数据段寄存器，其值为数据段的段值</a:t>
              </a:r>
              <a:endParaRPr lang="zh-CN" altLang="en-US" dirty="0">
                <a:solidFill>
                  <a:schemeClr val="bg1"/>
                </a:solidFill>
              </a:endParaRPr>
            </a:p>
          </p:txBody>
        </p:sp>
      </p:grpSp>
      <p:grpSp>
        <p:nvGrpSpPr>
          <p:cNvPr id="11" name="组合 10"/>
          <p:cNvGrpSpPr/>
          <p:nvPr/>
        </p:nvGrpSpPr>
        <p:grpSpPr>
          <a:xfrm>
            <a:off x="896540" y="5235099"/>
            <a:ext cx="5382303" cy="829498"/>
            <a:chOff x="896540" y="4875059"/>
            <a:chExt cx="5382303" cy="829498"/>
          </a:xfrm>
        </p:grpSpPr>
        <p:sp>
          <p:nvSpPr>
            <p:cNvPr id="47" name="圆角矩形 46"/>
            <p:cNvSpPr/>
            <p:nvPr/>
          </p:nvSpPr>
          <p:spPr>
            <a:xfrm>
              <a:off x="1446215" y="5049488"/>
              <a:ext cx="4776681" cy="49273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i$liḋe-Freeform: Shape 21">
              <a:extLst>
                <a:ext uri="{FF2B5EF4-FFF2-40B4-BE49-F238E27FC236}">
                  <a16:creationId xmlns:a16="http://schemas.microsoft.com/office/drawing/2014/main" id="{201749AA-5AD2-46D3-A336-94728C25DE4E}"/>
                </a:ext>
              </a:extLst>
            </p:cNvPr>
            <p:cNvSpPr/>
            <p:nvPr/>
          </p:nvSpPr>
          <p:spPr>
            <a:xfrm rot="18900000">
              <a:off x="896540" y="4875059"/>
              <a:ext cx="829498" cy="82949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FFC000"/>
            </a:solidFill>
            <a:ln w="38100" cap="flat">
              <a:solidFill>
                <a:schemeClr val="bg1"/>
              </a:solidFill>
              <a:miter lim="400000"/>
            </a:ln>
            <a:effectLst/>
          </p:spPr>
          <p:txBody>
            <a:bodyPr anchor="ctr"/>
            <a:lstStyle/>
            <a:p>
              <a:pPr algn="ctr"/>
              <a:endParaRPr/>
            </a:p>
          </p:txBody>
        </p:sp>
        <p:sp>
          <p:nvSpPr>
            <p:cNvPr id="49" name="矩形 48"/>
            <p:cNvSpPr/>
            <p:nvPr/>
          </p:nvSpPr>
          <p:spPr>
            <a:xfrm>
              <a:off x="998685" y="5014144"/>
              <a:ext cx="631537" cy="538030"/>
            </a:xfrm>
            <a:prstGeom prst="rect">
              <a:avLst/>
            </a:prstGeom>
          </p:spPr>
          <p:txBody>
            <a:bodyPr wrap="none">
              <a:spAutoFit/>
            </a:bodyPr>
            <a:lstStyle/>
            <a:p>
              <a:r>
                <a:rPr lang="en-US" altLang="zh-CN" sz="3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ES</a:t>
              </a:r>
              <a:endParaRPr lang="zh-CN" altLang="en-US" sz="3200" dirty="0">
                <a:solidFill>
                  <a:schemeClr val="bg1"/>
                </a:solidFill>
              </a:endParaRPr>
            </a:p>
          </p:txBody>
        </p:sp>
        <p:sp>
          <p:nvSpPr>
            <p:cNvPr id="50" name="矩形 49"/>
            <p:cNvSpPr/>
            <p:nvPr/>
          </p:nvSpPr>
          <p:spPr>
            <a:xfrm>
              <a:off x="1861329" y="5099096"/>
              <a:ext cx="4417514" cy="368127"/>
            </a:xfrm>
            <a:prstGeom prst="rect">
              <a:avLst/>
            </a:prstGeom>
          </p:spPr>
          <p:txBody>
            <a:bodyPr wrap="none">
              <a:spAutoFit/>
            </a:bodyPr>
            <a:lstStyle/>
            <a:p>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附加段寄存器，其值为附加数据段的段值</a:t>
              </a:r>
              <a:endParaRPr lang="zh-CN" altLang="en-US" dirty="0">
                <a:solidFill>
                  <a:schemeClr val="bg1"/>
                </a:solidFill>
              </a:endParaRPr>
            </a:p>
          </p:txBody>
        </p:sp>
      </p:grpSp>
      <p:grpSp>
        <p:nvGrpSpPr>
          <p:cNvPr id="12" name="组合 11"/>
          <p:cNvGrpSpPr/>
          <p:nvPr/>
        </p:nvGrpSpPr>
        <p:grpSpPr>
          <a:xfrm>
            <a:off x="6561450" y="2987397"/>
            <a:ext cx="5340038" cy="829498"/>
            <a:chOff x="6561450" y="2367768"/>
            <a:chExt cx="5340038" cy="829498"/>
          </a:xfrm>
        </p:grpSpPr>
        <p:sp>
          <p:nvSpPr>
            <p:cNvPr id="52" name="圆角矩形 51"/>
            <p:cNvSpPr/>
            <p:nvPr/>
          </p:nvSpPr>
          <p:spPr>
            <a:xfrm>
              <a:off x="7124807" y="2552898"/>
              <a:ext cx="4776681" cy="492730"/>
            </a:xfrm>
            <a:prstGeom prst="roundRect">
              <a:avLst/>
            </a:prstGeom>
            <a:solidFill>
              <a:srgbClr val="109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i$liḋe-Freeform: Shape 21">
              <a:extLst>
                <a:ext uri="{FF2B5EF4-FFF2-40B4-BE49-F238E27FC236}">
                  <a16:creationId xmlns:a16="http://schemas.microsoft.com/office/drawing/2014/main" id="{201749AA-5AD2-46D3-A336-94728C25DE4E}"/>
                </a:ext>
              </a:extLst>
            </p:cNvPr>
            <p:cNvSpPr/>
            <p:nvPr/>
          </p:nvSpPr>
          <p:spPr>
            <a:xfrm rot="18900000">
              <a:off x="6561450" y="2367768"/>
              <a:ext cx="829498" cy="82949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1092F1"/>
            </a:solidFill>
            <a:ln w="38100" cap="flat">
              <a:solidFill>
                <a:schemeClr val="bg1"/>
              </a:solidFill>
              <a:miter lim="400000"/>
            </a:ln>
            <a:effectLst/>
          </p:spPr>
          <p:txBody>
            <a:bodyPr anchor="ctr"/>
            <a:lstStyle/>
            <a:p>
              <a:pPr algn="ctr"/>
              <a:endParaRPr/>
            </a:p>
          </p:txBody>
        </p:sp>
        <p:sp>
          <p:nvSpPr>
            <p:cNvPr id="54" name="矩形 53"/>
            <p:cNvSpPr/>
            <p:nvPr/>
          </p:nvSpPr>
          <p:spPr>
            <a:xfrm>
              <a:off x="6669654" y="2521711"/>
              <a:ext cx="588766" cy="538030"/>
            </a:xfrm>
            <a:prstGeom prst="rect">
              <a:avLst/>
            </a:prstGeom>
          </p:spPr>
          <p:txBody>
            <a:bodyPr wrap="none">
              <a:spAutoFit/>
            </a:bodyPr>
            <a:lstStyle/>
            <a:p>
              <a:r>
                <a:rPr lang="en-US" altLang="zh-CN" sz="3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SS</a:t>
              </a:r>
              <a:endParaRPr lang="zh-CN" altLang="en-US" sz="3200" dirty="0">
                <a:solidFill>
                  <a:schemeClr val="bg1"/>
                </a:solidFill>
              </a:endParaRPr>
            </a:p>
          </p:txBody>
        </p:sp>
        <p:sp>
          <p:nvSpPr>
            <p:cNvPr id="55" name="矩形 54"/>
            <p:cNvSpPr/>
            <p:nvPr/>
          </p:nvSpPr>
          <p:spPr>
            <a:xfrm>
              <a:off x="7539920" y="2602506"/>
              <a:ext cx="3945557" cy="368127"/>
            </a:xfrm>
            <a:prstGeom prst="rect">
              <a:avLst/>
            </a:prstGeom>
          </p:spPr>
          <p:txBody>
            <a:bodyPr wrap="none">
              <a:spAutoFit/>
            </a:bodyPr>
            <a:lstStyle/>
            <a:p>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堆栈段寄存器，其值为堆栈段的段值</a:t>
              </a:r>
              <a:endParaRPr lang="zh-CN" altLang="en-US" dirty="0">
                <a:solidFill>
                  <a:schemeClr val="bg1"/>
                </a:solidFill>
              </a:endParaRPr>
            </a:p>
          </p:txBody>
        </p:sp>
      </p:grpSp>
      <p:grpSp>
        <p:nvGrpSpPr>
          <p:cNvPr id="13" name="组合 12"/>
          <p:cNvGrpSpPr/>
          <p:nvPr/>
        </p:nvGrpSpPr>
        <p:grpSpPr>
          <a:xfrm>
            <a:off x="6561450" y="4133920"/>
            <a:ext cx="5345704" cy="829498"/>
            <a:chOff x="6561450" y="3607641"/>
            <a:chExt cx="5345704" cy="829498"/>
          </a:xfrm>
        </p:grpSpPr>
        <p:sp>
          <p:nvSpPr>
            <p:cNvPr id="57" name="圆角矩形 56"/>
            <p:cNvSpPr/>
            <p:nvPr/>
          </p:nvSpPr>
          <p:spPr>
            <a:xfrm>
              <a:off x="7130472" y="3776026"/>
              <a:ext cx="4776682" cy="49273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i$liḋe-Freeform: Shape 21">
              <a:extLst>
                <a:ext uri="{FF2B5EF4-FFF2-40B4-BE49-F238E27FC236}">
                  <a16:creationId xmlns:a16="http://schemas.microsoft.com/office/drawing/2014/main" id="{201749AA-5AD2-46D3-A336-94728C25DE4E}"/>
                </a:ext>
              </a:extLst>
            </p:cNvPr>
            <p:cNvSpPr/>
            <p:nvPr/>
          </p:nvSpPr>
          <p:spPr>
            <a:xfrm rot="18900000">
              <a:off x="6561450" y="3607641"/>
              <a:ext cx="829498" cy="82949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FFC000"/>
            </a:solidFill>
            <a:ln w="38100" cap="flat">
              <a:solidFill>
                <a:schemeClr val="bg1"/>
              </a:solidFill>
              <a:miter lim="400000"/>
            </a:ln>
            <a:effectLst/>
          </p:spPr>
          <p:txBody>
            <a:bodyPr anchor="ctr"/>
            <a:lstStyle/>
            <a:p>
              <a:pPr algn="ctr"/>
              <a:endParaRPr/>
            </a:p>
          </p:txBody>
        </p:sp>
        <p:sp>
          <p:nvSpPr>
            <p:cNvPr id="59" name="矩形 58"/>
            <p:cNvSpPr/>
            <p:nvPr/>
          </p:nvSpPr>
          <p:spPr>
            <a:xfrm>
              <a:off x="6682461" y="3709241"/>
              <a:ext cx="588766" cy="538030"/>
            </a:xfrm>
            <a:prstGeom prst="rect">
              <a:avLst/>
            </a:prstGeom>
          </p:spPr>
          <p:txBody>
            <a:bodyPr wrap="none">
              <a:spAutoFit/>
            </a:bodyPr>
            <a:lstStyle/>
            <a:p>
              <a:r>
                <a:rPr lang="en-US" altLang="zh-CN" sz="3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FS</a:t>
              </a:r>
              <a:endParaRPr lang="zh-CN" altLang="en-US" sz="3200" dirty="0">
                <a:solidFill>
                  <a:schemeClr val="bg1"/>
                </a:solidFill>
              </a:endParaRPr>
            </a:p>
          </p:txBody>
        </p:sp>
        <p:sp>
          <p:nvSpPr>
            <p:cNvPr id="60" name="矩形 59"/>
            <p:cNvSpPr/>
            <p:nvPr/>
          </p:nvSpPr>
          <p:spPr>
            <a:xfrm>
              <a:off x="7545585" y="3825634"/>
              <a:ext cx="4339650" cy="369332"/>
            </a:xfrm>
            <a:prstGeom prst="rect">
              <a:avLst/>
            </a:prstGeom>
          </p:spPr>
          <p:txBody>
            <a:bodyPr wrap="none">
              <a:spAutoFit/>
            </a:bodyPr>
            <a:lstStyle/>
            <a:p>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标志段寄存器，其值为标志数据段的段值</a:t>
              </a:r>
              <a:endParaRPr lang="zh-CN" altLang="en-US" dirty="0">
                <a:solidFill>
                  <a:schemeClr val="bg1"/>
                </a:solidFill>
              </a:endParaRPr>
            </a:p>
          </p:txBody>
        </p:sp>
      </p:grpSp>
      <p:grpSp>
        <p:nvGrpSpPr>
          <p:cNvPr id="14" name="组合 13"/>
          <p:cNvGrpSpPr/>
          <p:nvPr/>
        </p:nvGrpSpPr>
        <p:grpSpPr>
          <a:xfrm>
            <a:off x="6561450" y="5172355"/>
            <a:ext cx="5345704" cy="829498"/>
            <a:chOff x="6561450" y="4812315"/>
            <a:chExt cx="5345704" cy="829498"/>
          </a:xfrm>
        </p:grpSpPr>
        <p:sp>
          <p:nvSpPr>
            <p:cNvPr id="62" name="圆角矩形 61"/>
            <p:cNvSpPr/>
            <p:nvPr/>
          </p:nvSpPr>
          <p:spPr>
            <a:xfrm>
              <a:off x="7130472" y="4981742"/>
              <a:ext cx="4776682" cy="492730"/>
            </a:xfrm>
            <a:prstGeom prst="roundRect">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i$liḋe-Freeform: Shape 21">
              <a:extLst>
                <a:ext uri="{FF2B5EF4-FFF2-40B4-BE49-F238E27FC236}">
                  <a16:creationId xmlns:a16="http://schemas.microsoft.com/office/drawing/2014/main" id="{201749AA-5AD2-46D3-A336-94728C25DE4E}"/>
                </a:ext>
              </a:extLst>
            </p:cNvPr>
            <p:cNvSpPr/>
            <p:nvPr/>
          </p:nvSpPr>
          <p:spPr>
            <a:xfrm rot="18900000">
              <a:off x="6561450" y="4812315"/>
              <a:ext cx="829498" cy="82949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38100" cap="flat">
              <a:solidFill>
                <a:schemeClr val="bg1"/>
              </a:solidFill>
              <a:miter lim="400000"/>
            </a:ln>
            <a:effectLst/>
          </p:spPr>
          <p:txBody>
            <a:bodyPr anchor="ctr"/>
            <a:lstStyle/>
            <a:p>
              <a:pPr algn="ctr"/>
              <a:endParaRPr/>
            </a:p>
          </p:txBody>
        </p:sp>
        <p:sp>
          <p:nvSpPr>
            <p:cNvPr id="64" name="矩形 63"/>
            <p:cNvSpPr/>
            <p:nvPr/>
          </p:nvSpPr>
          <p:spPr>
            <a:xfrm>
              <a:off x="6650106" y="4949114"/>
              <a:ext cx="652185" cy="538030"/>
            </a:xfrm>
            <a:prstGeom prst="rect">
              <a:avLst/>
            </a:prstGeom>
          </p:spPr>
          <p:txBody>
            <a:bodyPr wrap="none">
              <a:spAutoFit/>
            </a:bodyPr>
            <a:lstStyle/>
            <a:p>
              <a:r>
                <a:rPr lang="en-US" altLang="zh-CN" sz="3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GS</a:t>
              </a:r>
              <a:endParaRPr lang="zh-CN" altLang="en-US" sz="3200" dirty="0">
                <a:solidFill>
                  <a:schemeClr val="bg1"/>
                </a:solidFill>
              </a:endParaRPr>
            </a:p>
          </p:txBody>
        </p:sp>
        <p:sp>
          <p:nvSpPr>
            <p:cNvPr id="65" name="矩形 64"/>
            <p:cNvSpPr/>
            <p:nvPr/>
          </p:nvSpPr>
          <p:spPr>
            <a:xfrm>
              <a:off x="7545585" y="5031350"/>
              <a:ext cx="4339650" cy="369332"/>
            </a:xfrm>
            <a:prstGeom prst="rect">
              <a:avLst/>
            </a:prstGeom>
          </p:spPr>
          <p:txBody>
            <a:bodyPr wrap="none">
              <a:spAutoFit/>
            </a:bodyPr>
            <a:lstStyle/>
            <a:p>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全局段寄存器，其值为全局数据段的段值</a:t>
              </a:r>
            </a:p>
          </p:txBody>
        </p:sp>
      </p:grpSp>
      <p:sp>
        <p:nvSpPr>
          <p:cNvPr id="3" name="矩形 2">
            <a:extLst>
              <a:ext uri="{FF2B5EF4-FFF2-40B4-BE49-F238E27FC236}">
                <a16:creationId xmlns:a16="http://schemas.microsoft.com/office/drawing/2014/main" id="{8D9ABF88-7245-4D15-8161-0FD0485700EB}"/>
              </a:ext>
            </a:extLst>
          </p:cNvPr>
          <p:cNvSpPr/>
          <p:nvPr/>
        </p:nvSpPr>
        <p:spPr>
          <a:xfrm>
            <a:off x="2746346" y="2330853"/>
            <a:ext cx="6417141" cy="369332"/>
          </a:xfrm>
          <a:prstGeom prst="rect">
            <a:avLst/>
          </a:prstGeom>
        </p:spPr>
        <p:txBody>
          <a:bodyPr wrap="none">
            <a:spAutoFit/>
          </a:bodyPr>
          <a:lstStyle/>
          <a:p>
            <a:r>
              <a:rPr lang="zh-CN" altLang="zh-CN" b="1" kern="100" dirty="0">
                <a:solidFill>
                  <a:srgbClr val="FF0000"/>
                </a:solidFill>
                <a:latin typeface="Times New Roman" panose="02020603050405020304" pitchFamily="18" charset="0"/>
                <a:cs typeface="Times New Roman" panose="02020603050405020304" pitchFamily="18" charset="0"/>
              </a:rPr>
              <a:t>可以认为，一个段是一本书的某一页，偏移量是一页的某一行</a:t>
            </a:r>
            <a:endParaRPr lang="zh-CN" altLang="en-US" b="1" dirty="0">
              <a:solidFill>
                <a:srgbClr val="FF0000"/>
              </a:solidFill>
            </a:endParaRPr>
          </a:p>
        </p:txBody>
      </p:sp>
    </p:spTree>
    <p:extLst>
      <p:ext uri="{BB962C8B-B14F-4D97-AF65-F5344CB8AC3E}">
        <p14:creationId xmlns:p14="http://schemas.microsoft.com/office/powerpoint/2010/main" val="3583741405"/>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875216"/>
            <a:ext cx="3168352" cy="878192"/>
            <a:chOff x="1420106" y="1402730"/>
            <a:chExt cx="3168352" cy="87819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3000893" y="396036"/>
              <a:ext cx="508859" cy="2522253"/>
            </a:xfrm>
            <a:prstGeom prst="round2SameRect">
              <a:avLst>
                <a:gd name="adj1" fmla="val 18941"/>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53958" y="1402731"/>
              <a:ext cx="2534500" cy="878191"/>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指令指针寄存器</a:t>
              </a:r>
              <a:b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b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16" name="文本框 15">
            <a:extLst>
              <a:ext uri="{FF2B5EF4-FFF2-40B4-BE49-F238E27FC236}">
                <a16:creationId xmlns:a16="http://schemas.microsoft.com/office/drawing/2014/main" id="{D8A8E474-C8FC-4BFD-A0B5-61CD901035BD}"/>
              </a:ext>
            </a:extLst>
          </p:cNvPr>
          <p:cNvSpPr txBox="1"/>
          <p:nvPr/>
        </p:nvSpPr>
        <p:spPr>
          <a:xfrm>
            <a:off x="1100783" y="1762234"/>
            <a:ext cx="10657184" cy="1564547"/>
          </a:xfrm>
          <a:prstGeom prst="rect">
            <a:avLst/>
          </a:prstGeom>
          <a:noFill/>
        </p:spPr>
        <p:txBody>
          <a:bodyPr wrap="square" lIns="86376" tIns="43188" rIns="86376" bIns="43188" rtlCol="0">
            <a:spAutoFit/>
          </a:bodyPr>
          <a:lstStyle/>
          <a:p>
            <a:pPr algn="just"/>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指令寄存器（</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IR</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Instruction Register</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），是临时放置从内存里面取得的程序指令的寄存器，用于存放当前从主存储器读出的正在执行的一条指令。</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当执行一条指令时，先把它从内存取到数据寄存器（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DR</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Data Register</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）中，然后再传送至</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IR</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。指令划分为操作码和地址码字段，由二进制数字组成。</a:t>
            </a:r>
          </a:p>
        </p:txBody>
      </p:sp>
      <p:sp>
        <p:nvSpPr>
          <p:cNvPr id="17" name="文本框 16">
            <a:extLst>
              <a:ext uri="{FF2B5EF4-FFF2-40B4-BE49-F238E27FC236}">
                <a16:creationId xmlns:a16="http://schemas.microsoft.com/office/drawing/2014/main" id="{02E5B3C2-8DAE-4C9A-BE23-393E32232FB3}"/>
              </a:ext>
            </a:extLst>
          </p:cNvPr>
          <p:cNvSpPr txBox="1"/>
          <p:nvPr/>
        </p:nvSpPr>
        <p:spPr>
          <a:xfrm>
            <a:off x="1066275" y="3536537"/>
            <a:ext cx="10657184" cy="1933879"/>
          </a:xfrm>
          <a:prstGeom prst="rect">
            <a:avLst/>
          </a:prstGeom>
          <a:noFill/>
        </p:spPr>
        <p:txBody>
          <a:bodyPr wrap="square" lIns="86376" tIns="43188" rIns="86376" bIns="43188" rtlCol="0">
            <a:spAutoFit/>
          </a:bodyPr>
          <a:lstStyle/>
          <a:p>
            <a:pPr algn="just"/>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指令指针寄存器用英文简称为</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Instruction Pointer</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），它虽然也是一种指令寄存器，但是严格意义上和传统的指令寄存器有很大的区别。指令指针寄存器存放下次将要执行的指令在代码段的偏移量。</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在计算机工作的时候，</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会从</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中获得关于指令的相关内存地址，然后按照正确的方式取出指令，并将指令放置到原来的指令寄存器中。</a:t>
            </a:r>
          </a:p>
        </p:txBody>
      </p:sp>
      <p:sp>
        <p:nvSpPr>
          <p:cNvPr id="3" name="矩形 2">
            <a:extLst>
              <a:ext uri="{FF2B5EF4-FFF2-40B4-BE49-F238E27FC236}">
                <a16:creationId xmlns:a16="http://schemas.microsoft.com/office/drawing/2014/main" id="{4AF7BD69-963B-4374-9148-2839DB245985}"/>
              </a:ext>
            </a:extLst>
          </p:cNvPr>
          <p:cNvSpPr/>
          <p:nvPr/>
        </p:nvSpPr>
        <p:spPr>
          <a:xfrm>
            <a:off x="1100783" y="5745721"/>
            <a:ext cx="6563015" cy="461665"/>
          </a:xfrm>
          <a:prstGeom prst="rect">
            <a:avLst/>
          </a:prstGeom>
        </p:spPr>
        <p:txBody>
          <a:bodyPr wrap="none">
            <a:spAutoFit/>
          </a:bodyPr>
          <a:lstStyle/>
          <a:p>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位</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把指令指针扩展到</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位，并记作</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EIP</a:t>
            </a:r>
            <a:r>
              <a:rPr lang="zh-CN"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61590631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561121"/>
            <a:ext cx="3168352" cy="878192"/>
            <a:chOff x="1420106" y="1402730"/>
            <a:chExt cx="3168352" cy="87819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3000893" y="396036"/>
              <a:ext cx="508859" cy="2522253"/>
            </a:xfrm>
            <a:prstGeom prst="round2SameRect">
              <a:avLst>
                <a:gd name="adj1" fmla="val 18941"/>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53958" y="1402731"/>
              <a:ext cx="2534500" cy="878191"/>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标志寄存器</a:t>
              </a:r>
              <a:b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b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16" name="文本框 15">
            <a:extLst>
              <a:ext uri="{FF2B5EF4-FFF2-40B4-BE49-F238E27FC236}">
                <a16:creationId xmlns:a16="http://schemas.microsoft.com/office/drawing/2014/main" id="{EF92E0D8-C8F0-439E-8928-23E4EAFC7F4D}"/>
              </a:ext>
            </a:extLst>
          </p:cNvPr>
          <p:cNvSpPr txBox="1"/>
          <p:nvPr/>
        </p:nvSpPr>
        <p:spPr>
          <a:xfrm>
            <a:off x="874823" y="1240061"/>
            <a:ext cx="11243184" cy="5561732"/>
          </a:xfrm>
          <a:prstGeom prst="rect">
            <a:avLst/>
          </a:prstGeom>
          <a:noFill/>
        </p:spPr>
        <p:txBody>
          <a:bodyPr wrap="square" lIns="86376" tIns="43188" rIns="86376" bIns="43188" rtlCol="0">
            <a:spAutoFit/>
          </a:bodyPr>
          <a:lstStyle/>
          <a:p>
            <a:pPr algn="just">
              <a:lnSpc>
                <a:spcPct val="150000"/>
              </a:lnSpc>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标志寄存器在</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位操作系统中大小是</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位的，也就是说，它可以存</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个标志。</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实际上标志寄存器并没有完全被使用，重点认识三个标志寄存器：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ZF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零标志</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溢出标志</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进位标志</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Z-Flag(</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零标志</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它可以设成</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或者</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150000"/>
              </a:lnSpc>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O-Flag(</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溢出标志</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反映有符号数加减运算是否溢出。如果运算结果超过了有符号数的表示范围，则</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置</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，否则置</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。例如：</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的值为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7FFFFFFFF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，如果你此时再给</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加</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寄存器就会被设置成</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，因为此时</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寄存器的最高有效位改变了。</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C-Flag(</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进位标志</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用于反映运算是否产生进位或借位。如果运算结果的最高位产生一个进位或借位，则</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置</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，否则置</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。例，假如某寄存器值为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FFFFFFFF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，再加上</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就会产生进位。</a:t>
            </a:r>
          </a:p>
        </p:txBody>
      </p:sp>
    </p:spTree>
    <p:extLst>
      <p:ext uri="{BB962C8B-B14F-4D97-AF65-F5344CB8AC3E}">
        <p14:creationId xmlns:p14="http://schemas.microsoft.com/office/powerpoint/2010/main" val="1241911578"/>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3E131A2-AE44-4C69-AF5D-2433FB48CD50}"/>
              </a:ext>
            </a:extLst>
          </p:cNvPr>
          <p:cNvSpPr txBox="1"/>
          <p:nvPr>
            <p:custDataLst>
              <p:tags r:id="rId2"/>
            </p:custDataLst>
          </p:nvPr>
        </p:nvSpPr>
        <p:spPr>
          <a:xfrm>
            <a:off x="1285875" y="635000"/>
            <a:ext cx="10287000" cy="2260203"/>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存储下次将要执行的指令在代码段的偏移量的是</a:t>
            </a:r>
          </a:p>
        </p:txBody>
      </p:sp>
      <p:sp>
        <p:nvSpPr>
          <p:cNvPr id="5" name="文本框 4">
            <a:extLst>
              <a:ext uri="{FF2B5EF4-FFF2-40B4-BE49-F238E27FC236}">
                <a16:creationId xmlns:a16="http://schemas.microsoft.com/office/drawing/2014/main" id="{87EC9C2E-633E-439B-BE79-2DB1F6E93BB6}"/>
              </a:ext>
            </a:extLst>
          </p:cNvPr>
          <p:cNvSpPr txBox="1"/>
          <p:nvPr>
            <p:custDataLst>
              <p:tags r:id="rId3"/>
            </p:custDataLst>
          </p:nvPr>
        </p:nvSpPr>
        <p:spPr>
          <a:xfrm>
            <a:off x="2571750" y="2938264"/>
            <a:ext cx="9001125" cy="678061"/>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EIP</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4C7B7C5F-0003-4A42-BDAF-8BDF6CBADA39}"/>
              </a:ext>
            </a:extLst>
          </p:cNvPr>
          <p:cNvSpPr txBox="1"/>
          <p:nvPr>
            <p:custDataLst>
              <p:tags r:id="rId4"/>
            </p:custDataLst>
          </p:nvPr>
        </p:nvSpPr>
        <p:spPr>
          <a:xfrm>
            <a:off x="2571750" y="3842345"/>
            <a:ext cx="9001125" cy="678061"/>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ESP</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79CBC38B-372F-4828-9A5A-29768A3886CA}"/>
              </a:ext>
            </a:extLst>
          </p:cNvPr>
          <p:cNvSpPr txBox="1"/>
          <p:nvPr>
            <p:custDataLst>
              <p:tags r:id="rId5"/>
            </p:custDataLst>
          </p:nvPr>
        </p:nvSpPr>
        <p:spPr>
          <a:xfrm>
            <a:off x="2571750" y="4746427"/>
            <a:ext cx="9001125" cy="678061"/>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EBP</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43ABC47A-706B-4A8C-ADDE-8F3177E174F6}"/>
              </a:ext>
            </a:extLst>
          </p:cNvPr>
          <p:cNvSpPr txBox="1"/>
          <p:nvPr>
            <p:custDataLst>
              <p:tags r:id="rId6"/>
            </p:custDataLst>
          </p:nvPr>
        </p:nvSpPr>
        <p:spPr>
          <a:xfrm>
            <a:off x="2571750" y="5650508"/>
            <a:ext cx="9001125" cy="678061"/>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EIR</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3D7568A4-3F9B-4D90-B13F-18535E643226}"/>
              </a:ext>
            </a:extLst>
          </p:cNvPr>
          <p:cNvSpPr>
            <a:spLocks noChangeAspect="1"/>
          </p:cNvSpPr>
          <p:nvPr>
            <p:custDataLst>
              <p:tags r:id="rId7"/>
            </p:custDataLst>
          </p:nvPr>
        </p:nvSpPr>
        <p:spPr>
          <a:xfrm>
            <a:off x="1657588" y="3006070"/>
            <a:ext cx="542449" cy="542449"/>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4530B486-5513-4CA9-A71C-4903C00AB260}"/>
              </a:ext>
            </a:extLst>
          </p:cNvPr>
          <p:cNvSpPr>
            <a:spLocks noChangeAspect="1"/>
          </p:cNvSpPr>
          <p:nvPr>
            <p:custDataLst>
              <p:tags r:id="rId8"/>
            </p:custDataLst>
          </p:nvPr>
        </p:nvSpPr>
        <p:spPr>
          <a:xfrm>
            <a:off x="1657588" y="3910151"/>
            <a:ext cx="542449" cy="542449"/>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A5DC9E12-6C2E-4289-A0DF-1CD3E9AF742E}"/>
              </a:ext>
            </a:extLst>
          </p:cNvPr>
          <p:cNvSpPr>
            <a:spLocks noChangeAspect="1"/>
          </p:cNvSpPr>
          <p:nvPr>
            <p:custDataLst>
              <p:tags r:id="rId9"/>
            </p:custDataLst>
          </p:nvPr>
        </p:nvSpPr>
        <p:spPr>
          <a:xfrm>
            <a:off x="1657588" y="4814233"/>
            <a:ext cx="542449" cy="542448"/>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B4C6F9CE-D66C-454A-ADEB-1F54A944E84E}"/>
              </a:ext>
            </a:extLst>
          </p:cNvPr>
          <p:cNvSpPr>
            <a:spLocks noChangeAspect="1"/>
          </p:cNvSpPr>
          <p:nvPr>
            <p:custDataLst>
              <p:tags r:id="rId10"/>
            </p:custDataLst>
          </p:nvPr>
        </p:nvSpPr>
        <p:spPr>
          <a:xfrm>
            <a:off x="1657588" y="5718314"/>
            <a:ext cx="542449" cy="542448"/>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585FB123-3C2D-47AD-957C-6AC0B8836FD5}"/>
              </a:ext>
            </a:extLst>
          </p:cNvPr>
          <p:cNvSpPr/>
          <p:nvPr>
            <p:custDataLst>
              <p:tags r:id="rId11"/>
            </p:custDataLst>
          </p:nvPr>
        </p:nvSpPr>
        <p:spPr>
          <a:xfrm>
            <a:off x="9403080" y="6554589"/>
            <a:ext cx="1627347" cy="433959"/>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85027E67-505E-4BA7-9863-DB51157F8427}"/>
              </a:ext>
            </a:extLst>
          </p:cNvPr>
          <p:cNvGrpSpPr/>
          <p:nvPr>
            <p:custDataLst>
              <p:tags r:id="rId12"/>
            </p:custDataLst>
          </p:nvPr>
        </p:nvGrpSpPr>
        <p:grpSpPr>
          <a:xfrm>
            <a:off x="0" y="0"/>
            <a:ext cx="12858750" cy="635000"/>
            <a:chOff x="0" y="0"/>
            <a:chExt cx="12858750" cy="635000"/>
          </a:xfrm>
        </p:grpSpPr>
        <p:sp>
          <p:nvSpPr>
            <p:cNvPr id="14" name="TitleBackground">
              <a:extLst>
                <a:ext uri="{FF2B5EF4-FFF2-40B4-BE49-F238E27FC236}">
                  <a16:creationId xmlns:a16="http://schemas.microsoft.com/office/drawing/2014/main" id="{25540622-FB34-426E-B1F1-FE928E5532C5}"/>
                </a:ext>
              </a:extLst>
            </p:cNvPr>
            <p:cNvSpPr/>
            <p:nvPr>
              <p:custDataLst>
                <p:tags r:id="rId14"/>
              </p:custDataLst>
            </p:nvPr>
          </p:nvSpPr>
          <p:spPr>
            <a:xfrm>
              <a:off x="0" y="0"/>
              <a:ext cx="1285875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CBB3A159-732D-442A-B63B-3C4A1D05F5CD}"/>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D768A596-2C50-46E1-9013-A703B4D05B2D}"/>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E59D9DF6-D306-4CF2-9E28-68E87A7B64C3}"/>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E2546A3A-266D-4F44-8C04-854529E1EA5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1309350" y="63500"/>
            <a:ext cx="1422400" cy="508000"/>
          </a:xfrm>
          <a:prstGeom prst="rect">
            <a:avLst/>
          </a:prstGeom>
        </p:spPr>
      </p:pic>
    </p:spTree>
    <p:custDataLst>
      <p:tags r:id="rId1"/>
    </p:custDataLst>
    <p:extLst>
      <p:ext uri="{BB962C8B-B14F-4D97-AF65-F5344CB8AC3E}">
        <p14:creationId xmlns:p14="http://schemas.microsoft.com/office/powerpoint/2010/main" val="1275589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843555" y="231949"/>
            <a:ext cx="11346460" cy="4396091"/>
          </a:xfrm>
          <a:prstGeom prst="rect">
            <a:avLst/>
          </a:prstGeom>
          <a:noFill/>
        </p:spPr>
        <p:txBody>
          <a:bodyPr wrap="square" lIns="86376" tIns="43188" rIns="86376" bIns="43188" rtlCol="0">
            <a:spAutoFit/>
          </a:bodyPr>
          <a:lstStyle/>
          <a:p>
            <a:b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在任何操作系统中，高级语言写出的程序经过编译链接，都会形成一个可执行文件。每个可执行文件包含了二进制级别的机器代码，将被装载到内存的</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代码区</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b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处理器将到内存的</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代码区</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一条一条地取出指令和操作数，并送入算术逻辑单元进行运算；</a:t>
            </a:r>
            <a:b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如果代码中请求开辟动态内存，则会在内存的</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堆区</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分配一块大小合适的区域返回给代码区的代码使用；</a:t>
            </a:r>
            <a:b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当函数调用发生时，函数的调用关系等信息会动态地保存在内存的</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栈区</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，以供处理器在执行完备调用函数的代码时，返回母函数。 </a:t>
            </a:r>
          </a:p>
        </p:txBody>
      </p:sp>
      <p:pic>
        <p:nvPicPr>
          <p:cNvPr id="6" name="图片 5">
            <a:extLst>
              <a:ext uri="{FF2B5EF4-FFF2-40B4-BE49-F238E27FC236}">
                <a16:creationId xmlns:a16="http://schemas.microsoft.com/office/drawing/2014/main" id="{22EF397E-DEB4-4074-BC0D-AC39CE441DFD}"/>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4242"/>
          <a:stretch/>
        </p:blipFill>
        <p:spPr>
          <a:xfrm>
            <a:off x="2972991" y="4906605"/>
            <a:ext cx="3280271" cy="2094096"/>
          </a:xfrm>
          <a:prstGeom prst="rect">
            <a:avLst/>
          </a:prstGeom>
        </p:spPr>
      </p:pic>
      <p:pic>
        <p:nvPicPr>
          <p:cNvPr id="3" name="图片 2">
            <a:extLst>
              <a:ext uri="{FF2B5EF4-FFF2-40B4-BE49-F238E27FC236}">
                <a16:creationId xmlns:a16="http://schemas.microsoft.com/office/drawing/2014/main" id="{DAD4344C-7AA2-4BBF-A6AE-8D485A7F9A4D}"/>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4183"/>
          <a:stretch/>
        </p:blipFill>
        <p:spPr>
          <a:xfrm>
            <a:off x="7437487" y="4906605"/>
            <a:ext cx="3714558" cy="2007753"/>
          </a:xfrm>
          <a:prstGeom prst="rect">
            <a:avLst/>
          </a:prstGeom>
        </p:spPr>
      </p:pic>
    </p:spTree>
    <p:extLst>
      <p:ext uri="{BB962C8B-B14F-4D97-AF65-F5344CB8AC3E}">
        <p14:creationId xmlns:p14="http://schemas.microsoft.com/office/powerpoint/2010/main" val="383597992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72791" y="808013"/>
            <a:ext cx="11346460" cy="1480806"/>
          </a:xfrm>
          <a:prstGeom prst="rect">
            <a:avLst/>
          </a:prstGeom>
          <a:noFill/>
        </p:spPr>
        <p:txBody>
          <a:bodyPr wrap="square" lIns="86376" tIns="43188" rIns="86376" bIns="43188" rtlCol="0">
            <a:spAutoFit/>
          </a:bodyPr>
          <a:lstStyle/>
          <a:p>
            <a:pPr>
              <a:lnSpc>
                <a:spcPct val="13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进程内存的精确组织形式依赖于操作系统、编译器、链接器以及载入器，不同操作系统有不同的内存组织形式。下图展示了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UNIX</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Win32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可能的进程内存组织形式，虽然次序有差异，但整体上还是按上述四类内存进行组织。</a:t>
            </a:r>
          </a:p>
        </p:txBody>
      </p:sp>
      <p:sp>
        <p:nvSpPr>
          <p:cNvPr id="2" name="Rectangle 2"/>
          <p:cNvSpPr>
            <a:spLocks noChangeArrowheads="1"/>
          </p:cNvSpPr>
          <p:nvPr/>
        </p:nvSpPr>
        <p:spPr bwMode="auto">
          <a:xfrm>
            <a:off x="1748855" y="2320181"/>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637818526"/>
              </p:ext>
            </p:extLst>
          </p:nvPr>
        </p:nvGraphicFramePr>
        <p:xfrm>
          <a:off x="1820863" y="2680221"/>
          <a:ext cx="9523234" cy="4032448"/>
        </p:xfrm>
        <a:graphic>
          <a:graphicData uri="http://schemas.openxmlformats.org/presentationml/2006/ole">
            <mc:AlternateContent xmlns:mc="http://schemas.openxmlformats.org/markup-compatibility/2006">
              <mc:Choice xmlns:v="urn:schemas-microsoft-com:vml" Requires="v">
                <p:oleObj spid="_x0000_s3145" name="Visio" r:id="rId4" imgW="7277322" imgH="3081370" progId="Visio.Drawing.15">
                  <p:embed/>
                </p:oleObj>
              </mc:Choice>
              <mc:Fallback>
                <p:oleObj name="Visio" r:id="rId4" imgW="7277322" imgH="308137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0863" y="2680221"/>
                        <a:ext cx="9523234" cy="4032448"/>
                      </a:xfrm>
                      <a:prstGeom prst="rect">
                        <a:avLst/>
                      </a:prstGeom>
                      <a:noFill/>
                    </p:spPr>
                  </p:pic>
                </p:oleObj>
              </mc:Fallback>
            </mc:AlternateContent>
          </a:graphicData>
        </a:graphic>
      </p:graphicFrame>
    </p:spTree>
    <p:extLst>
      <p:ext uri="{BB962C8B-B14F-4D97-AF65-F5344CB8AC3E}">
        <p14:creationId xmlns:p14="http://schemas.microsoft.com/office/powerpoint/2010/main" val="1727827895"/>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616798" y="837929"/>
            <a:ext cx="362515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846074" y="837929"/>
              <a:ext cx="1166603"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堆区和栈区</a:t>
              </a:r>
            </a:p>
          </p:txBody>
        </p:sp>
      </p:grpSp>
      <p:sp>
        <p:nvSpPr>
          <p:cNvPr id="30" name="文本框 29">
            <a:extLst>
              <a:ext uri="{FF2B5EF4-FFF2-40B4-BE49-F238E27FC236}">
                <a16:creationId xmlns:a16="http://schemas.microsoft.com/office/drawing/2014/main" id="{E26E5F43-1E66-4C44-BA9C-8774F5CBCAAB}"/>
              </a:ext>
            </a:extLst>
          </p:cNvPr>
          <p:cNvSpPr txBox="1"/>
          <p:nvPr/>
        </p:nvSpPr>
        <p:spPr>
          <a:xfrm>
            <a:off x="956767" y="2968253"/>
            <a:ext cx="5616624" cy="2921009"/>
          </a:xfrm>
          <a:prstGeom prst="rect">
            <a:avLst/>
          </a:prstGeom>
          <a:noFill/>
          <a:ln>
            <a:solidFill>
              <a:schemeClr val="tx1"/>
            </a:solidFill>
          </a:ln>
        </p:spPr>
        <p:txBody>
          <a:bodyPr wrap="square" lIns="86376" tIns="43188" rIns="86376" bIns="43188" rtlCol="0">
            <a:spAutoFit/>
          </a:bodyPr>
          <a:lstStyle/>
          <a:p>
            <a:pPr algn="just">
              <a:lnSpc>
                <a:spcPct val="130000"/>
              </a:lnSpc>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栈（</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stack</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）区主要存储函数运行时的局部变量、数组等</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。栈变量在使用时不需要额外的申请操作，系统栈会根据函数中的变量声明自动为其预留内存空间；同样，栈变量的释放也无需程序员参与，由系统栈跟随函数调用的结束自动回收。</a:t>
            </a:r>
          </a:p>
        </p:txBody>
      </p:sp>
      <p:sp>
        <p:nvSpPr>
          <p:cNvPr id="14" name="文本框 13">
            <a:extLst>
              <a:ext uri="{FF2B5EF4-FFF2-40B4-BE49-F238E27FC236}">
                <a16:creationId xmlns:a16="http://schemas.microsoft.com/office/drawing/2014/main" id="{E26E5F43-1E66-4C44-BA9C-8774F5CBCAAB}"/>
              </a:ext>
            </a:extLst>
          </p:cNvPr>
          <p:cNvSpPr txBox="1"/>
          <p:nvPr/>
        </p:nvSpPr>
        <p:spPr>
          <a:xfrm>
            <a:off x="6933431" y="2968253"/>
            <a:ext cx="5146015" cy="2921009"/>
          </a:xfrm>
          <a:prstGeom prst="rect">
            <a:avLst/>
          </a:prstGeom>
          <a:noFill/>
          <a:ln>
            <a:solidFill>
              <a:schemeClr val="tx1"/>
            </a:solidFill>
          </a:ln>
        </p:spPr>
        <p:txBody>
          <a:bodyPr wrap="square" lIns="86376" tIns="43188" rIns="86376" bIns="43188" rtlCol="0">
            <a:spAutoFit/>
          </a:bodyPr>
          <a:lstStyle/>
          <a:p>
            <a:pPr algn="just">
              <a:lnSpc>
                <a:spcPct val="13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栈区是向</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低地址扩展</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的数据结构，是一种</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先入后出</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的特殊结构。栈顶的地址和栈的最大容量是系统预先规定好的，在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下，栈的默认大小是</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2M</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，如果申请的空间超过栈的剩余空间时，将提示溢出。</a:t>
            </a:r>
          </a:p>
        </p:txBody>
      </p:sp>
      <p:sp>
        <p:nvSpPr>
          <p:cNvPr id="7" name="矩形 6"/>
          <p:cNvSpPr/>
          <p:nvPr/>
        </p:nvSpPr>
        <p:spPr>
          <a:xfrm>
            <a:off x="1640843" y="2104157"/>
            <a:ext cx="9865096" cy="461665"/>
          </a:xfrm>
          <a:prstGeom prst="rect">
            <a:avLst/>
          </a:prstGeom>
        </p:spPr>
        <p:txBody>
          <a:bodyPr wrap="square">
            <a:spAutoFit/>
          </a:bodyPr>
          <a:lstStyle/>
          <a:p>
            <a:r>
              <a:rPr lang="zh-CN"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程序在执行的过程需要两种不同类型的内存来协同配合，即栈区和堆区。</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676563"/>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616798" y="837929"/>
            <a:ext cx="362515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846074" y="837929"/>
              <a:ext cx="1166603"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堆区和栈区</a:t>
              </a:r>
            </a:p>
          </p:txBody>
        </p:sp>
      </p:grpSp>
      <p:sp>
        <p:nvSpPr>
          <p:cNvPr id="30" name="文本框 29">
            <a:extLst>
              <a:ext uri="{FF2B5EF4-FFF2-40B4-BE49-F238E27FC236}">
                <a16:creationId xmlns:a16="http://schemas.microsoft.com/office/drawing/2014/main" id="{E26E5F43-1E66-4C44-BA9C-8774F5CBCAAB}"/>
              </a:ext>
            </a:extLst>
          </p:cNvPr>
          <p:cNvSpPr txBox="1"/>
          <p:nvPr/>
        </p:nvSpPr>
        <p:spPr>
          <a:xfrm>
            <a:off x="956767" y="3040261"/>
            <a:ext cx="5616624" cy="2440877"/>
          </a:xfrm>
          <a:prstGeom prst="rect">
            <a:avLst/>
          </a:prstGeom>
          <a:noFill/>
          <a:ln>
            <a:solidFill>
              <a:schemeClr val="tx1"/>
            </a:solidFill>
          </a:ln>
        </p:spPr>
        <p:txBody>
          <a:bodyPr wrap="square" lIns="86376" tIns="43188" rIns="86376" bIns="43188" rtlCol="0">
            <a:spAutoFit/>
          </a:bodyPr>
          <a:lstStyle/>
          <a:p>
            <a:pPr algn="just">
              <a:lnSpc>
                <a:spcPct val="130000"/>
              </a:lnSpc>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堆（</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heap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）区是一种程序运行时动态分配的内存。</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所谓动态，就是说所需内存的大小在程序设计时不能预先确定或者内存过大无法在栈区分配，需要在程序运行的时候参考用户的反馈。</a:t>
            </a:r>
          </a:p>
        </p:txBody>
      </p:sp>
      <p:sp>
        <p:nvSpPr>
          <p:cNvPr id="14" name="文本框 13">
            <a:extLst>
              <a:ext uri="{FF2B5EF4-FFF2-40B4-BE49-F238E27FC236}">
                <a16:creationId xmlns:a16="http://schemas.microsoft.com/office/drawing/2014/main" id="{E26E5F43-1E66-4C44-BA9C-8774F5CBCAAB}"/>
              </a:ext>
            </a:extLst>
          </p:cNvPr>
          <p:cNvSpPr txBox="1"/>
          <p:nvPr/>
        </p:nvSpPr>
        <p:spPr>
          <a:xfrm>
            <a:off x="6933431" y="3040261"/>
            <a:ext cx="5146015" cy="2440877"/>
          </a:xfrm>
          <a:prstGeom prst="rect">
            <a:avLst/>
          </a:prstGeom>
          <a:noFill/>
          <a:ln>
            <a:solidFill>
              <a:schemeClr val="tx1"/>
            </a:solidFill>
          </a:ln>
        </p:spPr>
        <p:txBody>
          <a:bodyPr wrap="square" lIns="86376" tIns="43188" rIns="86376" bIns="43188" rtlCol="0">
            <a:spAutoFit/>
          </a:bodyPr>
          <a:lstStyle/>
          <a:p>
            <a:pPr algn="just">
              <a:lnSpc>
                <a:spcPct val="13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堆区在使用的时候需要程序员</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使用专有的函数进行申请</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语言的</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malloc</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语言的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new</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函数等。它是</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向高地址扩展的数据结构，堆的大小受限于计算机的虚拟内存</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7" name="矩形 6"/>
          <p:cNvSpPr/>
          <p:nvPr/>
        </p:nvSpPr>
        <p:spPr>
          <a:xfrm>
            <a:off x="1640843" y="2104157"/>
            <a:ext cx="9865096" cy="461665"/>
          </a:xfrm>
          <a:prstGeom prst="rect">
            <a:avLst/>
          </a:prstGeom>
        </p:spPr>
        <p:txBody>
          <a:bodyPr wrap="square">
            <a:spAutoFit/>
          </a:bodyPr>
          <a:lstStyle/>
          <a:p>
            <a:r>
              <a:rPr lang="zh-CN"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程序在执行的过程需要两种不同类型的内存来协同配合，即栈区和堆区。</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4640847"/>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堆区和栈区的区别</a:t>
              </a:r>
            </a:p>
          </p:txBody>
        </p:sp>
      </p:grpSp>
      <p:sp>
        <p:nvSpPr>
          <p:cNvPr id="21" name="íṡľíḍè-Rectangle 17">
            <a:extLst>
              <a:ext uri="{FF2B5EF4-FFF2-40B4-BE49-F238E27FC236}">
                <a16:creationId xmlns:a16="http://schemas.microsoft.com/office/drawing/2014/main" id="{DF16C0EE-F047-4513-ABE9-3621ABC453F7}"/>
              </a:ext>
            </a:extLst>
          </p:cNvPr>
          <p:cNvSpPr/>
          <p:nvPr/>
        </p:nvSpPr>
        <p:spPr>
          <a:xfrm>
            <a:off x="1424819" y="2400261"/>
            <a:ext cx="10189132" cy="1724149"/>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Arial"/>
                <a:ea typeface="微软雅黑"/>
              </a:rPr>
              <a:t>栈：由系统自动分配。例如，声明一个局部变量</a:t>
            </a:r>
            <a:r>
              <a:rPr lang="en-US" altLang="zh-CN" sz="2400" kern="0" dirty="0">
                <a:solidFill>
                  <a:schemeClr val="tx1">
                    <a:lumMod val="75000"/>
                    <a:lumOff val="25000"/>
                  </a:schemeClr>
                </a:solidFill>
                <a:latin typeface="Arial"/>
                <a:ea typeface="微软雅黑"/>
              </a:rPr>
              <a:t>int b</a:t>
            </a:r>
            <a:r>
              <a:rPr lang="zh-CN" altLang="en-US" sz="2400" kern="0" dirty="0">
                <a:solidFill>
                  <a:schemeClr val="tx1">
                    <a:lumMod val="75000"/>
                    <a:lumOff val="25000"/>
                  </a:schemeClr>
                </a:solidFill>
                <a:latin typeface="Arial"/>
                <a:ea typeface="微软雅黑"/>
              </a:rPr>
              <a:t>，系统自动在栈中为</a:t>
            </a:r>
            <a:r>
              <a:rPr lang="en-US" altLang="zh-CN" sz="2400" kern="0" dirty="0">
                <a:solidFill>
                  <a:schemeClr val="tx1">
                    <a:lumMod val="75000"/>
                    <a:lumOff val="25000"/>
                  </a:schemeClr>
                </a:solidFill>
                <a:latin typeface="Arial"/>
                <a:ea typeface="微软雅黑"/>
              </a:rPr>
              <a:t>b</a:t>
            </a:r>
            <a:r>
              <a:rPr lang="zh-CN" altLang="en-US" sz="2400" kern="0" dirty="0">
                <a:solidFill>
                  <a:schemeClr val="tx1">
                    <a:lumMod val="75000"/>
                    <a:lumOff val="25000"/>
                  </a:schemeClr>
                </a:solidFill>
                <a:latin typeface="Arial"/>
                <a:ea typeface="微软雅黑"/>
              </a:rPr>
              <a:t>开辟空间。</a:t>
            </a:r>
            <a:br>
              <a:rPr lang="zh-CN" altLang="en-US" sz="2400" kern="0" dirty="0">
                <a:solidFill>
                  <a:schemeClr val="tx1">
                    <a:lumMod val="75000"/>
                    <a:lumOff val="25000"/>
                  </a:schemeClr>
                </a:solidFill>
                <a:latin typeface="Arial"/>
                <a:ea typeface="微软雅黑"/>
              </a:rPr>
            </a:br>
            <a:r>
              <a:rPr lang="zh-CN" altLang="en-US" sz="2400" kern="0" dirty="0">
                <a:solidFill>
                  <a:schemeClr val="tx1">
                    <a:lumMod val="75000"/>
                    <a:lumOff val="25000"/>
                  </a:schemeClr>
                </a:solidFill>
                <a:latin typeface="Arial"/>
                <a:ea typeface="微软雅黑"/>
              </a:rPr>
              <a:t>堆：需要程序员自己申请，并指明大小，在</a:t>
            </a:r>
            <a:r>
              <a:rPr lang="en-US" altLang="zh-CN" sz="2400" kern="0" dirty="0">
                <a:solidFill>
                  <a:schemeClr val="tx1">
                    <a:lumMod val="75000"/>
                    <a:lumOff val="25000"/>
                  </a:schemeClr>
                </a:solidFill>
                <a:latin typeface="Arial"/>
                <a:ea typeface="微软雅黑"/>
              </a:rPr>
              <a:t>c</a:t>
            </a:r>
            <a:r>
              <a:rPr lang="zh-CN" altLang="en-US" sz="2400" kern="0" dirty="0">
                <a:solidFill>
                  <a:schemeClr val="tx1">
                    <a:lumMod val="75000"/>
                    <a:lumOff val="25000"/>
                  </a:schemeClr>
                </a:solidFill>
                <a:latin typeface="Arial"/>
                <a:ea typeface="微软雅黑"/>
              </a:rPr>
              <a:t>中</a:t>
            </a:r>
            <a:r>
              <a:rPr lang="en-US" altLang="zh-CN" sz="2400" kern="0" dirty="0">
                <a:solidFill>
                  <a:schemeClr val="tx1">
                    <a:lumMod val="75000"/>
                    <a:lumOff val="25000"/>
                  </a:schemeClr>
                </a:solidFill>
                <a:latin typeface="Arial"/>
                <a:ea typeface="微软雅黑"/>
              </a:rPr>
              <a:t>malloc</a:t>
            </a:r>
            <a:r>
              <a:rPr lang="zh-CN" altLang="en-US" sz="2400" kern="0" dirty="0">
                <a:solidFill>
                  <a:schemeClr val="tx1">
                    <a:lumMod val="75000"/>
                    <a:lumOff val="25000"/>
                  </a:schemeClr>
                </a:solidFill>
                <a:latin typeface="Arial"/>
                <a:ea typeface="微软雅黑"/>
              </a:rPr>
              <a:t>函数，如</a:t>
            </a:r>
            <a:endParaRPr lang="en-US" altLang="zh-CN" sz="2400" kern="0" dirty="0">
              <a:solidFill>
                <a:schemeClr val="tx1">
                  <a:lumMod val="75000"/>
                  <a:lumOff val="25000"/>
                </a:schemeClr>
              </a:solidFill>
              <a:latin typeface="Arial"/>
              <a:ea typeface="微软雅黑"/>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kern="0" dirty="0">
                <a:solidFill>
                  <a:schemeClr val="tx1">
                    <a:lumMod val="75000"/>
                    <a:lumOff val="25000"/>
                  </a:schemeClr>
                </a:solidFill>
                <a:latin typeface="Arial"/>
                <a:ea typeface="微软雅黑"/>
              </a:rPr>
              <a:t>p1 = (char *)malloc(10)</a:t>
            </a:r>
            <a:r>
              <a:rPr lang="zh-CN" altLang="en-US" sz="2400" kern="0" dirty="0">
                <a:solidFill>
                  <a:schemeClr val="tx1">
                    <a:lumMod val="75000"/>
                    <a:lumOff val="25000"/>
                  </a:schemeClr>
                </a:solidFill>
                <a:latin typeface="Arial"/>
                <a:ea typeface="微软雅黑"/>
              </a:rPr>
              <a:t>。 </a:t>
            </a:r>
            <a:endParaRPr kumimoji="0" sz="24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18" name="íṡľíḍè-Rectangle 17">
            <a:extLst>
              <a:ext uri="{FF2B5EF4-FFF2-40B4-BE49-F238E27FC236}">
                <a16:creationId xmlns:a16="http://schemas.microsoft.com/office/drawing/2014/main" id="{95947858-2762-4BDD-87C5-A75A77F7048B}"/>
              </a:ext>
            </a:extLst>
          </p:cNvPr>
          <p:cNvSpPr/>
          <p:nvPr/>
        </p:nvSpPr>
        <p:spPr>
          <a:xfrm>
            <a:off x="1424819" y="1816125"/>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kern="0" dirty="0">
                <a:solidFill>
                  <a:prstClr val="white"/>
                </a:solidFill>
                <a:latin typeface="Arial"/>
                <a:ea typeface="微软雅黑"/>
              </a:rPr>
              <a:t>申请方式</a:t>
            </a:r>
            <a:endParaRPr kumimoji="0" sz="2400" b="0" i="0" u="none" strike="noStrike" kern="0" cap="none" spc="0" normalizeH="0" baseline="0" noProof="0" dirty="0">
              <a:ln>
                <a:noFill/>
              </a:ln>
              <a:solidFill>
                <a:prstClr val="white"/>
              </a:solidFill>
              <a:effectLst/>
              <a:uLnTx/>
              <a:uFillTx/>
              <a:latin typeface="Arial"/>
              <a:ea typeface="微软雅黑"/>
            </a:endParaRPr>
          </a:p>
        </p:txBody>
      </p:sp>
      <p:sp>
        <p:nvSpPr>
          <p:cNvPr id="22" name="íṡľíḍè-Rectangle 17">
            <a:extLst>
              <a:ext uri="{FF2B5EF4-FFF2-40B4-BE49-F238E27FC236}">
                <a16:creationId xmlns:a16="http://schemas.microsoft.com/office/drawing/2014/main" id="{2B3CFB2C-5281-4F62-9C80-76D4A8EE959C}"/>
              </a:ext>
            </a:extLst>
          </p:cNvPr>
          <p:cNvSpPr/>
          <p:nvPr/>
        </p:nvSpPr>
        <p:spPr>
          <a:xfrm>
            <a:off x="1424819" y="4920541"/>
            <a:ext cx="10189132" cy="1724153"/>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Arial"/>
                <a:ea typeface="微软雅黑"/>
              </a:rPr>
              <a:t>栈由系统自动分配，速度较快，但程序员是无法控制的。 </a:t>
            </a:r>
            <a:br>
              <a:rPr lang="zh-CN" altLang="en-US" sz="2400" kern="0" dirty="0">
                <a:solidFill>
                  <a:schemeClr val="tx1">
                    <a:lumMod val="75000"/>
                    <a:lumOff val="25000"/>
                  </a:schemeClr>
                </a:solidFill>
                <a:latin typeface="Arial"/>
                <a:ea typeface="微软雅黑"/>
              </a:rPr>
            </a:br>
            <a:r>
              <a:rPr lang="zh-CN" altLang="en-US" sz="2400" kern="0" dirty="0">
                <a:solidFill>
                  <a:schemeClr val="tx1">
                    <a:lumMod val="75000"/>
                    <a:lumOff val="25000"/>
                  </a:schemeClr>
                </a:solidFill>
                <a:latin typeface="Arial"/>
                <a:ea typeface="微软雅黑"/>
              </a:rPr>
              <a:t>堆是由程序员分配的内存，一般速度比较慢，而且容易产生内存碎片，不过用起来方便。</a:t>
            </a:r>
            <a:endParaRPr kumimoji="0" sz="24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23" name="íṡľíḍè-Rectangle 17">
            <a:extLst>
              <a:ext uri="{FF2B5EF4-FFF2-40B4-BE49-F238E27FC236}">
                <a16:creationId xmlns:a16="http://schemas.microsoft.com/office/drawing/2014/main" id="{A5CAADFC-AF19-403A-8FDD-4CC67175A35D}"/>
              </a:ext>
            </a:extLst>
          </p:cNvPr>
          <p:cNvSpPr/>
          <p:nvPr/>
        </p:nvSpPr>
        <p:spPr>
          <a:xfrm>
            <a:off x="1424819" y="4336405"/>
            <a:ext cx="2990900"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kern="0" dirty="0">
                <a:solidFill>
                  <a:prstClr val="white"/>
                </a:solidFill>
                <a:latin typeface="Arial"/>
                <a:ea typeface="微软雅黑"/>
              </a:rPr>
              <a:t>申请效率 </a:t>
            </a:r>
            <a:endParaRPr kumimoji="0" sz="2400" b="0" i="0" u="none" strike="noStrike" kern="0" cap="none" spc="0" normalizeH="0" baseline="0" noProof="0" dirty="0">
              <a:ln>
                <a:noFill/>
              </a:ln>
              <a:solidFill>
                <a:prstClr val="white"/>
              </a:solidFill>
              <a:effectLst/>
              <a:uLnTx/>
              <a:uFillTx/>
              <a:latin typeface="Arial"/>
              <a:ea typeface="微软雅黑"/>
            </a:endParaRPr>
          </a:p>
        </p:txBody>
      </p:sp>
    </p:spTree>
    <p:extLst>
      <p:ext uri="{BB962C8B-B14F-4D97-AF65-F5344CB8AC3E}">
        <p14:creationId xmlns:p14="http://schemas.microsoft.com/office/powerpoint/2010/main" val="3423802762"/>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decel="6000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0-#ppt_w/2"/>
                                          </p:val>
                                        </p:tav>
                                        <p:tav tm="100000">
                                          <p:val>
                                            <p:strVal val="#ppt_x"/>
                                          </p:val>
                                        </p:tav>
                                      </p:tavLst>
                                    </p:anim>
                                    <p:anim calcmode="lin" valueType="num">
                                      <p:cBhvr additive="base">
                                        <p:cTn id="13" dur="500" fill="hold"/>
                                        <p:tgtEl>
                                          <p:spTgt spid="18"/>
                                        </p:tgtEl>
                                        <p:attrNameLst>
                                          <p:attrName>ppt_y</p:attrName>
                                        </p:attrNameLst>
                                      </p:cBhvr>
                                      <p:tavLst>
                                        <p:tav tm="0">
                                          <p:val>
                                            <p:strVal val="#ppt_y"/>
                                          </p:val>
                                        </p:tav>
                                        <p:tav tm="100000">
                                          <p:val>
                                            <p:strVal val="#ppt_y"/>
                                          </p:val>
                                        </p:tav>
                                      </p:tavLst>
                                    </p:anim>
                                  </p:childTnLst>
                                </p:cTn>
                              </p:par>
                              <p:par>
                                <p:cTn id="14" presetID="2" presetClass="entr" presetSubtype="2" decel="6000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additive="base">
                                        <p:cTn id="16" dur="500" fill="hold"/>
                                        <p:tgtEl>
                                          <p:spTgt spid="21"/>
                                        </p:tgtEl>
                                        <p:attrNameLst>
                                          <p:attrName>ppt_x</p:attrName>
                                        </p:attrNameLst>
                                      </p:cBhvr>
                                      <p:tavLst>
                                        <p:tav tm="0">
                                          <p:val>
                                            <p:strVal val="1+#ppt_w/2"/>
                                          </p:val>
                                        </p:tav>
                                        <p:tav tm="100000">
                                          <p:val>
                                            <p:strVal val="#ppt_x"/>
                                          </p:val>
                                        </p:tav>
                                      </p:tavLst>
                                    </p:anim>
                                    <p:anim calcmode="lin" valueType="num">
                                      <p:cBhvr additive="base">
                                        <p:cTn id="17"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decel="6000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0-#ppt_w/2"/>
                                          </p:val>
                                        </p:tav>
                                        <p:tav tm="100000">
                                          <p:val>
                                            <p:strVal val="#ppt_x"/>
                                          </p:val>
                                        </p:tav>
                                      </p:tavLst>
                                    </p:anim>
                                    <p:anim calcmode="lin" valueType="num">
                                      <p:cBhvr additive="base">
                                        <p:cTn id="23" dur="500" fill="hold"/>
                                        <p:tgtEl>
                                          <p:spTgt spid="23"/>
                                        </p:tgtEl>
                                        <p:attrNameLst>
                                          <p:attrName>ppt_y</p:attrName>
                                        </p:attrNameLst>
                                      </p:cBhvr>
                                      <p:tavLst>
                                        <p:tav tm="0">
                                          <p:val>
                                            <p:strVal val="#ppt_y"/>
                                          </p:val>
                                        </p:tav>
                                        <p:tav tm="100000">
                                          <p:val>
                                            <p:strVal val="#ppt_y"/>
                                          </p:val>
                                        </p:tav>
                                      </p:tavLst>
                                    </p:anim>
                                  </p:childTnLst>
                                </p:cTn>
                              </p:par>
                              <p:par>
                                <p:cTn id="24" presetID="2" presetClass="entr" presetSubtype="2" decel="6000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fill="hold"/>
                                        <p:tgtEl>
                                          <p:spTgt spid="22"/>
                                        </p:tgtEl>
                                        <p:attrNameLst>
                                          <p:attrName>ppt_x</p:attrName>
                                        </p:attrNameLst>
                                      </p:cBhvr>
                                      <p:tavLst>
                                        <p:tav tm="0">
                                          <p:val>
                                            <p:strVal val="1+#ppt_w/2"/>
                                          </p:val>
                                        </p:tav>
                                        <p:tav tm="100000">
                                          <p:val>
                                            <p:strVal val="#ppt_x"/>
                                          </p:val>
                                        </p:tav>
                                      </p:tavLst>
                                    </p:anim>
                                    <p:anim calcmode="lin" valueType="num">
                                      <p:cBhvr additive="base">
                                        <p:cTn id="27"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22" grpId="0" animBg="1"/>
      <p:bldP spid="2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0.8"/>
</p:tagLst>
</file>

<file path=ppt/tags/tag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7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5078</Words>
  <Application>Microsoft Office PowerPoint</Application>
  <PresentationFormat>自定义</PresentationFormat>
  <Paragraphs>335</Paragraphs>
  <Slides>44</Slides>
  <Notes>37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44</vt:i4>
      </vt:variant>
    </vt:vector>
  </HeadingPairs>
  <TitlesOfParts>
    <vt:vector size="56" baseType="lpstr">
      <vt:lpstr>Microsoft Yahei</vt:lpstr>
      <vt:lpstr>Microsoft YaHei Light</vt:lpstr>
      <vt:lpstr>宋体</vt:lpstr>
      <vt:lpstr>微软雅黑</vt:lpstr>
      <vt:lpstr>Arial</vt:lpstr>
      <vt:lpstr>Calibri</vt:lpstr>
      <vt:lpstr>Calibri Light</vt:lpstr>
      <vt:lpstr>Times New Roman</vt:lpstr>
      <vt:lpstr>Wingdings</vt:lpstr>
      <vt:lpstr>Office Theme</vt:lpstr>
      <vt:lpstr>Visio</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
  <cp:revision>1</cp:revision>
  <dcterms:created xsi:type="dcterms:W3CDTF">2017-02-21T13:09:17Z</dcterms:created>
  <dcterms:modified xsi:type="dcterms:W3CDTF">2022-02-21T07:55:46Z</dcterms:modified>
</cp:coreProperties>
</file>