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79" r:id="rId4"/>
    <p:sldId id="277" r:id="rId5"/>
    <p:sldId id="257" r:id="rId6"/>
    <p:sldId id="262" r:id="rId7"/>
    <p:sldId id="263" r:id="rId8"/>
    <p:sldId id="264" r:id="rId9"/>
    <p:sldId id="265" r:id="rId10"/>
    <p:sldId id="269" r:id="rId11"/>
    <p:sldId id="270" r:id="rId12"/>
    <p:sldId id="273" r:id="rId13"/>
    <p:sldId id="278" r:id="rId14"/>
    <p:sldId id="280" r:id="rId15"/>
    <p:sldId id="281" r:id="rId16"/>
    <p:sldId id="28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7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e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56081-8B8F-462A-AF57-1603CB45DC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5B2B0-5DEB-475B-A3BC-494D5DFF74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.xml"/><Relationship Id="rId4" Type="http://schemas.openxmlformats.org/officeDocument/2006/relationships/image" Target="../media/image17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6.emf"/><Relationship Id="rId1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2.xml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4.xml"/><Relationship Id="rId7" Type="http://schemas.openxmlformats.org/officeDocument/2006/relationships/tags" Target="../tags/tag3.x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1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4" Type="http://schemas.openxmlformats.org/officeDocument/2006/relationships/image" Target="../media/image2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5.e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478211" y="1586753"/>
            <a:ext cx="9458730" cy="15370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数字</a:t>
            </a:r>
            <a:r>
              <a:rPr lang="zh-CN" altLang="en-US" sz="4000"/>
              <a:t>逻辑实验</a:t>
            </a:r>
            <a:r>
              <a:rPr lang="en-US" altLang="zh-CN" sz="4000"/>
              <a:t>2</a:t>
            </a:r>
            <a:r>
              <a:rPr lang="zh-CN" altLang="en-US" sz="4000"/>
              <a:t>：</a:t>
            </a:r>
            <a:r>
              <a:rPr lang="zh-CN" altLang="en-US" sz="4000" dirty="0"/>
              <a:t>加法器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0402" y="916623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二位并行加法器</a:t>
            </a:r>
            <a:r>
              <a:rPr lang="en-US" altLang="zh-CN" dirty="0"/>
              <a:t>BD</a:t>
            </a:r>
            <a:r>
              <a:rPr lang="zh-CN" altLang="en-US" dirty="0"/>
              <a:t>图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44370" y="1559496"/>
            <a:ext cx="6455918" cy="4381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1437" y="6925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引脚分配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72988" y="1404714"/>
            <a:ext cx="1201270" cy="363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SW0(V17)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72988" y="2027761"/>
            <a:ext cx="1201270" cy="363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SW1(V16)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4313" y="3598029"/>
            <a:ext cx="1201270" cy="363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SW2(W16)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07222" y="1404714"/>
            <a:ext cx="3182471" cy="5009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位加法器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17094" y="139927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998711" y="202232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487475" y="369308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c_out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804869" y="180006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122022" y="1805498"/>
            <a:ext cx="1201270" cy="363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LD0(U16)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6" idx="3"/>
            <a:endCxn id="10" idx="1"/>
          </p:cNvCxnSpPr>
          <p:nvPr/>
        </p:nvCxnSpPr>
        <p:spPr>
          <a:xfrm flipV="1">
            <a:off x="2474258" y="1583942"/>
            <a:ext cx="1542836" cy="2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3"/>
            <a:endCxn id="11" idx="1"/>
          </p:cNvCxnSpPr>
          <p:nvPr/>
        </p:nvCxnSpPr>
        <p:spPr>
          <a:xfrm flipV="1">
            <a:off x="2474258" y="2206989"/>
            <a:ext cx="1524453" cy="2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4" idx="3"/>
            <a:endCxn id="15" idx="1"/>
          </p:cNvCxnSpPr>
          <p:nvPr/>
        </p:nvCxnSpPr>
        <p:spPr>
          <a:xfrm>
            <a:off x="7205941" y="1984726"/>
            <a:ext cx="916081" cy="2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025922" y="359818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b0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4043987" y="406868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b1</a:t>
            </a:r>
            <a:endParaRPr lang="zh-CN" altLang="en-US" dirty="0"/>
          </a:p>
        </p:txBody>
      </p:sp>
      <p:cxnSp>
        <p:nvCxnSpPr>
          <p:cNvPr id="31" name="直接连接符 30"/>
          <p:cNvCxnSpPr>
            <a:stCxn id="40" idx="3"/>
            <a:endCxn id="25" idx="1"/>
          </p:cNvCxnSpPr>
          <p:nvPr/>
        </p:nvCxnSpPr>
        <p:spPr>
          <a:xfrm flipV="1">
            <a:off x="2395583" y="4253354"/>
            <a:ext cx="1648404" cy="2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8" idx="3"/>
            <a:endCxn id="24" idx="1"/>
          </p:cNvCxnSpPr>
          <p:nvPr/>
        </p:nvCxnSpPr>
        <p:spPr>
          <a:xfrm>
            <a:off x="2395583" y="3779976"/>
            <a:ext cx="1630339" cy="2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194313" y="4074126"/>
            <a:ext cx="1201270" cy="363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SW3(W17)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794450" y="224147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s1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8105772" y="2220451"/>
            <a:ext cx="1201270" cy="363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LD1(E19)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接连接符 51"/>
          <p:cNvCxnSpPr>
            <a:endCxn id="51" idx="1"/>
          </p:cNvCxnSpPr>
          <p:nvPr/>
        </p:nvCxnSpPr>
        <p:spPr>
          <a:xfrm>
            <a:off x="7189691" y="2399679"/>
            <a:ext cx="916081" cy="2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8224305" y="3693087"/>
            <a:ext cx="1201270" cy="363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LD2(U19)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连接符 53"/>
          <p:cNvCxnSpPr>
            <a:stCxn id="13" idx="3"/>
            <a:endCxn id="53" idx="1"/>
          </p:cNvCxnSpPr>
          <p:nvPr/>
        </p:nvCxnSpPr>
        <p:spPr>
          <a:xfrm flipV="1">
            <a:off x="7205941" y="3875034"/>
            <a:ext cx="1018364" cy="2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453266" y="4918956"/>
            <a:ext cx="45063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开关</a:t>
            </a:r>
            <a:r>
              <a:rPr lang="en-US" altLang="zh-CN" sz="2000" dirty="0"/>
              <a:t>SW0-1</a:t>
            </a:r>
            <a:r>
              <a:rPr lang="zh-CN" altLang="en-US" sz="2000" dirty="0"/>
              <a:t>表示一个二位二进制数</a:t>
            </a:r>
            <a:endParaRPr lang="en-US" altLang="zh-CN" sz="2000" dirty="0"/>
          </a:p>
          <a:p>
            <a:r>
              <a:rPr lang="zh-CN" altLang="en-US" sz="2000" dirty="0"/>
              <a:t>开关</a:t>
            </a:r>
            <a:r>
              <a:rPr lang="en-US" altLang="zh-CN" sz="2000" dirty="0"/>
              <a:t>SW2-3</a:t>
            </a:r>
            <a:r>
              <a:rPr lang="zh-CN" altLang="en-US" sz="2000" dirty="0"/>
              <a:t>表示另一个二位二进制数</a:t>
            </a:r>
            <a:endParaRPr lang="en-US" altLang="zh-CN" sz="2000" dirty="0"/>
          </a:p>
          <a:p>
            <a:r>
              <a:rPr lang="zh-CN" altLang="en-US" sz="2000" dirty="0"/>
              <a:t>灯</a:t>
            </a:r>
            <a:r>
              <a:rPr lang="en-US" altLang="zh-CN" sz="2000" dirty="0"/>
              <a:t>LD0-LD1</a:t>
            </a:r>
            <a:r>
              <a:rPr lang="zh-CN" altLang="en-US" sz="2000" dirty="0"/>
              <a:t>表示两个二进制数相加的和</a:t>
            </a:r>
            <a:endParaRPr lang="en-US" altLang="zh-CN" sz="2000" dirty="0"/>
          </a:p>
          <a:p>
            <a:r>
              <a:rPr lang="zh-CN" altLang="en-US" sz="2000" dirty="0"/>
              <a:t>灯</a:t>
            </a:r>
            <a:r>
              <a:rPr lang="en-US" altLang="zh-CN" sz="2000" dirty="0"/>
              <a:t>LD2</a:t>
            </a:r>
            <a:r>
              <a:rPr lang="zh-CN" altLang="en-US" sz="2000" dirty="0"/>
              <a:t>表示进位输出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066867" cy="4490508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 提交</a:t>
            </a:r>
            <a:r>
              <a:rPr lang="en-US" altLang="zh-CN" dirty="0"/>
              <a:t>word</a:t>
            </a:r>
            <a:r>
              <a:rPr lang="zh-CN" altLang="en-US" dirty="0"/>
              <a:t>文档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所有内容写在模板的表格中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内容较为</a:t>
            </a:r>
            <a:r>
              <a:rPr lang="zh-CN" altLang="en-US" dirty="0" smtClean="0"/>
              <a:t>简略</a:t>
            </a:r>
            <a:r>
              <a:rPr lang="zh-CN" altLang="en-US" smtClean="0"/>
              <a:t>，文件大小控制在</a:t>
            </a:r>
            <a:r>
              <a:rPr lang="en-US" altLang="zh-CN" dirty="0" smtClean="0"/>
              <a:t>1M</a:t>
            </a:r>
            <a:r>
              <a:rPr lang="zh-CN" altLang="en-US" dirty="0" smtClean="0"/>
              <a:t>以内</a:t>
            </a:r>
            <a:endParaRPr lang="en-US" altLang="zh-CN" dirty="0"/>
          </a:p>
          <a:p>
            <a:r>
              <a:rPr lang="en-US" altLang="zh-CN" dirty="0"/>
              <a:t>4 </a:t>
            </a:r>
            <a:r>
              <a:rPr lang="zh-CN" altLang="en-US" dirty="0"/>
              <a:t>排版需要注意</a:t>
            </a:r>
            <a:endParaRPr lang="en-US" altLang="zh-CN" dirty="0"/>
          </a:p>
          <a:p>
            <a:r>
              <a:rPr lang="en-US" altLang="zh-CN" dirty="0"/>
              <a:t>5 </a:t>
            </a:r>
            <a:r>
              <a:rPr lang="zh-CN" altLang="en-US" dirty="0"/>
              <a:t>要有预期结果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6 </a:t>
            </a:r>
            <a:r>
              <a:rPr lang="zh-CN" altLang="en-US" dirty="0"/>
              <a:t>邮件</a:t>
            </a:r>
            <a:r>
              <a:rPr lang="zh-CN" altLang="en-US" dirty="0" smtClean="0"/>
              <a:t>命名请一定参考实验报告要求</a:t>
            </a:r>
            <a:endParaRPr lang="en-US" altLang="zh-CN" dirty="0"/>
          </a:p>
          <a:p>
            <a:r>
              <a:rPr lang="en-US" altLang="zh-CN" dirty="0"/>
              <a:t>7 </a:t>
            </a:r>
            <a:r>
              <a:rPr lang="zh-CN" altLang="en-US" dirty="0"/>
              <a:t>按时</a:t>
            </a:r>
            <a:r>
              <a:rPr lang="zh-CN" altLang="en-US" dirty="0" smtClean="0"/>
              <a:t>提交 提交一次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附录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基本逻辑门</a:t>
            </a:r>
            <a:r>
              <a:rPr lang="en-US" altLang="zh-CN"/>
              <a:t>IP</a:t>
            </a:r>
            <a:r>
              <a:t>实例</a:t>
            </a:r>
          </a:p>
          <a:p/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392956" y="2189535"/>
          <a:ext cx="2263140" cy="467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" r:id="rId1" imgW="4292600" imgH="8813800" progId="Visio.Drawing.11">
                  <p:embed/>
                </p:oleObj>
              </mc:Choice>
              <mc:Fallback>
                <p:oleObj name="" r:id="rId1" imgW="4292600" imgH="8813800" progId="Visio.Drawing.11">
                  <p:embed/>
                  <p:pic>
                    <p:nvPicPr>
                      <p:cNvPr id="0" name="对象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92956" y="2189535"/>
                        <a:ext cx="2263140" cy="4678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/>
              <a:t>双击</a:t>
            </a:r>
            <a:r>
              <a:rPr lang="en-US" altLang="zh-CN"/>
              <a:t>IP</a:t>
            </a:r>
            <a:r>
              <a:rPr lang="zh-CN" altLang="en-US"/>
              <a:t>实例进行配置</a:t>
            </a:r>
            <a:endParaRPr lang="zh-CN" altLang="en-US"/>
          </a:p>
          <a:p>
            <a:pPr lvl="1"/>
            <a:r>
              <a:rPr lang="zh-CN" altLang="en-US" sz="1400"/>
              <a:t>与门</a:t>
            </a:r>
            <a:r>
              <a:rPr lang="en-US" altLang="zh-CN" sz="1400"/>
              <a:t>IP</a:t>
            </a:r>
            <a:r>
              <a:rPr lang="zh-CN" altLang="en-US" sz="1400"/>
              <a:t>实例</a:t>
            </a:r>
            <a:endParaRPr lang="zh-CN" altLang="en-US" sz="1400"/>
          </a:p>
          <a:p>
            <a:pPr lvl="2"/>
            <a:r>
              <a:rPr lang="en-US" altLang="zh-CN" sz="1400"/>
              <a:t>Number of Input Ports (2, 3, 4 ……)</a:t>
            </a:r>
            <a:endParaRPr lang="zh-CN" altLang="en-US" sz="1400"/>
          </a:p>
          <a:p>
            <a:endParaRPr lang="zh-CN" altLang="en-US" sz="140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545580" y="2885937"/>
          <a:ext cx="4808220" cy="3599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" r:id="rId3" imgW="10160000" imgH="7607300" progId="Visio.Drawing.11">
                  <p:embed/>
                </p:oleObj>
              </mc:Choice>
              <mc:Fallback>
                <p:oleObj name="" r:id="rId3" imgW="10160000" imgH="7607300" progId="Visio.Drawing.11">
                  <p:embed/>
                  <p:pic>
                    <p:nvPicPr>
                      <p:cNvPr id="0" name="对象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5580" y="2885937"/>
                        <a:ext cx="4808220" cy="3599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附录</a:t>
            </a:r>
            <a:r>
              <a:rPr lang="en-US" altLang="zh-CN">
                <a:sym typeface="+mn-ea"/>
              </a:rPr>
              <a:t>2</a:t>
            </a:r>
            <a:br>
              <a:rPr lang="en-US" altLang="zh-CN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55675" y="1335294"/>
            <a:ext cx="5181600" cy="4351338"/>
          </a:xfrm>
        </p:spPr>
        <p:txBody>
          <a:bodyPr/>
          <a:lstStyle/>
          <a:p>
            <a:r>
              <a:rPr>
                <a:sym typeface="+mn-ea"/>
              </a:rPr>
              <a:t>基本触发器</a:t>
            </a:r>
            <a:r>
              <a:rPr lang="en-US" altLang="zh-CN">
                <a:sym typeface="+mn-ea"/>
              </a:rPr>
              <a:t>IP</a:t>
            </a:r>
            <a:r>
              <a:rPr>
                <a:sym typeface="+mn-ea"/>
              </a:rPr>
              <a:t>实例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9662" y="1335294"/>
            <a:ext cx="5181600" cy="4351338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双击</a:t>
            </a:r>
            <a:r>
              <a:rPr lang="en-US" altLang="zh-CN" dirty="0">
                <a:sym typeface="+mn-ea"/>
              </a:rPr>
              <a:t>IP</a:t>
            </a:r>
            <a:r>
              <a:rPr lang="zh-CN" altLang="en-US" dirty="0">
                <a:sym typeface="+mn-ea"/>
              </a:rPr>
              <a:t>实例进行配置</a:t>
            </a:r>
            <a:endParaRPr lang="zh-CN" altLang="en-US" dirty="0">
              <a:sym typeface="+mn-ea"/>
            </a:endParaRPr>
          </a:p>
          <a:p>
            <a:pPr lvl="1"/>
            <a:r>
              <a:rPr lang="en-US" altLang="zh-CN" sz="1400" dirty="0"/>
              <a:t>D</a:t>
            </a:r>
            <a:r>
              <a:rPr lang="zh-CN" altLang="en-US" sz="1400" dirty="0"/>
              <a:t>触发器</a:t>
            </a:r>
            <a:endParaRPr lang="zh-CN" altLang="en-US" sz="1400" dirty="0"/>
          </a:p>
          <a:p>
            <a:pPr lvl="2"/>
            <a:r>
              <a:rPr lang="en-US" altLang="zh-CN" sz="1200" dirty="0"/>
              <a:t>Active </a:t>
            </a:r>
            <a:r>
              <a:rPr lang="en-US" altLang="zh-CN" sz="1200" dirty="0" err="1"/>
              <a:t>Clk</a:t>
            </a:r>
            <a:r>
              <a:rPr lang="en-US" altLang="zh-CN" sz="1200" dirty="0"/>
              <a:t> Edge</a:t>
            </a:r>
            <a:endParaRPr lang="en-US" altLang="zh-CN" sz="1200" dirty="0"/>
          </a:p>
          <a:p>
            <a:pPr lvl="2"/>
            <a:r>
              <a:rPr lang="en-US" altLang="zh-CN" sz="1200" dirty="0"/>
              <a:t>Clear Port</a:t>
            </a:r>
            <a:endParaRPr lang="en-US" altLang="zh-CN" sz="1200" dirty="0"/>
          </a:p>
          <a:p>
            <a:pPr lvl="2"/>
            <a:r>
              <a:rPr lang="en-US" altLang="zh-CN" sz="1200" dirty="0">
                <a:sym typeface="+mn-ea"/>
              </a:rPr>
              <a:t>Preset Port</a:t>
            </a:r>
            <a:endParaRPr lang="en-US" altLang="zh-CN" sz="12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151890" y="2644458"/>
          <a:ext cx="2277110" cy="3532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" r:id="rId1" imgW="3162300" imgH="4876800" progId="Visio.Drawing.11">
                  <p:embed/>
                </p:oleObj>
              </mc:Choice>
              <mc:Fallback>
                <p:oleObj name="" r:id="rId1" imgW="3162300" imgH="4876800" progId="Visio.Drawing.11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51890" y="2644458"/>
                        <a:ext cx="2277110" cy="3532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189662" y="2856326"/>
          <a:ext cx="5041900" cy="380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" r:id="rId3" imgW="10160000" imgH="7670800" progId="Visio.Drawing.11">
                  <p:embed/>
                </p:oleObj>
              </mc:Choice>
              <mc:Fallback>
                <p:oleObj name="" r:id="rId3" imgW="10160000" imgH="7670800" progId="Visio.Drawing.11">
                  <p:embed/>
                  <p:pic>
                    <p:nvPicPr>
                      <p:cNvPr id="0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89662" y="2856326"/>
                        <a:ext cx="5041900" cy="3800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附录</a:t>
            </a:r>
            <a:r>
              <a:rPr lang="en-US" altLang="zh-CN">
                <a:sym typeface="+mn-ea"/>
              </a:rPr>
              <a:t>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>
                <a:sym typeface="+mn-ea"/>
              </a:rPr>
              <a:t>特殊</a:t>
            </a:r>
            <a:r>
              <a:rPr lang="en-US" altLang="zh-CN">
                <a:sym typeface="+mn-ea"/>
              </a:rPr>
              <a:t>IP</a:t>
            </a:r>
            <a:r>
              <a:rPr>
                <a:sym typeface="+mn-ea"/>
              </a:rPr>
              <a:t>实例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/>
              <a:t>mux</a:t>
            </a:r>
            <a:endParaRPr lang="en-US" altLang="zh-CN"/>
          </a:p>
          <a:p>
            <a:pPr lvl="1"/>
            <a:r>
              <a:rPr lang="en-US" altLang="zh-CN" sz="1400">
                <a:sym typeface="+mn-ea"/>
              </a:rPr>
              <a:t>2</a:t>
            </a:r>
            <a:r>
              <a:rPr lang="zh-CN" altLang="en-US" sz="1400">
                <a:sym typeface="+mn-ea"/>
              </a:rPr>
              <a:t>选</a:t>
            </a:r>
            <a:r>
              <a:rPr lang="en-US" altLang="zh-CN" sz="1400">
                <a:sym typeface="+mn-ea"/>
              </a:rPr>
              <a:t>1</a:t>
            </a:r>
            <a:endParaRPr lang="en-US" altLang="zh-CN" sz="1400"/>
          </a:p>
          <a:p>
            <a:pPr lvl="1"/>
            <a:r>
              <a:rPr lang="en-US" altLang="zh-CN" sz="1400"/>
              <a:t>4</a:t>
            </a:r>
            <a:r>
              <a:rPr lang="zh-CN" altLang="en-US" sz="1400"/>
              <a:t>选</a:t>
            </a:r>
            <a:r>
              <a:rPr lang="en-US" altLang="zh-CN" sz="1400"/>
              <a:t>1</a:t>
            </a:r>
            <a:endParaRPr lang="en-US" altLang="zh-CN" sz="1400"/>
          </a:p>
          <a:p>
            <a:pPr lvl="1"/>
            <a:r>
              <a:rPr lang="en-US" altLang="zh-CN" sz="1400"/>
              <a:t>8</a:t>
            </a:r>
            <a:r>
              <a:rPr lang="zh-CN" altLang="en-US" sz="1400"/>
              <a:t>选</a:t>
            </a:r>
            <a:r>
              <a:rPr lang="en-US" altLang="zh-CN" sz="1400"/>
              <a:t>1</a:t>
            </a:r>
            <a:endParaRPr lang="en-US" altLang="zh-CN"/>
          </a:p>
          <a:p>
            <a:pPr lvl="0"/>
            <a:r>
              <a:rPr lang="en-US" altLang="zh-CN"/>
              <a:t>lab_clk</a:t>
            </a:r>
            <a:endParaRPr lang="en-US" altLang="zh-CN"/>
          </a:p>
          <a:p>
            <a:pPr lvl="1"/>
            <a:r>
              <a:rPr lang="zh-CN" altLang="en-US" sz="1400"/>
              <a:t>输入时钟频率</a:t>
            </a:r>
            <a:endParaRPr lang="zh-CN" altLang="en-US"/>
          </a:p>
          <a:p>
            <a:pPr lvl="2"/>
            <a:r>
              <a:rPr lang="en-US" altLang="zh-CN" sz="1200"/>
              <a:t>100MHz(</a:t>
            </a:r>
            <a:r>
              <a:rPr lang="zh-CN" altLang="en-US" sz="1200"/>
              <a:t>通过</a:t>
            </a:r>
            <a:r>
              <a:rPr lang="en-US" altLang="zh-CN" sz="1200"/>
              <a:t>W5</a:t>
            </a:r>
            <a:r>
              <a:rPr lang="zh-CN" altLang="en-US" sz="1200"/>
              <a:t>引脚输入</a:t>
            </a:r>
            <a:r>
              <a:rPr lang="en-US" altLang="zh-CN" sz="1200"/>
              <a:t>)</a:t>
            </a:r>
            <a:endParaRPr lang="en-US" altLang="zh-CN"/>
          </a:p>
          <a:p>
            <a:pPr lvl="1"/>
            <a:r>
              <a:rPr lang="zh-CN" altLang="en-US" sz="1400"/>
              <a:t>输出时钟频率</a:t>
            </a:r>
            <a:endParaRPr lang="zh-CN" altLang="en-US"/>
          </a:p>
          <a:p>
            <a:pPr lvl="2"/>
            <a:r>
              <a:rPr lang="en-US" altLang="zh-CN" sz="1200"/>
              <a:t>1Hz</a:t>
            </a:r>
            <a:r>
              <a:rPr lang="zh-CN" altLang="en-US" sz="1200"/>
              <a:t>，</a:t>
            </a:r>
            <a:r>
              <a:rPr lang="en-US" altLang="zh-CN" sz="1200"/>
              <a:t>2Hz</a:t>
            </a:r>
            <a:r>
              <a:rPr lang="zh-CN" altLang="en-US" sz="1200"/>
              <a:t>，</a:t>
            </a:r>
            <a:r>
              <a:rPr lang="en-US" altLang="zh-CN" sz="1200"/>
              <a:t>3Hz</a:t>
            </a:r>
            <a:r>
              <a:rPr lang="zh-CN" altLang="en-US" sz="1200"/>
              <a:t>，</a:t>
            </a:r>
            <a:r>
              <a:rPr lang="en-US" altLang="zh-CN" sz="1200"/>
              <a:t>……</a:t>
            </a:r>
            <a:r>
              <a:rPr lang="zh-CN" altLang="en-US" sz="1200"/>
              <a:t>，</a:t>
            </a:r>
            <a:r>
              <a:rPr lang="en-US" altLang="zh-CN" sz="1200"/>
              <a:t>100MHz</a:t>
            </a:r>
            <a:endParaRPr lang="en-US" altLang="zh-CN" sz="1200"/>
          </a:p>
        </p:txBody>
      </p:sp>
      <p:graphicFrame>
        <p:nvGraphicFramePr>
          <p:cNvPr id="5" name="对象 4"/>
          <p:cNvGraphicFramePr/>
          <p:nvPr/>
        </p:nvGraphicFramePr>
        <p:xfrm>
          <a:off x="977900" y="2682902"/>
          <a:ext cx="1038225" cy="1997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Visio" r:id="rId1" imgW="1079500" imgH="2062480" progId="Visio.Drawing.11">
                  <p:embed/>
                </p:oleObj>
              </mc:Choice>
              <mc:Fallback>
                <p:oleObj name="Visio" r:id="rId1" imgW="1079500" imgH="2062480" progId="Visio.Drawing.11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7900" y="2682902"/>
                        <a:ext cx="1038225" cy="1997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3194049" y="2817184"/>
          <a:ext cx="1038225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3" imgW="1435100" imgH="1905000" progId="Visio.Drawing.11">
                  <p:embed/>
                </p:oleObj>
              </mc:Choice>
              <mc:Fallback>
                <p:oleObj name="" r:id="rId3" imgW="1435100" imgH="1905000" progId="Visio.Drawing.11">
                  <p:embed/>
                  <p:pic>
                    <p:nvPicPr>
                      <p:cNvPr id="0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94049" y="2817184"/>
                        <a:ext cx="1038225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3194049" y="4528543"/>
          <a:ext cx="1038225" cy="1099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5" imgW="1435100" imgH="1511300" progId="Visio.Drawing.11">
                  <p:embed/>
                </p:oleObj>
              </mc:Choice>
              <mc:Fallback>
                <p:oleObj name="" r:id="rId5" imgW="1435100" imgH="1511300" progId="Visio.Drawing.11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94049" y="4528543"/>
                        <a:ext cx="1038225" cy="1099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设计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全加器</a:t>
            </a:r>
            <a:r>
              <a:rPr lang="zh-CN" altLang="en-US" dirty="0">
                <a:sym typeface="+mn-ea"/>
              </a:rPr>
              <a:t>；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利用半加器和全加器实现一个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位并行加法器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39906" y="699247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位半加器原理图</a:t>
            </a:r>
            <a:endParaRPr lang="zh-CN" altLang="en-US" sz="2400" dirty="0"/>
          </a:p>
        </p:txBody>
      </p:sp>
      <p:graphicFrame>
        <p:nvGraphicFramePr>
          <p:cNvPr id="6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340959" y="2564218"/>
          <a:ext cx="28479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" r:id="rId1" imgW="1102995" imgH="177800" progId="Equations">
                  <p:embed/>
                </p:oleObj>
              </mc:Choice>
              <mc:Fallback>
                <p:oleObj name="" r:id="rId1" imgW="1102995" imgH="177800" progId="Equations">
                  <p:embed/>
                  <p:pic>
                    <p:nvPicPr>
                      <p:cNvPr id="0" name="对象 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40959" y="2564218"/>
                        <a:ext cx="2847975" cy="4492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490479" y="1433050"/>
          <a:ext cx="1342390" cy="2102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" r:id="rId3" imgW="1295400" imgH="2082800" progId="Visio.Drawing.11">
                  <p:embed/>
                </p:oleObj>
              </mc:Choice>
              <mc:Fallback>
                <p:oleObj name="" r:id="rId3" imgW="1295400" imgH="2082800" progId="Visio.Drawing.11">
                  <p:embed/>
                  <p:pic>
                    <p:nvPicPr>
                      <p:cNvPr id="0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0479" y="1433050"/>
                        <a:ext cx="1342390" cy="2102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436" y="4366696"/>
            <a:ext cx="3988187" cy="217987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91915" y="36880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真值表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40959" y="219488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输出布尔表达式</a:t>
            </a:r>
            <a:endParaRPr lang="zh-CN" altLang="en-US" dirty="0"/>
          </a:p>
        </p:txBody>
      </p:sp>
      <p:graphicFrame>
        <p:nvGraphicFramePr>
          <p:cNvPr id="10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340959" y="3063480"/>
          <a:ext cx="13811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" r:id="rId6" imgW="481965" imgH="152400" progId="Equations">
                  <p:embed/>
                </p:oleObj>
              </mc:Choice>
              <mc:Fallback>
                <p:oleObj name="" r:id="rId6" imgW="481965" imgH="152400" progId="Equations">
                  <p:embed/>
                  <p:pic>
                    <p:nvPicPr>
                      <p:cNvPr id="0" name="对象 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40959" y="3063480"/>
                        <a:ext cx="1381125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39906" y="699247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位全加器原理图</a:t>
            </a:r>
            <a:endParaRPr lang="zh-CN" altLang="en-US" sz="24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949904" y="1534173"/>
          <a:ext cx="1136015" cy="1867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" r:id="rId1" imgW="1295400" imgH="2082800" progId="Visio.Drawing.11">
                  <p:embed/>
                </p:oleObj>
              </mc:Choice>
              <mc:Fallback>
                <p:oleObj name="" r:id="rId1" imgW="1295400" imgH="2082800" progId="Visio.Drawing.11">
                  <p:embed/>
                  <p:pic>
                    <p:nvPicPr>
                      <p:cNvPr id="0" name="对象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49904" y="1534173"/>
                        <a:ext cx="1136015" cy="1867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811036" y="1567629"/>
          <a:ext cx="55245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" r:id="rId3" imgW="1825625" imgH="177800" progId="Equations">
                  <p:embed/>
                </p:oleObj>
              </mc:Choice>
              <mc:Fallback>
                <p:oleObj name="" r:id="rId3" imgW="1825625" imgH="177800" progId="Equations">
                  <p:embed/>
                  <p:pic>
                    <p:nvPicPr>
                      <p:cNvPr id="0" name="对象 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11036" y="1567629"/>
                        <a:ext cx="5524500" cy="527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569101" y="2892874"/>
          <a:ext cx="6012815" cy="424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" r:id="rId5" imgW="2324100" imgH="203200" progId="Equations">
                  <p:embed/>
                </p:oleObj>
              </mc:Choice>
              <mc:Fallback>
                <p:oleObj name="" r:id="rId5" imgW="2324100" imgH="203200" progId="Equations">
                  <p:embed/>
                  <p:pic>
                    <p:nvPicPr>
                      <p:cNvPr id="0" name="对象 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69101" y="2892874"/>
                        <a:ext cx="6012815" cy="424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68896" y="2201677"/>
          <a:ext cx="20780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" r:id="rId7" imgW="723265" imgH="165100" progId="Equations">
                  <p:embed/>
                </p:oleObj>
              </mc:Choice>
              <mc:Fallback>
                <p:oleObj name="" r:id="rId7" imgW="723265" imgH="165100" progId="Equations">
                  <p:embed/>
                  <p:pic>
                    <p:nvPicPr>
                      <p:cNvPr id="0" name="对象 8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68896" y="2201677"/>
                        <a:ext cx="2078038" cy="473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66026" y="3419924"/>
          <a:ext cx="228473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" r:id="rId9" imgW="811530" imgH="165100" progId="Equations">
                  <p:embed/>
                </p:oleObj>
              </mc:Choice>
              <mc:Fallback>
                <p:oleObj name="" r:id="rId9" imgW="811530" imgH="165100" progId="Equations">
                  <p:embed/>
                  <p:pic>
                    <p:nvPicPr>
                      <p:cNvPr id="0" name="对象 9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66026" y="3419924"/>
                        <a:ext cx="2284730" cy="463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811036" y="116484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输出布尔表达式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3643" y="3944108"/>
            <a:ext cx="3171429" cy="2723809"/>
          </a:xfrm>
          <a:prstGeom prst="rect">
            <a:avLst/>
          </a:prstGeom>
        </p:spPr>
      </p:pic>
      <p:pic>
        <p:nvPicPr>
          <p:cNvPr id="11" name="图片 6"/>
          <p:cNvPicPr>
            <a:picLocks noChangeAspect="1"/>
          </p:cNvPicPr>
          <p:nvPr/>
        </p:nvPicPr>
        <p:blipFill>
          <a:blip r:embed="rId12"/>
          <a:srcRect b="20154"/>
          <a:stretch>
            <a:fillRect/>
          </a:stretch>
        </p:blipFill>
        <p:spPr>
          <a:xfrm>
            <a:off x="4880085" y="4033453"/>
            <a:ext cx="5701831" cy="254512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867628" y="351414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真值表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12464" y="1716832"/>
            <a:ext cx="8167072" cy="38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1039906" y="699247"/>
            <a:ext cx="2268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位全加器</a:t>
            </a:r>
            <a:r>
              <a:rPr lang="en-US" altLang="zh-CN" sz="2400" dirty="0"/>
              <a:t>BD</a:t>
            </a:r>
            <a:r>
              <a:rPr lang="zh-CN" altLang="en-US" sz="2400" dirty="0"/>
              <a:t>图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39906" y="699247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测试全加器是否设计正确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452283" y="2354973"/>
            <a:ext cx="1201270" cy="363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SW0(V17)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2283" y="2978020"/>
            <a:ext cx="1201270" cy="363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SW1(V16)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52283" y="3624486"/>
            <a:ext cx="1201270" cy="363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SW2(W16)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86517" y="2354973"/>
            <a:ext cx="3182471" cy="1835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全加器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86517" y="235497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a_in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178006" y="297258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b_in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196389" y="362448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c_in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703856" y="333343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c_out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727466" y="2718867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s_out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408895" y="2724305"/>
            <a:ext cx="1201270" cy="363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LD0(U16)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408895" y="3333435"/>
            <a:ext cx="1201270" cy="363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LD1(E19)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>
            <a:stCxn id="6" idx="3"/>
            <a:endCxn id="10" idx="1"/>
          </p:cNvCxnSpPr>
          <p:nvPr/>
        </p:nvCxnSpPr>
        <p:spPr>
          <a:xfrm>
            <a:off x="2653553" y="2536920"/>
            <a:ext cx="1532964" cy="2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3"/>
            <a:endCxn id="12" idx="1"/>
          </p:cNvCxnSpPr>
          <p:nvPr/>
        </p:nvCxnSpPr>
        <p:spPr>
          <a:xfrm>
            <a:off x="2653553" y="3806433"/>
            <a:ext cx="1542836" cy="2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3"/>
            <a:endCxn id="11" idx="1"/>
          </p:cNvCxnSpPr>
          <p:nvPr/>
        </p:nvCxnSpPr>
        <p:spPr>
          <a:xfrm flipV="1">
            <a:off x="2653553" y="3157248"/>
            <a:ext cx="1524453" cy="2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4" idx="3"/>
            <a:endCxn id="15" idx="1"/>
          </p:cNvCxnSpPr>
          <p:nvPr/>
        </p:nvCxnSpPr>
        <p:spPr>
          <a:xfrm>
            <a:off x="7436314" y="2903533"/>
            <a:ext cx="972581" cy="2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3" idx="3"/>
            <a:endCxn id="16" idx="1"/>
          </p:cNvCxnSpPr>
          <p:nvPr/>
        </p:nvCxnSpPr>
        <p:spPr>
          <a:xfrm flipV="1">
            <a:off x="7422322" y="3515382"/>
            <a:ext cx="986573" cy="2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452283" y="1469301"/>
            <a:ext cx="1415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引脚分配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39906" y="69924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引脚约束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r="35776"/>
          <a:stretch>
            <a:fillRect/>
          </a:stretch>
        </p:blipFill>
        <p:spPr>
          <a:xfrm>
            <a:off x="297663" y="2323713"/>
            <a:ext cx="11691871" cy="306108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39906" y="1828800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Open Elaborated Design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18848" y="3738282"/>
            <a:ext cx="412377" cy="197223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E19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43903" y="3935505"/>
            <a:ext cx="504713" cy="1136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U16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16424" y="1452282"/>
            <a:ext cx="787908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之后的步骤与上一个实验完全相同。这里简单复述一遍。</a:t>
            </a:r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保存约束后，点击</a:t>
            </a:r>
            <a:r>
              <a:rPr lang="en-US" altLang="zh-CN" sz="2400" dirty="0"/>
              <a:t>Run Synthesis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2.Run Implementation</a:t>
            </a:r>
            <a:endParaRPr lang="en-US" altLang="zh-CN" sz="2400" dirty="0"/>
          </a:p>
          <a:p>
            <a:r>
              <a:rPr lang="en-US" altLang="zh-CN" sz="2400" dirty="0"/>
              <a:t>3.Generate Bitstream</a:t>
            </a:r>
            <a:endParaRPr lang="en-US" altLang="zh-CN" sz="2400" dirty="0"/>
          </a:p>
          <a:p>
            <a:r>
              <a:rPr lang="en-US" altLang="zh-CN" sz="2400" dirty="0"/>
              <a:t>4.Open Hardware Manager</a:t>
            </a:r>
            <a:endParaRPr lang="en-US" altLang="zh-CN" sz="2400" dirty="0"/>
          </a:p>
          <a:p>
            <a:r>
              <a:rPr lang="en-US" altLang="zh-CN" sz="2400" dirty="0"/>
              <a:t>5.</a:t>
            </a:r>
            <a:r>
              <a:rPr lang="zh-CN" altLang="en-US" sz="2400" dirty="0"/>
              <a:t>找到设备</a:t>
            </a:r>
            <a:endParaRPr lang="en-US" altLang="zh-CN" sz="2400" dirty="0"/>
          </a:p>
          <a:p>
            <a:r>
              <a:rPr lang="en-US" altLang="zh-CN" sz="2400" dirty="0"/>
              <a:t>6.Program</a:t>
            </a:r>
            <a:r>
              <a:rPr lang="zh-CN" altLang="en-US" sz="2400" dirty="0"/>
              <a:t> </a:t>
            </a:r>
            <a:r>
              <a:rPr lang="en-US" altLang="zh-CN" sz="2400" dirty="0"/>
              <a:t>device 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8002" y="1042128"/>
            <a:ext cx="498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二、使用全加器和半加器构建一个二位加法器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41628" y="49843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原理图</a:t>
            </a:r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155611" y="2068888"/>
            <a:ext cx="2745061" cy="267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2"/>
</p:tagLst>
</file>

<file path=ppt/tags/tag2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2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813</Words>
  <Application>WPS 演示</Application>
  <PresentationFormat>宽屏</PresentationFormat>
  <Paragraphs>152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</vt:i4>
      </vt:variant>
      <vt:variant>
        <vt:lpstr>幻灯片标题</vt:lpstr>
      </vt:variant>
      <vt:variant>
        <vt:i4>15</vt:i4>
      </vt:variant>
    </vt:vector>
  </HeadingPairs>
  <TitlesOfParts>
    <vt:vector size="38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Office 主题​​</vt:lpstr>
      <vt:lpstr>Equations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Equations</vt:lpstr>
      <vt:lpstr>Visio.Drawing.11</vt:lpstr>
      <vt:lpstr>Equations</vt:lpstr>
      <vt:lpstr>Equations</vt:lpstr>
      <vt:lpstr>Equations</vt:lpstr>
      <vt:lpstr>Equations</vt:lpstr>
      <vt:lpstr>Visio.Drawing.11</vt:lpstr>
      <vt:lpstr>PowerPoint 演示文稿</vt:lpstr>
      <vt:lpstr>实验内容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实验报告注意事项</vt:lpstr>
      <vt:lpstr>附录1</vt:lpstr>
      <vt:lpstr>附录2 </vt:lpstr>
      <vt:lpstr>附录3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苏潮阳</dc:creator>
  <cp:lastModifiedBy>Administrator</cp:lastModifiedBy>
  <cp:revision>43</cp:revision>
  <dcterms:created xsi:type="dcterms:W3CDTF">2017-11-09T12:00:00Z</dcterms:created>
  <dcterms:modified xsi:type="dcterms:W3CDTF">2021-10-31T06:06:42Z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2B52DA46BB334105A623EA524E92165C</vt:lpwstr>
  </property>
  <property fmtid="{D5CDD505-2E9C-101B-9397-08002B2CF9AE}" pid="3" name="KSOProductBuildVer">
    <vt:lpwstr>2052-11.1.0.11045</vt:lpwstr>
  </property>
</Properties>
</file>