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4" r:id="rId4"/>
    <p:sldId id="262" r:id="rId5"/>
    <p:sldId id="263" r:id="rId6"/>
    <p:sldId id="268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7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2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image" Target="../media/image9.wmf"/><Relationship Id="rId7" Type="http://schemas.openxmlformats.org/officeDocument/2006/relationships/image" Target="../media/image8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7" Type="http://schemas.openxmlformats.org/officeDocument/2006/relationships/image" Target="../media/image18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w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4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2.emf"/><Relationship Id="rId21" Type="http://schemas.openxmlformats.org/officeDocument/2006/relationships/vmlDrawing" Target="../drawings/vmlDrawing1.vml"/><Relationship Id="rId20" Type="http://schemas.openxmlformats.org/officeDocument/2006/relationships/slideLayout" Target="../slideLayouts/slideLayout2.xml"/><Relationship Id="rId2" Type="http://schemas.openxmlformats.org/officeDocument/2006/relationships/oleObject" Target="../embeddings/oleObject1.bin"/><Relationship Id="rId19" Type="http://schemas.openxmlformats.org/officeDocument/2006/relationships/image" Target="../media/image10.wmf"/><Relationship Id="rId18" Type="http://schemas.openxmlformats.org/officeDocument/2006/relationships/oleObject" Target="../embeddings/oleObject9.bin"/><Relationship Id="rId17" Type="http://schemas.openxmlformats.org/officeDocument/2006/relationships/image" Target="../media/image9.wmf"/><Relationship Id="rId16" Type="http://schemas.openxmlformats.org/officeDocument/2006/relationships/oleObject" Target="../embeddings/oleObject8.bin"/><Relationship Id="rId15" Type="http://schemas.openxmlformats.org/officeDocument/2006/relationships/image" Target="../media/image8.wmf"/><Relationship Id="rId14" Type="http://schemas.openxmlformats.org/officeDocument/2006/relationships/oleObject" Target="../embeddings/oleObject7.bin"/><Relationship Id="rId13" Type="http://schemas.openxmlformats.org/officeDocument/2006/relationships/image" Target="../media/image7.wmf"/><Relationship Id="rId12" Type="http://schemas.openxmlformats.org/officeDocument/2006/relationships/oleObject" Target="../embeddings/oleObject6.bin"/><Relationship Id="rId11" Type="http://schemas.openxmlformats.org/officeDocument/2006/relationships/image" Target="../media/image6.wmf"/><Relationship Id="rId10" Type="http://schemas.openxmlformats.org/officeDocument/2006/relationships/oleObject" Target="../embeddings/oleObject5.bin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wmf"/><Relationship Id="rId8" Type="http://schemas.openxmlformats.org/officeDocument/2006/relationships/oleObject" Target="../embeddings/oleObject13.bin"/><Relationship Id="rId7" Type="http://schemas.openxmlformats.org/officeDocument/2006/relationships/image" Target="../media/image14.wmf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1.bin"/><Relationship Id="rId3" Type="http://schemas.openxmlformats.org/officeDocument/2006/relationships/image" Target="../media/image12.wmf"/><Relationship Id="rId2" Type="http://schemas.openxmlformats.org/officeDocument/2006/relationships/oleObject" Target="../embeddings/oleObject10.bin"/><Relationship Id="rId19" Type="http://schemas.openxmlformats.org/officeDocument/2006/relationships/vmlDrawing" Target="../drawings/vmlDrawing2.vml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19.wmf"/><Relationship Id="rId16" Type="http://schemas.openxmlformats.org/officeDocument/2006/relationships/oleObject" Target="../embeddings/oleObject17.bin"/><Relationship Id="rId15" Type="http://schemas.openxmlformats.org/officeDocument/2006/relationships/image" Target="../media/image18.wmf"/><Relationship Id="rId14" Type="http://schemas.openxmlformats.org/officeDocument/2006/relationships/oleObject" Target="../embeddings/oleObject16.bin"/><Relationship Id="rId13" Type="http://schemas.openxmlformats.org/officeDocument/2006/relationships/image" Target="../media/image17.wmf"/><Relationship Id="rId12" Type="http://schemas.openxmlformats.org/officeDocument/2006/relationships/oleObject" Target="../embeddings/oleObject15.bin"/><Relationship Id="rId11" Type="http://schemas.openxmlformats.org/officeDocument/2006/relationships/image" Target="../media/image16.wmf"/><Relationship Id="rId10" Type="http://schemas.openxmlformats.org/officeDocument/2006/relationships/oleObject" Target="../embeddings/oleObject14.bin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.xml"/><Relationship Id="rId4" Type="http://schemas.openxmlformats.org/officeDocument/2006/relationships/image" Target="../media/image22.e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2.xml"/><Relationship Id="rId4" Type="http://schemas.openxmlformats.org/officeDocument/2006/relationships/image" Target="../media/image24.e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5.vml"/><Relationship Id="rId8" Type="http://schemas.openxmlformats.org/officeDocument/2006/relationships/slideLayout" Target="../slideLayouts/slideLayout4.xml"/><Relationship Id="rId7" Type="http://schemas.openxmlformats.org/officeDocument/2006/relationships/tags" Target="../tags/tag3.x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6.e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478211" y="1586753"/>
            <a:ext cx="9458730" cy="15370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/>
              <a:t>数字逻辑实验</a:t>
            </a:r>
            <a:r>
              <a:rPr lang="en-US" altLang="zh-CN" sz="4000" dirty="0"/>
              <a:t>3</a:t>
            </a:r>
            <a:r>
              <a:rPr lang="zh-CN" altLang="en-US" sz="4000"/>
              <a:t>：</a:t>
            </a:r>
            <a:r>
              <a:rPr lang="zh-CN" altLang="en-US" sz="4000" smtClean="0"/>
              <a:t>译码器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实验要求</a:t>
            </a:r>
            <a:endParaRPr lang="en-US" altLang="zh-CN"/>
          </a:p>
        </p:txBody>
      </p:sp>
      <p:sp>
        <p:nvSpPr>
          <p:cNvPr id="7" name="内容占位符 2"/>
          <p:cNvSpPr>
            <a:spLocks noGrp="1"/>
          </p:cNvSpPr>
          <p:nvPr>
            <p:ph sz="half" idx="1"/>
          </p:nvPr>
        </p:nvSpPr>
        <p:spPr>
          <a:xfrm>
            <a:off x="669925" y="952500"/>
            <a:ext cx="9281943" cy="5388610"/>
          </a:xfrm>
        </p:spPr>
        <p:txBody>
          <a:bodyPr/>
          <a:lstStyle/>
          <a:p>
            <a:r>
              <a:rPr lang="zh-CN" altLang="en-US" dirty="0"/>
              <a:t>目的</a:t>
            </a:r>
            <a:endParaRPr lang="zh-CN" altLang="en-US" dirty="0"/>
          </a:p>
          <a:p>
            <a:pPr lvl="1"/>
            <a:r>
              <a:rPr lang="zh-CN" altLang="en-US" dirty="0"/>
              <a:t>通过实验，使学生学会设计译码器。</a:t>
            </a:r>
            <a:endParaRPr lang="zh-CN" altLang="en-US" dirty="0"/>
          </a:p>
          <a:p>
            <a:pPr lvl="0"/>
            <a:r>
              <a:rPr lang="zh-CN" altLang="en-US" dirty="0"/>
              <a:t>内容</a:t>
            </a:r>
            <a:endParaRPr lang="zh-CN" altLang="en-US" dirty="0"/>
          </a:p>
          <a:p>
            <a:pPr lvl="1"/>
            <a:r>
              <a:rPr dirty="0" err="1">
                <a:sym typeface="+mn-ea"/>
              </a:rPr>
              <a:t>使用基本门电路 IP 核设计一个</a:t>
            </a:r>
            <a:r>
              <a:rPr dirty="0">
                <a:solidFill>
                  <a:srgbClr val="FF0000"/>
                </a:solidFill>
                <a:sym typeface="+mn-ea"/>
              </a:rPr>
              <a:t>3-8 </a:t>
            </a:r>
            <a:r>
              <a:rPr dirty="0" err="1">
                <a:solidFill>
                  <a:srgbClr val="FF0000"/>
                </a:solidFill>
                <a:sym typeface="+mn-ea"/>
              </a:rPr>
              <a:t>译码器</a:t>
            </a:r>
            <a:r>
              <a:rPr lang="en-US" altLang="zh-CN" dirty="0">
                <a:sym typeface="+mn-ea"/>
              </a:rPr>
              <a:t>(Decoder)</a:t>
            </a:r>
            <a:r>
              <a:rPr dirty="0" smtClean="0">
                <a:sym typeface="+mn-ea"/>
              </a:rPr>
              <a:t>；</a:t>
            </a:r>
            <a:r>
              <a:rPr lang="zh-CN" altLang="en-US" dirty="0" smtClean="0">
                <a:sym typeface="+mn-ea"/>
              </a:rPr>
              <a:t>根据真值表进行板级验证。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>
            <a:normAutofit fontScale="90000"/>
          </a:bodyPr>
          <a:lstStyle/>
          <a:p>
            <a:r>
              <a:rPr lang="en-US" altLang="zh-CN">
                <a:sym typeface="+mn-ea"/>
              </a:rPr>
              <a:t>Exp1. </a:t>
            </a:r>
            <a:r>
              <a:rPr>
                <a:sym typeface="+mn-ea"/>
              </a:rPr>
              <a:t>3-8</a:t>
            </a:r>
            <a:r>
              <a:t>译码器</a:t>
            </a:r>
          </a:p>
        </p:txBody>
      </p:sp>
      <p:sp>
        <p:nvSpPr>
          <p:cNvPr id="5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/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真值表</a:t>
            </a:r>
            <a:endParaRPr lang="zh-CN" altLang="en-US"/>
          </a:p>
        </p:txBody>
      </p:sp>
      <p:sp>
        <p:nvSpPr>
          <p:cNvPr id="6" name="内容占位符 3"/>
          <p:cNvSpPr txBox="1"/>
          <p:nvPr/>
        </p:nvSpPr>
        <p:spPr>
          <a:xfrm>
            <a:off x="6238877" y="952508"/>
            <a:ext cx="5283242" cy="53889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输出布尔表达式</a:t>
            </a:r>
            <a:endParaRPr lang="zh-CN" altLang="en-US"/>
          </a:p>
        </p:txBody>
      </p:sp>
      <p:pic>
        <p:nvPicPr>
          <p:cNvPr id="7" name="图片 76" descr="http://pic002.cnblogs.com/images/2011/153211/2011082313384748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1293" y="3934666"/>
            <a:ext cx="5532755" cy="272161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722120" y="952500"/>
          <a:ext cx="3526155" cy="2224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" r:id="rId2" imgW="5588000" imgH="3543300" progId="Visio.Drawing.11">
                  <p:embed/>
                </p:oleObj>
              </mc:Choice>
              <mc:Fallback>
                <p:oleObj name="" r:id="rId2" imgW="5588000" imgH="3543300" progId="Visio.Drawing.11">
                  <p:embed/>
                  <p:pic>
                    <p:nvPicPr>
                      <p:cNvPr id="0" name="对象 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22120" y="952500"/>
                        <a:ext cx="3526155" cy="2224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807325" y="1536065"/>
          <a:ext cx="2687955" cy="356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" r:id="rId4" imgW="1917065" imgH="254000" progId="Equation.KSEE3">
                  <p:embed/>
                </p:oleObj>
              </mc:Choice>
              <mc:Fallback>
                <p:oleObj name="" r:id="rId4" imgW="1917065" imgH="254000" progId="Equation.KSEE3">
                  <p:embed/>
                  <p:pic>
                    <p:nvPicPr>
                      <p:cNvPr id="0" name="对象 15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07325" y="1536065"/>
                        <a:ext cx="2687955" cy="356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807325" y="2084070"/>
          <a:ext cx="2687955" cy="356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" r:id="rId6" imgW="1917065" imgH="254000" progId="Equation.KSEE3">
                  <p:embed/>
                </p:oleObj>
              </mc:Choice>
              <mc:Fallback>
                <p:oleObj name="" r:id="rId6" imgW="1917065" imgH="254000" progId="Equation.KSEE3">
                  <p:embed/>
                  <p:pic>
                    <p:nvPicPr>
                      <p:cNvPr id="0" name="对象 17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07325" y="2084070"/>
                        <a:ext cx="2687955" cy="356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795895" y="2639695"/>
          <a:ext cx="2687955" cy="356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" r:id="rId8" imgW="1917065" imgH="254000" progId="Equation.KSEE3">
                  <p:embed/>
                </p:oleObj>
              </mc:Choice>
              <mc:Fallback>
                <p:oleObj name="" r:id="rId8" imgW="1917065" imgH="254000" progId="Equation.KSEE3">
                  <p:embed/>
                  <p:pic>
                    <p:nvPicPr>
                      <p:cNvPr id="0" name="对象 18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795895" y="2639695"/>
                        <a:ext cx="2687955" cy="356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797800" y="3148330"/>
          <a:ext cx="2707005" cy="356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name="" r:id="rId10" imgW="1930400" imgH="254000" progId="Equation.KSEE3">
                  <p:embed/>
                </p:oleObj>
              </mc:Choice>
              <mc:Fallback>
                <p:oleObj name="" r:id="rId10" imgW="1930400" imgH="254000" progId="Equation.KSEE3">
                  <p:embed/>
                  <p:pic>
                    <p:nvPicPr>
                      <p:cNvPr id="0" name="对象 19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797800" y="3148330"/>
                        <a:ext cx="2707005" cy="356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807008" y="3716655"/>
          <a:ext cx="2688590" cy="356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name="" r:id="rId12" imgW="1917065" imgH="254000" progId="Equation.KSEE3">
                  <p:embed/>
                </p:oleObj>
              </mc:Choice>
              <mc:Fallback>
                <p:oleObj name="" r:id="rId12" imgW="1917065" imgH="254000" progId="Equation.KSEE3">
                  <p:embed/>
                  <p:pic>
                    <p:nvPicPr>
                      <p:cNvPr id="0" name="对象 20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807008" y="3716655"/>
                        <a:ext cx="2688590" cy="356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797800" y="4234815"/>
          <a:ext cx="2707005" cy="356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" name="" r:id="rId14" imgW="1930400" imgH="254000" progId="Equation.KSEE3">
                  <p:embed/>
                </p:oleObj>
              </mc:Choice>
              <mc:Fallback>
                <p:oleObj name="" r:id="rId14" imgW="1930400" imgH="254000" progId="Equation.KSEE3">
                  <p:embed/>
                  <p:pic>
                    <p:nvPicPr>
                      <p:cNvPr id="0" name="对象 21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797800" y="4234815"/>
                        <a:ext cx="2707005" cy="356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818755" y="4864100"/>
          <a:ext cx="2687955" cy="356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" name="" r:id="rId16" imgW="1917065" imgH="254000" progId="Equation.KSEE3">
                  <p:embed/>
                </p:oleObj>
              </mc:Choice>
              <mc:Fallback>
                <p:oleObj name="" r:id="rId16" imgW="1917065" imgH="254000" progId="Equation.KSEE3">
                  <p:embed/>
                  <p:pic>
                    <p:nvPicPr>
                      <p:cNvPr id="0" name="对象 22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818755" y="4864100"/>
                        <a:ext cx="2687955" cy="356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815581" y="5446395"/>
          <a:ext cx="2724785" cy="356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" name="" r:id="rId18" imgW="1943100" imgH="254000" progId="Equation.KSEE3">
                  <p:embed/>
                </p:oleObj>
              </mc:Choice>
              <mc:Fallback>
                <p:oleObj name="" r:id="rId18" imgW="1943100" imgH="254000" progId="Equation.KSEE3">
                  <p:embed/>
                  <p:pic>
                    <p:nvPicPr>
                      <p:cNvPr id="0" name="对象 2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815581" y="5446395"/>
                        <a:ext cx="2724785" cy="356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Exp1.  </a:t>
            </a:r>
            <a:r>
              <a:rPr dirty="0">
                <a:sym typeface="+mn-ea"/>
              </a:rPr>
              <a:t>3-8译码器</a:t>
            </a:r>
            <a:endParaRPr lang="zh-CN" altLang="en-US" dirty="0"/>
          </a:p>
        </p:txBody>
      </p:sp>
      <p:sp>
        <p:nvSpPr>
          <p:cNvPr id="31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/>
          <a:lstStyle/>
          <a:p>
            <a:r>
              <a:rPr dirty="0">
                <a:solidFill>
                  <a:schemeClr val="tx1"/>
                </a:solidFill>
                <a:sym typeface="+mn-ea"/>
              </a:rPr>
              <a:t>使用</a:t>
            </a:r>
            <a:r>
              <a:rPr dirty="0">
                <a:solidFill>
                  <a:srgbClr val="FF0000"/>
                </a:solidFill>
                <a:sym typeface="+mn-ea"/>
              </a:rPr>
              <a:t>与非门</a:t>
            </a:r>
            <a:r>
              <a:rPr dirty="0">
                <a:sym typeface="+mn-ea"/>
              </a:rPr>
              <a:t>实现</a:t>
            </a:r>
            <a:r>
              <a:rPr lang="en-US" altLang="zh-CN" dirty="0"/>
              <a:t>74LS138</a:t>
            </a:r>
            <a:r>
              <a:rPr dirty="0"/>
              <a:t>的电路原理图</a:t>
            </a:r>
            <a:endParaRPr dirty="0"/>
          </a:p>
        </p:txBody>
      </p:sp>
      <p:sp>
        <p:nvSpPr>
          <p:cNvPr id="32" name="内容占位符 3"/>
          <p:cNvSpPr txBox="1"/>
          <p:nvPr/>
        </p:nvSpPr>
        <p:spPr>
          <a:xfrm>
            <a:off x="6238877" y="952508"/>
            <a:ext cx="5283242" cy="53889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如何化简得到输出的与非形式？</a:t>
            </a:r>
            <a:endParaRPr lang="zh-CN" altLang="en-US" smtClean="0"/>
          </a:p>
          <a:p>
            <a:pPr lvl="1"/>
            <a:r>
              <a:rPr lang="zh-CN" altLang="en-US" smtClean="0"/>
              <a:t>要求将各输出变量化简成与非形式，搭建</a:t>
            </a:r>
            <a:r>
              <a:rPr lang="en-US" altLang="zh-CN" smtClean="0">
                <a:sym typeface="+mn-ea"/>
              </a:rPr>
              <a:t>74LS138</a:t>
            </a:r>
            <a:r>
              <a:rPr lang="zh-CN" altLang="en-US" smtClean="0">
                <a:sym typeface="+mn-ea"/>
              </a:rPr>
              <a:t>的内部实现电路。</a:t>
            </a:r>
            <a:endParaRPr lang="zh-CN" altLang="en-US" dirty="0">
              <a:sym typeface="+mn-ea"/>
            </a:endParaRPr>
          </a:p>
        </p:txBody>
      </p:sp>
      <p:pic>
        <p:nvPicPr>
          <p:cNvPr id="33" name="图片 74" descr="C:\Users\wolfitT\AppData\Roaming\Tencent\Users\51580860\QQ\WinTemp\RichOle\(50(T)K}L$PVP5N$[WB%MMN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5370" y="1723390"/>
            <a:ext cx="4307840" cy="424307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矩形 33"/>
          <p:cNvSpPr/>
          <p:nvPr/>
        </p:nvSpPr>
        <p:spPr>
          <a:xfrm>
            <a:off x="7435850" y="2505075"/>
            <a:ext cx="71374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32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</a:t>
            </a:r>
            <a:r>
              <a:rPr lang="en-US" altLang="zh-CN" sz="3200" b="1" baseline="-25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0</a:t>
            </a:r>
            <a:endParaRPr lang="en-US" altLang="zh-CN" sz="3200" b="1" baseline="-250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435850" y="3291840"/>
            <a:ext cx="71374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32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</a:t>
            </a:r>
            <a:r>
              <a:rPr lang="en-US" altLang="zh-CN" sz="3200" b="1" baseline="-25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1</a:t>
            </a:r>
            <a:endParaRPr lang="en-US" altLang="zh-CN" sz="3200" b="1" baseline="-250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435850" y="4039235"/>
            <a:ext cx="713740" cy="4108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3200" b="1" baseline="-25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……</a:t>
            </a:r>
            <a:endParaRPr lang="en-US" altLang="zh-CN" sz="3200" b="1" baseline="-250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435850" y="4982845"/>
            <a:ext cx="71374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32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</a:t>
            </a:r>
            <a:r>
              <a:rPr lang="en-US" altLang="zh-CN" sz="3200" b="1" baseline="-25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7</a:t>
            </a:r>
            <a:endParaRPr lang="en-US" altLang="zh-CN" sz="3200" b="1" baseline="-250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585835" y="3291840"/>
            <a:ext cx="713740" cy="14452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88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=</a:t>
            </a:r>
            <a:endParaRPr lang="en-US" altLang="zh-CN" sz="8800" b="1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788525" y="3291840"/>
            <a:ext cx="713740" cy="14452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88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?</a:t>
            </a:r>
            <a:endParaRPr lang="en-US" altLang="zh-CN" sz="8800" b="1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aphicFrame>
        <p:nvGraphicFramePr>
          <p:cNvPr id="40" name="对象 3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438775" y="2182495"/>
          <a:ext cx="6712585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" r:id="rId2" imgW="4787900" imgH="304800" progId="Equation.KSEE3">
                  <p:embed/>
                </p:oleObj>
              </mc:Choice>
              <mc:Fallback>
                <p:oleObj name="" r:id="rId2" imgW="4787900" imgH="304800" progId="Equation.KSEE3">
                  <p:embed/>
                  <p:pic>
                    <p:nvPicPr>
                      <p:cNvPr id="0" name="对象 19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38775" y="2182495"/>
                        <a:ext cx="6712585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448935" y="2712085"/>
          <a:ext cx="6677025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name="" r:id="rId4" imgW="4762500" imgH="304800" progId="Equation.KSEE3">
                  <p:embed/>
                </p:oleObj>
              </mc:Choice>
              <mc:Fallback>
                <p:oleObj name="" r:id="rId4" imgW="4762500" imgH="304800" progId="Equation.KSEE3">
                  <p:embed/>
                  <p:pic>
                    <p:nvPicPr>
                      <p:cNvPr id="0" name="对象 20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48935" y="2712085"/>
                        <a:ext cx="6677025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436235" y="3314700"/>
          <a:ext cx="6694805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" name="" r:id="rId6" imgW="4775200" imgH="304800" progId="Equation.KSEE3">
                  <p:embed/>
                </p:oleObj>
              </mc:Choice>
              <mc:Fallback>
                <p:oleObj name="" r:id="rId6" imgW="4775200" imgH="304800" progId="Equation.KSEE3">
                  <p:embed/>
                  <p:pic>
                    <p:nvPicPr>
                      <p:cNvPr id="0" name="对象 21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36235" y="3314700"/>
                        <a:ext cx="6694805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456555" y="3823335"/>
          <a:ext cx="6677025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" r:id="rId8" imgW="4762500" imgH="304800" progId="Equation.KSEE3">
                  <p:embed/>
                </p:oleObj>
              </mc:Choice>
              <mc:Fallback>
                <p:oleObj name="" r:id="rId8" imgW="4762500" imgH="304800" progId="Equation.KSEE3">
                  <p:embed/>
                  <p:pic>
                    <p:nvPicPr>
                      <p:cNvPr id="0" name="对象 22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56555" y="3823335"/>
                        <a:ext cx="6677025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447348" y="4391660"/>
          <a:ext cx="6695440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name="" r:id="rId10" imgW="4775200" imgH="304800" progId="Equation.KSEE3">
                  <p:embed/>
                </p:oleObj>
              </mc:Choice>
              <mc:Fallback>
                <p:oleObj name="" r:id="rId10" imgW="4775200" imgH="304800" progId="Equation.KSEE3">
                  <p:embed/>
                  <p:pic>
                    <p:nvPicPr>
                      <p:cNvPr id="0" name="对象 2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447348" y="4391660"/>
                        <a:ext cx="6695440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456555" y="4909820"/>
          <a:ext cx="6677025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name="" r:id="rId12" imgW="4762500" imgH="304800" progId="Equation.KSEE3">
                  <p:embed/>
                </p:oleObj>
              </mc:Choice>
              <mc:Fallback>
                <p:oleObj name="" r:id="rId12" imgW="4762500" imgH="304800" progId="Equation.KSEE3">
                  <p:embed/>
                  <p:pic>
                    <p:nvPicPr>
                      <p:cNvPr id="0" name="对象 24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456555" y="4909820"/>
                        <a:ext cx="6677025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467985" y="5539105"/>
          <a:ext cx="6677025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name="" r:id="rId14" imgW="4762500" imgH="304800" progId="Equation.KSEE3">
                  <p:embed/>
                </p:oleObj>
              </mc:Choice>
              <mc:Fallback>
                <p:oleObj name="" r:id="rId14" imgW="4762500" imgH="304800" progId="Equation.KSEE3">
                  <p:embed/>
                  <p:pic>
                    <p:nvPicPr>
                      <p:cNvPr id="0" name="对象 25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467985" y="5539105"/>
                        <a:ext cx="6677025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492433" y="6121400"/>
          <a:ext cx="6658610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" name="" r:id="rId16" imgW="4749165" imgH="304800" progId="Equation.KSEE3">
                  <p:embed/>
                </p:oleObj>
              </mc:Choice>
              <mc:Fallback>
                <p:oleObj name="" r:id="rId16" imgW="4749165" imgH="304800" progId="Equation.KSEE3">
                  <p:embed/>
                  <p:pic>
                    <p:nvPicPr>
                      <p:cNvPr id="0" name="对象 26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492433" y="6121400"/>
                        <a:ext cx="6658610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管脚约束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25" y="2334828"/>
            <a:ext cx="11434439" cy="286748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85925" y="1828092"/>
            <a:ext cx="6314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个输入相应的拨码开关、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个输出指定相应的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Led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灯显示。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附录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t>基本逻辑门</a:t>
            </a:r>
            <a:r>
              <a:rPr lang="en-US" altLang="zh-CN"/>
              <a:t>IP</a:t>
            </a:r>
            <a:r>
              <a:t>实例</a:t>
            </a:r>
          </a:p>
          <a:p/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304808" y="2179320"/>
          <a:ext cx="2263140" cy="467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4292600" imgH="8813800" progId="Visio.Drawing.11">
                  <p:embed/>
                </p:oleObj>
              </mc:Choice>
              <mc:Fallback>
                <p:oleObj name="" r:id="rId1" imgW="4292600" imgH="8813800" progId="Visio.Drawing.11">
                  <p:embed/>
                  <p:pic>
                    <p:nvPicPr>
                      <p:cNvPr id="0" name="对象 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04808" y="2179320"/>
                        <a:ext cx="2263140" cy="4678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内容占位符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/>
              <a:t>双击</a:t>
            </a:r>
            <a:r>
              <a:rPr lang="en-US" altLang="zh-CN"/>
              <a:t>IP</a:t>
            </a:r>
            <a:r>
              <a:rPr lang="zh-CN" altLang="en-US"/>
              <a:t>实例进行配置</a:t>
            </a:r>
            <a:endParaRPr lang="zh-CN" altLang="en-US"/>
          </a:p>
          <a:p>
            <a:pPr lvl="1"/>
            <a:r>
              <a:rPr lang="zh-CN" altLang="en-US" sz="1400"/>
              <a:t>与门</a:t>
            </a:r>
            <a:r>
              <a:rPr lang="en-US" altLang="zh-CN" sz="1400"/>
              <a:t>IP</a:t>
            </a:r>
            <a:r>
              <a:rPr lang="zh-CN" altLang="en-US" sz="1400"/>
              <a:t>实例</a:t>
            </a:r>
            <a:endParaRPr lang="zh-CN" altLang="en-US" sz="1400"/>
          </a:p>
          <a:p>
            <a:pPr lvl="2"/>
            <a:r>
              <a:rPr lang="en-US" altLang="zh-CN" sz="1400"/>
              <a:t>Number of Input Ports (2, 3, 4 ……)</a:t>
            </a:r>
            <a:endParaRPr lang="zh-CN" altLang="en-US" sz="1400"/>
          </a:p>
          <a:p>
            <a:endParaRPr lang="zh-CN" altLang="en-US" sz="140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6609530" y="2817489"/>
          <a:ext cx="4808220" cy="3599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3" imgW="10160000" imgH="7607300" progId="Visio.Drawing.11">
                  <p:embed/>
                </p:oleObj>
              </mc:Choice>
              <mc:Fallback>
                <p:oleObj name="" r:id="rId3" imgW="10160000" imgH="7607300" progId="Visio.Drawing.11">
                  <p:embed/>
                  <p:pic>
                    <p:nvPicPr>
                      <p:cNvPr id="0" name="对象 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09530" y="2817489"/>
                        <a:ext cx="4808220" cy="3599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附录</a:t>
            </a:r>
            <a:r>
              <a:rPr lang="en-US" altLang="zh-CN">
                <a:sym typeface="+mn-ea"/>
              </a:rPr>
              <a:t>2</a:t>
            </a:r>
            <a:br>
              <a:rPr lang="en-US" altLang="zh-CN"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>
                <a:sym typeface="+mn-ea"/>
              </a:rPr>
              <a:t>基本触发器</a:t>
            </a:r>
            <a:r>
              <a:rPr lang="en-US" altLang="zh-CN">
                <a:sym typeface="+mn-ea"/>
              </a:rPr>
              <a:t>IP</a:t>
            </a:r>
            <a:r>
              <a:rPr>
                <a:sym typeface="+mn-ea"/>
              </a:rPr>
              <a:t>实例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双击</a:t>
            </a:r>
            <a:r>
              <a:rPr lang="en-US" altLang="zh-CN">
                <a:sym typeface="+mn-ea"/>
              </a:rPr>
              <a:t>IP</a:t>
            </a:r>
            <a:r>
              <a:rPr lang="zh-CN" altLang="en-US">
                <a:sym typeface="+mn-ea"/>
              </a:rPr>
              <a:t>实例进行配置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 sz="1400"/>
              <a:t>D</a:t>
            </a:r>
            <a:r>
              <a:rPr lang="zh-CN" altLang="en-US" sz="1400"/>
              <a:t>触发器</a:t>
            </a:r>
            <a:endParaRPr lang="zh-CN" altLang="en-US" sz="1400"/>
          </a:p>
          <a:p>
            <a:pPr lvl="2"/>
            <a:r>
              <a:rPr lang="en-US" altLang="zh-CN" sz="1200"/>
              <a:t>Active Clk Edge</a:t>
            </a:r>
            <a:endParaRPr lang="en-US" altLang="zh-CN" sz="1200"/>
          </a:p>
          <a:p>
            <a:pPr lvl="2"/>
            <a:r>
              <a:rPr lang="en-US" altLang="zh-CN" sz="1200"/>
              <a:t>Clear Port</a:t>
            </a:r>
            <a:endParaRPr lang="en-US" altLang="zh-CN" sz="1200"/>
          </a:p>
          <a:p>
            <a:pPr lvl="2"/>
            <a:r>
              <a:rPr lang="en-US" altLang="zh-CN" sz="1200">
                <a:sym typeface="+mn-ea"/>
              </a:rPr>
              <a:t>Preset Port</a:t>
            </a:r>
            <a:endParaRPr lang="en-US" altLang="zh-CN" sz="120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087829" y="2306998"/>
          <a:ext cx="2277110" cy="3532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" r:id="rId1" imgW="3162300" imgH="4876800" progId="Visio.Drawing.11">
                  <p:embed/>
                </p:oleObj>
              </mc:Choice>
              <mc:Fallback>
                <p:oleObj name="" r:id="rId1" imgW="3162300" imgH="4876800" progId="Visio.Drawing.11">
                  <p:embed/>
                  <p:pic>
                    <p:nvPicPr>
                      <p:cNvPr id="0" name="对象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87829" y="2306998"/>
                        <a:ext cx="2277110" cy="3532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6139180" y="2854325"/>
          <a:ext cx="5041900" cy="380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" r:id="rId3" imgW="10160000" imgH="7670800" progId="Visio.Drawing.11">
                  <p:embed/>
                </p:oleObj>
              </mc:Choice>
              <mc:Fallback>
                <p:oleObj name="" r:id="rId3" imgW="10160000" imgH="7670800" progId="Visio.Drawing.11">
                  <p:embed/>
                  <p:pic>
                    <p:nvPicPr>
                      <p:cNvPr id="0" name="对象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39180" y="2854325"/>
                        <a:ext cx="5041900" cy="3800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附录</a:t>
            </a:r>
            <a:r>
              <a:rPr lang="en-US" altLang="zh-CN">
                <a:sym typeface="+mn-ea"/>
              </a:rPr>
              <a:t>3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>
                <a:sym typeface="+mn-ea"/>
              </a:rPr>
              <a:t>特殊</a:t>
            </a:r>
            <a:r>
              <a:rPr lang="en-US" altLang="zh-CN">
                <a:sym typeface="+mn-ea"/>
              </a:rPr>
              <a:t>IP</a:t>
            </a:r>
            <a:r>
              <a:rPr>
                <a:sym typeface="+mn-ea"/>
              </a:rPr>
              <a:t>实例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/>
              <a:t>mux</a:t>
            </a:r>
            <a:endParaRPr lang="en-US" altLang="zh-CN"/>
          </a:p>
          <a:p>
            <a:pPr lvl="1"/>
            <a:r>
              <a:rPr lang="en-US" altLang="zh-CN" sz="1400">
                <a:sym typeface="+mn-ea"/>
              </a:rPr>
              <a:t>2</a:t>
            </a:r>
            <a:r>
              <a:rPr lang="zh-CN" altLang="en-US" sz="1400">
                <a:sym typeface="+mn-ea"/>
              </a:rPr>
              <a:t>选</a:t>
            </a:r>
            <a:r>
              <a:rPr lang="en-US" altLang="zh-CN" sz="1400">
                <a:sym typeface="+mn-ea"/>
              </a:rPr>
              <a:t>1</a:t>
            </a:r>
            <a:endParaRPr lang="en-US" altLang="zh-CN" sz="1400"/>
          </a:p>
          <a:p>
            <a:pPr lvl="1"/>
            <a:r>
              <a:rPr lang="en-US" altLang="zh-CN" sz="1400"/>
              <a:t>4</a:t>
            </a:r>
            <a:r>
              <a:rPr lang="zh-CN" altLang="en-US" sz="1400"/>
              <a:t>选</a:t>
            </a:r>
            <a:r>
              <a:rPr lang="en-US" altLang="zh-CN" sz="1400"/>
              <a:t>1</a:t>
            </a:r>
            <a:endParaRPr lang="en-US" altLang="zh-CN" sz="1400"/>
          </a:p>
          <a:p>
            <a:pPr lvl="1"/>
            <a:r>
              <a:rPr lang="en-US" altLang="zh-CN" sz="1400"/>
              <a:t>8</a:t>
            </a:r>
            <a:r>
              <a:rPr lang="zh-CN" altLang="en-US" sz="1400"/>
              <a:t>选</a:t>
            </a:r>
            <a:r>
              <a:rPr lang="en-US" altLang="zh-CN" sz="1400"/>
              <a:t>1</a:t>
            </a:r>
            <a:endParaRPr lang="en-US" altLang="zh-CN"/>
          </a:p>
          <a:p>
            <a:pPr lvl="0"/>
            <a:r>
              <a:rPr lang="en-US" altLang="zh-CN"/>
              <a:t>lab_clk</a:t>
            </a:r>
            <a:endParaRPr lang="en-US" altLang="zh-CN"/>
          </a:p>
          <a:p>
            <a:pPr lvl="1"/>
            <a:r>
              <a:rPr lang="zh-CN" altLang="en-US" sz="1400"/>
              <a:t>输入时钟频率</a:t>
            </a:r>
            <a:endParaRPr lang="zh-CN" altLang="en-US"/>
          </a:p>
          <a:p>
            <a:pPr lvl="2"/>
            <a:r>
              <a:rPr lang="en-US" altLang="zh-CN" sz="1200"/>
              <a:t>100MHz(</a:t>
            </a:r>
            <a:r>
              <a:rPr lang="zh-CN" altLang="en-US" sz="1200"/>
              <a:t>通过</a:t>
            </a:r>
            <a:r>
              <a:rPr lang="en-US" altLang="zh-CN" sz="1200"/>
              <a:t>W5</a:t>
            </a:r>
            <a:r>
              <a:rPr lang="zh-CN" altLang="en-US" sz="1200"/>
              <a:t>引脚输入</a:t>
            </a:r>
            <a:r>
              <a:rPr lang="en-US" altLang="zh-CN" sz="1200"/>
              <a:t>)</a:t>
            </a:r>
            <a:endParaRPr lang="en-US" altLang="zh-CN"/>
          </a:p>
          <a:p>
            <a:pPr lvl="1"/>
            <a:r>
              <a:rPr lang="zh-CN" altLang="en-US" sz="1400"/>
              <a:t>输出时钟频率</a:t>
            </a:r>
            <a:endParaRPr lang="zh-CN" altLang="en-US"/>
          </a:p>
          <a:p>
            <a:pPr lvl="2"/>
            <a:r>
              <a:rPr lang="en-US" altLang="zh-CN" sz="1200"/>
              <a:t>1Hz</a:t>
            </a:r>
            <a:r>
              <a:rPr lang="zh-CN" altLang="en-US" sz="1200"/>
              <a:t>，</a:t>
            </a:r>
            <a:r>
              <a:rPr lang="en-US" altLang="zh-CN" sz="1200"/>
              <a:t>2Hz</a:t>
            </a:r>
            <a:r>
              <a:rPr lang="zh-CN" altLang="en-US" sz="1200"/>
              <a:t>，</a:t>
            </a:r>
            <a:r>
              <a:rPr lang="en-US" altLang="zh-CN" sz="1200"/>
              <a:t>3Hz</a:t>
            </a:r>
            <a:r>
              <a:rPr lang="zh-CN" altLang="en-US" sz="1200"/>
              <a:t>，</a:t>
            </a:r>
            <a:r>
              <a:rPr lang="en-US" altLang="zh-CN" sz="1200"/>
              <a:t>……</a:t>
            </a:r>
            <a:r>
              <a:rPr lang="zh-CN" altLang="en-US" sz="1200"/>
              <a:t>，</a:t>
            </a:r>
            <a:r>
              <a:rPr lang="en-US" altLang="zh-CN" sz="1200"/>
              <a:t>100MHz</a:t>
            </a:r>
            <a:endParaRPr lang="en-US" altLang="zh-CN" sz="1200"/>
          </a:p>
        </p:txBody>
      </p:sp>
      <p:graphicFrame>
        <p:nvGraphicFramePr>
          <p:cNvPr id="5" name="对象 4"/>
          <p:cNvGraphicFramePr/>
          <p:nvPr/>
        </p:nvGraphicFramePr>
        <p:xfrm>
          <a:off x="977900" y="3019107"/>
          <a:ext cx="1038225" cy="1997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" r:id="rId1" imgW="1435100" imgH="2717800" progId="Visio.Drawing.11">
                  <p:embed/>
                </p:oleObj>
              </mc:Choice>
              <mc:Fallback>
                <p:oleObj name="" r:id="rId1" imgW="1435100" imgH="2717800" progId="Visio.Drawing.11">
                  <p:embed/>
                  <p:pic>
                    <p:nvPicPr>
                      <p:cNvPr id="0" name="对象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7900" y="3019107"/>
                        <a:ext cx="1038225" cy="1997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2909887" y="2919126"/>
          <a:ext cx="1038225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" r:id="rId3" imgW="1435100" imgH="1905000" progId="Visio.Drawing.11">
                  <p:embed/>
                </p:oleObj>
              </mc:Choice>
              <mc:Fallback>
                <p:oleObj name="" r:id="rId3" imgW="1435100" imgH="1905000" progId="Visio.Drawing.11">
                  <p:embed/>
                  <p:pic>
                    <p:nvPicPr>
                      <p:cNvPr id="0" name="对象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09887" y="2919126"/>
                        <a:ext cx="1038225" cy="1387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2979737" y="4782266"/>
          <a:ext cx="1038225" cy="1099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" r:id="rId5" imgW="1435100" imgH="1511300" progId="Visio.Drawing.11">
                  <p:embed/>
                </p:oleObj>
              </mc:Choice>
              <mc:Fallback>
                <p:oleObj name="" r:id="rId5" imgW="1435100" imgH="1511300" progId="Visio.Drawing.11">
                  <p:embed/>
                  <p:pic>
                    <p:nvPicPr>
                      <p:cNvPr id="0" name="对象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79737" y="4782266"/>
                        <a:ext cx="1038225" cy="1099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#wm#"/>
  <p:tag name="KSO_WM_TEMPLATE_CATEGORY" val="custom"/>
  <p:tag name="KSO_WM_TEMPLATE_INDEX" val="20202612"/>
</p:tagLst>
</file>

<file path=ppt/tags/tag2.xml><?xml version="1.0" encoding="utf-8"?>
<p:tagLst xmlns:p="http://schemas.openxmlformats.org/presentationml/2006/main">
  <p:tag name="KSO_WM_BEAUTIFY_FLAG" val="#wm#"/>
  <p:tag name="KSO_WM_TEMPLATE_CATEGORY" val="custom"/>
  <p:tag name="KSO_WM_TEMPLATE_INDEX" val="20202612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2020261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</Words>
  <Application>WPS 演示</Application>
  <PresentationFormat>宽屏</PresentationFormat>
  <Paragraphs>77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24</vt:i4>
      </vt:variant>
      <vt:variant>
        <vt:lpstr>幻灯片标题</vt:lpstr>
      </vt:variant>
      <vt:variant>
        <vt:i4>8</vt:i4>
      </vt:variant>
    </vt:vector>
  </HeadingPairs>
  <TitlesOfParts>
    <vt:vector size="42" baseType="lpstr">
      <vt:lpstr>Arial</vt:lpstr>
      <vt:lpstr>宋体</vt:lpstr>
      <vt:lpstr>Wingdings</vt:lpstr>
      <vt:lpstr>Times New Roman</vt:lpstr>
      <vt:lpstr>等线 Light</vt:lpstr>
      <vt:lpstr>等线</vt:lpstr>
      <vt:lpstr>微软雅黑</vt:lpstr>
      <vt:lpstr>Arial Unicode MS</vt:lpstr>
      <vt:lpstr>Calibri</vt:lpstr>
      <vt:lpstr>Office 主题​​</vt:lpstr>
      <vt:lpstr>Visio.Drawing.11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Visio.Drawing.11</vt:lpstr>
      <vt:lpstr>Visio.Drawing.11</vt:lpstr>
      <vt:lpstr>Equation.KSEE3</vt:lpstr>
      <vt:lpstr>Visio.Drawing.11</vt:lpstr>
      <vt:lpstr>Visio.Drawing.11</vt:lpstr>
      <vt:lpstr>Visio.Drawing.11</vt:lpstr>
      <vt:lpstr>Visio.Drawing.11</vt:lpstr>
      <vt:lpstr>Visio.Drawing.11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实验要求</vt:lpstr>
      <vt:lpstr>Exp1. 3-8译码器</vt:lpstr>
      <vt:lpstr>Exp1.  3-8译码器(续) </vt:lpstr>
      <vt:lpstr>管脚约束</vt:lpstr>
      <vt:lpstr>附录1</vt:lpstr>
      <vt:lpstr>附录2 </vt:lpstr>
      <vt:lpstr>附录3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苏潮阳</dc:creator>
  <cp:lastModifiedBy>刘蕊</cp:lastModifiedBy>
  <cp:revision>38</cp:revision>
  <dcterms:created xsi:type="dcterms:W3CDTF">2017-11-09T12:00:00Z</dcterms:created>
  <dcterms:modified xsi:type="dcterms:W3CDTF">2021-11-07T12:09:09Z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EDF550DCA93C40DEA2B29896577CAF87</vt:lpwstr>
  </property>
  <property fmtid="{D5CDD505-2E9C-101B-9397-08002B2CF9AE}" pid="3" name="KSOProductBuildVer">
    <vt:lpwstr>2052-11.1.0.11045</vt:lpwstr>
  </property>
</Properties>
</file>