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6"/>
  </p:notesMasterIdLst>
  <p:sldIdLst>
    <p:sldId id="257" r:id="rId2"/>
    <p:sldId id="311" r:id="rId3"/>
    <p:sldId id="258" r:id="rId4"/>
    <p:sldId id="259" r:id="rId5"/>
    <p:sldId id="312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322" r:id="rId25"/>
    <p:sldId id="278" r:id="rId26"/>
    <p:sldId id="279" r:id="rId27"/>
    <p:sldId id="313" r:id="rId28"/>
    <p:sldId id="280" r:id="rId29"/>
    <p:sldId id="281" r:id="rId30"/>
    <p:sldId id="323" r:id="rId31"/>
    <p:sldId id="282" r:id="rId32"/>
    <p:sldId id="283" r:id="rId33"/>
    <p:sldId id="314" r:id="rId34"/>
    <p:sldId id="285" r:id="rId35"/>
    <p:sldId id="286" r:id="rId36"/>
    <p:sldId id="287" r:id="rId37"/>
    <p:sldId id="315" r:id="rId38"/>
    <p:sldId id="288" r:id="rId39"/>
    <p:sldId id="289" r:id="rId40"/>
    <p:sldId id="290" r:id="rId41"/>
    <p:sldId id="291" r:id="rId42"/>
    <p:sldId id="292" r:id="rId43"/>
    <p:sldId id="324" r:id="rId44"/>
    <p:sldId id="294" r:id="rId45"/>
    <p:sldId id="325" r:id="rId46"/>
    <p:sldId id="295" r:id="rId47"/>
    <p:sldId id="316" r:id="rId48"/>
    <p:sldId id="297" r:id="rId49"/>
    <p:sldId id="298" r:id="rId50"/>
    <p:sldId id="326" r:id="rId51"/>
    <p:sldId id="299" r:id="rId52"/>
    <p:sldId id="320" r:id="rId53"/>
    <p:sldId id="318" r:id="rId54"/>
    <p:sldId id="327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21" r:id="rId63"/>
    <p:sldId id="309" r:id="rId64"/>
    <p:sldId id="31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8" autoAdjust="0"/>
    <p:restoredTop sz="79558" autoAdjust="0"/>
  </p:normalViewPr>
  <p:slideViewPr>
    <p:cSldViewPr snapToGrid="0">
      <p:cViewPr varScale="1">
        <p:scale>
          <a:sx n="60" d="100"/>
          <a:sy n="60" d="100"/>
        </p:scale>
        <p:origin x="31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729F-046A-43B1-89B7-FB1B1CB1077D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199D-55EA-494A-A9FC-1B0509E12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8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8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9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87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1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12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06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1E0E94-9D38-44F1-8DDD-82FC242B687E}" type="slidenum">
              <a:rPr lang="zh-CN" altLang="en-US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51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29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39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9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80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96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8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05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92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80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55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04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1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1032-55F8-4B97-9D8D-C50DA2607C4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11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1032-55F8-4B97-9D8D-C50DA2607C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96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49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01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75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64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5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6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74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74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00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3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091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71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1032-55F8-4B97-9D8D-C50DA2607C4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25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71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809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993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394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51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5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1032-55F8-4B97-9D8D-C50DA2607C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1032-55F8-4B97-9D8D-C50DA2607C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71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5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79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8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+mj-lt"/>
                <a:ea typeface="+mj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0967CC-A80C-4287-A657-361AA38E365A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C1AB-905D-4315-A60B-2585A32A5E6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7E4C-8404-4E16-B411-8E096334BC00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0E25-D078-44D2-8B9E-F82DD38969DD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DDA0-2DE9-4071-A77F-E2E87160D083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A6E1-C1DC-4261-8C8F-FD401612E8C1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1A3F-3413-4F69-A158-FA174A109F7A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0D44-885C-42D1-80D8-28C8695CEF3C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8828-7FBF-47F0-9577-2D3EE7FF926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BF6-8463-46E1-937D-303AE598F4E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1301-9413-4289-BC31-AAA2DCADA6E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90D-0ECA-406A-AD58-94782D155BA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2F2F-8073-4BDE-9149-3528793C813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4623-15B2-42EB-8AD7-1A50C7AD4289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30BF-B926-4486-9F20-22A8EDCD76B9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39E-EFC3-4C7A-991F-D5BDA6C3E3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436E-C44F-4631-8278-52470288FD4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4E11-DD85-4040-AB71-BD9B6AD18B5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2</a:t>
            </a:r>
            <a:br>
              <a:rPr lang="en-US" altLang="zh-CN" dirty="0" smtClean="0"/>
            </a:br>
            <a:r>
              <a:rPr lang="en-US" altLang="zh-CN" dirty="0" smtClean="0"/>
              <a:t>NUMBER SYSTEMS, OPERATIONS, AND CODES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数制系统，运算和编码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numbers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general, with 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 bits you can count up to a number equal to 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</a:rPr>
              <a:t>-1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953897"/>
            <a:ext cx="6333066" cy="385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2985-8E7A-4368-B07A-6CB19DD533A4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Octal </a:t>
            </a:r>
            <a:r>
              <a:rPr lang="en-US" altLang="zh-CN" dirty="0" smtClean="0"/>
              <a:t>Numbers(</a:t>
            </a:r>
            <a:r>
              <a:rPr lang="zh-CN" altLang="en-US" dirty="0" smtClean="0"/>
              <a:t>八进制数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Base: 8</a:t>
            </a:r>
          </a:p>
          <a:p>
            <a:r>
              <a:rPr lang="en-US" altLang="zh-CN" dirty="0"/>
              <a:t>Symbols: 0</a:t>
            </a:r>
            <a:r>
              <a:rPr lang="en-US" altLang="zh-CN" dirty="0" smtClean="0"/>
              <a:t>..7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14474" y="3802180"/>
            <a:ext cx="9732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(231.25)</a:t>
            </a:r>
            <a:r>
              <a:rPr lang="en-US" altLang="zh-CN" sz="2800" baseline="-25000" dirty="0">
                <a:solidFill>
                  <a:srgbClr val="FF3300"/>
                </a:solidFill>
              </a:rPr>
              <a:t>8</a:t>
            </a:r>
            <a:r>
              <a:rPr lang="en-US" altLang="zh-CN" sz="2800" dirty="0"/>
              <a:t>=2×</a:t>
            </a:r>
            <a:r>
              <a:rPr lang="en-US" altLang="zh-CN" sz="2800" dirty="0">
                <a:solidFill>
                  <a:srgbClr val="FF3300"/>
                </a:solidFill>
              </a:rPr>
              <a:t>8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+ 3×</a:t>
            </a:r>
            <a:r>
              <a:rPr lang="en-US" altLang="zh-CN" sz="2800" dirty="0">
                <a:solidFill>
                  <a:srgbClr val="FF3300"/>
                </a:solidFill>
              </a:rPr>
              <a:t>8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+1×</a:t>
            </a:r>
            <a:r>
              <a:rPr lang="en-US" altLang="zh-CN" sz="2800" dirty="0">
                <a:solidFill>
                  <a:srgbClr val="FF3300"/>
                </a:solidFill>
              </a:rPr>
              <a:t>8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+2×</a:t>
            </a:r>
            <a:r>
              <a:rPr lang="en-US" altLang="zh-CN" sz="2800" dirty="0">
                <a:solidFill>
                  <a:srgbClr val="FF3300"/>
                </a:solidFill>
              </a:rPr>
              <a:t>8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+5×</a:t>
            </a:r>
            <a:r>
              <a:rPr lang="en-US" altLang="zh-CN" sz="2800" dirty="0">
                <a:solidFill>
                  <a:srgbClr val="FF3300"/>
                </a:solidFill>
              </a:rPr>
              <a:t>8</a:t>
            </a:r>
            <a:r>
              <a:rPr lang="en-US" altLang="zh-CN" sz="2800" baseline="30000" dirty="0"/>
              <a:t>-2</a:t>
            </a:r>
          </a:p>
          <a:p>
            <a:r>
              <a:rPr lang="en-US" altLang="zh-CN" sz="2800" dirty="0">
                <a:sym typeface="Symbol" panose="05050102010706020507" pitchFamily="18" charset="2"/>
              </a:rPr>
              <a:t>             =(153.328125)</a:t>
            </a:r>
            <a:r>
              <a:rPr lang="en-US" altLang="zh-CN" sz="2800" baseline="-25000" dirty="0">
                <a:solidFill>
                  <a:srgbClr val="FF3300"/>
                </a:solidFill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F9-B8C7-478C-AD83-58584B7B53F7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Hexadecimal numbers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十六进制数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Base: 16</a:t>
            </a:r>
          </a:p>
          <a:p>
            <a:r>
              <a:rPr lang="en-US" altLang="zh-CN" dirty="0" smtClean="0"/>
              <a:t>Symbols: 0..9, A, B, C, D, E, F</a:t>
            </a:r>
          </a:p>
          <a:p>
            <a:r>
              <a:rPr lang="en-US" altLang="zh-CN" dirty="0"/>
              <a:t>A=10  B=11 C=12  D=13  E=14  F=15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47276"/>
              </p:ext>
            </p:extLst>
          </p:nvPr>
        </p:nvGraphicFramePr>
        <p:xfrm>
          <a:off x="7727950" y="2132013"/>
          <a:ext cx="2735263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Visio" r:id="rId4" imgW="1657826" imgH="1627822" progId="Visio.Drawing.11">
                  <p:embed/>
                </p:oleObj>
              </mc:Choice>
              <mc:Fallback>
                <p:oleObj name="Visio" r:id="rId4" imgW="1657826" imgH="16278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0" y="2132013"/>
                        <a:ext cx="2735263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8F8F8"/>
                                </a:gs>
                                <a:gs pos="100000">
                                  <a:schemeClr val="accent1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6365-16F8-4D9D-9A2C-DC0A9034211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Hexadecimal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 1.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Example 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31553" y="2787235"/>
            <a:ext cx="8069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400" b="1" dirty="0"/>
              <a:t> (3FB)</a:t>
            </a:r>
            <a:r>
              <a:rPr kumimoji="1" lang="en-US" altLang="zh-CN" sz="2400" b="1" baseline="-25000" dirty="0"/>
              <a:t>16</a:t>
            </a:r>
            <a:r>
              <a:rPr kumimoji="1" lang="en-US" altLang="zh-CN" sz="2400" b="1" dirty="0"/>
              <a:t>  = 3</a:t>
            </a:r>
            <a:r>
              <a:rPr kumimoji="1" lang="en-US" altLang="zh-CN" sz="2400" b="1" dirty="0">
                <a:sym typeface="Symbol" panose="05050102010706020507" pitchFamily="18" charset="2"/>
              </a:rPr>
              <a:t>×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2</a:t>
            </a:r>
            <a:r>
              <a:rPr kumimoji="1" lang="en-US" altLang="zh-CN" sz="2400" b="1" dirty="0">
                <a:sym typeface="Symbol" panose="05050102010706020507" pitchFamily="18" charset="2"/>
              </a:rPr>
              <a:t> + 15×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1</a:t>
            </a:r>
            <a:r>
              <a:rPr kumimoji="1" lang="en-US" altLang="zh-CN" sz="2400" b="1" dirty="0">
                <a:sym typeface="Symbol" panose="05050102010706020507" pitchFamily="18" charset="2"/>
              </a:rPr>
              <a:t> + 11×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kumimoji="1" lang="en-US" altLang="zh-CN" sz="2400" b="1" baseline="30000" dirty="0">
                <a:sym typeface="Symbol" panose="05050102010706020507" pitchFamily="18" charset="2"/>
              </a:rPr>
              <a:t>0</a:t>
            </a:r>
            <a:r>
              <a:rPr kumimoji="1" lang="en-US" altLang="zh-CN" sz="2400" b="1" dirty="0"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</a:pPr>
            <a:r>
              <a:rPr kumimoji="1" lang="en-US" altLang="zh-CN" sz="2400" b="1" dirty="0">
                <a:sym typeface="Symbol" panose="05050102010706020507" pitchFamily="18" charset="2"/>
              </a:rPr>
              <a:t>               </a:t>
            </a:r>
            <a:r>
              <a:rPr kumimoji="1" lang="en-US" altLang="zh-CN" sz="2400" b="1" dirty="0" smtClean="0">
                <a:sym typeface="Symbol" panose="05050102010706020507" pitchFamily="18" charset="2"/>
              </a:rPr>
              <a:t>=  </a:t>
            </a:r>
            <a:r>
              <a:rPr kumimoji="1" lang="en-US" altLang="zh-CN" sz="2400" b="1" dirty="0">
                <a:sym typeface="Symbol" panose="05050102010706020507" pitchFamily="18" charset="2"/>
              </a:rPr>
              <a:t>768 + 240 + 11</a:t>
            </a:r>
          </a:p>
          <a:p>
            <a:pPr>
              <a:spcBef>
                <a:spcPct val="0"/>
              </a:spcBef>
            </a:pPr>
            <a:r>
              <a:rPr kumimoji="1" lang="en-US" altLang="zh-CN" sz="2400" b="1" dirty="0">
                <a:sym typeface="Symbol" panose="05050102010706020507" pitchFamily="18" charset="2"/>
              </a:rPr>
              <a:t>	  </a:t>
            </a:r>
            <a:r>
              <a:rPr kumimoji="1" lang="en-US" altLang="zh-CN" sz="2400" b="1" dirty="0" smtClean="0">
                <a:sym typeface="Symbol" panose="05050102010706020507" pitchFamily="18" charset="2"/>
              </a:rPr>
              <a:t>       = </a:t>
            </a:r>
            <a:r>
              <a:rPr kumimoji="1" lang="en-US" altLang="zh-CN" sz="2400" b="1" dirty="0">
                <a:sym typeface="Symbol" panose="05050102010706020507" pitchFamily="18" charset="2"/>
              </a:rPr>
              <a:t>(1019)</a:t>
            </a:r>
            <a:r>
              <a:rPr kumimoji="1" lang="en-US" altLang="zh-CN" sz="2400" b="1" baseline="-25000" dirty="0"/>
              <a:t>10</a:t>
            </a:r>
          </a:p>
        </p:txBody>
      </p:sp>
      <p:sp>
        <p:nvSpPr>
          <p:cNvPr id="6" name="矩形 5"/>
          <p:cNvSpPr/>
          <p:nvPr/>
        </p:nvSpPr>
        <p:spPr>
          <a:xfrm>
            <a:off x="2014777" y="4521219"/>
            <a:ext cx="9743269" cy="173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400" b="1" dirty="0"/>
              <a:t>(A59C.3A)</a:t>
            </a:r>
            <a:r>
              <a:rPr kumimoji="1" lang="en-US" altLang="zh-CN" sz="2400" b="1" baseline="-25000" dirty="0"/>
              <a:t>16 </a:t>
            </a:r>
            <a:r>
              <a:rPr kumimoji="1" lang="en-US" altLang="zh-CN" sz="2400" b="1" dirty="0"/>
              <a:t>= A</a:t>
            </a:r>
            <a:r>
              <a:rPr lang="en-US" altLang="zh-CN" sz="2400" b="1" dirty="0"/>
              <a:t>×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en-US" altLang="zh-CN" sz="2400" b="1" baseline="30000" dirty="0"/>
              <a:t>3</a:t>
            </a:r>
            <a:r>
              <a:rPr kumimoji="1" lang="en-US" altLang="zh-CN" sz="2400" b="1" dirty="0"/>
              <a:t> +  5</a:t>
            </a:r>
            <a:r>
              <a:rPr lang="en-US" altLang="zh-CN" sz="2400" b="1" dirty="0"/>
              <a:t>×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+ 9×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 + C×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en-US" altLang="zh-CN" sz="2400" b="1" baseline="30000" dirty="0"/>
              <a:t>0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+ </a:t>
            </a:r>
            <a:r>
              <a:rPr lang="en-US" altLang="zh-CN" sz="2400" b="1" dirty="0"/>
              <a:t>3×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en-US" altLang="zh-CN" sz="2400" b="1" baseline="30000" dirty="0"/>
              <a:t>-1</a:t>
            </a:r>
            <a:r>
              <a:rPr lang="en-US" altLang="zh-CN" sz="2400" b="1" dirty="0"/>
              <a:t> + A×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en-US" altLang="zh-CN" sz="2400" b="1" baseline="30000" dirty="0"/>
              <a:t>-2</a:t>
            </a:r>
            <a:r>
              <a:rPr lang="en-US" altLang="zh-CN" sz="2400" b="1" dirty="0"/>
              <a:t> 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 dirty="0"/>
              <a:t>	=40960 + 1280 + 144 + 12 + 3/16 + 10/256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 dirty="0"/>
              <a:t>	=(42396.2265625)</a:t>
            </a:r>
            <a:r>
              <a:rPr lang="en-US" altLang="zh-CN" sz="2400" b="1" baseline="-25000" dirty="0"/>
              <a:t>10</a:t>
            </a:r>
            <a:endParaRPr lang="zh-CN" altLang="en-US" sz="2400" b="1" baseline="-250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CA50-E1A0-48F4-B34E-F98CAB00041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0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Arbitrary </a:t>
            </a:r>
            <a:r>
              <a:rPr lang="en-US" altLang="zh-CN" dirty="0" smtClean="0"/>
              <a:t>base?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任意进制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Base: r</a:t>
            </a:r>
          </a:p>
          <a:p>
            <a:r>
              <a:rPr lang="en-US" altLang="zh-CN" dirty="0" smtClean="0"/>
              <a:t>Symbols: 0.. r-1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56298" y="3635247"/>
            <a:ext cx="9108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i="1" dirty="0"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sym typeface="Symbol" panose="05050102010706020507" pitchFamily="18" charset="2"/>
              </a:rPr>
              <a:t> = A</a:t>
            </a:r>
            <a:r>
              <a:rPr lang="en-US" altLang="zh-CN" sz="3600" baseline="-25000" dirty="0">
                <a:sym typeface="Symbol" panose="05050102010706020507" pitchFamily="18" charset="2"/>
              </a:rPr>
              <a:t>n-1 </a:t>
            </a:r>
            <a:r>
              <a:rPr lang="en-US" altLang="zh-CN" sz="3600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3600" b="1" i="1" dirty="0">
                <a:sym typeface="Symbol" panose="05050102010706020507" pitchFamily="18" charset="2"/>
              </a:rPr>
              <a:t>r</a:t>
            </a:r>
            <a:r>
              <a:rPr lang="en-US" altLang="zh-CN" sz="3600" i="1" dirty="0">
                <a:sym typeface="Symbol" panose="05050102010706020507" pitchFamily="18" charset="2"/>
              </a:rPr>
              <a:t> </a:t>
            </a:r>
            <a:r>
              <a:rPr lang="en-US" altLang="zh-CN" sz="3600" baseline="30000" dirty="0">
                <a:sym typeface="Symbol" panose="05050102010706020507" pitchFamily="18" charset="2"/>
              </a:rPr>
              <a:t>n-1 </a:t>
            </a:r>
            <a:r>
              <a:rPr lang="en-US" altLang="zh-CN" sz="3600" dirty="0">
                <a:sym typeface="Symbol" panose="05050102010706020507" pitchFamily="18" charset="2"/>
              </a:rPr>
              <a:t>+ A</a:t>
            </a:r>
            <a:r>
              <a:rPr lang="en-US" altLang="zh-CN" sz="3600" baseline="-25000" dirty="0">
                <a:sym typeface="Symbol" panose="05050102010706020507" pitchFamily="18" charset="2"/>
              </a:rPr>
              <a:t>n-2 </a:t>
            </a:r>
            <a:r>
              <a:rPr lang="en-US" altLang="zh-CN" sz="3600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ym typeface="Symbol" panose="05050102010706020507" pitchFamily="18" charset="2"/>
              </a:rPr>
              <a:t>r</a:t>
            </a:r>
            <a:r>
              <a:rPr lang="en-US" altLang="zh-CN" sz="3600" i="1" dirty="0">
                <a:sym typeface="Symbol" panose="05050102010706020507" pitchFamily="18" charset="2"/>
              </a:rPr>
              <a:t> </a:t>
            </a:r>
            <a:r>
              <a:rPr lang="en-US" altLang="zh-CN" sz="3600" baseline="30000" dirty="0">
                <a:sym typeface="Symbol" panose="05050102010706020507" pitchFamily="18" charset="2"/>
              </a:rPr>
              <a:t>n-2</a:t>
            </a:r>
            <a:r>
              <a:rPr lang="en-US" altLang="zh-CN" sz="3600" dirty="0">
                <a:sym typeface="Symbol" panose="05050102010706020507" pitchFamily="18" charset="2"/>
              </a:rPr>
              <a:t> +… + A</a:t>
            </a:r>
            <a:r>
              <a:rPr lang="en-US" altLang="zh-CN" sz="3600" baseline="-25000" dirty="0">
                <a:sym typeface="Symbol" panose="05050102010706020507" pitchFamily="18" charset="2"/>
              </a:rPr>
              <a:t>1 </a:t>
            </a:r>
            <a:r>
              <a:rPr lang="en-US" altLang="zh-CN" sz="3600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+</a:t>
            </a:r>
            <a:r>
              <a:rPr lang="en-US" altLang="zh-CN" sz="3600" baseline="30000" dirty="0"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A</a:t>
            </a:r>
            <a:r>
              <a:rPr lang="en-US" altLang="zh-CN" sz="3600" baseline="-25000" dirty="0">
                <a:sym typeface="Symbol" panose="05050102010706020507" pitchFamily="18" charset="2"/>
              </a:rPr>
              <a:t>0</a:t>
            </a:r>
            <a:r>
              <a:rPr lang="en-US" altLang="zh-CN" sz="3600" dirty="0">
                <a:sym typeface="Symbol" panose="05050102010706020507" pitchFamily="18" charset="2"/>
              </a:rPr>
              <a:t> + </a:t>
            </a:r>
          </a:p>
          <a:p>
            <a:r>
              <a:rPr lang="en-US" altLang="zh-CN" sz="3600" dirty="0">
                <a:sym typeface="Symbol" panose="05050102010706020507" pitchFamily="18" charset="2"/>
              </a:rPr>
              <a:t>	      A</a:t>
            </a:r>
            <a:r>
              <a:rPr lang="en-US" altLang="zh-CN" sz="3600" baseline="-25000" dirty="0">
                <a:sym typeface="Symbol" panose="05050102010706020507" pitchFamily="18" charset="2"/>
              </a:rPr>
              <a:t>-1 </a:t>
            </a:r>
            <a:r>
              <a:rPr lang="en-US" altLang="zh-CN" sz="3600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ym typeface="Symbol" panose="05050102010706020507" pitchFamily="18" charset="2"/>
              </a:rPr>
              <a:t>r</a:t>
            </a:r>
            <a:r>
              <a:rPr lang="en-US" altLang="zh-CN" sz="3600" i="1" dirty="0">
                <a:sym typeface="Symbol" panose="05050102010706020507" pitchFamily="18" charset="2"/>
              </a:rPr>
              <a:t> </a:t>
            </a:r>
            <a:r>
              <a:rPr lang="en-US" altLang="zh-CN" sz="3600" baseline="30000" dirty="0">
                <a:sym typeface="Symbol" panose="05050102010706020507" pitchFamily="18" charset="2"/>
              </a:rPr>
              <a:t>-1</a:t>
            </a:r>
            <a:r>
              <a:rPr lang="en-US" altLang="zh-CN" sz="3600" dirty="0">
                <a:sym typeface="Symbol" panose="05050102010706020507" pitchFamily="18" charset="2"/>
              </a:rPr>
              <a:t> + A</a:t>
            </a:r>
            <a:r>
              <a:rPr lang="en-US" altLang="zh-CN" sz="3600" baseline="-25000" dirty="0">
                <a:sym typeface="Symbol" panose="05050102010706020507" pitchFamily="18" charset="2"/>
              </a:rPr>
              <a:t>-2 </a:t>
            </a:r>
            <a:r>
              <a:rPr lang="en-US" altLang="zh-CN" sz="3600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ym typeface="Symbol" panose="05050102010706020507" pitchFamily="18" charset="2"/>
              </a:rPr>
              <a:t>r</a:t>
            </a:r>
            <a:r>
              <a:rPr lang="en-US" altLang="zh-CN" sz="3600" i="1" dirty="0">
                <a:sym typeface="Symbol" panose="05050102010706020507" pitchFamily="18" charset="2"/>
              </a:rPr>
              <a:t> </a:t>
            </a:r>
            <a:r>
              <a:rPr lang="en-US" altLang="zh-CN" sz="3600" baseline="30000" dirty="0">
                <a:sym typeface="Symbol" panose="05050102010706020507" pitchFamily="18" charset="2"/>
              </a:rPr>
              <a:t>-2</a:t>
            </a:r>
            <a:r>
              <a:rPr lang="en-US" altLang="zh-CN" sz="3600" dirty="0">
                <a:sym typeface="Symbol" panose="05050102010706020507" pitchFamily="18" charset="2"/>
              </a:rPr>
              <a:t> +… + A</a:t>
            </a:r>
            <a:r>
              <a:rPr lang="en-US" altLang="zh-CN" sz="3600" baseline="-25000" dirty="0">
                <a:sym typeface="Symbol" panose="05050102010706020507" pitchFamily="18" charset="2"/>
              </a:rPr>
              <a:t>-m </a:t>
            </a:r>
            <a:r>
              <a:rPr lang="en-US" altLang="zh-CN" sz="3600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ym typeface="Symbol" panose="05050102010706020507" pitchFamily="18" charset="2"/>
              </a:rPr>
              <a:t>r</a:t>
            </a:r>
            <a:r>
              <a:rPr lang="en-US" altLang="zh-CN" sz="3600" i="1" dirty="0">
                <a:sym typeface="Symbol" panose="05050102010706020507" pitchFamily="18" charset="2"/>
              </a:rPr>
              <a:t> </a:t>
            </a:r>
            <a:r>
              <a:rPr lang="en-US" altLang="zh-CN" sz="3600" baseline="30000" dirty="0">
                <a:sym typeface="Symbol" panose="05050102010706020507" pitchFamily="18" charset="2"/>
              </a:rPr>
              <a:t>-m</a:t>
            </a: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2169763" y="4177194"/>
            <a:ext cx="440941" cy="1190674"/>
          </a:xfrm>
          <a:custGeom>
            <a:avLst/>
            <a:gdLst>
              <a:gd name="T0" fmla="*/ 264 w 408"/>
              <a:gd name="T1" fmla="*/ 1200 h 1200"/>
              <a:gd name="T2" fmla="*/ 24 w 408"/>
              <a:gd name="T3" fmla="*/ 384 h 1200"/>
              <a:gd name="T4" fmla="*/ 408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690465" y="5400251"/>
            <a:ext cx="365065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dirty="0" smtClean="0"/>
              <a:t>MSB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Most </a:t>
            </a:r>
            <a:r>
              <a:rPr lang="en-US" altLang="zh-CN" sz="2400" dirty="0"/>
              <a:t>Significant Bit</a:t>
            </a:r>
            <a:endParaRPr lang="zh-CN" altLang="en-US" sz="2400" dirty="0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rot="19849152">
            <a:off x="8168377" y="4720073"/>
            <a:ext cx="211260" cy="636696"/>
          </a:xfrm>
          <a:custGeom>
            <a:avLst/>
            <a:gdLst>
              <a:gd name="T0" fmla="*/ 192 w 320"/>
              <a:gd name="T1" fmla="*/ 528 h 528"/>
              <a:gd name="T2" fmla="*/ 288 w 320"/>
              <a:gd name="T3" fmla="*/ 240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97509" y="5400251"/>
            <a:ext cx="359615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dirty="0" smtClean="0"/>
              <a:t>LSB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Least </a:t>
            </a:r>
            <a:r>
              <a:rPr lang="en-US" altLang="zh-CN" sz="2400" dirty="0"/>
              <a:t>Significant Bit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020A-0CDE-4139-9A3E-1F7D2F1FF3F4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082437" cy="1478570"/>
          </a:xfrm>
        </p:spPr>
        <p:txBody>
          <a:bodyPr/>
          <a:lstStyle/>
          <a:p>
            <a:r>
              <a:rPr lang="en-US" altLang="zh-CN" dirty="0"/>
              <a:t>Number System Conversion</a:t>
            </a:r>
            <a:br>
              <a:rPr lang="en-US" altLang="zh-CN" dirty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数制转换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56143"/>
              </p:ext>
            </p:extLst>
          </p:nvPr>
        </p:nvGraphicFramePr>
        <p:xfrm>
          <a:off x="5223851" y="0"/>
          <a:ext cx="6554708" cy="6844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pc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  <a:endParaRPr lang="zh-CN" altLang="en-US" sz="2000" b="1" spc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2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000" b="1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2961-4F1E-424B-91B5-9799214A81F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7380720" y="381000"/>
            <a:ext cx="591704" cy="32403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96375" y="380999"/>
            <a:ext cx="447675" cy="32403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80720" y="3714751"/>
            <a:ext cx="591704" cy="302895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96375" y="3714751"/>
            <a:ext cx="447675" cy="302895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5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en-US" altLang="zh-CN" dirty="0" smtClean="0"/>
              <a:t>←→Octal(2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=8)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5568" y="3768384"/>
            <a:ext cx="10515600" cy="20699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Exercise: Convert</a:t>
            </a:r>
            <a:r>
              <a:rPr lang="zh-CN" altLang="en-US" sz="3200" dirty="0"/>
              <a:t> </a:t>
            </a:r>
            <a:r>
              <a:rPr lang="en-US" altLang="zh-CN" sz="3200" dirty="0"/>
              <a:t>the following binary numbers to </a:t>
            </a:r>
            <a:r>
              <a:rPr lang="en-US" altLang="zh-CN" sz="3200" dirty="0" smtClean="0"/>
              <a:t>octal</a:t>
            </a:r>
            <a:endParaRPr lang="en-US" altLang="zh-CN" sz="3200" dirty="0"/>
          </a:p>
          <a:p>
            <a:pPr lvl="1"/>
            <a:r>
              <a:rPr lang="en-US" altLang="zh-CN" sz="2800" dirty="0"/>
              <a:t>(</a:t>
            </a:r>
            <a:r>
              <a:rPr lang="en-US" altLang="zh-CN" sz="2800" dirty="0" smtClean="0"/>
              <a:t>010011110111.11010101)</a:t>
            </a:r>
            <a:r>
              <a:rPr lang="en-US" altLang="zh-CN" sz="2800" baseline="-25000" dirty="0" smtClean="0"/>
              <a:t>2</a:t>
            </a:r>
            <a:endParaRPr lang="en-US" altLang="zh-CN" sz="2800" dirty="0"/>
          </a:p>
          <a:p>
            <a:r>
              <a:rPr lang="en-US" altLang="zh-CN" sz="3200" dirty="0"/>
              <a:t>Answer:  </a:t>
            </a:r>
            <a:r>
              <a:rPr lang="en-US" altLang="zh-CN" sz="3200" dirty="0" smtClean="0"/>
              <a:t>2367.652</a:t>
            </a:r>
            <a:r>
              <a:rPr lang="en-US" altLang="zh-CN" sz="3200" baseline="-25000" dirty="0" smtClean="0"/>
              <a:t>8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743172"/>
            <a:ext cx="75344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3200" dirty="0">
                <a:latin typeface="Comic Sans MS" panose="030F0702030302020204" pitchFamily="66" charset="0"/>
              </a:rPr>
              <a:t>( 011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zh-CN" altLang="en-US" sz="3200" dirty="0">
                <a:latin typeface="Comic Sans MS" panose="030F0702030302020204" pitchFamily="66" charset="0"/>
              </a:rPr>
              <a:t>0</a:t>
            </a:r>
            <a:r>
              <a:rPr lang="en-US" altLang="zh-CN" sz="3200" dirty="0">
                <a:latin typeface="Comic Sans MS" panose="030F0702030302020204" pitchFamily="66" charset="0"/>
              </a:rPr>
              <a:t>10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101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000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.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111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101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011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100 )</a:t>
            </a:r>
            <a:r>
              <a:rPr lang="en-US" altLang="zh-CN" sz="3200" baseline="-25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35568" y="2895697"/>
            <a:ext cx="993563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3200"/>
              <a:t>(   </a:t>
            </a:r>
            <a:r>
              <a:rPr lang="en-US" altLang="zh-CN" sz="3200"/>
              <a:t>3	    2	  5      0     </a:t>
            </a:r>
            <a:r>
              <a:rPr lang="en-US" altLang="zh-CN" sz="3200" b="1"/>
              <a:t>.</a:t>
            </a:r>
            <a:r>
              <a:rPr lang="en-US" altLang="zh-CN" sz="3200"/>
              <a:t>   7	  5      3      4  )</a:t>
            </a:r>
            <a:r>
              <a:rPr lang="en-US" altLang="zh-CN" sz="3200" baseline="-25000"/>
              <a:t>8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562105" y="2319433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59566" y="2306299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132666" y="2290858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147733" y="2290858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909734" y="2290858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701366" y="2306299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985684" y="2290858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537451" y="2306299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AA3-BEC5-45DA-A36B-9511DC868A74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Binary←→</a:t>
            </a:r>
            <a:r>
              <a:rPr lang="en-US" altLang="zh-CN" dirty="0" smtClean="0"/>
              <a:t>Hexadecimal(2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=16)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3535" y="3788840"/>
            <a:ext cx="11353800" cy="2252659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Exercise: Convert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 following binary numbers to hexadecimal</a:t>
            </a:r>
          </a:p>
          <a:p>
            <a:pPr lvl="1"/>
            <a:r>
              <a:rPr lang="en-US" altLang="zh-CN" sz="2800" dirty="0"/>
              <a:t>(</a:t>
            </a:r>
            <a:r>
              <a:rPr lang="en-US" altLang="zh-CN" sz="2800" dirty="0" smtClean="0"/>
              <a:t>010011110111.11010101)</a:t>
            </a:r>
            <a:r>
              <a:rPr lang="en-US" altLang="zh-CN" sz="2800" baseline="-25000" dirty="0" smtClean="0"/>
              <a:t>2</a:t>
            </a:r>
            <a:endParaRPr lang="en-US" altLang="zh-CN" sz="2800" dirty="0"/>
          </a:p>
          <a:p>
            <a:r>
              <a:rPr lang="en-US" altLang="zh-CN" sz="3200" dirty="0"/>
              <a:t>Answer</a:t>
            </a:r>
            <a:r>
              <a:rPr lang="en-US" altLang="zh-CN" sz="3200" dirty="0" smtClean="0"/>
              <a:t>:  4F7.D50</a:t>
            </a:r>
            <a:r>
              <a:rPr lang="en-US" altLang="zh-CN" sz="3200" baseline="-25000" dirty="0" smtClean="0"/>
              <a:t>16</a:t>
            </a:r>
            <a:endParaRPr lang="zh-CN" altLang="en-US" sz="3200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38200" y="1690692"/>
            <a:ext cx="71881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3200" dirty="0">
                <a:latin typeface="Comic Sans MS" panose="030F0702030302020204" pitchFamily="66" charset="0"/>
              </a:rPr>
              <a:t>( 0110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1010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1000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.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1111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0101</a:t>
            </a:r>
            <a:r>
              <a:rPr lang="en-US" altLang="zh-CN" sz="3200" dirty="0">
                <a:solidFill>
                  <a:srgbClr val="FF3300"/>
                </a:solidFill>
                <a:latin typeface="Comic Sans MS" panose="030F0702030302020204" pitchFamily="66" charset="0"/>
              </a:rPr>
              <a:t>|</a:t>
            </a:r>
            <a:r>
              <a:rPr lang="en-US" altLang="zh-CN" sz="3200" dirty="0">
                <a:latin typeface="Comic Sans MS" panose="030F0702030302020204" pitchFamily="66" charset="0"/>
              </a:rPr>
              <a:t>1100 )</a:t>
            </a:r>
            <a:r>
              <a:rPr lang="en-US" altLang="zh-CN" sz="3200" baseline="-25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087965" y="2843217"/>
            <a:ext cx="950383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3200" dirty="0"/>
              <a:t>(   6	     </a:t>
            </a:r>
            <a:r>
              <a:rPr lang="en-US" altLang="zh-CN" sz="3200" dirty="0"/>
              <a:t>A	        8     </a:t>
            </a:r>
            <a:r>
              <a:rPr lang="en-US" altLang="zh-CN" sz="3200" b="1" dirty="0"/>
              <a:t>.</a:t>
            </a:r>
            <a:r>
              <a:rPr lang="en-US" altLang="zh-CN" sz="3200" dirty="0"/>
              <a:t>     F	    5       C  )</a:t>
            </a:r>
            <a:r>
              <a:rPr lang="en-US" altLang="zh-CN" sz="3200" baseline="-25000" dirty="0"/>
              <a:t>16</a:t>
            </a:r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1714502" y="2266953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2736859" y="2266953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3934884" y="2309817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5232400" y="2266953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6256867" y="2275467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7215717" y="2266953"/>
            <a:ext cx="0" cy="533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A5B4-938C-4289-A90F-69714F55022D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Hexadecimal </a:t>
            </a:r>
            <a:r>
              <a:rPr lang="en-US" altLang="zh-CN" dirty="0" smtClean="0"/>
              <a:t>←→</a:t>
            </a:r>
            <a:r>
              <a:rPr lang="en-US" altLang="zh-CN" dirty="0"/>
              <a:t>Octal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02732" y="3178588"/>
            <a:ext cx="11032067" cy="301530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Exercise: Convert</a:t>
            </a:r>
            <a:r>
              <a:rPr lang="zh-CN" altLang="en-US" sz="3200" dirty="0"/>
              <a:t> </a:t>
            </a:r>
            <a:r>
              <a:rPr lang="en-US" altLang="zh-CN" sz="3200" dirty="0"/>
              <a:t>the octal numbers 367.236</a:t>
            </a:r>
            <a:r>
              <a:rPr lang="en-US" altLang="zh-CN" sz="3200" baseline="-25000" dirty="0"/>
              <a:t>8</a:t>
            </a:r>
            <a:r>
              <a:rPr lang="en-US" altLang="zh-CN" sz="3200" dirty="0"/>
              <a:t> to hexadecimal. </a:t>
            </a:r>
            <a:endParaRPr lang="en-US" altLang="zh-CN" sz="3200" dirty="0" smtClean="0"/>
          </a:p>
          <a:p>
            <a:r>
              <a:rPr lang="en-US" altLang="zh-CN" sz="3200" dirty="0"/>
              <a:t>Answer:  F7.4F</a:t>
            </a:r>
            <a:r>
              <a:rPr lang="en-US" altLang="zh-CN" sz="3200" baseline="-25000" dirty="0"/>
              <a:t>16</a:t>
            </a:r>
            <a:endParaRPr lang="en-US" altLang="zh-CN" sz="3200" dirty="0"/>
          </a:p>
          <a:p>
            <a:pPr lvl="1"/>
            <a:r>
              <a:rPr lang="en-US" altLang="zh-CN" sz="2800" dirty="0"/>
              <a:t>367.236</a:t>
            </a:r>
            <a:r>
              <a:rPr lang="en-US" altLang="zh-CN" sz="2800" baseline="-25000" dirty="0"/>
              <a:t>8</a:t>
            </a:r>
            <a:r>
              <a:rPr lang="en-US" altLang="zh-CN" sz="2800" dirty="0"/>
              <a:t>=011,110,111.010,011,110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	</a:t>
            </a:r>
          </a:p>
          <a:p>
            <a:pPr lvl="1"/>
            <a:r>
              <a:rPr lang="en-US" altLang="zh-CN" sz="2800" dirty="0"/>
              <a:t>0,1111,0111.0100,1111,0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=F7.4F</a:t>
            </a:r>
            <a:r>
              <a:rPr lang="en-US" altLang="zh-CN" sz="2800" baseline="-25000" dirty="0"/>
              <a:t>16</a:t>
            </a:r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23BE-E2BD-455B-BCE7-94FE64DE5EFD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230499" y="1947419"/>
            <a:ext cx="2309249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Hexadecimal</a:t>
            </a:r>
            <a:endParaRPr lang="zh-CN" altLang="en-US" sz="2800" dirty="0"/>
          </a:p>
        </p:txBody>
      </p:sp>
      <p:sp>
        <p:nvSpPr>
          <p:cNvPr id="13" name="圆角矩形 12"/>
          <p:cNvSpPr/>
          <p:nvPr/>
        </p:nvSpPr>
        <p:spPr>
          <a:xfrm>
            <a:off x="4749673" y="1947419"/>
            <a:ext cx="170117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Binary</a:t>
            </a:r>
            <a:endParaRPr lang="zh-CN" altLang="en-US" sz="2800" dirty="0"/>
          </a:p>
        </p:txBody>
      </p:sp>
      <p:sp>
        <p:nvSpPr>
          <p:cNvPr id="14" name="圆角矩形 13"/>
          <p:cNvSpPr/>
          <p:nvPr/>
        </p:nvSpPr>
        <p:spPr>
          <a:xfrm>
            <a:off x="7660771" y="1947419"/>
            <a:ext cx="170117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Octal</a:t>
            </a:r>
            <a:endParaRPr lang="zh-CN" altLang="en-US" sz="2800" dirty="0"/>
          </a:p>
        </p:txBody>
      </p:sp>
      <p:sp>
        <p:nvSpPr>
          <p:cNvPr id="15" name="左右箭头 14"/>
          <p:cNvSpPr/>
          <p:nvPr/>
        </p:nvSpPr>
        <p:spPr>
          <a:xfrm>
            <a:off x="3533521" y="2162303"/>
            <a:ext cx="1216152" cy="4846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6444619" y="2162303"/>
            <a:ext cx="1216152" cy="4846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2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→ Decimal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14201" y="2212703"/>
            <a:ext cx="843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11001.011</a:t>
            </a:r>
            <a:r>
              <a:rPr lang="en-US" altLang="zh-CN" sz="3600" baseline="-25000" dirty="0"/>
              <a:t>2</a:t>
            </a:r>
          </a:p>
          <a:p>
            <a:r>
              <a:rPr lang="en-US" altLang="zh-CN" sz="3600" baseline="-25000" dirty="0"/>
              <a:t>     </a:t>
            </a:r>
            <a:r>
              <a:rPr lang="en-US" altLang="zh-CN" sz="3600" dirty="0"/>
              <a:t>=1×2</a:t>
            </a:r>
            <a:r>
              <a:rPr lang="en-US" altLang="zh-CN" sz="3600" baseline="30000" dirty="0"/>
              <a:t>4 </a:t>
            </a:r>
            <a:r>
              <a:rPr lang="en-US" altLang="zh-CN" sz="3600" dirty="0"/>
              <a:t> + 1×2</a:t>
            </a:r>
            <a:r>
              <a:rPr lang="en-US" altLang="zh-CN" sz="3600" baseline="30000" dirty="0"/>
              <a:t>3</a:t>
            </a:r>
            <a:r>
              <a:rPr lang="en-US" altLang="zh-CN" sz="3600" dirty="0"/>
              <a:t> + 0×2</a:t>
            </a:r>
            <a:r>
              <a:rPr lang="en-US" altLang="zh-CN" sz="3600" baseline="30000" dirty="0"/>
              <a:t>2</a:t>
            </a:r>
            <a:r>
              <a:rPr lang="en-US" altLang="zh-CN" sz="3600" dirty="0"/>
              <a:t> + 0×2</a:t>
            </a:r>
            <a:r>
              <a:rPr lang="en-US" altLang="zh-CN" sz="3600" baseline="30000" dirty="0"/>
              <a:t>1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+ 1×2</a:t>
            </a:r>
            <a:r>
              <a:rPr lang="en-US" altLang="zh-CN" sz="3600" baseline="30000" dirty="0" smtClean="0"/>
              <a:t>0</a:t>
            </a:r>
            <a:br>
              <a:rPr lang="en-US" altLang="zh-CN" sz="3600" baseline="30000" dirty="0" smtClean="0"/>
            </a:br>
            <a:r>
              <a:rPr lang="en-US" altLang="zh-CN" sz="3600" baseline="30000" dirty="0" smtClean="0"/>
              <a:t>            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+ 0× 2</a:t>
            </a:r>
            <a:r>
              <a:rPr lang="en-US" altLang="zh-CN" sz="3600" baseline="30000" dirty="0"/>
              <a:t>-1</a:t>
            </a:r>
            <a:r>
              <a:rPr lang="en-US" altLang="zh-CN" sz="3600" dirty="0"/>
              <a:t> + 1×2</a:t>
            </a:r>
            <a:r>
              <a:rPr lang="en-US" altLang="zh-CN" sz="3600" baseline="30000" dirty="0"/>
              <a:t>-2</a:t>
            </a:r>
            <a:r>
              <a:rPr lang="en-US" altLang="zh-CN" sz="3600" dirty="0"/>
              <a:t> + 1×2</a:t>
            </a:r>
            <a:r>
              <a:rPr lang="en-US" altLang="zh-CN" sz="3600" baseline="30000" dirty="0"/>
              <a:t>-3</a:t>
            </a:r>
            <a:endParaRPr lang="en-US" altLang="zh-CN" sz="3600" dirty="0"/>
          </a:p>
          <a:p>
            <a:r>
              <a:rPr lang="en-US" altLang="zh-CN" sz="3600" dirty="0" smtClean="0"/>
              <a:t>   =</a:t>
            </a:r>
            <a:r>
              <a:rPr lang="en-US" altLang="zh-CN" sz="3600" dirty="0"/>
              <a:t>16 + 8 + 0 + 0 + 1 + 0 + 1/4 + 1/8</a:t>
            </a:r>
            <a:endParaRPr lang="zh-CN" altLang="en-US" sz="3600" dirty="0"/>
          </a:p>
          <a:p>
            <a:r>
              <a:rPr lang="en-US" altLang="zh-CN" sz="3600" dirty="0" smtClean="0"/>
              <a:t>   =</a:t>
            </a:r>
            <a:r>
              <a:rPr lang="en-US" altLang="zh-CN" sz="3600" dirty="0"/>
              <a:t>25.375</a:t>
            </a:r>
            <a:r>
              <a:rPr lang="en-US" altLang="zh-CN" sz="3600" baseline="-25000" dirty="0"/>
              <a:t>10</a:t>
            </a:r>
            <a:endParaRPr lang="zh-CN" altLang="en-US" sz="3600" baseline="-25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7D23-DB76-4AFB-9CDD-BBCDD344F7A0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Decimal numbers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1F7B-AE49-4A82-8606-90142106D374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93840" y="2998500"/>
            <a:ext cx="630574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11111.111</a:t>
            </a:r>
            <a:endParaRPr lang="zh-CN" alt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6" name="Picture 5" descr="AAGIGHP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81" y="2959412"/>
            <a:ext cx="2213028" cy="30577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3113092" y="2385392"/>
            <a:ext cx="1355878" cy="612648"/>
          </a:xfrm>
          <a:prstGeom prst="wedgeRoundRectCallout">
            <a:avLst>
              <a:gd name="adj1" fmla="val -8659"/>
              <a:gd name="adj2" fmla="val 845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一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2184114" y="4608447"/>
            <a:ext cx="1355878" cy="612648"/>
          </a:xfrm>
          <a:prstGeom prst="wedgeRoundRectCallout">
            <a:avLst>
              <a:gd name="adj1" fmla="val 18317"/>
              <a:gd name="adj2" fmla="val -1334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r>
              <a:rPr lang="zh-CN" altLang="en-US" sz="2400" dirty="0" smtClean="0"/>
              <a:t>个十</a:t>
            </a:r>
            <a:endParaRPr lang="zh-CN" altLang="en-US" sz="2400" dirty="0"/>
          </a:p>
        </p:txBody>
      </p:sp>
      <p:sp>
        <p:nvSpPr>
          <p:cNvPr id="22" name="圆角矩形标注 21"/>
          <p:cNvSpPr/>
          <p:nvPr/>
        </p:nvSpPr>
        <p:spPr>
          <a:xfrm>
            <a:off x="3925458" y="4608447"/>
            <a:ext cx="1971923" cy="612648"/>
          </a:xfrm>
          <a:prstGeom prst="wedgeRoundRectCallout">
            <a:avLst>
              <a:gd name="adj1" fmla="val -21887"/>
              <a:gd name="adj2" fmla="val -1360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r>
              <a:rPr lang="zh-CN" altLang="en-US" sz="2400" dirty="0" smtClean="0"/>
              <a:t>个十分之一</a:t>
            </a:r>
            <a:endParaRPr lang="zh-CN" altLang="en-US" sz="2400" dirty="0"/>
          </a:p>
        </p:txBody>
      </p:sp>
      <p:sp>
        <p:nvSpPr>
          <p:cNvPr id="26" name="圆角矩形标注 25"/>
          <p:cNvSpPr/>
          <p:nvPr/>
        </p:nvSpPr>
        <p:spPr>
          <a:xfrm>
            <a:off x="5019376" y="2326263"/>
            <a:ext cx="2216403" cy="612648"/>
          </a:xfrm>
          <a:prstGeom prst="wedgeRoundRectCallout">
            <a:avLst>
              <a:gd name="adj1" fmla="val -45610"/>
              <a:gd name="adj2" fmla="val 975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1</a:t>
            </a:r>
            <a:r>
              <a:rPr lang="zh-CN" altLang="en-US" sz="2400" dirty="0" smtClean="0"/>
              <a:t>个百分之一</a:t>
            </a:r>
            <a:endParaRPr lang="zh-CN" altLang="en-US" sz="2400" dirty="0"/>
          </a:p>
        </p:txBody>
      </p:sp>
      <p:sp>
        <p:nvSpPr>
          <p:cNvPr id="27" name="圆角矩形标注 26"/>
          <p:cNvSpPr/>
          <p:nvPr/>
        </p:nvSpPr>
        <p:spPr>
          <a:xfrm>
            <a:off x="1206808" y="2346764"/>
            <a:ext cx="1355878" cy="612648"/>
          </a:xfrm>
          <a:prstGeom prst="wedgeRoundRectCallout">
            <a:avLst>
              <a:gd name="adj1" fmla="val 41774"/>
              <a:gd name="adj2" fmla="val 975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一百</a:t>
            </a:r>
          </a:p>
        </p:txBody>
      </p:sp>
      <p:pic>
        <p:nvPicPr>
          <p:cNvPr id="11274" name="Picture 10" descr="https://img0.baidu.com/it/u=3324453582,3887825374&amp;fm=26&amp;fmt=auto&amp;gp=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15276" y="573000"/>
            <a:ext cx="1611505" cy="15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2853000" y="5301761"/>
            <a:ext cx="624689" cy="58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八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365640" y="5301761"/>
            <a:ext cx="624689" cy="58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八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08344" y="1675022"/>
            <a:ext cx="1315926" cy="58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六十四</a:t>
            </a:r>
            <a:endParaRPr lang="zh-CN" altLang="en-US" sz="2400" dirty="0"/>
          </a:p>
        </p:txBody>
      </p:sp>
      <p:sp>
        <p:nvSpPr>
          <p:cNvPr id="32" name="圆角矩形 31"/>
          <p:cNvSpPr/>
          <p:nvPr/>
        </p:nvSpPr>
        <p:spPr>
          <a:xfrm>
            <a:off x="5591943" y="1718709"/>
            <a:ext cx="2215367" cy="58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六十四分之一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50891"/>
          <a:stretch/>
        </p:blipFill>
        <p:spPr>
          <a:xfrm>
            <a:off x="7406516" y="2632587"/>
            <a:ext cx="1950623" cy="38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7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2" grpId="0" animBg="1"/>
      <p:bldP spid="26" grpId="0" animBg="1"/>
      <p:bldP spid="27" grpId="0" animBg="1"/>
      <p:bldP spid="11" grpId="0" animBg="1"/>
      <p:bldP spid="30" grpId="0" animBg="1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Decimal → </a:t>
            </a:r>
            <a:r>
              <a:rPr lang="en-US" altLang="zh-CN" dirty="0"/>
              <a:t>Binary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Convert </a:t>
            </a:r>
            <a:r>
              <a:rPr lang="en-US" altLang="zh-CN" sz="3200" dirty="0"/>
              <a:t>the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part </a:t>
            </a:r>
            <a:r>
              <a:rPr lang="en-US" altLang="zh-CN" sz="3200" dirty="0"/>
              <a:t>and </a:t>
            </a:r>
            <a:r>
              <a:rPr lang="en-US" altLang="zh-CN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fractions part </a:t>
            </a:r>
            <a:r>
              <a:rPr lang="en-US" altLang="zh-CN" sz="3200" dirty="0" smtClean="0"/>
              <a:t>separately</a:t>
            </a:r>
            <a:r>
              <a:rPr lang="en-US" altLang="zh-CN" sz="3200" dirty="0"/>
              <a:t>, then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the result.</a:t>
            </a:r>
          </a:p>
          <a:p>
            <a:pPr lvl="1"/>
            <a:r>
              <a:rPr lang="en-US" altLang="zh-CN" sz="2800" dirty="0" smtClean="0"/>
              <a:t>Integer </a:t>
            </a:r>
            <a:r>
              <a:rPr lang="en-US" altLang="zh-CN" sz="2800" dirty="0"/>
              <a:t>part </a:t>
            </a:r>
            <a:r>
              <a:rPr lang="en-US" altLang="zh-CN" sz="2800" dirty="0" smtClean="0"/>
              <a:t>: divide it by 2 and take the remainder.</a:t>
            </a:r>
          </a:p>
          <a:p>
            <a:pPr lvl="1"/>
            <a:r>
              <a:rPr lang="en-US" altLang="zh-CN" sz="2800" dirty="0" smtClean="0"/>
              <a:t>Fractions part: double it and get the integer part.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53E-5C36-47A8-928E-D399FC89A63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Decimal → </a:t>
            </a:r>
            <a:r>
              <a:rPr lang="en-US" altLang="zh-CN" dirty="0" smtClean="0"/>
              <a:t>Binary (</a:t>
            </a:r>
            <a:r>
              <a:rPr lang="en-US" altLang="zh-CN" dirty="0"/>
              <a:t>Integer part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The </a:t>
            </a:r>
            <a:r>
              <a:rPr lang="en-US" altLang="zh-CN" sz="3200" dirty="0"/>
              <a:t>number is divided by </a:t>
            </a:r>
            <a:r>
              <a:rPr lang="en-US" altLang="zh-CN" sz="3200" dirty="0" smtClean="0"/>
              <a:t>2. </a:t>
            </a:r>
            <a:r>
              <a:rPr lang="en-US" altLang="zh-CN" sz="3200" dirty="0"/>
              <a:t>The remainder is the least-significant bit. The </a:t>
            </a:r>
            <a:r>
              <a:rPr lang="en-US" altLang="zh-CN" sz="3200" dirty="0" smtClean="0"/>
              <a:t>quotient(</a:t>
            </a:r>
            <a:r>
              <a:rPr lang="zh-CN" altLang="en-US" sz="3200" dirty="0" smtClean="0"/>
              <a:t>商</a:t>
            </a:r>
            <a:r>
              <a:rPr lang="en-US" altLang="zh-CN" sz="3200" dirty="0" smtClean="0"/>
              <a:t>) </a:t>
            </a:r>
            <a:r>
              <a:rPr lang="en-US" altLang="zh-CN" sz="3200" dirty="0"/>
              <a:t>is again divided by two; its </a:t>
            </a:r>
            <a:r>
              <a:rPr lang="en-US" altLang="zh-CN" sz="3200" dirty="0" smtClean="0"/>
              <a:t>remainder(</a:t>
            </a:r>
            <a:r>
              <a:rPr lang="zh-CN" altLang="en-US" sz="3200" dirty="0" smtClean="0"/>
              <a:t>余数</a:t>
            </a:r>
            <a:r>
              <a:rPr lang="en-US" altLang="zh-CN" sz="3200" dirty="0" smtClean="0"/>
              <a:t>) </a:t>
            </a:r>
            <a:r>
              <a:rPr lang="en-US" altLang="zh-CN" sz="3200" dirty="0"/>
              <a:t>becomes the next least significant bit. This process repeats until a quotient of 0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is reached. The sequence of remainders </a:t>
            </a:r>
            <a:r>
              <a:rPr lang="en-US" altLang="zh-CN" sz="3200" dirty="0" smtClean="0"/>
              <a:t>forms </a:t>
            </a:r>
            <a:r>
              <a:rPr lang="en-US" altLang="zh-CN" sz="3200" dirty="0"/>
              <a:t>the binary </a:t>
            </a:r>
            <a:r>
              <a:rPr lang="en-US" altLang="zh-CN" sz="3200" dirty="0" smtClean="0"/>
              <a:t>value.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58D8-C3A5-4B1A-8A98-82126991F237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Decimal → Binary(Integer part)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Convert 119</a:t>
            </a:r>
            <a:r>
              <a:rPr lang="en-US" altLang="zh-CN" baseline="-25000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binary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Answer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119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=1110111</a:t>
            </a:r>
            <a:r>
              <a:rPr lang="en-US" altLang="zh-CN" baseline="-25000" dirty="0" smtClean="0"/>
              <a:t>2</a:t>
            </a:r>
            <a:endParaRPr lang="zh-CN" altLang="en-US" baseline="-25000" dirty="0" smtClean="0"/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109285"/>
              </p:ext>
            </p:extLst>
          </p:nvPr>
        </p:nvGraphicFramePr>
        <p:xfrm>
          <a:off x="1303338" y="3548063"/>
          <a:ext cx="203517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" name="Visio" r:id="rId4" imgW="857250" imgH="785812" progId="Visio.Drawing.11">
                  <p:embed/>
                </p:oleObj>
              </mc:Choice>
              <mc:Fallback>
                <p:oleObj name="Visio" r:id="rId4" imgW="857250" imgH="7858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3548063"/>
                        <a:ext cx="2035175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925832"/>
              </p:ext>
            </p:extLst>
          </p:nvPr>
        </p:nvGraphicFramePr>
        <p:xfrm>
          <a:off x="1249892" y="4781550"/>
          <a:ext cx="2182284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1" name="Visio" r:id="rId6" imgW="856298" imgH="784622" progId="Visio.Drawing.11">
                  <p:embed/>
                </p:oleObj>
              </mc:Choice>
              <mc:Fallback>
                <p:oleObj name="Visio" r:id="rId6" imgW="856298" imgH="7846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892" y="4781550"/>
                        <a:ext cx="2182284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8F8F8"/>
                                </a:gs>
                                <a:gs pos="100000">
                                  <a:schemeClr val="accent1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525024"/>
              </p:ext>
            </p:extLst>
          </p:nvPr>
        </p:nvGraphicFramePr>
        <p:xfrm>
          <a:off x="4017434" y="3630879"/>
          <a:ext cx="2078567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2" name="Visio" r:id="rId8" imgW="930486" imgH="760133" progId="Visio.Drawing.11">
                  <p:embed/>
                </p:oleObj>
              </mc:Choice>
              <mc:Fallback>
                <p:oleObj name="Visio" r:id="rId8" imgW="930486" imgH="7601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434" y="3630879"/>
                        <a:ext cx="2078567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8F8F8"/>
                                </a:gs>
                                <a:gs pos="100000">
                                  <a:schemeClr val="accent1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88426"/>
              </p:ext>
            </p:extLst>
          </p:nvPr>
        </p:nvGraphicFramePr>
        <p:xfrm>
          <a:off x="4203702" y="4977871"/>
          <a:ext cx="184361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3" name="Visio" r:id="rId10" imgW="953161" imgH="760133" progId="Visio.Drawing.11">
                  <p:embed/>
                </p:oleObj>
              </mc:Choice>
              <mc:Fallback>
                <p:oleObj name="Visio" r:id="rId10" imgW="953161" imgH="7601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2" y="4977871"/>
                        <a:ext cx="184361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8F8F8"/>
                                </a:gs>
                                <a:gs pos="100000">
                                  <a:schemeClr val="accent1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14348"/>
              </p:ext>
            </p:extLst>
          </p:nvPr>
        </p:nvGraphicFramePr>
        <p:xfrm>
          <a:off x="6540500" y="3446728"/>
          <a:ext cx="22606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4" name="Visio" r:id="rId12" imgW="867251" imgH="782955" progId="Visio.Drawing.11">
                  <p:embed/>
                </p:oleObj>
              </mc:Choice>
              <mc:Fallback>
                <p:oleObj name="Visio" r:id="rId12" imgW="867251" imgH="7829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446728"/>
                        <a:ext cx="22606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8F8F8"/>
                                </a:gs>
                                <a:gs pos="100000">
                                  <a:schemeClr val="accent1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86708"/>
              </p:ext>
            </p:extLst>
          </p:nvPr>
        </p:nvGraphicFramePr>
        <p:xfrm>
          <a:off x="6631516" y="4900613"/>
          <a:ext cx="24511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" name="Visio" r:id="rId14" imgW="867251" imgH="782955" progId="Visio.Drawing.11">
                  <p:embed/>
                </p:oleObj>
              </mc:Choice>
              <mc:Fallback>
                <p:oleObj name="Visio" r:id="rId14" imgW="867251" imgH="7829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1516" y="4900613"/>
                        <a:ext cx="24511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8F8F8"/>
                                </a:gs>
                                <a:gs pos="100000">
                                  <a:schemeClr val="accent1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240713"/>
              </p:ext>
            </p:extLst>
          </p:nvPr>
        </p:nvGraphicFramePr>
        <p:xfrm>
          <a:off x="9058110" y="3443553"/>
          <a:ext cx="1780117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" name="Visio" r:id="rId16" imgW="953161" imgH="760133" progId="Visio.Drawing.11">
                  <p:embed/>
                </p:oleObj>
              </mc:Choice>
              <mc:Fallback>
                <p:oleObj name="Visio" r:id="rId16" imgW="953161" imgH="7601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8110" y="3443553"/>
                        <a:ext cx="1780117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8F8F8"/>
                                </a:gs>
                                <a:gs pos="100000">
                                  <a:schemeClr val="accent1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2575985" y="3888847"/>
            <a:ext cx="144144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LSB</a:t>
            </a:r>
            <a:r>
              <a:rPr kumimoji="1" lang="zh-CN" altLang="en-US" b="1" dirty="0" smtClean="0"/>
              <a:t>）</a:t>
            </a:r>
            <a:endParaRPr kumimoji="1" lang="zh-CN" altLang="en-US" b="1" dirty="0"/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10134435" y="4684714"/>
            <a:ext cx="144145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MSB</a:t>
            </a:r>
            <a:r>
              <a:rPr kumimoji="1" lang="zh-CN" altLang="en-US" b="1" dirty="0" smtClean="0"/>
              <a:t>）</a:t>
            </a:r>
            <a:endParaRPr kumimoji="1"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2665-DE7C-4C14-8F24-15E237A6B62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3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3" grpId="0"/>
      <p:bldP spid="1024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Decimal → </a:t>
            </a:r>
            <a:r>
              <a:rPr lang="en-US" altLang="zh-CN" dirty="0" smtClean="0"/>
              <a:t>Binary(Fractions)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0800" y="2249487"/>
            <a:ext cx="8467725" cy="354171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 a fractional binary number such as </a:t>
            </a:r>
            <a:r>
              <a:rPr lang="en-US" altLang="zh-CN" sz="3200" dirty="0" smtClean="0"/>
              <a:t>0.1101, </a:t>
            </a:r>
            <a:r>
              <a:rPr lang="en-US" altLang="zh-CN" sz="3200" dirty="0"/>
              <a:t>the first digit is </a:t>
            </a:r>
            <a:r>
              <a:rPr lang="en-US" altLang="zh-CN" sz="3200" dirty="0" smtClean="0"/>
              <a:t>1/2, </a:t>
            </a:r>
            <a:r>
              <a:rPr lang="en-US" altLang="zh-CN" sz="3200" dirty="0"/>
              <a:t>the second </a:t>
            </a:r>
            <a:r>
              <a:rPr lang="en-US" altLang="zh-CN" sz="3200" dirty="0" smtClean="0"/>
              <a:t>(1/2)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 = 1/4, </a:t>
            </a:r>
            <a:r>
              <a:rPr lang="en-US" altLang="zh-CN" sz="3200" dirty="0"/>
              <a:t>etc. So if there is a 1 in the first place after the decimal, then the number is at least </a:t>
            </a:r>
            <a:r>
              <a:rPr lang="en-US" altLang="zh-CN" sz="3200" dirty="0" smtClean="0"/>
              <a:t>1/2, </a:t>
            </a:r>
            <a:r>
              <a:rPr lang="en-US" altLang="zh-CN" sz="3200" dirty="0"/>
              <a:t>and vice versa. </a:t>
            </a:r>
            <a:r>
              <a:rPr lang="en-US" altLang="zh-CN" sz="3200" dirty="0" smtClean="0"/>
              <a:t>Double </a:t>
            </a:r>
            <a:r>
              <a:rPr lang="en-US" altLang="zh-CN" sz="3200" dirty="0"/>
              <a:t>that number is at least 1. 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7796-9571-4BAD-AA12-1AEF4C5FE98D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46111" y="2097088"/>
            <a:ext cx="2219685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Decimal → </a:t>
            </a:r>
            <a:r>
              <a:rPr lang="en-US" altLang="zh-CN" dirty="0" smtClean="0"/>
              <a:t>Binary(Fractions)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This </a:t>
            </a:r>
            <a:r>
              <a:rPr lang="en-US" altLang="zh-CN" sz="3200" dirty="0"/>
              <a:t>suggests the algorithm: Repeatedly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the number</a:t>
            </a:r>
            <a:r>
              <a:rPr lang="en-US" altLang="zh-CN" sz="3200" dirty="0"/>
              <a:t> to be converted, record if the result is at least 1, and then throw away the integer part</a:t>
            </a:r>
            <a:r>
              <a:rPr lang="en-US" altLang="zh-CN" sz="320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7796-9571-4BAD-AA12-1AEF4C5FE98D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Decimal → Binary(Fractions)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Example: Convert the number 0.75</a:t>
            </a:r>
            <a:r>
              <a:rPr lang="en-US" altLang="zh-CN" sz="3200" baseline="-25000" dirty="0" smtClean="0"/>
              <a:t>10</a:t>
            </a:r>
            <a:r>
              <a:rPr lang="en-US" altLang="zh-CN" sz="3200" dirty="0" smtClean="0"/>
              <a:t> to binary.</a:t>
            </a:r>
          </a:p>
          <a:p>
            <a:r>
              <a:rPr lang="en-US" altLang="zh-CN" sz="3200" dirty="0" smtClean="0"/>
              <a:t>Answer: .75</a:t>
            </a:r>
            <a:r>
              <a:rPr lang="en-US" altLang="zh-CN" sz="3200" baseline="-25000" dirty="0" smtClean="0"/>
              <a:t>10 </a:t>
            </a:r>
            <a:r>
              <a:rPr lang="en-US" altLang="zh-CN" sz="3200" dirty="0"/>
              <a:t>= .110</a:t>
            </a:r>
            <a:r>
              <a:rPr lang="en-US" altLang="zh-CN" sz="3200" baseline="-25000" dirty="0"/>
              <a:t>2 </a:t>
            </a:r>
            <a:r>
              <a:rPr lang="en-US" altLang="zh-CN" sz="3200" dirty="0"/>
              <a:t>= 1× 2</a:t>
            </a:r>
            <a:r>
              <a:rPr lang="en-US" altLang="zh-CN" sz="3200" baseline="30000" dirty="0"/>
              <a:t>-1</a:t>
            </a:r>
            <a:r>
              <a:rPr lang="en-US" altLang="zh-CN" sz="3200" dirty="0"/>
              <a:t> + 1×2</a:t>
            </a:r>
            <a:r>
              <a:rPr lang="en-US" altLang="zh-CN" sz="3200" baseline="30000" dirty="0"/>
              <a:t>-2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0924" y="3743383"/>
            <a:ext cx="7656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dirty="0"/>
              <a:t>.75 × 2 = 1.5………1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MSB</a:t>
            </a:r>
            <a:r>
              <a:rPr lang="zh-CN" altLang="en-US" sz="3200" dirty="0" smtClean="0"/>
              <a:t>）</a:t>
            </a:r>
            <a:endParaRPr lang="zh-CN" altLang="en-US" sz="3200" dirty="0"/>
          </a:p>
          <a:p>
            <a:pPr lvl="1"/>
            <a:r>
              <a:rPr lang="en-US" altLang="zh-CN" sz="3200" dirty="0"/>
              <a:t>.5 × 2 = 1.0………..1</a:t>
            </a:r>
          </a:p>
          <a:p>
            <a:pPr lvl="1"/>
            <a:r>
              <a:rPr lang="en-US" altLang="zh-CN" sz="3200" dirty="0"/>
              <a:t>.0 × 2 = 0.0………..0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LSB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6455-FCA9-4A69-88F3-A1DB74B9891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Decimal → Binary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62" y="2060304"/>
            <a:ext cx="9905999" cy="3541714"/>
          </a:xfrm>
        </p:spPr>
        <p:txBody>
          <a:bodyPr/>
          <a:lstStyle/>
          <a:p>
            <a:r>
              <a:rPr lang="en-US" altLang="zh-CN" dirty="0" smtClean="0"/>
              <a:t>Example: Convert the number 25.638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 to binary.</a:t>
            </a:r>
          </a:p>
          <a:p>
            <a:r>
              <a:rPr lang="en-US" altLang="zh-CN" dirty="0" smtClean="0"/>
              <a:t>Answer: 25.638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=11001.1010</a:t>
            </a:r>
            <a:r>
              <a:rPr lang="en-US" altLang="zh-CN" baseline="-25000" dirty="0" smtClean="0"/>
              <a:t>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70510"/>
              </p:ext>
            </p:extLst>
          </p:nvPr>
        </p:nvGraphicFramePr>
        <p:xfrm>
          <a:off x="1962722" y="3187373"/>
          <a:ext cx="3930913" cy="353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Picture" r:id="rId4" imgW="2854440" imgH="2568600" progId="Word.Picture.8">
                  <p:embed/>
                </p:oleObj>
              </mc:Choice>
              <mc:Fallback>
                <p:oleObj name="Picture" r:id="rId4" imgW="2854440" imgH="2568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722" y="3187373"/>
                        <a:ext cx="3930913" cy="35372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385599"/>
              </p:ext>
            </p:extLst>
          </p:nvPr>
        </p:nvGraphicFramePr>
        <p:xfrm>
          <a:off x="6209934" y="2565353"/>
          <a:ext cx="4751939" cy="460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Picture" r:id="rId6" imgW="3768840" imgH="3656160" progId="Word.Picture.8">
                  <p:embed/>
                </p:oleObj>
              </mc:Choice>
              <mc:Fallback>
                <p:oleObj name="Picture" r:id="rId6" imgW="3768840" imgH="36561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934" y="2565353"/>
                        <a:ext cx="4751939" cy="46098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1107189" y="3538874"/>
            <a:ext cx="10380134" cy="2832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This method can be extended to any </a:t>
            </a:r>
            <a:r>
              <a:rPr lang="en-US" altLang="zh-CN" sz="3200" dirty="0" smtClean="0"/>
              <a:t>number systems with base </a:t>
            </a:r>
            <a:r>
              <a:rPr lang="en-US" altLang="zh-CN" sz="3200" b="1" dirty="0" smtClean="0"/>
              <a:t>r</a:t>
            </a:r>
            <a:r>
              <a:rPr lang="en-US" altLang="zh-CN" sz="32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Integer part : </a:t>
            </a:r>
            <a:r>
              <a:rPr lang="en-US" altLang="zh-CN" sz="3200" dirty="0" smtClean="0"/>
              <a:t>divide it </a:t>
            </a:r>
            <a:r>
              <a:rPr lang="en-US" altLang="zh-CN" sz="3200" dirty="0"/>
              <a:t>by </a:t>
            </a:r>
            <a:r>
              <a:rPr lang="en-US" altLang="zh-CN" sz="3200" dirty="0" smtClean="0"/>
              <a:t>r </a:t>
            </a:r>
            <a:r>
              <a:rPr lang="en-US" altLang="zh-CN" sz="3200" dirty="0"/>
              <a:t>and take the </a:t>
            </a:r>
            <a:r>
              <a:rPr lang="en-US" altLang="zh-CN" sz="3200" dirty="0" smtClean="0"/>
              <a:t>remainder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Fractions part: multiply it </a:t>
            </a:r>
            <a:r>
              <a:rPr lang="en-US" altLang="zh-CN" sz="3200" dirty="0" smtClean="0"/>
              <a:t>by r and </a:t>
            </a:r>
            <a:r>
              <a:rPr lang="en-US" altLang="zh-CN" sz="3200" dirty="0"/>
              <a:t>get the integer part</a:t>
            </a:r>
            <a:endParaRPr lang="zh-CN" altLang="en-US" sz="32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F7FA-B2F9-4BB2-ABD2-178423E5A1D3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Arbitrary </a:t>
            </a:r>
            <a:r>
              <a:rPr lang="en-US" altLang="zh-CN" dirty="0" smtClean="0"/>
              <a:t>base</a:t>
            </a:r>
            <a:r>
              <a:rPr lang="en-US" altLang="zh-CN" dirty="0"/>
              <a:t> </a:t>
            </a:r>
            <a:r>
              <a:rPr lang="en-US" altLang="zh-CN" dirty="0" smtClean="0"/>
              <a:t>←→</a:t>
            </a:r>
            <a:r>
              <a:rPr lang="en-US" altLang="zh-CN" dirty="0"/>
              <a:t> Decimal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Exercise : Convert </a:t>
            </a:r>
            <a:r>
              <a:rPr lang="en-US" altLang="zh-CN" dirty="0"/>
              <a:t>the </a:t>
            </a:r>
            <a:r>
              <a:rPr lang="en-US" altLang="zh-CN" dirty="0" smtClean="0"/>
              <a:t>number </a:t>
            </a:r>
            <a:r>
              <a:rPr lang="en-US" altLang="zh-CN" dirty="0"/>
              <a:t>324.2</a:t>
            </a:r>
            <a:r>
              <a:rPr lang="en-US" altLang="zh-CN" baseline="-25000" dirty="0"/>
              <a:t>5</a:t>
            </a:r>
            <a:r>
              <a:rPr lang="en-US" altLang="zh-CN" dirty="0" smtClean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decimal.</a:t>
            </a:r>
            <a:endParaRPr lang="en-US" altLang="zh-CN" dirty="0"/>
          </a:p>
          <a:p>
            <a:pPr lvl="1"/>
            <a:r>
              <a:rPr lang="en-US" altLang="zh-CN" dirty="0" smtClean="0"/>
              <a:t>Answer:  	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Exercise: </a:t>
            </a:r>
          </a:p>
          <a:p>
            <a:pPr lvl="1"/>
            <a:r>
              <a:rPr lang="en-US" altLang="zh-CN" dirty="0" smtClean="0"/>
              <a:t>1. Convert the number </a:t>
            </a:r>
            <a:r>
              <a:rPr lang="en-US" altLang="zh-CN" dirty="0"/>
              <a:t>345.2</a:t>
            </a:r>
            <a:r>
              <a:rPr lang="en-US" altLang="zh-CN" baseline="-25000" dirty="0"/>
              <a:t>6 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to decimal.</a:t>
            </a:r>
          </a:p>
          <a:p>
            <a:pPr lvl="1"/>
            <a:r>
              <a:rPr lang="en-US" altLang="zh-CN" dirty="0" smtClean="0"/>
              <a:t>2. Convert the  number </a:t>
            </a:r>
            <a:r>
              <a:rPr lang="en-US" altLang="zh-CN" dirty="0"/>
              <a:t>34.8</a:t>
            </a:r>
            <a:r>
              <a:rPr lang="en-US" altLang="zh-CN" baseline="-25000" dirty="0"/>
              <a:t>10 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to quinary(</a:t>
            </a:r>
            <a:r>
              <a:rPr lang="zh-CN" altLang="en-US" dirty="0" smtClean="0"/>
              <a:t>五进制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BF6-8463-46E1-937D-303AE598F4E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234267" y="2918911"/>
            <a:ext cx="6096000" cy="17004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</a:rPr>
              <a:t>(324.2)</a:t>
            </a:r>
            <a:r>
              <a:rPr kumimoji="1" lang="en-US" altLang="zh-CN" sz="2400" baseline="-25000" dirty="0">
                <a:solidFill>
                  <a:srgbClr val="FF3300"/>
                </a:solidFill>
              </a:rPr>
              <a:t>5</a:t>
            </a:r>
            <a:r>
              <a:rPr kumimoji="1" lang="en-US" altLang="zh-CN" sz="2400" baseline="-250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</a:rPr>
              <a:t>= 3</a:t>
            </a:r>
            <a:r>
              <a:rPr lang="en-US" altLang="zh-CN" sz="2400" dirty="0">
                <a:solidFill>
                  <a:srgbClr val="000000"/>
                </a:solidFill>
              </a:rPr>
              <a:t>×</a:t>
            </a:r>
            <a:r>
              <a:rPr lang="en-US" altLang="zh-CN" sz="2400" dirty="0">
                <a:solidFill>
                  <a:srgbClr val="FF3300"/>
                </a:solidFill>
              </a:rPr>
              <a:t>5</a:t>
            </a:r>
            <a:r>
              <a:rPr lang="en-US" altLang="zh-CN" sz="2400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 + 2×</a:t>
            </a:r>
            <a:r>
              <a:rPr lang="en-US" altLang="zh-CN" sz="2400" dirty="0">
                <a:solidFill>
                  <a:srgbClr val="FF3300"/>
                </a:solidFill>
              </a:rPr>
              <a:t>5</a:t>
            </a:r>
            <a:r>
              <a:rPr lang="en-US" altLang="zh-CN" sz="2400" baseline="30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 + 4×</a:t>
            </a:r>
            <a:r>
              <a:rPr lang="en-US" altLang="zh-CN" sz="2400" dirty="0">
                <a:solidFill>
                  <a:srgbClr val="FF3300"/>
                </a:solidFill>
              </a:rPr>
              <a:t>5</a:t>
            </a:r>
            <a:r>
              <a:rPr lang="en-US" altLang="zh-CN" sz="2400" baseline="30000" dirty="0">
                <a:solidFill>
                  <a:srgbClr val="000000"/>
                </a:solidFill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 + 2×</a:t>
            </a:r>
            <a:r>
              <a:rPr lang="en-US" altLang="zh-CN" sz="2400" dirty="0">
                <a:solidFill>
                  <a:srgbClr val="FF3300"/>
                </a:solidFill>
              </a:rPr>
              <a:t>5</a:t>
            </a:r>
            <a:r>
              <a:rPr lang="en-US" altLang="zh-CN" sz="2400" baseline="30000" dirty="0">
                <a:solidFill>
                  <a:srgbClr val="000000"/>
                </a:solidFill>
              </a:rPr>
              <a:t>-1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	     =75 + 10 + 4 + 2/5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	     =(89.4)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10</a:t>
            </a:r>
            <a:endParaRPr lang="zh-CN" altLang="en-US" sz="2400" baseline="-250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5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arithmetic</a:t>
            </a:r>
            <a:br>
              <a:rPr lang="en-US" altLang="zh-CN" dirty="0" smtClean="0"/>
            </a:br>
            <a:r>
              <a:rPr lang="zh-CN" altLang="en-US" sz="2800" dirty="0"/>
              <a:t>二进制</a:t>
            </a:r>
            <a:r>
              <a:rPr lang="zh-CN" altLang="en-US" sz="2800" dirty="0" smtClean="0"/>
              <a:t>算术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Addition</a:t>
            </a:r>
          </a:p>
          <a:p>
            <a:pPr lvl="1"/>
            <a:r>
              <a:rPr lang="en-US" altLang="zh-CN" sz="2400" dirty="0"/>
              <a:t>0+0=0</a:t>
            </a:r>
            <a:r>
              <a:rPr lang="zh-CN" altLang="en-US" sz="2400" dirty="0"/>
              <a:t>；</a:t>
            </a:r>
            <a:r>
              <a:rPr lang="en-US" altLang="zh-CN" sz="2400" dirty="0"/>
              <a:t>0+1=1</a:t>
            </a:r>
            <a:r>
              <a:rPr lang="zh-CN" altLang="en-US" sz="2400" dirty="0"/>
              <a:t>；</a:t>
            </a:r>
            <a:r>
              <a:rPr lang="en-US" altLang="zh-CN" sz="2400" dirty="0"/>
              <a:t>1+0=1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1+1=(1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 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 smtClean="0"/>
              <a:t>Subtraction</a:t>
            </a:r>
          </a:p>
          <a:p>
            <a:pPr lvl="1"/>
            <a:r>
              <a:rPr lang="en-US" altLang="zh-CN" sz="2400" dirty="0"/>
              <a:t>0-0=0</a:t>
            </a:r>
            <a:r>
              <a:rPr lang="zh-CN" altLang="en-US" sz="2400" dirty="0"/>
              <a:t>；</a:t>
            </a:r>
            <a:r>
              <a:rPr lang="en-US" altLang="zh-CN" sz="2400" dirty="0"/>
              <a:t>1-0=1</a:t>
            </a:r>
            <a:r>
              <a:rPr lang="zh-CN" altLang="en-US" sz="2400" dirty="0"/>
              <a:t>；</a:t>
            </a:r>
            <a:r>
              <a:rPr lang="en-US" altLang="zh-CN" sz="2400" dirty="0"/>
              <a:t>1-1=0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(1)0-1=1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borrow 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Multiplication</a:t>
            </a:r>
          </a:p>
          <a:p>
            <a:pPr lvl="1"/>
            <a:r>
              <a:rPr lang="en-US" altLang="zh-CN" sz="2400" dirty="0"/>
              <a:t>0×0=0</a:t>
            </a:r>
            <a:r>
              <a:rPr lang="zh-CN" altLang="en-US" sz="2400" dirty="0"/>
              <a:t>；</a:t>
            </a:r>
            <a:r>
              <a:rPr lang="en-US" altLang="zh-CN" sz="2400" dirty="0"/>
              <a:t>1×0=0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0×1=0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1×1=1</a:t>
            </a:r>
            <a:endParaRPr lang="en-US" altLang="zh-CN" sz="2400" dirty="0"/>
          </a:p>
          <a:p>
            <a:r>
              <a:rPr lang="en-US" altLang="zh-CN" sz="2800" dirty="0"/>
              <a:t>Division: The divisor cannot be 0. </a:t>
            </a:r>
          </a:p>
          <a:p>
            <a:pPr lvl="1"/>
            <a:r>
              <a:rPr lang="en-US" altLang="zh-CN" sz="2400" dirty="0"/>
              <a:t>0÷1=0</a:t>
            </a:r>
            <a:r>
              <a:rPr lang="zh-CN" altLang="en-US" sz="2400" dirty="0"/>
              <a:t>；</a:t>
            </a:r>
            <a:r>
              <a:rPr lang="en-US" altLang="zh-CN" sz="2400" dirty="0"/>
              <a:t>1÷1=1</a:t>
            </a:r>
          </a:p>
          <a:p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A20-FA6A-4127-8C42-C6E364B6E6DD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Example: Let A=11110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/>
              <a:t>，</a:t>
            </a:r>
            <a:r>
              <a:rPr lang="en-US" altLang="zh-CN" sz="3200" dirty="0" smtClean="0"/>
              <a:t>B=110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calculate:</a:t>
            </a:r>
            <a:br>
              <a:rPr lang="en-US" altLang="zh-CN" sz="3200" dirty="0" smtClean="0"/>
            </a:br>
            <a:r>
              <a:rPr lang="en-US" altLang="zh-CN" sz="3200" dirty="0"/>
              <a:t>A</a:t>
            </a:r>
            <a:r>
              <a:rPr lang="zh-CN" altLang="en-US" sz="3200" dirty="0"/>
              <a:t>＋</a:t>
            </a:r>
            <a:r>
              <a:rPr lang="en-US" altLang="zh-CN" sz="3200" dirty="0"/>
              <a:t>B</a:t>
            </a:r>
            <a:r>
              <a:rPr lang="zh-CN" altLang="en-US" sz="3200" dirty="0"/>
              <a:t>； </a:t>
            </a:r>
            <a:r>
              <a:rPr lang="en-US" altLang="zh-CN" sz="3200" dirty="0"/>
              <a:t>A</a:t>
            </a:r>
            <a:r>
              <a:rPr lang="zh-CN" altLang="en-US" sz="3200" dirty="0"/>
              <a:t>－</a:t>
            </a:r>
            <a:r>
              <a:rPr lang="en-US" altLang="zh-CN" sz="3200" dirty="0"/>
              <a:t>B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6D0A-4246-4BA0-9927-519D597416F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29</a:t>
            </a:fld>
            <a:endParaRPr lang="zh-CN" altLang="en-US"/>
          </a:p>
        </p:txBody>
      </p:sp>
      <p:graphicFrame>
        <p:nvGraphicFramePr>
          <p:cNvPr id="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096622"/>
              </p:ext>
            </p:extLst>
          </p:nvPr>
        </p:nvGraphicFramePr>
        <p:xfrm>
          <a:off x="5593347" y="2088579"/>
          <a:ext cx="3235174" cy="344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" name="Picture" r:id="rId3" imgW="1482840" imgH="1580040" progId="Word.Picture.8">
                  <p:embed/>
                </p:oleObj>
              </mc:Choice>
              <mc:Fallback>
                <p:oleObj name="Picture" r:id="rId3" imgW="1482840" imgH="15800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347" y="2088579"/>
                        <a:ext cx="3235174" cy="344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734997"/>
              </p:ext>
            </p:extLst>
          </p:nvPr>
        </p:nvGraphicFramePr>
        <p:xfrm>
          <a:off x="8744891" y="1938464"/>
          <a:ext cx="3235174" cy="344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" name="图片" r:id="rId5" imgW="1366345" imgH="1471448" progId="Word.Picture.8">
                  <p:embed/>
                </p:oleObj>
              </mc:Choice>
              <mc:Fallback>
                <p:oleObj name="图片" r:id="rId5" imgW="1366345" imgH="14714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4891" y="1938464"/>
                        <a:ext cx="3235174" cy="344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2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Numeral systems (</a:t>
            </a:r>
            <a:r>
              <a:rPr lang="en-US" altLang="zh-CN" dirty="0" err="1" smtClean="0"/>
              <a:t>NUMber</a:t>
            </a:r>
            <a:r>
              <a:rPr lang="en-US" altLang="zh-CN" dirty="0" smtClean="0"/>
              <a:t> systems)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数制系统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 numeral system (or system of numeration) is a writing system for expressing numbers; that is, a mathematical notation for representing numbers of a given set, using digits or other symbols in a consistent manner. (https://en.wikipedia.org/wiki/Numeral_system).</a:t>
            </a:r>
          </a:p>
          <a:p>
            <a:pPr lvl="1"/>
            <a:r>
              <a:rPr lang="en-US" altLang="zh-CN" dirty="0"/>
              <a:t>Commonly used</a:t>
            </a:r>
            <a:r>
              <a:rPr lang="zh-CN" altLang="en-US" dirty="0"/>
              <a:t>：</a:t>
            </a:r>
            <a:r>
              <a:rPr lang="en-US" altLang="zh-CN" dirty="0"/>
              <a:t>Decimal, Binary, Octal, </a:t>
            </a:r>
            <a:r>
              <a:rPr lang="en-US" altLang="zh-CN" dirty="0" smtClean="0"/>
              <a:t>Hexadecimal</a:t>
            </a:r>
          </a:p>
          <a:p>
            <a:pPr lvl="1"/>
            <a:r>
              <a:rPr lang="en-US" altLang="zh-CN" dirty="0" smtClean="0"/>
              <a:t>e.g. ‘11’ can be interpreted as the binary symbol for three, or the decimal symbol for eleven. 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0872-680C-4D7F-8806-7D8FE594C11A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Example: Let A=11110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/>
              <a:t>，</a:t>
            </a:r>
            <a:r>
              <a:rPr lang="en-US" altLang="zh-CN" sz="3200" dirty="0" smtClean="0"/>
              <a:t>B=110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calculate:</a:t>
            </a:r>
            <a:br>
              <a:rPr lang="en-US" altLang="zh-CN" sz="3200" dirty="0" smtClean="0"/>
            </a:br>
            <a:r>
              <a:rPr lang="en-US" altLang="zh-CN" sz="3200" dirty="0" smtClean="0"/>
              <a:t>A×B</a:t>
            </a:r>
            <a:r>
              <a:rPr lang="zh-CN" altLang="en-US" sz="3200" dirty="0"/>
              <a:t>； </a:t>
            </a:r>
            <a:r>
              <a:rPr lang="en-US" altLang="zh-CN" sz="3200" dirty="0"/>
              <a:t>A÷B</a:t>
            </a:r>
            <a:endParaRPr lang="zh-CN" altLang="en-US" sz="3200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6D0A-4246-4BA0-9927-519D597416F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361044"/>
              </p:ext>
            </p:extLst>
          </p:nvPr>
        </p:nvGraphicFramePr>
        <p:xfrm>
          <a:off x="6019799" y="1287433"/>
          <a:ext cx="2412020" cy="486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图片" r:id="rId3" imgW="1366345" imgH="2753710" progId="Word.Picture.8">
                  <p:embed/>
                </p:oleObj>
              </mc:Choice>
              <mc:Fallback>
                <p:oleObj name="图片" r:id="rId3" imgW="1366345" imgH="2753710" progId="Word.Picture.8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799" y="1287433"/>
                        <a:ext cx="2412020" cy="4861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398948"/>
              </p:ext>
            </p:extLst>
          </p:nvPr>
        </p:nvGraphicFramePr>
        <p:xfrm>
          <a:off x="8420054" y="1357803"/>
          <a:ext cx="2801653" cy="504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图片" r:id="rId5" imgW="1587062" imgH="2858814" progId="Word.Picture.8">
                  <p:embed/>
                </p:oleObj>
              </mc:Choice>
              <mc:Fallback>
                <p:oleObj name="图片" r:id="rId5" imgW="1587062" imgH="2858814" progId="Word.Picture.8">
                  <p:embed/>
                  <p:pic>
                    <p:nvPicPr>
                      <p:cNvPr id="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054" y="1357803"/>
                        <a:ext cx="2801653" cy="504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0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Hex arithmetic- addition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630363"/>
            <a:ext cx="10112375" cy="494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00195" y="4640259"/>
            <a:ext cx="864023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0240427" y="1833559"/>
            <a:ext cx="0" cy="2806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929-7608-48E6-862D-EC9B704FD92A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code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二进制编码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binary code represents text, computer processor instructions, or other data using any two-symbol system, but often the binary number </a:t>
            </a:r>
            <a:r>
              <a:rPr lang="en-US" altLang="zh-CN" dirty="0" smtClean="0"/>
              <a:t>system‘s </a:t>
            </a:r>
            <a:r>
              <a:rPr lang="en-US" altLang="zh-CN" dirty="0"/>
              <a:t>0 and </a:t>
            </a:r>
            <a:r>
              <a:rPr lang="en-US" altLang="zh-CN" dirty="0" smtClean="0"/>
              <a:t>1. </a:t>
            </a:r>
          </a:p>
          <a:p>
            <a:r>
              <a:rPr lang="en-US" altLang="zh-CN" dirty="0" smtClean="0"/>
              <a:t>Some codes </a:t>
            </a:r>
            <a:r>
              <a:rPr lang="en-US" altLang="zh-CN" dirty="0"/>
              <a:t>are suitable for arithmetic operations; </a:t>
            </a:r>
            <a:r>
              <a:rPr lang="en-US" altLang="zh-CN" dirty="0" smtClean="0"/>
              <a:t>some are good at the </a:t>
            </a:r>
            <a:r>
              <a:rPr lang="en-US" altLang="zh-CN" dirty="0"/>
              <a:t>delivery of information to the system's digital sensors. Binary </a:t>
            </a:r>
            <a:r>
              <a:rPr lang="en-US" altLang="zh-CN" dirty="0" smtClean="0"/>
              <a:t>code </a:t>
            </a:r>
            <a:r>
              <a:rPr lang="en-US" altLang="zh-CN" dirty="0"/>
              <a:t>can also be used to represent signed numbers.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36E8-7AA2-4BC7-BC53-E435A635D62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Complements of binary numbers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二进制数的反码和补码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1’s complement(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为基的补码 </a:t>
            </a:r>
            <a:r>
              <a:rPr lang="en-US" altLang="zh-CN" dirty="0"/>
              <a:t>— </a:t>
            </a:r>
            <a:r>
              <a:rPr lang="zh-CN" altLang="en-US" dirty="0"/>
              <a:t>反码</a:t>
            </a:r>
            <a:r>
              <a:rPr lang="en-US" altLang="zh-CN" dirty="0"/>
              <a:t>)</a:t>
            </a:r>
          </a:p>
          <a:p>
            <a:pPr lvl="1"/>
            <a:endParaRPr lang="en-US" altLang="zh-CN" dirty="0" smtClean="0"/>
          </a:p>
          <a:p>
            <a:r>
              <a:rPr lang="en-US" altLang="zh-CN" dirty="0"/>
              <a:t>2’s complement(</a:t>
            </a:r>
            <a:r>
              <a:rPr lang="zh-CN" altLang="en-US" dirty="0"/>
              <a:t>以</a:t>
            </a:r>
            <a:r>
              <a:rPr lang="en-US" altLang="zh-CN" dirty="0"/>
              <a:t>2</a:t>
            </a:r>
            <a:r>
              <a:rPr lang="zh-CN" altLang="en-US" dirty="0"/>
              <a:t>为基的补码 </a:t>
            </a:r>
            <a:r>
              <a:rPr lang="en-US" altLang="zh-CN" dirty="0"/>
              <a:t>— </a:t>
            </a:r>
            <a:r>
              <a:rPr lang="zh-CN" altLang="en-US" dirty="0"/>
              <a:t>补码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9F69-24A8-4269-A1B6-3BD79E5BAB29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1’s </a:t>
            </a:r>
            <a:r>
              <a:rPr lang="en-US" altLang="zh-CN" dirty="0" smtClean="0"/>
              <a:t>complement 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/>
              <a:t>反码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1’s complement of a binary number is just the inverse of the digits. To form the 1’s complement, change all 0’s to 1’s and all 1’s to 0’s. </a:t>
            </a:r>
            <a:endParaRPr lang="en-US" altLang="zh-CN" dirty="0" smtClean="0"/>
          </a:p>
          <a:p>
            <a:pPr lvl="1"/>
            <a:r>
              <a:rPr lang="pt-BR" altLang="zh-CN" dirty="0"/>
              <a:t>[</a:t>
            </a:r>
            <a:r>
              <a:rPr lang="pt-BR" altLang="zh-CN" dirty="0" smtClean="0"/>
              <a:t>N]</a:t>
            </a:r>
            <a:r>
              <a:rPr lang="pt-BR" altLang="zh-CN" baseline="-25000" dirty="0" smtClean="0"/>
              <a:t>2-1</a:t>
            </a:r>
            <a:r>
              <a:rPr lang="pt-BR" altLang="zh-CN" dirty="0" smtClean="0"/>
              <a:t> </a:t>
            </a:r>
            <a:r>
              <a:rPr lang="pt-BR" altLang="zh-CN" dirty="0"/>
              <a:t>= </a:t>
            </a:r>
            <a:r>
              <a:rPr lang="pt-BR" altLang="zh-CN" dirty="0" smtClean="0"/>
              <a:t>2</a:t>
            </a:r>
            <a:r>
              <a:rPr lang="pt-BR" altLang="zh-CN" baseline="30000" dirty="0" smtClean="0"/>
              <a:t>n</a:t>
            </a:r>
            <a:r>
              <a:rPr lang="pt-BR" altLang="zh-CN" dirty="0" smtClean="0"/>
              <a:t> </a:t>
            </a:r>
            <a:r>
              <a:rPr lang="pt-BR" altLang="zh-CN" dirty="0"/>
              <a:t>- </a:t>
            </a:r>
            <a:r>
              <a:rPr lang="pt-BR" altLang="zh-CN" dirty="0" smtClean="0"/>
              <a:t>(N)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 - 1    (</a:t>
            </a:r>
            <a:r>
              <a:rPr lang="en-US" altLang="zh-CN" dirty="0"/>
              <a:t>n is the number of digits in </a:t>
            </a:r>
            <a:r>
              <a:rPr lang="en-US" altLang="zh-CN" dirty="0" smtClean="0"/>
              <a:t>(N)</a:t>
            </a:r>
            <a:r>
              <a:rPr lang="en-US" altLang="zh-CN" baseline="-25000" dirty="0" smtClean="0"/>
              <a:t>2</a:t>
            </a:r>
            <a:r>
              <a:rPr lang="pt-BR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In digital circuits, the 1’s complement is formed by using inverters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63877"/>
              </p:ext>
            </p:extLst>
          </p:nvPr>
        </p:nvGraphicFramePr>
        <p:xfrm>
          <a:off x="3058592" y="4947574"/>
          <a:ext cx="5763675" cy="163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CorelDRAW" r:id="rId4" imgW="2136488" imgH="630083" progId="CorelDRAW.Graphic.13">
                  <p:embed/>
                </p:oleObj>
              </mc:Choice>
              <mc:Fallback>
                <p:oleObj name="CorelDRAW" r:id="rId4" imgW="2136488" imgH="63008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592" y="4947574"/>
                        <a:ext cx="5763675" cy="163821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3346461" y="4871374"/>
            <a:ext cx="5679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1       </a:t>
            </a:r>
            <a:r>
              <a:rPr lang="en-US" altLang="zh-CN" dirty="0" smtClean="0">
                <a:solidFill>
                  <a:srgbClr val="008000"/>
                </a:solidFill>
                <a:ea typeface="宋体" charset="-122"/>
              </a:rPr>
              <a:t>    1          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0   </a:t>
            </a:r>
            <a:r>
              <a:rPr lang="en-US" altLang="zh-CN" dirty="0" smtClean="0">
                <a:solidFill>
                  <a:srgbClr val="008000"/>
                </a:solidFill>
                <a:ea typeface="宋体" charset="-122"/>
              </a:rPr>
              <a:t>       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0  </a:t>
            </a:r>
            <a:r>
              <a:rPr lang="en-US" altLang="zh-CN" dirty="0" smtClean="0">
                <a:solidFill>
                  <a:srgbClr val="008000"/>
                </a:solidFill>
                <a:ea typeface="宋体" charset="-122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1    </a:t>
            </a:r>
            <a:r>
              <a:rPr lang="en-US" altLang="zh-CN" dirty="0" smtClean="0">
                <a:solidFill>
                  <a:srgbClr val="008000"/>
                </a:solidFill>
                <a:ea typeface="宋体" charset="-122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0       </a:t>
            </a:r>
            <a:r>
              <a:rPr lang="en-US" altLang="zh-CN" dirty="0" smtClean="0">
                <a:solidFill>
                  <a:srgbClr val="008000"/>
                </a:solidFill>
                <a:ea typeface="宋体" charset="-122"/>
              </a:rPr>
              <a:t>   1          </a:t>
            </a:r>
            <a:r>
              <a:rPr lang="en-US" altLang="zh-CN" dirty="0">
                <a:solidFill>
                  <a:srgbClr val="008000"/>
                </a:solidFill>
                <a:ea typeface="宋体" charset="-122"/>
              </a:rPr>
              <a:t>0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3346461" y="6242974"/>
            <a:ext cx="5933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0         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0   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   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    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0   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    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0  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277-CF4D-4F54-9040-AD2C92FD7C8D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2’s </a:t>
            </a:r>
            <a:r>
              <a:rPr lang="en-US" altLang="zh-CN" dirty="0" smtClean="0"/>
              <a:t>complement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/>
              <a:t>补码</a:t>
            </a:r>
            <a:r>
              <a:rPr lang="en-US" altLang="zh-CN" sz="28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2’s complement of a binary number is found by adding 1 to the LSB of the 1’s </a:t>
            </a:r>
            <a:r>
              <a:rPr lang="en-US" altLang="zh-CN" dirty="0" smtClean="0"/>
              <a:t>complement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smtClean="0"/>
              <a:t>N]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en-US" altLang="zh-CN" dirty="0" smtClean="0"/>
              <a:t>(N)</a:t>
            </a:r>
            <a:r>
              <a:rPr lang="en-US" altLang="zh-CN" baseline="-25000" dirty="0" smtClean="0"/>
              <a:t>2</a:t>
            </a:r>
          </a:p>
          <a:p>
            <a:pPr lvl="1"/>
            <a:r>
              <a:rPr lang="en-US" altLang="zh-CN" dirty="0" smtClean="0"/>
              <a:t>n </a:t>
            </a:r>
            <a:r>
              <a:rPr lang="en-US" altLang="zh-CN" dirty="0"/>
              <a:t>is the number of digits in </a:t>
            </a:r>
            <a:r>
              <a:rPr lang="en-US" altLang="zh-CN" dirty="0" smtClean="0"/>
              <a:t>(N)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460200"/>
              </p:ext>
            </p:extLst>
          </p:nvPr>
        </p:nvGraphicFramePr>
        <p:xfrm>
          <a:off x="2868741" y="3517221"/>
          <a:ext cx="4879880" cy="245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CorelDRAW" r:id="rId4" imgW="2515402" imgH="1266668" progId="CorelDRAW.Graphic.13">
                  <p:embed/>
                </p:oleObj>
              </mc:Choice>
              <mc:Fallback>
                <p:oleObj name="CorelDRAW" r:id="rId4" imgW="2515402" imgH="1266668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41" y="3517221"/>
                        <a:ext cx="4879880" cy="245733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087908" y="3617541"/>
            <a:ext cx="721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  <a:ea typeface="宋体" charset="-122"/>
              </a:rPr>
              <a:t>1       1       0       0       1       0       1       0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129407" y="5626204"/>
            <a:ext cx="721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0       0       1       1       0       1       1       0</a:t>
            </a:r>
          </a:p>
        </p:txBody>
      </p:sp>
      <p:sp>
        <p:nvSpPr>
          <p:cNvPr id="10" name="矩形 9"/>
          <p:cNvSpPr/>
          <p:nvPr/>
        </p:nvSpPr>
        <p:spPr>
          <a:xfrm>
            <a:off x="6086413" y="3437475"/>
            <a:ext cx="1299588" cy="264857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76243" y="6149293"/>
            <a:ext cx="427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Find the first 1 and copy the right part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9262" y="3671324"/>
            <a:ext cx="3778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Another way to convert it is working from LSB towards MSB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2818467" y="3437475"/>
            <a:ext cx="3175933" cy="2648578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00166" y="6163085"/>
            <a:ext cx="29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Flip all the remaining bits.</a:t>
            </a:r>
            <a:endParaRPr lang="zh-CN" altLang="en-US" sz="2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8166-8804-4669-A17F-52D1AAB233AE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5" grpId="0"/>
      <p:bldP spid="22" grpId="0" animBg="1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/>
              <a:t>N)</a:t>
            </a:r>
            <a:r>
              <a:rPr lang="en-US" altLang="zh-CN" baseline="-25000" dirty="0"/>
              <a:t>2</a:t>
            </a:r>
            <a:r>
              <a:rPr lang="en-US" altLang="zh-CN" dirty="0"/>
              <a:t> = (</a:t>
            </a:r>
            <a:r>
              <a:rPr lang="en-US" altLang="zh-CN" dirty="0" smtClean="0"/>
              <a:t>101001)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(hint: n=6)</a:t>
            </a:r>
          </a:p>
          <a:p>
            <a:pPr lvl="1"/>
            <a:r>
              <a:rPr lang="en-US" altLang="zh-CN" dirty="0"/>
              <a:t>1's </a:t>
            </a:r>
            <a:r>
              <a:rPr lang="en-US" altLang="zh-CN" dirty="0" smtClean="0"/>
              <a:t>complement: [010110]</a:t>
            </a:r>
            <a:r>
              <a:rPr lang="en-US" altLang="zh-CN" baseline="-25000" dirty="0" smtClean="0"/>
              <a:t>2-1</a:t>
            </a:r>
          </a:p>
          <a:p>
            <a:pPr lvl="1"/>
            <a:r>
              <a:rPr lang="en-US" altLang="zh-CN" dirty="0" smtClean="0"/>
              <a:t>2's complement: [010111]</a:t>
            </a:r>
            <a:r>
              <a:rPr lang="en-US" altLang="zh-CN" baseline="-25000" dirty="0" smtClean="0"/>
              <a:t>2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N)</a:t>
            </a:r>
            <a:r>
              <a:rPr lang="en-US" altLang="zh-CN" baseline="-25000" dirty="0"/>
              <a:t>2</a:t>
            </a:r>
            <a:r>
              <a:rPr lang="en-US" altLang="zh-CN" dirty="0"/>
              <a:t>=(</a:t>
            </a:r>
            <a:r>
              <a:rPr lang="en-US" altLang="zh-CN" dirty="0" smtClean="0"/>
              <a:t>1010)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 If n = 6 ?</a:t>
            </a:r>
          </a:p>
          <a:p>
            <a:pPr lvl="1"/>
            <a:r>
              <a:rPr lang="en-US" altLang="zh-CN" dirty="0" smtClean="0"/>
              <a:t>1’s complement: </a:t>
            </a:r>
            <a:r>
              <a:rPr lang="en-US" altLang="zh-CN" dirty="0"/>
              <a:t>[</a:t>
            </a:r>
            <a:r>
              <a:rPr lang="en-US" altLang="zh-CN" dirty="0" smtClean="0"/>
              <a:t>N]</a:t>
            </a:r>
            <a:r>
              <a:rPr lang="en-US" altLang="zh-CN" baseline="-25000" dirty="0" smtClean="0"/>
              <a:t>2-1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 </a:t>
            </a:r>
            <a:r>
              <a:rPr lang="en-US" altLang="zh-CN" dirty="0"/>
              <a:t>- (1010)</a:t>
            </a:r>
            <a:r>
              <a:rPr lang="en-US" altLang="zh-CN" baseline="-25000" dirty="0"/>
              <a:t>2</a:t>
            </a:r>
            <a:r>
              <a:rPr lang="en-US" altLang="zh-CN" dirty="0"/>
              <a:t> = (</a:t>
            </a:r>
            <a:r>
              <a:rPr lang="en-US" altLang="zh-CN" dirty="0" smtClean="0"/>
              <a:t>110101)</a:t>
            </a:r>
            <a:r>
              <a:rPr lang="en-US" altLang="zh-CN" baseline="-25000" dirty="0" smtClean="0"/>
              <a:t>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2's </a:t>
            </a:r>
            <a:r>
              <a:rPr lang="en-US" altLang="zh-CN" dirty="0"/>
              <a:t>complement: [N]</a:t>
            </a:r>
            <a:r>
              <a:rPr lang="en-US" altLang="zh-CN" baseline="-25000" dirty="0"/>
              <a:t>2</a:t>
            </a:r>
            <a:r>
              <a:rPr lang="en-US" altLang="zh-CN" dirty="0"/>
              <a:t> = (1000000)</a:t>
            </a:r>
            <a:r>
              <a:rPr lang="en-US" altLang="zh-CN" baseline="-25000" dirty="0"/>
              <a:t>2</a:t>
            </a:r>
            <a:r>
              <a:rPr lang="en-US" altLang="zh-CN" dirty="0"/>
              <a:t> - (1010)</a:t>
            </a:r>
            <a:r>
              <a:rPr lang="en-US" altLang="zh-CN" baseline="-25000" dirty="0"/>
              <a:t>2</a:t>
            </a:r>
            <a:r>
              <a:rPr lang="en-US" altLang="zh-CN" dirty="0"/>
              <a:t> = (110110)</a:t>
            </a:r>
            <a:r>
              <a:rPr lang="en-US" altLang="zh-CN" baseline="-25000" dirty="0"/>
              <a:t>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673D-75B5-4161-A98B-8815D09D84A4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Signed </a:t>
            </a:r>
            <a:r>
              <a:rPr lang="en-US" altLang="zh-CN" dirty="0" smtClean="0"/>
              <a:t>numbers</a:t>
            </a:r>
            <a:br>
              <a:rPr lang="en-US" altLang="zh-CN" dirty="0" smtClean="0"/>
            </a:br>
            <a:r>
              <a:rPr lang="zh-CN" altLang="en-US" sz="2800" dirty="0" smtClean="0"/>
              <a:t>（有符号</a:t>
            </a:r>
            <a:r>
              <a:rPr lang="zh-CN" altLang="en-US" sz="2800" dirty="0"/>
              <a:t>数）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signed magnitude </a:t>
            </a:r>
            <a:r>
              <a:rPr lang="en-US" altLang="zh-CN" dirty="0" smtClean="0"/>
              <a:t>form </a:t>
            </a:r>
            <a:r>
              <a:rPr lang="en-US" altLang="zh-CN" dirty="0"/>
              <a:t>(</a:t>
            </a:r>
            <a:r>
              <a:rPr lang="zh-CN" altLang="en-US" dirty="0"/>
              <a:t>原码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1’s complement form (</a:t>
            </a:r>
            <a:r>
              <a:rPr lang="zh-CN" altLang="en-US" dirty="0" smtClean="0"/>
              <a:t>反码形式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2’s </a:t>
            </a:r>
            <a:r>
              <a:rPr lang="en-US" altLang="zh-CN" dirty="0"/>
              <a:t>complement </a:t>
            </a:r>
            <a:r>
              <a:rPr lang="en-US" altLang="zh-CN" dirty="0" smtClean="0"/>
              <a:t>form (</a:t>
            </a:r>
            <a:r>
              <a:rPr lang="zh-CN" altLang="en-US" dirty="0" smtClean="0"/>
              <a:t>补码形式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4B9F-305C-4F25-9A94-4B209DA1A08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Signed </a:t>
            </a:r>
            <a:r>
              <a:rPr lang="en-US" altLang="zh-CN" dirty="0"/>
              <a:t>magnitude </a:t>
            </a:r>
            <a:r>
              <a:rPr lang="en-US" altLang="zh-CN" dirty="0" smtClean="0"/>
              <a:t>form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/>
              <a:t>原码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There are several ways to represent signed binary numbers. In all cases, 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the MSB in a signed number is the sign bit</a:t>
            </a:r>
            <a:r>
              <a:rPr lang="en-US" altLang="zh-CN" dirty="0">
                <a:ea typeface="宋体" panose="02010600030101010101" pitchFamily="2" charset="-122"/>
              </a:rPr>
              <a:t>, that tells you if the number is positive or negative.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5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79147"/>
              </p:ext>
            </p:extLst>
          </p:nvPr>
        </p:nvGraphicFramePr>
        <p:xfrm>
          <a:off x="2256583" y="3953898"/>
          <a:ext cx="7298267" cy="459244"/>
        </p:xfrm>
        <a:graphic>
          <a:graphicData uri="http://schemas.openxmlformats.org/drawingml/2006/table">
            <a:tbl>
              <a:tblPr/>
              <a:tblGrid>
                <a:gridCol w="908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0/1</a:t>
                      </a:r>
                    </a:p>
                  </a:txBody>
                  <a:tcPr marL="120000" marR="120000" marT="46742" marB="46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120000" marR="120000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120000" marR="120000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120000" marR="120000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120000" marR="120000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120000" marR="120000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120000" marR="120000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120000" marR="120000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30"/>
          <p:cNvSpPr>
            <a:spLocks/>
          </p:cNvSpPr>
          <p:nvPr/>
        </p:nvSpPr>
        <p:spPr bwMode="auto">
          <a:xfrm rot="16200000">
            <a:off x="6314763" y="1720816"/>
            <a:ext cx="142875" cy="5761567"/>
          </a:xfrm>
          <a:prstGeom prst="leftBrace">
            <a:avLst>
              <a:gd name="adj1" fmla="val 252037"/>
              <a:gd name="adj2" fmla="val 50000"/>
            </a:avLst>
          </a:prstGeom>
          <a:noFill/>
          <a:ln w="44450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|N|</a:t>
            </a:r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 flipV="1">
            <a:off x="2703808" y="4530161"/>
            <a:ext cx="0" cy="358775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131471" y="4888936"/>
            <a:ext cx="1199664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Sign bit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符号位</a:t>
            </a:r>
            <a:endParaRPr lang="en-US" altLang="zh-CN" sz="2400" b="1" dirty="0" smtClean="0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5250327" y="5327355"/>
            <a:ext cx="243077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Magnitude bit(n)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数值位</a:t>
            </a:r>
            <a:endParaRPr lang="en-US" altLang="zh-CN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80886" y="5748214"/>
            <a:ext cx="700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0: +</a:t>
            </a:r>
          </a:p>
          <a:p>
            <a:r>
              <a:rPr lang="en-US" altLang="zh-CN" sz="2400" dirty="0" smtClean="0"/>
              <a:t>1: -</a:t>
            </a:r>
            <a:endParaRPr lang="zh-CN" altLang="en-US" sz="2400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53AA-F129-43D1-9758-BEF67D9B34E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34049" y="4976530"/>
                <a:ext cx="30604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049" y="4976530"/>
                <a:ext cx="306048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8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Signed magnitude </a:t>
            </a:r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Example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N = 1101</a:t>
            </a:r>
            <a:r>
              <a:rPr lang="en-US" altLang="zh-CN" sz="3200" baseline="-25000" dirty="0" smtClean="0"/>
              <a:t>2</a:t>
            </a:r>
            <a:endParaRPr lang="en-US" altLang="zh-CN" sz="3200" baseline="-25000" dirty="0"/>
          </a:p>
          <a:p>
            <a:pPr lvl="1"/>
            <a:r>
              <a:rPr lang="en-US" altLang="zh-CN" sz="2800" dirty="0"/>
              <a:t>(</a:t>
            </a:r>
            <a:r>
              <a:rPr lang="en-US" altLang="zh-CN" sz="2800" b="1" dirty="0" smtClean="0"/>
              <a:t>+</a:t>
            </a:r>
            <a:r>
              <a:rPr lang="en-US" altLang="zh-CN" sz="2800" dirty="0" smtClean="0"/>
              <a:t>N)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=01101     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(</a:t>
            </a:r>
            <a:r>
              <a:rPr lang="en-US" altLang="zh-CN" sz="2800" b="1" dirty="0" smtClean="0"/>
              <a:t>-</a:t>
            </a:r>
            <a:r>
              <a:rPr lang="en-US" altLang="zh-CN" sz="2800" dirty="0" smtClean="0"/>
              <a:t>N)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 11101</a:t>
            </a:r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How about 0?</a:t>
            </a:r>
            <a:endParaRPr lang="zh-CN" altLang="en-US" sz="3200" dirty="0"/>
          </a:p>
          <a:p>
            <a:pPr lvl="1"/>
            <a:r>
              <a:rPr lang="en-US" altLang="zh-CN" sz="2800" dirty="0"/>
              <a:t>+000…00=0 000…00</a:t>
            </a:r>
          </a:p>
          <a:p>
            <a:pPr lvl="1"/>
            <a:r>
              <a:rPr lang="en-US" altLang="zh-CN" sz="2800" dirty="0"/>
              <a:t>- 000…00=1 000…00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C41A-2CED-4250-B0E4-4F7CDA29F752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67711" y="2947481"/>
            <a:ext cx="359923" cy="1235413"/>
          </a:xfrm>
          <a:prstGeom prst="ellipse">
            <a:avLst/>
          </a:prstGeom>
          <a:noFill/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73973" y="2947480"/>
            <a:ext cx="359923" cy="1235413"/>
          </a:xfrm>
          <a:prstGeom prst="ellipse">
            <a:avLst/>
          </a:prstGeom>
          <a:noFill/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Numeral systems (</a:t>
            </a:r>
            <a:r>
              <a:rPr lang="en-US" altLang="zh-CN" dirty="0" err="1"/>
              <a:t>NUMber</a:t>
            </a:r>
            <a:r>
              <a:rPr lang="en-US" altLang="zh-CN" dirty="0"/>
              <a:t> systems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(Radix, </a:t>
            </a:r>
            <a:r>
              <a:rPr lang="zh-CN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</a:t>
            </a:r>
            <a:r>
              <a:rPr lang="en-US" altLang="zh-CN" dirty="0" smtClean="0"/>
              <a:t>the number of symbols </a:t>
            </a:r>
            <a:r>
              <a:rPr lang="en-US" altLang="zh-CN" dirty="0"/>
              <a:t>or </a:t>
            </a:r>
            <a:r>
              <a:rPr lang="en-US" altLang="zh-CN" dirty="0" smtClean="0"/>
              <a:t>digits, including zero, used </a:t>
            </a:r>
            <a:r>
              <a:rPr lang="en-US" altLang="zh-CN" dirty="0"/>
              <a:t>to represent numbers 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number is conventionally written as </a:t>
            </a:r>
            <a:r>
              <a:rPr lang="en-US" altLang="zh-CN" dirty="0" smtClean="0"/>
              <a:t>(x)</a:t>
            </a:r>
            <a:r>
              <a:rPr lang="en-US" altLang="zh-CN" baseline="-25000" dirty="0" smtClean="0"/>
              <a:t>y</a:t>
            </a:r>
            <a:r>
              <a:rPr lang="en-US" altLang="zh-CN" dirty="0" smtClean="0"/>
              <a:t> </a:t>
            </a:r>
            <a:r>
              <a:rPr lang="en-US" altLang="zh-CN" dirty="0"/>
              <a:t>with x as the string of digits and y as its </a:t>
            </a:r>
            <a:r>
              <a:rPr lang="en-US" altLang="zh-CN" dirty="0" smtClean="0"/>
              <a:t>base</a:t>
            </a:r>
          </a:p>
          <a:p>
            <a:pPr lvl="1"/>
            <a:r>
              <a:rPr lang="en-US" altLang="zh-CN" dirty="0" smtClean="0"/>
              <a:t>Base </a:t>
            </a:r>
            <a:r>
              <a:rPr lang="en-US" altLang="zh-CN" dirty="0"/>
              <a:t>10 number system has ten symbols</a:t>
            </a:r>
            <a:r>
              <a:rPr lang="en-US" altLang="zh-CN" dirty="0" smtClean="0"/>
              <a:t>. 0 … 9</a:t>
            </a:r>
            <a:endParaRPr lang="en-US" altLang="zh-CN" dirty="0"/>
          </a:p>
          <a:p>
            <a:pPr lvl="1"/>
            <a:r>
              <a:rPr lang="en-US" altLang="zh-CN" dirty="0" smtClean="0"/>
              <a:t>Base </a:t>
            </a:r>
            <a:r>
              <a:rPr lang="en-US" altLang="zh-CN" dirty="0"/>
              <a:t>7 number system has seven symbols</a:t>
            </a:r>
            <a:r>
              <a:rPr lang="en-US" altLang="zh-CN" dirty="0" smtClean="0"/>
              <a:t>. 0 ... 6</a:t>
            </a:r>
          </a:p>
          <a:p>
            <a:pPr lvl="1"/>
            <a:r>
              <a:rPr lang="en-US" altLang="zh-CN" dirty="0"/>
              <a:t>Base </a:t>
            </a:r>
            <a:r>
              <a:rPr lang="en-US" altLang="zh-CN" dirty="0" smtClean="0"/>
              <a:t>r number </a:t>
            </a:r>
            <a:r>
              <a:rPr lang="en-US" altLang="zh-CN" dirty="0"/>
              <a:t>system has </a:t>
            </a:r>
            <a:r>
              <a:rPr lang="en-US" altLang="zh-CN" dirty="0" smtClean="0"/>
              <a:t>r symbols. 0 … r-1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2DBB-C74D-4765-955F-AF1042054460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Complement form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补码形式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1’s </a:t>
            </a:r>
            <a:r>
              <a:rPr lang="en-US" altLang="zh-CN" dirty="0" smtClean="0"/>
              <a:t>complement form</a:t>
            </a:r>
          </a:p>
          <a:p>
            <a:pPr lvl="1"/>
            <a:r>
              <a:rPr lang="en-US" altLang="zh-CN" dirty="0"/>
              <a:t>Positive: remain the same as signed magnitude </a:t>
            </a:r>
            <a:r>
              <a:rPr lang="en-US" altLang="zh-CN" dirty="0" smtClean="0"/>
              <a:t>codes.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Negative: the 1’s complement of </a:t>
            </a:r>
            <a:r>
              <a:rPr lang="en-US" altLang="zh-CN" dirty="0">
                <a:ea typeface="宋体" charset="-122"/>
              </a:rPr>
              <a:t>the corresponding positive </a:t>
            </a:r>
            <a:r>
              <a:rPr lang="en-US" altLang="zh-CN" dirty="0" smtClean="0">
                <a:ea typeface="宋体" charset="-122"/>
              </a:rPr>
              <a:t>number.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2’s complement form</a:t>
            </a:r>
          </a:p>
          <a:p>
            <a:pPr lvl="1"/>
            <a:r>
              <a:rPr lang="en-US" altLang="zh-CN" dirty="0">
                <a:ea typeface="宋体" charset="-122"/>
              </a:rPr>
              <a:t>Positive: remain the same as signed magnitude codes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Negative: </a:t>
            </a:r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2’s </a:t>
            </a:r>
            <a:r>
              <a:rPr lang="en-US" altLang="zh-CN" dirty="0">
                <a:ea typeface="宋体" charset="-122"/>
              </a:rPr>
              <a:t>complement of the corresponding positive </a:t>
            </a:r>
            <a:r>
              <a:rPr lang="en-US" altLang="zh-CN" dirty="0" smtClean="0">
                <a:ea typeface="宋体" charset="-122"/>
              </a:rPr>
              <a:t>number.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9F69-24A8-4269-A1B6-3BD79E5BAB29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3590925" y="3267075"/>
            <a:ext cx="723900" cy="504825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37165" y="5267326"/>
            <a:ext cx="723900" cy="504825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1’s complement </a:t>
            </a:r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Example: N = 1101</a:t>
            </a:r>
            <a:r>
              <a:rPr lang="en-US" altLang="zh-CN" sz="3200" baseline="-25000" dirty="0"/>
              <a:t>2</a:t>
            </a:r>
          </a:p>
          <a:p>
            <a:pPr lvl="1"/>
            <a:r>
              <a:rPr lang="en-US" altLang="zh-CN" sz="2800" dirty="0" smtClean="0"/>
              <a:t>[+N]</a:t>
            </a:r>
            <a:r>
              <a:rPr lang="en-US" altLang="zh-CN" sz="2800" baseline="-25000" dirty="0" smtClean="0"/>
              <a:t>2-1</a:t>
            </a:r>
            <a:r>
              <a:rPr lang="en-US" altLang="zh-CN" sz="2800" dirty="0" smtClean="0"/>
              <a:t>=01101     </a:t>
            </a:r>
            <a:endParaRPr lang="en-US" altLang="zh-CN" sz="2800" dirty="0"/>
          </a:p>
          <a:p>
            <a:pPr lvl="1"/>
            <a:r>
              <a:rPr lang="en-US" altLang="zh-CN" sz="2800" dirty="0"/>
              <a:t>[</a:t>
            </a:r>
            <a:r>
              <a:rPr lang="en-US" altLang="zh-CN" sz="2800" dirty="0" smtClean="0"/>
              <a:t>-N]</a:t>
            </a:r>
            <a:r>
              <a:rPr lang="en-US" altLang="zh-CN" sz="2800" baseline="-25000" dirty="0" smtClean="0"/>
              <a:t>2-1</a:t>
            </a:r>
            <a:r>
              <a:rPr lang="en-US" altLang="zh-CN" sz="2800" dirty="0" smtClean="0"/>
              <a:t>=10010</a:t>
            </a:r>
          </a:p>
          <a:p>
            <a:pPr lvl="1"/>
            <a:endParaRPr lang="en-US" altLang="zh-CN" sz="2800" dirty="0" smtClean="0"/>
          </a:p>
          <a:p>
            <a:pPr lvl="1"/>
            <a:endParaRPr lang="zh-CN" altLang="en-US" sz="28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How about 0?</a:t>
            </a:r>
          </a:p>
          <a:p>
            <a:pPr lvl="1"/>
            <a:r>
              <a:rPr lang="en-US" altLang="zh-CN" sz="2800" dirty="0"/>
              <a:t>+000…00=0 000…00</a:t>
            </a:r>
          </a:p>
          <a:p>
            <a:pPr lvl="1"/>
            <a:r>
              <a:rPr lang="en-US" altLang="zh-CN" sz="2800" dirty="0"/>
              <a:t>- 000…00=1 111…11</a:t>
            </a:r>
          </a:p>
          <a:p>
            <a:endParaRPr lang="zh-CN" altLang="en-US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4B6B-E8B8-4C2B-9C37-9C522B08DCEE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7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2’s </a:t>
            </a:r>
            <a:r>
              <a:rPr lang="en-US" altLang="zh-CN" dirty="0"/>
              <a:t>complement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Example: N = 1101</a:t>
            </a:r>
            <a:r>
              <a:rPr lang="en-US" altLang="zh-CN" sz="3200" baseline="-25000" dirty="0"/>
              <a:t>2</a:t>
            </a:r>
          </a:p>
          <a:p>
            <a:pPr lvl="1"/>
            <a:r>
              <a:rPr lang="en-US" altLang="zh-CN" sz="2800" dirty="0" smtClean="0"/>
              <a:t>[+N]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=01101     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[-N]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 10011</a:t>
            </a:r>
          </a:p>
          <a:p>
            <a:pPr lvl="1"/>
            <a:endParaRPr lang="en-US" altLang="zh-CN" sz="16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How about 0?</a:t>
            </a:r>
          </a:p>
          <a:p>
            <a:pPr lvl="1"/>
            <a:r>
              <a:rPr lang="en-US" altLang="zh-CN" sz="2800" dirty="0"/>
              <a:t>[±000…00]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=0 000…00</a:t>
            </a:r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66B1-737A-4523-BC2A-DA7E5BFFA3AE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2’s </a:t>
            </a:r>
            <a:r>
              <a:rPr lang="en-US" altLang="zh-CN" dirty="0"/>
              <a:t>complement form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N=1010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calculate </a:t>
            </a:r>
            <a:r>
              <a:rPr lang="en-US" altLang="zh-CN" sz="3200" dirty="0" smtClean="0"/>
              <a:t>2‘s </a:t>
            </a:r>
            <a:r>
              <a:rPr lang="en-US" altLang="zh-CN" sz="3200" dirty="0"/>
              <a:t>complement of –N with 1 sign bit and 7 </a:t>
            </a:r>
            <a:r>
              <a:rPr lang="en-US" altLang="zh-CN" sz="3200" dirty="0">
                <a:ea typeface="宋体" charset="-122"/>
                <a:sym typeface="Wingdings" pitchFamily="2" charset="2"/>
              </a:rPr>
              <a:t>magnitude </a:t>
            </a:r>
            <a:r>
              <a:rPr lang="en-US" altLang="zh-CN" sz="3200" dirty="0" smtClean="0">
                <a:ea typeface="宋体" charset="-122"/>
                <a:sym typeface="Wingdings" pitchFamily="2" charset="2"/>
              </a:rPr>
              <a:t>bit. </a:t>
            </a:r>
            <a:endParaRPr lang="en-US" altLang="zh-CN" sz="3200" dirty="0">
              <a:ea typeface="宋体" charset="-122"/>
              <a:sym typeface="Wingdings" pitchFamily="2" charset="2"/>
            </a:endParaRPr>
          </a:p>
          <a:p>
            <a:pPr lvl="1"/>
            <a:r>
              <a:rPr lang="en-US" altLang="zh-CN" sz="2800" dirty="0" smtClean="0">
                <a:ea typeface="宋体" charset="-122"/>
                <a:sym typeface="Wingdings" pitchFamily="2" charset="2"/>
              </a:rPr>
              <a:t>(+N)</a:t>
            </a:r>
            <a:r>
              <a:rPr lang="en-US" altLang="zh-CN" sz="2800" baseline="-25000" dirty="0" smtClean="0">
                <a:ea typeface="宋体" charset="-122"/>
                <a:sym typeface="Wingdings" pitchFamily="2" charset="2"/>
              </a:rPr>
              <a:t>2</a:t>
            </a:r>
            <a:r>
              <a:rPr lang="en-US" altLang="zh-CN" sz="2800" dirty="0">
                <a:ea typeface="宋体" charset="-122"/>
                <a:sym typeface="Wingdings" pitchFamily="2" charset="2"/>
              </a:rPr>
              <a:t>=(00001010)</a:t>
            </a:r>
            <a:r>
              <a:rPr lang="en-US" altLang="zh-CN" sz="2800" baseline="-25000" dirty="0">
                <a:ea typeface="宋体" charset="-122"/>
                <a:sym typeface="Wingdings" pitchFamily="2" charset="2"/>
              </a:rPr>
              <a:t>2</a:t>
            </a:r>
            <a:endParaRPr lang="en-US" altLang="zh-CN" sz="2800" baseline="-25000" dirty="0"/>
          </a:p>
          <a:p>
            <a:pPr lvl="1"/>
            <a:r>
              <a:rPr lang="en-US" altLang="zh-CN" sz="2800" dirty="0"/>
              <a:t>[-N]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[11110110]</a:t>
            </a:r>
            <a:r>
              <a:rPr lang="en-US" altLang="zh-CN" sz="2800" baseline="-25000" dirty="0"/>
              <a:t>2</a:t>
            </a:r>
          </a:p>
          <a:p>
            <a:pPr lvl="1"/>
            <a:r>
              <a:rPr lang="en-US" altLang="zh-CN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(N)</a:t>
            </a:r>
            <a:r>
              <a:rPr lang="en-US" altLang="zh-CN" sz="2800" b="1" u="sng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[-N]</a:t>
            </a:r>
            <a:r>
              <a:rPr lang="en-US" altLang="zh-CN" sz="2800" b="1" u="sng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</a:t>
            </a:r>
            <a:r>
              <a:rPr lang="en-US" altLang="zh-CN" sz="2800" b="1" u="sng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(1+7=8).</a:t>
            </a:r>
            <a:endParaRPr lang="zh-CN" alt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66B1-737A-4523-BC2A-DA7E5BFFA3AE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458325" y="2279650"/>
            <a:ext cx="514350" cy="579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28900" y="2879725"/>
            <a:ext cx="514350" cy="579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1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Arithmetic with 1’s </a:t>
            </a:r>
            <a:r>
              <a:rPr lang="en-US" altLang="zh-CN" sz="3600" dirty="0"/>
              <a:t>complement </a:t>
            </a:r>
            <a:r>
              <a:rPr lang="en-US" altLang="zh-CN" sz="3600" dirty="0" smtClean="0"/>
              <a:t>form</a:t>
            </a:r>
            <a:r>
              <a:rPr lang="zh-CN" altLang="en-US" sz="3600" dirty="0" smtClean="0"/>
              <a:t>*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How to calculate?</a:t>
            </a:r>
          </a:p>
          <a:p>
            <a:pPr lvl="1"/>
            <a:r>
              <a:rPr lang="en-US" altLang="zh-CN" sz="3200" b="1" dirty="0" smtClean="0"/>
              <a:t>N</a:t>
            </a:r>
            <a:r>
              <a:rPr lang="en-US" altLang="zh-CN" sz="3200" b="1" baseline="-25000" dirty="0" smtClean="0"/>
              <a:t>1</a:t>
            </a:r>
            <a:r>
              <a:rPr lang="en-US" altLang="zh-CN" sz="3200" b="1" dirty="0" smtClean="0"/>
              <a:t>+N</a:t>
            </a:r>
            <a:r>
              <a:rPr lang="en-US" altLang="zh-CN" sz="3200" b="1" baseline="-25000" dirty="0" smtClean="0"/>
              <a:t>2</a:t>
            </a:r>
            <a:r>
              <a:rPr lang="en-US" altLang="zh-CN" sz="3200" b="1" dirty="0" smtClean="0"/>
              <a:t>:  [N</a:t>
            </a:r>
            <a:r>
              <a:rPr lang="en-US" altLang="zh-CN" sz="3200" b="1" baseline="-25000" dirty="0" smtClean="0"/>
              <a:t>1</a:t>
            </a:r>
            <a:r>
              <a:rPr lang="en-US" altLang="zh-CN" sz="3200" b="1" dirty="0" smtClean="0"/>
              <a:t>]</a:t>
            </a:r>
            <a:r>
              <a:rPr lang="en-US" altLang="zh-CN" sz="3200" b="1" baseline="-25000" dirty="0" smtClean="0"/>
              <a:t>2-1</a:t>
            </a:r>
            <a:r>
              <a:rPr lang="en-US" altLang="zh-CN" sz="3200" b="1" dirty="0" smtClean="0"/>
              <a:t> + [N</a:t>
            </a:r>
            <a:r>
              <a:rPr lang="en-US" altLang="zh-CN" sz="3200" b="1" baseline="-25000" dirty="0" smtClean="0"/>
              <a:t>2</a:t>
            </a:r>
            <a:r>
              <a:rPr lang="en-US" altLang="zh-CN" sz="3200" b="1" dirty="0" smtClean="0"/>
              <a:t>]</a:t>
            </a:r>
            <a:r>
              <a:rPr lang="en-US" altLang="zh-CN" sz="3200" b="1" baseline="-25000" dirty="0" smtClean="0"/>
              <a:t>2-1</a:t>
            </a:r>
            <a:r>
              <a:rPr lang="en-US" altLang="zh-CN" sz="3200" b="1" dirty="0" smtClean="0"/>
              <a:t> = [N</a:t>
            </a:r>
            <a:r>
              <a:rPr lang="en-US" altLang="zh-CN" sz="3200" b="1" baseline="-25000" dirty="0" smtClean="0"/>
              <a:t>1</a:t>
            </a:r>
            <a:r>
              <a:rPr lang="en-US" altLang="zh-CN" sz="3200" b="1" dirty="0" smtClean="0"/>
              <a:t>+N</a:t>
            </a:r>
            <a:r>
              <a:rPr lang="en-US" altLang="zh-CN" sz="3200" b="1" baseline="-25000" dirty="0" smtClean="0"/>
              <a:t>2</a:t>
            </a:r>
            <a:r>
              <a:rPr lang="en-US" altLang="zh-CN" sz="3200" b="1" dirty="0" smtClean="0"/>
              <a:t>]</a:t>
            </a:r>
            <a:r>
              <a:rPr lang="en-US" altLang="zh-CN" sz="3200" b="1" baseline="-25000" dirty="0" smtClean="0"/>
              <a:t>2-1</a:t>
            </a:r>
          </a:p>
          <a:p>
            <a:pPr lvl="1"/>
            <a:r>
              <a:rPr lang="en-US" altLang="zh-CN" sz="3200" b="1" dirty="0" smtClean="0"/>
              <a:t>N</a:t>
            </a:r>
            <a:r>
              <a:rPr lang="en-US" altLang="zh-CN" sz="3200" b="1" baseline="-25000" dirty="0" smtClean="0"/>
              <a:t>1 </a:t>
            </a:r>
            <a:r>
              <a:rPr lang="en-US" altLang="zh-CN" sz="3200" b="1" dirty="0" smtClean="0"/>
              <a:t>- N</a:t>
            </a:r>
            <a:r>
              <a:rPr lang="en-US" altLang="zh-CN" sz="3200" b="1" baseline="-25000" dirty="0" smtClean="0"/>
              <a:t>2</a:t>
            </a:r>
            <a:r>
              <a:rPr lang="en-US" altLang="zh-CN" sz="3200" b="1" dirty="0" smtClean="0"/>
              <a:t>:  [N</a:t>
            </a:r>
            <a:r>
              <a:rPr lang="en-US" altLang="zh-CN" sz="3200" b="1" baseline="-25000" dirty="0" smtClean="0"/>
              <a:t>1</a:t>
            </a:r>
            <a:r>
              <a:rPr lang="en-US" altLang="zh-CN" sz="3200" b="1" dirty="0" smtClean="0"/>
              <a:t>]</a:t>
            </a:r>
            <a:r>
              <a:rPr lang="en-US" altLang="zh-CN" sz="3200" b="1" baseline="-25000" dirty="0" smtClean="0"/>
              <a:t>2-1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dirty="0" smtClean="0"/>
              <a:t>[-N</a:t>
            </a:r>
            <a:r>
              <a:rPr lang="en-US" altLang="zh-CN" sz="3200" b="1" baseline="-25000" dirty="0" smtClean="0"/>
              <a:t>2</a:t>
            </a:r>
            <a:r>
              <a:rPr lang="en-US" altLang="zh-CN" sz="3200" b="1" dirty="0" smtClean="0"/>
              <a:t>]</a:t>
            </a:r>
            <a:r>
              <a:rPr lang="en-US" altLang="zh-CN" sz="3200" b="1" baseline="-25000" dirty="0" smtClean="0"/>
              <a:t>2-1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= [</a:t>
            </a:r>
            <a:r>
              <a:rPr lang="en-US" altLang="zh-CN" sz="3200" b="1" dirty="0" smtClean="0"/>
              <a:t>N</a:t>
            </a:r>
            <a:r>
              <a:rPr lang="en-US" altLang="zh-CN" sz="3200" b="1" baseline="-25000" dirty="0" smtClean="0"/>
              <a:t>1</a:t>
            </a:r>
            <a:r>
              <a:rPr lang="en-US" altLang="zh-CN" sz="3200" b="1" dirty="0" smtClean="0"/>
              <a:t>-N</a:t>
            </a:r>
            <a:r>
              <a:rPr lang="en-US" altLang="zh-CN" sz="3200" b="1" baseline="-25000" dirty="0" smtClean="0"/>
              <a:t>2</a:t>
            </a:r>
            <a:r>
              <a:rPr lang="en-US" altLang="zh-CN" sz="3200" b="1" dirty="0" smtClean="0"/>
              <a:t>]</a:t>
            </a:r>
            <a:r>
              <a:rPr lang="en-US" altLang="zh-CN" sz="3200" b="1" baseline="-25000" dirty="0" smtClean="0"/>
              <a:t>2-1</a:t>
            </a:r>
            <a:endParaRPr lang="en-US" altLang="zh-CN" sz="3200" b="1" dirty="0"/>
          </a:p>
          <a:p>
            <a:pPr lvl="1"/>
            <a:r>
              <a:rPr lang="en-US" altLang="zh-CN" sz="3200" dirty="0" smtClean="0"/>
              <a:t>If the </a:t>
            </a:r>
            <a:r>
              <a:rPr lang="en-US" altLang="zh-CN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 extends </a:t>
            </a:r>
            <a:r>
              <a:rPr lang="en-US" altLang="zh-CN" sz="3200" dirty="0" smtClean="0"/>
              <a:t>past the end of the word, the bit must be </a:t>
            </a:r>
            <a:r>
              <a:rPr lang="en-US" altLang="zh-CN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back </a:t>
            </a:r>
            <a:r>
              <a:rPr lang="en-US" altLang="zh-CN" sz="3200" dirty="0" smtClean="0"/>
              <a:t>in at the right-most bit.</a:t>
            </a:r>
            <a:endParaRPr lang="zh-CN" altLang="en-US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CCCC-1382-41DE-94E5-DF41A71E033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52675" y="3679825"/>
            <a:ext cx="228600" cy="62626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457700" y="3679825"/>
            <a:ext cx="314326" cy="579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5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Arithmetic with 1’s </a:t>
            </a:r>
            <a:r>
              <a:rPr lang="en-US" altLang="zh-CN" sz="3600" dirty="0"/>
              <a:t>complement </a:t>
            </a:r>
            <a:r>
              <a:rPr lang="en-US" altLang="zh-CN" sz="3600" dirty="0" smtClean="0"/>
              <a:t>form</a:t>
            </a:r>
            <a:r>
              <a:rPr lang="zh-CN" altLang="en-US" sz="3600" dirty="0" smtClean="0"/>
              <a:t>*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Example: N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=+1110</a:t>
            </a:r>
            <a:r>
              <a:rPr lang="zh-CN" altLang="en-US" sz="3200" dirty="0"/>
              <a:t>，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=+0101, </a:t>
            </a:r>
            <a:br>
              <a:rPr lang="en-US" altLang="zh-CN" sz="3200" dirty="0"/>
            </a:br>
            <a:r>
              <a:rPr lang="en-US" altLang="zh-CN" sz="3200" dirty="0"/>
              <a:t>use 1’s complement </a:t>
            </a:r>
            <a:r>
              <a:rPr lang="en-US" altLang="zh-CN" sz="3200" dirty="0" smtClean="0"/>
              <a:t>form </a:t>
            </a:r>
            <a:r>
              <a:rPr lang="en-US" altLang="zh-CN" sz="3200" dirty="0"/>
              <a:t>to </a:t>
            </a:r>
            <a:r>
              <a:rPr lang="en-US" altLang="zh-CN" sz="3200" dirty="0" smtClean="0"/>
              <a:t>calculate 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-N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.</a:t>
            </a:r>
          </a:p>
          <a:p>
            <a:pPr lvl="1"/>
            <a:r>
              <a:rPr lang="en-US" altLang="zh-CN" sz="2800" dirty="0"/>
              <a:t>[N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]</a:t>
            </a:r>
            <a:r>
              <a:rPr lang="en-US" altLang="zh-CN" sz="2800" baseline="-25000" dirty="0"/>
              <a:t>1’s </a:t>
            </a:r>
            <a:r>
              <a:rPr lang="en-US" altLang="zh-CN" sz="2800" dirty="0"/>
              <a:t>= 01110</a:t>
            </a:r>
          </a:p>
          <a:p>
            <a:pPr lvl="1"/>
            <a:r>
              <a:rPr lang="en-US" altLang="zh-CN" sz="2800" dirty="0"/>
              <a:t>[-N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]</a:t>
            </a:r>
            <a:r>
              <a:rPr lang="en-US" altLang="zh-CN" sz="2800" baseline="-25000" dirty="0"/>
              <a:t>1’s</a:t>
            </a:r>
            <a:r>
              <a:rPr lang="en-US" altLang="zh-CN" sz="2800" dirty="0"/>
              <a:t> = 11010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[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-N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]</a:t>
            </a:r>
            <a:r>
              <a:rPr lang="en-US" altLang="zh-CN" sz="2800" baseline="-25000" dirty="0"/>
              <a:t>1’s </a:t>
            </a:r>
            <a:r>
              <a:rPr lang="en-US" altLang="zh-CN" sz="2800" dirty="0"/>
              <a:t>= [N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]</a:t>
            </a:r>
            <a:r>
              <a:rPr lang="en-US" altLang="zh-CN" sz="2800" baseline="-25000" dirty="0"/>
              <a:t>1’s</a:t>
            </a:r>
            <a:r>
              <a:rPr lang="en-US" altLang="zh-CN" sz="2800" dirty="0"/>
              <a:t> + [-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1’s</a:t>
            </a:r>
            <a:r>
              <a:rPr lang="en-US" altLang="zh-CN" sz="2800" dirty="0" smtClean="0"/>
              <a:t> = </a:t>
            </a:r>
            <a:r>
              <a:rPr lang="en-US" altLang="zh-CN" sz="2800" dirty="0"/>
              <a:t>01110+11010 </a:t>
            </a:r>
            <a:r>
              <a:rPr lang="en-US" altLang="zh-CN" sz="2800" dirty="0" smtClean="0"/>
              <a:t>= 01001</a:t>
            </a:r>
            <a:endParaRPr lang="en-US" altLang="zh-CN" sz="2800" dirty="0"/>
          </a:p>
          <a:p>
            <a:endParaRPr lang="zh-CN" altLang="en-US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CCCC-1382-41DE-94E5-DF41A71E033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100" y="1961847"/>
            <a:ext cx="1930799" cy="293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715000" y="3663557"/>
            <a:ext cx="592455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2800" dirty="0"/>
              <a:t>If the 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 extends </a:t>
            </a:r>
            <a:r>
              <a:rPr lang="en-US" altLang="zh-CN" sz="2800" dirty="0"/>
              <a:t>past the end of the word, the bit must be 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back </a:t>
            </a:r>
            <a:r>
              <a:rPr lang="en-US" altLang="zh-CN" sz="2800" dirty="0"/>
              <a:t>in at the right-most bit.</a:t>
            </a:r>
          </a:p>
        </p:txBody>
      </p:sp>
    </p:spTree>
    <p:extLst>
      <p:ext uri="{BB962C8B-B14F-4D97-AF65-F5344CB8AC3E}">
        <p14:creationId xmlns:p14="http://schemas.microsoft.com/office/powerpoint/2010/main" val="28116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with </a:t>
            </a:r>
            <a:r>
              <a:rPr lang="en-US" altLang="zh-CN" dirty="0" smtClean="0"/>
              <a:t>2’s </a:t>
            </a:r>
            <a:r>
              <a:rPr lang="en-US" altLang="zh-CN" dirty="0"/>
              <a:t>complement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+N</a:t>
            </a:r>
            <a:r>
              <a:rPr lang="en-US" altLang="zh-CN" baseline="-25000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[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+[N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=[N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  <a:p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-N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+[-N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=[N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  <a:p>
            <a:r>
              <a:rPr lang="en-US" altLang="zh-CN" dirty="0"/>
              <a:t>Rules for </a:t>
            </a:r>
            <a:r>
              <a:rPr lang="en-US" altLang="zh-CN" dirty="0" smtClean="0"/>
              <a:t>it: </a:t>
            </a:r>
            <a:r>
              <a:rPr lang="en-US" altLang="zh-CN" dirty="0"/>
              <a:t>Add the two signed numbers. 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 any final carries</a:t>
            </a:r>
            <a:r>
              <a:rPr lang="en-US" altLang="zh-CN" dirty="0"/>
              <a:t>. The result is in signed form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C42B-9306-466D-B127-99F807A84AD0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418159" y="4810298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ea typeface="宋体" charset="-122"/>
              </a:rPr>
              <a:t>00011110 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= +30   </a:t>
            </a:r>
          </a:p>
          <a:p>
            <a:r>
              <a:rPr lang="en-US" altLang="zh-CN" sz="2000" dirty="0">
                <a:ea typeface="宋体" charset="-122"/>
              </a:rPr>
              <a:t>00001111 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= +15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494359" y="549609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418159" y="5496098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00101101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654289" y="549609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= +45</a:t>
            </a: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4296814" y="4810298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ea typeface="宋体" charset="-122"/>
              </a:rPr>
              <a:t>00001110 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= +14   </a:t>
            </a:r>
          </a:p>
          <a:p>
            <a:r>
              <a:rPr lang="en-US" altLang="zh-CN" sz="2000" dirty="0">
                <a:ea typeface="宋体" charset="-122"/>
              </a:rPr>
              <a:t>11101111 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= </a:t>
            </a:r>
            <a:r>
              <a:rPr lang="en-US" altLang="zh-CN" sz="2000" dirty="0">
                <a:solidFill>
                  <a:srgbClr val="FFFF00"/>
                </a:solidFill>
                <a:latin typeface="Symbol" pitchFamily="18" charset="2"/>
                <a:ea typeface="宋体" charset="-122"/>
              </a:rPr>
              <a:t>-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17</a:t>
            </a:r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4373014" y="549609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4296814" y="5496098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11111101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5516011" y="549609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=   </a:t>
            </a:r>
            <a:r>
              <a:rPr lang="en-US" altLang="zh-CN" sz="2000" dirty="0">
                <a:solidFill>
                  <a:srgbClr val="FFFF00"/>
                </a:solidFill>
                <a:latin typeface="Symbol" pitchFamily="18" charset="2"/>
                <a:ea typeface="宋体" charset="-122"/>
              </a:rPr>
              <a:t>-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3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7294000" y="4810298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ea typeface="宋体" charset="-122"/>
              </a:rPr>
              <a:t>11111111 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=  </a:t>
            </a:r>
            <a:r>
              <a:rPr lang="en-US" altLang="zh-CN" sz="2000" dirty="0">
                <a:solidFill>
                  <a:srgbClr val="FFFF00"/>
                </a:solidFill>
                <a:latin typeface="Symbol" pitchFamily="18" charset="2"/>
                <a:ea typeface="宋体" charset="-122"/>
              </a:rPr>
              <a:t>-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1   </a:t>
            </a:r>
          </a:p>
          <a:p>
            <a:r>
              <a:rPr lang="en-US" altLang="zh-CN" sz="2000" dirty="0">
                <a:ea typeface="宋体" charset="-122"/>
              </a:rPr>
              <a:t>11111000 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=  </a:t>
            </a:r>
            <a:r>
              <a:rPr lang="en-US" altLang="zh-CN" sz="2000" dirty="0">
                <a:solidFill>
                  <a:srgbClr val="FFFF00"/>
                </a:solidFill>
                <a:latin typeface="Symbol" pitchFamily="18" charset="2"/>
                <a:ea typeface="宋体" charset="-122"/>
              </a:rPr>
              <a:t>-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8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7370200" y="549609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7294000" y="5496098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11110111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8563996" y="549609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=  </a:t>
            </a:r>
            <a:r>
              <a:rPr lang="en-US" altLang="zh-CN" sz="2000" dirty="0">
                <a:solidFill>
                  <a:srgbClr val="FFFF00"/>
                </a:solidFill>
                <a:latin typeface="Symbol" pitchFamily="18" charset="2"/>
                <a:ea typeface="宋体" charset="-122"/>
              </a:rPr>
              <a:t>-</a:t>
            </a:r>
            <a:r>
              <a:rPr lang="en-US" altLang="zh-CN" sz="2000" dirty="0">
                <a:solidFill>
                  <a:srgbClr val="FFFF00"/>
                </a:solidFill>
                <a:ea typeface="宋体" charset="-122"/>
              </a:rPr>
              <a:t>9</a:t>
            </a:r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7135250" y="549609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40" name="Line 49"/>
          <p:cNvSpPr>
            <a:spLocks noChangeShapeType="1"/>
          </p:cNvSpPr>
          <p:nvPr/>
        </p:nvSpPr>
        <p:spPr bwMode="auto">
          <a:xfrm flipV="1">
            <a:off x="7217800" y="5604048"/>
            <a:ext cx="152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" name="Group 52"/>
          <p:cNvGrpSpPr>
            <a:grpSpLocks/>
          </p:cNvGrpSpPr>
          <p:nvPr/>
        </p:nvGrpSpPr>
        <p:grpSpPr bwMode="auto">
          <a:xfrm>
            <a:off x="6074800" y="5800903"/>
            <a:ext cx="1524000" cy="598488"/>
            <a:chOff x="2928" y="3532"/>
            <a:chExt cx="960" cy="377"/>
          </a:xfrm>
        </p:grpSpPr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2928" y="3676"/>
              <a:ext cx="9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Discard carry</a:t>
              </a:r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V="1">
              <a:off x="3504" y="3532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51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7" grpId="0"/>
      <p:bldP spid="28" grpId="0"/>
      <p:bldP spid="29" grpId="0" animBg="1"/>
      <p:bldP spid="31" grpId="0"/>
      <p:bldP spid="35" grpId="0"/>
      <p:bldP spid="36" grpId="0" animBg="1"/>
      <p:bldP spid="38" grpId="0"/>
      <p:bldP spid="39" grpId="0"/>
      <p:bldP spid="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examples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DBF6-8463-46E1-937D-303AE598F4E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45736" y="2539902"/>
                <a:ext cx="1871025" cy="1122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0^1001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0^0011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0^1100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36" y="2539902"/>
                <a:ext cx="1871025" cy="11221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545736" y="1933601"/>
            <a:ext cx="162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9+3=12 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4594283" y="1933601"/>
            <a:ext cx="2137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(-9)+(-3)=-</a:t>
            </a:r>
            <a:r>
              <a:rPr lang="en-US" altLang="zh-CN" sz="2800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94283" y="2573671"/>
                <a:ext cx="1871025" cy="1122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1^0111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1^1101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1^0100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83" y="2573671"/>
                <a:ext cx="1871025" cy="11221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025836" y="330184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82003" y="1933601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 smtClean="0"/>
              <a:t>9 - 3=6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84458" y="2573671"/>
                <a:ext cx="1871025" cy="1122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0^1001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1^1101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0^0110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58" y="2573671"/>
                <a:ext cx="1871025" cy="11221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116011" y="330184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45736" y="3982542"/>
            <a:ext cx="1715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9-(-3)=-</a:t>
            </a:r>
            <a:r>
              <a:rPr lang="en-US" altLang="zh-CN" sz="2800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45735" y="4662563"/>
                <a:ext cx="1871025" cy="1122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0^1001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0^0011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0^1100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35" y="4662563"/>
                <a:ext cx="1871025" cy="11221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4837334" y="3982545"/>
            <a:ext cx="1383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3 - 9=-6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93678" y="4662566"/>
                <a:ext cx="1871025" cy="1122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0^0011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1^0111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1^1010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678" y="4662566"/>
                <a:ext cx="1871025" cy="11221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8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X=-8</a:t>
            </a:r>
            <a:r>
              <a:rPr lang="en-US" altLang="zh-CN" sz="3200" baseline="-25000" dirty="0"/>
              <a:t>10</a:t>
            </a:r>
            <a:r>
              <a:rPr lang="zh-CN" altLang="en-US" sz="3200" dirty="0"/>
              <a:t>，</a:t>
            </a:r>
            <a:r>
              <a:rPr lang="en-US" altLang="zh-CN" sz="3200" dirty="0"/>
              <a:t>Y=-10</a:t>
            </a:r>
            <a:r>
              <a:rPr lang="en-US" altLang="zh-CN" sz="3200" baseline="-25000" dirty="0"/>
              <a:t>10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calculate X+Y with 2’s complement form.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25948" y="3735185"/>
            <a:ext cx="3595378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8F8F8"/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kumimoji="1" lang="en-US" altLang="zh-CN" sz="3200" dirty="0"/>
              <a:t>    1^1000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kumimoji="1" lang="en-US" altLang="zh-CN" sz="3200" dirty="0"/>
              <a:t>+  1^0110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kumimoji="1" lang="en-US" altLang="zh-CN" sz="3200" dirty="0"/>
              <a:t>(1)0^1110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+14</a:t>
            </a:r>
            <a:r>
              <a:rPr kumimoji="1" lang="zh-CN" altLang="en-US" sz="3200" dirty="0"/>
              <a:t>）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25265" y="3735185"/>
            <a:ext cx="4224867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8F8F8"/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kumimoji="1" lang="en-US" altLang="zh-CN" sz="3200" dirty="0"/>
              <a:t>    1^11000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kumimoji="1" lang="en-US" altLang="zh-CN" sz="3200" dirty="0"/>
              <a:t>+  1^10110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kumimoji="1" lang="en-US" altLang="zh-CN" sz="3200" dirty="0"/>
              <a:t>(1)1^01110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-18</a:t>
            </a:r>
            <a:r>
              <a:rPr kumimoji="1" lang="zh-CN" altLang="en-US" sz="3200" dirty="0"/>
              <a:t>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72766" y="3639080"/>
            <a:ext cx="220349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WHY?</a:t>
            </a:r>
            <a:endParaRPr lang="zh-CN" altLang="en-US" sz="3200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0CA-57E7-43CE-9180-E2A2F11D4667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711325" y="5122333"/>
            <a:ext cx="228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76262" y="5088466"/>
            <a:ext cx="228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9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with 2’s complement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Note that if the number of bits required for the answer is exceeded, </a:t>
            </a:r>
            <a:r>
              <a:rPr lang="en-US" altLang="zh-CN" sz="3200" b="1" u="sng" dirty="0"/>
              <a:t>overflow </a:t>
            </a:r>
            <a:r>
              <a:rPr lang="en-US" altLang="zh-CN" sz="3200" dirty="0"/>
              <a:t>will occur. </a:t>
            </a:r>
            <a:endParaRPr lang="en-US" altLang="zh-CN" sz="3200" dirty="0" smtClean="0"/>
          </a:p>
          <a:p>
            <a:endParaRPr lang="en-US" altLang="zh-CN" sz="1600" dirty="0" smtClean="0"/>
          </a:p>
          <a:p>
            <a:r>
              <a:rPr lang="en-US" altLang="zh-CN" sz="3200" dirty="0" smtClean="0"/>
              <a:t>This </a:t>
            </a:r>
            <a:r>
              <a:rPr lang="en-US" altLang="zh-CN" sz="3200" dirty="0"/>
              <a:t>occurs only if both numbers have </a:t>
            </a:r>
            <a:r>
              <a:rPr lang="en-US" altLang="zh-CN" sz="3200" u="sng" dirty="0"/>
              <a:t>the same sign</a:t>
            </a:r>
            <a:r>
              <a:rPr lang="en-US" altLang="zh-CN" sz="3200" dirty="0"/>
              <a:t>. The overflow will be indicated by an incorrect sign </a:t>
            </a:r>
            <a:r>
              <a:rPr lang="en-US" altLang="zh-CN" sz="3200" dirty="0" smtClean="0"/>
              <a:t>bit.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6771216" y="531518"/>
            <a:ext cx="508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BF94-D199-452C-A1BC-96156CC6C9E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Numeral systems (</a:t>
            </a:r>
            <a:r>
              <a:rPr lang="en-US" altLang="zh-CN" dirty="0" err="1"/>
              <a:t>NUMber</a:t>
            </a:r>
            <a:r>
              <a:rPr lang="en-US" altLang="zh-CN" dirty="0"/>
              <a:t> systems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权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More </a:t>
            </a:r>
            <a:r>
              <a:rPr lang="en-US" altLang="zh-CN" sz="3200" dirty="0"/>
              <a:t>generally, in a system with radix b (b &gt; 1), a string of digits d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… </a:t>
            </a:r>
            <a:r>
              <a:rPr lang="en-US" altLang="zh-CN" sz="3200" dirty="0" smtClean="0"/>
              <a:t>d</a:t>
            </a:r>
            <a:r>
              <a:rPr lang="en-US" altLang="zh-CN" sz="3200" baseline="-25000" dirty="0" smtClean="0"/>
              <a:t>n</a:t>
            </a:r>
            <a:r>
              <a:rPr lang="en-US" altLang="zh-CN" sz="3200" dirty="0" smtClean="0"/>
              <a:t>.f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…</a:t>
            </a:r>
            <a:r>
              <a:rPr lang="en-US" altLang="zh-CN" sz="3200" dirty="0" err="1" smtClean="0"/>
              <a:t>f</a:t>
            </a:r>
            <a:r>
              <a:rPr lang="en-US" altLang="zh-CN" sz="3200" baseline="-25000" dirty="0" err="1" smtClean="0"/>
              <a:t>m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denotes the number d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b</a:t>
            </a:r>
            <a:r>
              <a:rPr lang="en-US" altLang="zh-CN" sz="3200" baseline="30000" dirty="0"/>
              <a:t>n−1</a:t>
            </a:r>
            <a:r>
              <a:rPr lang="en-US" altLang="zh-CN" sz="3200" dirty="0"/>
              <a:t> + d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b</a:t>
            </a:r>
            <a:r>
              <a:rPr lang="en-US" altLang="zh-CN" sz="3200" baseline="30000" dirty="0"/>
              <a:t>n−2</a:t>
            </a:r>
            <a:r>
              <a:rPr lang="en-US" altLang="zh-CN" sz="3200" dirty="0"/>
              <a:t> + … + </a:t>
            </a:r>
            <a:r>
              <a:rPr lang="en-US" altLang="zh-CN" sz="3200" dirty="0" smtClean="0"/>
              <a:t>d</a:t>
            </a:r>
            <a:r>
              <a:rPr lang="en-US" altLang="zh-CN" sz="3200" baseline="-25000" dirty="0" smtClean="0"/>
              <a:t>n</a:t>
            </a:r>
            <a:r>
              <a:rPr lang="en-US" altLang="zh-CN" sz="3200" dirty="0" smtClean="0"/>
              <a:t>b</a:t>
            </a:r>
            <a:r>
              <a:rPr lang="en-US" altLang="zh-CN" sz="3200" baseline="30000" dirty="0" smtClean="0"/>
              <a:t>0</a:t>
            </a:r>
            <a:r>
              <a:rPr lang="en-US" altLang="zh-CN" sz="3200" dirty="0"/>
              <a:t> + </a:t>
            </a:r>
            <a:r>
              <a:rPr lang="en-US" altLang="zh-CN" sz="3200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b</a:t>
            </a:r>
            <a:r>
              <a:rPr lang="en-US" altLang="zh-CN" sz="3200" baseline="30000" dirty="0" smtClean="0"/>
              <a:t>-1</a:t>
            </a:r>
            <a:r>
              <a:rPr lang="en-US" altLang="zh-CN" sz="3200" dirty="0"/>
              <a:t> + … </a:t>
            </a:r>
            <a:r>
              <a:rPr lang="en-US" altLang="zh-CN" sz="3200" dirty="0" smtClean="0"/>
              <a:t>+ </a:t>
            </a:r>
            <a:r>
              <a:rPr lang="en-US" altLang="zh-CN" sz="3200" dirty="0" err="1" smtClean="0"/>
              <a:t>f</a:t>
            </a:r>
            <a:r>
              <a:rPr lang="en-US" altLang="zh-CN" sz="3200" baseline="-25000" dirty="0" err="1" smtClean="0"/>
              <a:t>m</a:t>
            </a:r>
            <a:r>
              <a:rPr lang="en-US" altLang="zh-CN" sz="3200" dirty="0" err="1" smtClean="0"/>
              <a:t>b</a:t>
            </a:r>
            <a:r>
              <a:rPr lang="en-US" altLang="zh-CN" sz="3200" baseline="30000" dirty="0" smtClean="0"/>
              <a:t>-m</a:t>
            </a:r>
            <a:r>
              <a:rPr lang="en-US" altLang="zh-CN" sz="3200" dirty="0" smtClean="0"/>
              <a:t>, </a:t>
            </a:r>
            <a:r>
              <a:rPr lang="en-US" altLang="zh-CN" sz="3200" dirty="0"/>
              <a:t>where 0 ≤ d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&lt; b, 0 ≤ </a:t>
            </a:r>
            <a:r>
              <a:rPr lang="en-US" altLang="zh-CN" sz="3200" dirty="0" smtClean="0"/>
              <a:t>f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&lt; b. </a:t>
            </a:r>
            <a:endParaRPr lang="en-US" altLang="zh-CN" sz="3200" dirty="0" smtClean="0"/>
          </a:p>
          <a:p>
            <a:r>
              <a:rPr lang="en-US" altLang="zh-CN" sz="3200" dirty="0" smtClean="0"/>
              <a:t>The </a:t>
            </a:r>
            <a:r>
              <a:rPr lang="en-US" altLang="zh-CN" sz="3200" dirty="0"/>
              <a:t>numbers 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32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sz="3200" dirty="0"/>
              <a:t> and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−k</a:t>
            </a:r>
            <a:r>
              <a:rPr lang="en-US" altLang="zh-CN" sz="3200" dirty="0"/>
              <a:t> are the weights of the corresponding digits.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2DBB-C74D-4765-955F-AF1042054460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with 2’s complement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ea typeface="宋体" charset="-122"/>
              </a:rPr>
              <a:t>Two examples of overflow: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7328346" y="3115860"/>
            <a:ext cx="201699" cy="14303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43049" y="3162300"/>
            <a:ext cx="249766" cy="14409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12622" y="3076736"/>
            <a:ext cx="3251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ea typeface="宋体" charset="-122"/>
              </a:rPr>
              <a:t>01000000 </a:t>
            </a:r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= +128</a:t>
            </a:r>
            <a:r>
              <a:rPr lang="en-US" altLang="zh-CN" sz="2800" dirty="0">
                <a:ea typeface="宋体" charset="-122"/>
              </a:rPr>
              <a:t>   </a:t>
            </a:r>
          </a:p>
          <a:p>
            <a:r>
              <a:rPr lang="en-US" altLang="zh-CN" sz="2800" dirty="0">
                <a:ea typeface="宋体" charset="-122"/>
              </a:rPr>
              <a:t>01000001 </a:t>
            </a:r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= +129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589614" y="4055151"/>
            <a:ext cx="3037419" cy="33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88015" y="4089017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10000001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27915" y="4080044"/>
            <a:ext cx="142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= </a:t>
            </a:r>
            <a:r>
              <a:rPr lang="en-US" altLang="zh-CN" sz="2800" dirty="0">
                <a:solidFill>
                  <a:srgbClr val="FFFF00"/>
                </a:solidFill>
                <a:latin typeface="Symbol" pitchFamily="18" charset="2"/>
                <a:ea typeface="宋体" charset="-122"/>
              </a:rPr>
              <a:t>-</a:t>
            </a:r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126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13599" y="3115860"/>
            <a:ext cx="3251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ea typeface="宋体" charset="-122"/>
              </a:rPr>
              <a:t>10000001 </a:t>
            </a:r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= </a:t>
            </a:r>
            <a:r>
              <a:rPr lang="en-US" altLang="zh-CN" sz="2800" dirty="0">
                <a:solidFill>
                  <a:srgbClr val="FFFF00"/>
                </a:solidFill>
                <a:latin typeface="Symbol" pitchFamily="18" charset="2"/>
                <a:ea typeface="宋体" charset="-122"/>
              </a:rPr>
              <a:t>-</a:t>
            </a:r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127   </a:t>
            </a:r>
          </a:p>
          <a:p>
            <a:r>
              <a:rPr lang="en-US" altLang="zh-CN" sz="2800" dirty="0">
                <a:ea typeface="宋体" charset="-122"/>
              </a:rPr>
              <a:t>10000001 </a:t>
            </a:r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= </a:t>
            </a:r>
            <a:r>
              <a:rPr lang="en-US" altLang="zh-CN" sz="2800" dirty="0">
                <a:solidFill>
                  <a:srgbClr val="FFFF00"/>
                </a:solidFill>
                <a:latin typeface="Symbol" pitchFamily="18" charset="2"/>
                <a:ea typeface="宋体" charset="-122"/>
              </a:rPr>
              <a:t>-</a:t>
            </a:r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127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482415" y="4055151"/>
            <a:ext cx="2715684" cy="33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051674" y="4089017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100000010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958262" y="4096603"/>
            <a:ext cx="142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=   +2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762250" y="4774817"/>
            <a:ext cx="55054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Wrong!</a:t>
            </a:r>
            <a:r>
              <a:rPr lang="en-US" altLang="zh-CN" sz="3200" dirty="0">
                <a:ea typeface="宋体" charset="-122"/>
              </a:rPr>
              <a:t> The answer is incorrect and the sign bit has changed.</a:t>
            </a:r>
          </a:p>
        </p:txBody>
      </p: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5145615" y="4089027"/>
            <a:ext cx="2032000" cy="400051"/>
            <a:chOff x="2544" y="2928"/>
            <a:chExt cx="1008" cy="252"/>
          </a:xfrm>
        </p:grpSpPr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544" y="2928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ea typeface="宋体" charset="-122"/>
                </a:rPr>
                <a:t>Discard carry</a:t>
              </a: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312" y="3072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Line 33"/>
          <p:cNvSpPr>
            <a:spLocks noChangeShapeType="1"/>
          </p:cNvSpPr>
          <p:nvPr/>
        </p:nvSpPr>
        <p:spPr bwMode="auto">
          <a:xfrm flipV="1">
            <a:off x="7128483" y="4317616"/>
            <a:ext cx="2032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792815" y="4470016"/>
            <a:ext cx="1941368" cy="381000"/>
            <a:chOff x="1792815" y="4470016"/>
            <a:chExt cx="1941368" cy="381000"/>
          </a:xfrm>
        </p:grpSpPr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3670746" y="4546216"/>
              <a:ext cx="6343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 flipH="1" flipV="1">
              <a:off x="1792815" y="4470016"/>
              <a:ext cx="181830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279214" y="4489078"/>
            <a:ext cx="2341863" cy="361938"/>
            <a:chOff x="7279214" y="4489078"/>
            <a:chExt cx="2341863" cy="361938"/>
          </a:xfrm>
        </p:grpSpPr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V="1">
              <a:off x="7279214" y="4577456"/>
              <a:ext cx="101506" cy="254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7279214" y="4489078"/>
              <a:ext cx="2341863" cy="361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BF94-D199-452C-A1BC-96156CC6C9E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1" grpId="0"/>
      <p:bldP spid="12" grpId="0" animBg="1"/>
      <p:bldP spid="14" grpId="0"/>
      <p:bldP spid="15" grpId="0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Binary coded decimal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二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十进制编码，也称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Binary coded decimal (BCD) is a weighted code that is commonly used in digital systems when it is necessary to show decimal numbers such as in clock </a:t>
            </a:r>
            <a:r>
              <a:rPr lang="en-US" altLang="zh-CN" sz="3200" dirty="0" smtClean="0"/>
              <a:t>displays.</a:t>
            </a:r>
          </a:p>
          <a:p>
            <a:r>
              <a:rPr lang="en-US" altLang="zh-CN" sz="3200" dirty="0" smtClean="0"/>
              <a:t>BCD means that each decimal digit, 0~9, is represented by a binary code of </a:t>
            </a:r>
            <a:r>
              <a:rPr lang="en-US" altLang="zh-CN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 bits</a:t>
            </a:r>
            <a:r>
              <a:rPr lang="en-US" altLang="zh-CN" sz="3200" dirty="0" smtClean="0"/>
              <a:t>.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20EB-14FE-4B76-B17B-88F0BA20FC5A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8421 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09" y="2249486"/>
            <a:ext cx="6239311" cy="354171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The </a:t>
            </a:r>
            <a:r>
              <a:rPr lang="en-US" altLang="zh-CN" sz="3200" dirty="0"/>
              <a:t>table illustrates the difference between straight binary and </a:t>
            </a:r>
            <a:r>
              <a:rPr lang="en-US" altLang="zh-CN" sz="3200" dirty="0" smtClean="0"/>
              <a:t>8421 BCD</a:t>
            </a:r>
            <a:r>
              <a:rPr lang="en-US" altLang="zh-CN" sz="3200" dirty="0"/>
              <a:t>. </a:t>
            </a:r>
            <a:endParaRPr lang="en-US" altLang="zh-CN" sz="3200" dirty="0" smtClean="0"/>
          </a:p>
          <a:p>
            <a:r>
              <a:rPr lang="en-US" altLang="zh-CN" sz="3200" dirty="0" smtClean="0"/>
              <a:t>8421 BCD </a:t>
            </a:r>
            <a:r>
              <a:rPr lang="en-US" altLang="zh-CN" sz="3200" dirty="0"/>
              <a:t>represents each decimal digit with a 4-bit code.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20EB-14FE-4B76-B17B-88F0BA20FC5A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52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019925" y="1203326"/>
            <a:ext cx="4300582" cy="5305683"/>
            <a:chOff x="5486400" y="914400"/>
            <a:chExt cx="3124200" cy="5305683"/>
          </a:xfrm>
        </p:grpSpPr>
        <p:sp>
          <p:nvSpPr>
            <p:cNvPr id="5" name="Rectangle 21"/>
            <p:cNvSpPr>
              <a:spLocks noChangeArrowheads="1"/>
            </p:cNvSpPr>
            <p:nvPr/>
          </p:nvSpPr>
          <p:spPr bwMode="auto">
            <a:xfrm>
              <a:off x="5486400" y="914400"/>
              <a:ext cx="3048000" cy="5257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791200" y="1203325"/>
              <a:ext cx="381000" cy="5016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ea typeface="宋体" charset="-122"/>
                </a:rPr>
                <a:t>0 1 2 3 4 5 6 7 8 9 10 11 12 13 1415</a:t>
              </a:r>
            </a:p>
          </p:txBody>
        </p: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6400800" y="1203325"/>
              <a:ext cx="838200" cy="496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ea typeface="宋体" charset="-122"/>
                </a:rPr>
                <a:t>0000 0001 0010 0011 0100 0101 0110 0111 1000 1001 1010 1011 1100 1101 1110 1111</a:t>
              </a:r>
            </a:p>
          </p:txBody>
        </p:sp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5486400" y="914400"/>
              <a:ext cx="1371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Decimal</a:t>
              </a: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6400800" y="914400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bg1"/>
                  </a:solidFill>
                  <a:ea typeface="宋体" charset="-122"/>
                </a:rPr>
                <a:t>Binary</a:t>
              </a: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5486400" y="12192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7467600" y="914400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8000"/>
                  </a:solidFill>
                  <a:ea typeface="宋体" charset="-122"/>
                </a:rPr>
                <a:t>BCD</a:t>
              </a:r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7239000" y="4267200"/>
              <a:ext cx="838200" cy="192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  <a:ea typeface="宋体" charset="-122"/>
                </a:rPr>
                <a:t>0001 0001 0001 0001 0001 0001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7772400" y="1219200"/>
              <a:ext cx="838200" cy="496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  <a:ea typeface="宋体" charset="-122"/>
                </a:rPr>
                <a:t>0000 0001 0010 0011 0100 0101 0110 0111 1000 1001 0000 0001 0010 0011 0100 0101</a:t>
              </a:r>
              <a:r>
                <a:rPr lang="en-US" altLang="zh-CN" sz="2000">
                  <a:ea typeface="宋体" charset="-122"/>
                </a:rPr>
                <a:t> </a:t>
              </a: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6324600" y="9144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7162800" y="9144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6950303" y="219929"/>
            <a:ext cx="4334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/>
              <a:t>Notice that </a:t>
            </a:r>
            <a:r>
              <a:rPr lang="en-US" altLang="zh-CN" sz="2400" b="1" dirty="0" smtClean="0"/>
              <a:t>1010 ~ </a:t>
            </a:r>
            <a:r>
              <a:rPr lang="en-US" altLang="zh-CN" sz="2400" b="1" dirty="0"/>
              <a:t>1111 are not used in BCD.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307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8421 BCD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You can think of BCD in terms of column weights in groups of four bits. For an 8-bit BCD number, the column weights are: 80  40  20  10   8   4   2   1.</a:t>
            </a:r>
          </a:p>
          <a:p>
            <a:r>
              <a:rPr lang="en-US" altLang="zh-CN" sz="3200" dirty="0" smtClean="0"/>
              <a:t>E.g.  40</a:t>
            </a:r>
            <a:r>
              <a:rPr lang="en-US" altLang="zh-CN" sz="3200" baseline="-25000" dirty="0" smtClean="0"/>
              <a:t>10</a:t>
            </a:r>
            <a:r>
              <a:rPr lang="en-US" altLang="zh-CN" sz="3200" dirty="0" smtClean="0"/>
              <a:t>= 0100 0000(BCD)</a:t>
            </a:r>
            <a:endParaRPr lang="zh-CN" altLang="en-US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6A69-462B-484F-8969-27380D73E904}" type="datetime1">
              <a:rPr lang="en-US" altLang="zh-CN" smtClean="0"/>
              <a:pPr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8421 BCD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e.g.     Convert 9275.6</a:t>
            </a:r>
            <a:r>
              <a:rPr lang="en-US" altLang="zh-CN" sz="3200" baseline="-25000" dirty="0" smtClean="0"/>
              <a:t>10</a:t>
            </a:r>
            <a:r>
              <a:rPr lang="en-US" altLang="zh-CN" sz="3200" dirty="0" smtClean="0"/>
              <a:t> into BCD</a:t>
            </a:r>
          </a:p>
          <a:p>
            <a:r>
              <a:rPr lang="en-US" altLang="zh-CN" sz="3200" dirty="0" smtClean="0"/>
              <a:t>Solution:</a:t>
            </a:r>
          </a:p>
          <a:p>
            <a:pPr lvl="1"/>
            <a:r>
              <a:rPr lang="en-US" altLang="zh-CN" sz="2800" dirty="0"/>
              <a:t>9=1001    </a:t>
            </a:r>
            <a:r>
              <a:rPr lang="en-US" altLang="zh-CN" sz="2800" dirty="0" smtClean="0"/>
              <a:t>2=0010    7=0111</a:t>
            </a:r>
            <a:endParaRPr lang="en-US" altLang="zh-CN" sz="2800" dirty="0"/>
          </a:p>
          <a:p>
            <a:pPr lvl="1"/>
            <a:r>
              <a:rPr lang="en-US" altLang="zh-CN" sz="2800" dirty="0"/>
              <a:t>5=0101    6=0110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9275.6</a:t>
            </a:r>
            <a:r>
              <a:rPr lang="en-US" altLang="zh-CN" sz="2800" baseline="-25000" dirty="0" smtClean="0"/>
              <a:t>10</a:t>
            </a:r>
            <a:r>
              <a:rPr lang="en-US" altLang="zh-CN" sz="2800" dirty="0" smtClean="0"/>
              <a:t>=1001,0010,0111,0101.0110(BCD) 	</a:t>
            </a:r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6A69-462B-484F-8969-27380D73E904}" type="datetime1">
              <a:rPr lang="en-US" altLang="zh-CN" smtClean="0"/>
              <a:pPr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0791" y="1765647"/>
            <a:ext cx="5791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A lab experiment in which BCD is converted to decimal is shown. </a:t>
            </a:r>
          </a:p>
        </p:txBody>
      </p:sp>
      <p:pic>
        <p:nvPicPr>
          <p:cNvPr id="11" name="Picture 13" descr="IMG_21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750726"/>
            <a:ext cx="5199923" cy="5459574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2" y="3163892"/>
            <a:ext cx="5773635" cy="271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DBF8-E8A0-4D4F-AC5C-3904EC1AE3A1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err="1" smtClean="0"/>
              <a:t>bcd</a:t>
            </a:r>
            <a:r>
              <a:rPr lang="en-US" altLang="zh-CN" dirty="0" smtClean="0"/>
              <a:t> (Weighted)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加权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二进制编码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5" name="Picture 12" descr="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32" y="1920089"/>
            <a:ext cx="8517080" cy="469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4D98-1228-4D3F-A10A-F47B566D09AA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Arc 7"/>
          <p:cNvSpPr>
            <a:spLocks/>
          </p:cNvSpPr>
          <p:nvPr/>
        </p:nvSpPr>
        <p:spPr bwMode="auto">
          <a:xfrm>
            <a:off x="7265988" y="3384551"/>
            <a:ext cx="358775" cy="1657350"/>
          </a:xfrm>
          <a:custGeom>
            <a:avLst/>
            <a:gdLst>
              <a:gd name="T0" fmla="*/ 726968 w 21600"/>
              <a:gd name="T1" fmla="*/ 0 h 42998"/>
              <a:gd name="T2" fmla="*/ 366382 w 21600"/>
              <a:gd name="T3" fmla="*/ 63882251 h 42998"/>
              <a:gd name="T4" fmla="*/ 0 w 21600"/>
              <a:gd name="T5" fmla="*/ 31851971 h 42998"/>
              <a:gd name="T6" fmla="*/ 0 60000 65536"/>
              <a:gd name="T7" fmla="*/ 0 60000 65536"/>
              <a:gd name="T8" fmla="*/ 0 60000 65536"/>
              <a:gd name="T9" fmla="*/ 0 w 21600"/>
              <a:gd name="T10" fmla="*/ 0 h 42998"/>
              <a:gd name="T11" fmla="*/ 21600 w 21600"/>
              <a:gd name="T12" fmla="*/ 42998 h 42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98" fill="none" extrusionOk="0">
                <a:moveTo>
                  <a:pt x="2634" y="0"/>
                </a:moveTo>
                <a:cubicBezTo>
                  <a:pt x="13463" y="1331"/>
                  <a:pt x="21600" y="10528"/>
                  <a:pt x="21600" y="21439"/>
                </a:cubicBezTo>
                <a:cubicBezTo>
                  <a:pt x="21600" y="32852"/>
                  <a:pt x="12720" y="42296"/>
                  <a:pt x="1328" y="42998"/>
                </a:cubicBezTo>
              </a:path>
              <a:path w="21600" h="42998" stroke="0" extrusionOk="0">
                <a:moveTo>
                  <a:pt x="2634" y="0"/>
                </a:moveTo>
                <a:cubicBezTo>
                  <a:pt x="13463" y="1331"/>
                  <a:pt x="21600" y="10528"/>
                  <a:pt x="21600" y="21439"/>
                </a:cubicBezTo>
                <a:cubicBezTo>
                  <a:pt x="21600" y="32852"/>
                  <a:pt x="12720" y="42296"/>
                  <a:pt x="1328" y="42998"/>
                </a:cubicBezTo>
                <a:lnTo>
                  <a:pt x="0" y="21439"/>
                </a:lnTo>
                <a:lnTo>
                  <a:pt x="2634" y="0"/>
                </a:lnTo>
                <a:close/>
              </a:path>
            </a:pathLst>
          </a:custGeom>
          <a:noFill/>
          <a:ln w="19050">
            <a:solidFill>
              <a:srgbClr val="3366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" name="Arc 9"/>
          <p:cNvSpPr>
            <a:spLocks/>
          </p:cNvSpPr>
          <p:nvPr/>
        </p:nvSpPr>
        <p:spPr bwMode="auto">
          <a:xfrm>
            <a:off x="7265988" y="3673476"/>
            <a:ext cx="358775" cy="1657350"/>
          </a:xfrm>
          <a:custGeom>
            <a:avLst/>
            <a:gdLst>
              <a:gd name="T0" fmla="*/ 726968 w 21600"/>
              <a:gd name="T1" fmla="*/ 0 h 42998"/>
              <a:gd name="T2" fmla="*/ 366382 w 21600"/>
              <a:gd name="T3" fmla="*/ 63882251 h 42998"/>
              <a:gd name="T4" fmla="*/ 0 w 21600"/>
              <a:gd name="T5" fmla="*/ 31851971 h 42998"/>
              <a:gd name="T6" fmla="*/ 0 60000 65536"/>
              <a:gd name="T7" fmla="*/ 0 60000 65536"/>
              <a:gd name="T8" fmla="*/ 0 60000 65536"/>
              <a:gd name="T9" fmla="*/ 0 w 21600"/>
              <a:gd name="T10" fmla="*/ 0 h 42998"/>
              <a:gd name="T11" fmla="*/ 21600 w 21600"/>
              <a:gd name="T12" fmla="*/ 42998 h 42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98" fill="none" extrusionOk="0">
                <a:moveTo>
                  <a:pt x="2634" y="0"/>
                </a:moveTo>
                <a:cubicBezTo>
                  <a:pt x="13463" y="1331"/>
                  <a:pt x="21600" y="10528"/>
                  <a:pt x="21600" y="21439"/>
                </a:cubicBezTo>
                <a:cubicBezTo>
                  <a:pt x="21600" y="32852"/>
                  <a:pt x="12720" y="42296"/>
                  <a:pt x="1328" y="42998"/>
                </a:cubicBezTo>
              </a:path>
              <a:path w="21600" h="42998" stroke="0" extrusionOk="0">
                <a:moveTo>
                  <a:pt x="2634" y="0"/>
                </a:moveTo>
                <a:cubicBezTo>
                  <a:pt x="13463" y="1331"/>
                  <a:pt x="21600" y="10528"/>
                  <a:pt x="21600" y="21439"/>
                </a:cubicBezTo>
                <a:cubicBezTo>
                  <a:pt x="21600" y="32852"/>
                  <a:pt x="12720" y="42296"/>
                  <a:pt x="1328" y="42998"/>
                </a:cubicBezTo>
                <a:lnTo>
                  <a:pt x="0" y="21439"/>
                </a:lnTo>
                <a:lnTo>
                  <a:pt x="2634" y="0"/>
                </a:lnTo>
                <a:close/>
              </a:path>
            </a:pathLst>
          </a:custGeom>
          <a:noFill/>
          <a:ln w="19050">
            <a:solidFill>
              <a:srgbClr val="CC99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" name="Arc 6"/>
          <p:cNvSpPr>
            <a:spLocks/>
          </p:cNvSpPr>
          <p:nvPr/>
        </p:nvSpPr>
        <p:spPr bwMode="auto">
          <a:xfrm>
            <a:off x="8396817" y="3415771"/>
            <a:ext cx="719138" cy="2792412"/>
          </a:xfrm>
          <a:custGeom>
            <a:avLst/>
            <a:gdLst>
              <a:gd name="T0" fmla="*/ 2920766 w 21600"/>
              <a:gd name="T1" fmla="*/ 0 h 42998"/>
              <a:gd name="T2" fmla="*/ 1472036 w 21600"/>
              <a:gd name="T3" fmla="*/ 181347151 h 42998"/>
              <a:gd name="T4" fmla="*/ 0 w 21600"/>
              <a:gd name="T5" fmla="*/ 90420493 h 42998"/>
              <a:gd name="T6" fmla="*/ 0 60000 65536"/>
              <a:gd name="T7" fmla="*/ 0 60000 65536"/>
              <a:gd name="T8" fmla="*/ 0 60000 65536"/>
              <a:gd name="T9" fmla="*/ 0 w 21600"/>
              <a:gd name="T10" fmla="*/ 0 h 42998"/>
              <a:gd name="T11" fmla="*/ 21600 w 21600"/>
              <a:gd name="T12" fmla="*/ 42998 h 42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98" fill="none" extrusionOk="0">
                <a:moveTo>
                  <a:pt x="2634" y="0"/>
                </a:moveTo>
                <a:cubicBezTo>
                  <a:pt x="13463" y="1331"/>
                  <a:pt x="21600" y="10528"/>
                  <a:pt x="21600" y="21439"/>
                </a:cubicBezTo>
                <a:cubicBezTo>
                  <a:pt x="21600" y="32852"/>
                  <a:pt x="12720" y="42296"/>
                  <a:pt x="1328" y="42998"/>
                </a:cubicBezTo>
              </a:path>
              <a:path w="21600" h="42998" stroke="0" extrusionOk="0">
                <a:moveTo>
                  <a:pt x="2634" y="0"/>
                </a:moveTo>
                <a:cubicBezTo>
                  <a:pt x="13463" y="1331"/>
                  <a:pt x="21600" y="10528"/>
                  <a:pt x="21600" y="21439"/>
                </a:cubicBezTo>
                <a:cubicBezTo>
                  <a:pt x="21600" y="32852"/>
                  <a:pt x="12720" y="42296"/>
                  <a:pt x="1328" y="42998"/>
                </a:cubicBezTo>
                <a:lnTo>
                  <a:pt x="0" y="21439"/>
                </a:lnTo>
                <a:lnTo>
                  <a:pt x="2634" y="0"/>
                </a:lnTo>
                <a:close/>
              </a:path>
            </a:pathLst>
          </a:custGeom>
          <a:noFill/>
          <a:ln w="19050">
            <a:solidFill>
              <a:srgbClr val="3366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" name="Arc 8"/>
          <p:cNvSpPr>
            <a:spLocks/>
          </p:cNvSpPr>
          <p:nvPr/>
        </p:nvSpPr>
        <p:spPr bwMode="auto">
          <a:xfrm>
            <a:off x="8468255" y="3703108"/>
            <a:ext cx="360362" cy="2217738"/>
          </a:xfrm>
          <a:custGeom>
            <a:avLst/>
            <a:gdLst>
              <a:gd name="T0" fmla="*/ 733420 w 21600"/>
              <a:gd name="T1" fmla="*/ 0 h 42998"/>
              <a:gd name="T2" fmla="*/ 369638 w 21600"/>
              <a:gd name="T3" fmla="*/ 114385828 h 42998"/>
              <a:gd name="T4" fmla="*/ 0 w 21600"/>
              <a:gd name="T5" fmla="*/ 57033281 h 42998"/>
              <a:gd name="T6" fmla="*/ 0 60000 65536"/>
              <a:gd name="T7" fmla="*/ 0 60000 65536"/>
              <a:gd name="T8" fmla="*/ 0 60000 65536"/>
              <a:gd name="T9" fmla="*/ 0 w 21600"/>
              <a:gd name="T10" fmla="*/ 0 h 42998"/>
              <a:gd name="T11" fmla="*/ 21600 w 21600"/>
              <a:gd name="T12" fmla="*/ 42998 h 42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98" fill="none" extrusionOk="0">
                <a:moveTo>
                  <a:pt x="2634" y="0"/>
                </a:moveTo>
                <a:cubicBezTo>
                  <a:pt x="13463" y="1331"/>
                  <a:pt x="21600" y="10528"/>
                  <a:pt x="21600" y="21439"/>
                </a:cubicBezTo>
                <a:cubicBezTo>
                  <a:pt x="21600" y="32852"/>
                  <a:pt x="12720" y="42296"/>
                  <a:pt x="1328" y="42998"/>
                </a:cubicBezTo>
              </a:path>
              <a:path w="21600" h="42998" stroke="0" extrusionOk="0">
                <a:moveTo>
                  <a:pt x="2634" y="0"/>
                </a:moveTo>
                <a:cubicBezTo>
                  <a:pt x="13463" y="1331"/>
                  <a:pt x="21600" y="10528"/>
                  <a:pt x="21600" y="21439"/>
                </a:cubicBezTo>
                <a:cubicBezTo>
                  <a:pt x="21600" y="32852"/>
                  <a:pt x="12720" y="42296"/>
                  <a:pt x="1328" y="42998"/>
                </a:cubicBezTo>
                <a:lnTo>
                  <a:pt x="0" y="21439"/>
                </a:lnTo>
                <a:lnTo>
                  <a:pt x="2634" y="0"/>
                </a:lnTo>
                <a:close/>
              </a:path>
            </a:pathLst>
          </a:custGeom>
          <a:noFill/>
          <a:ln w="19050">
            <a:solidFill>
              <a:srgbClr val="3366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78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Gray </a:t>
            </a:r>
            <a:r>
              <a:rPr lang="en-US" altLang="zh-CN" dirty="0" smtClean="0"/>
              <a:t>code</a:t>
            </a:r>
            <a:br>
              <a:rPr lang="en-US" altLang="zh-CN" dirty="0" smtClean="0"/>
            </a:br>
            <a:r>
              <a:rPr lang="zh-CN" altLang="en-US" sz="2800" dirty="0" smtClean="0"/>
              <a:t>（</a:t>
            </a:r>
            <a:r>
              <a:rPr lang="zh-CN" altLang="en-US" sz="2800" dirty="0"/>
              <a:t>格雷码）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4" name="Picture 7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65" y="2285911"/>
            <a:ext cx="7298913" cy="33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233715" y="1190862"/>
            <a:ext cx="68685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Timing diagram illustrating potential error when two bits </a:t>
            </a:r>
            <a:r>
              <a:rPr lang="en-US" altLang="zh-CN" sz="2400" b="1" dirty="0" smtClean="0"/>
              <a:t>changes at </a:t>
            </a:r>
            <a:r>
              <a:rPr lang="en-US" altLang="zh-CN" sz="2400" b="1" dirty="0"/>
              <a:t>the same time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E72E-3120-4B80-AE28-7413A1D237AA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2452" y="2949934"/>
            <a:ext cx="2126223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/>
              <a:t>01-&gt;10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0111-&gt;1000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26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Gray </a:t>
            </a:r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022879" y="2147888"/>
            <a:ext cx="6130476" cy="354171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Gray code is an 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unweighted code </a:t>
            </a:r>
            <a:r>
              <a:rPr lang="en-US" altLang="zh-CN" sz="2800" dirty="0"/>
              <a:t>that has 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bit change </a:t>
            </a:r>
            <a:r>
              <a:rPr lang="en-US" altLang="zh-CN" sz="2800" dirty="0"/>
              <a:t>between one code word and the next in a sequence. </a:t>
            </a:r>
            <a:endParaRPr lang="en-US" altLang="zh-CN" sz="2800" dirty="0" smtClean="0"/>
          </a:p>
          <a:p>
            <a:r>
              <a:rPr lang="en-US" altLang="zh-CN" sz="2800" dirty="0" smtClean="0"/>
              <a:t>Gray </a:t>
            </a:r>
            <a:r>
              <a:rPr lang="en-US" altLang="zh-CN" sz="2800" dirty="0"/>
              <a:t>code is used to avoid problems in systems where an error can occur if more than one bit changes at a time.</a:t>
            </a:r>
          </a:p>
          <a:p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3011-5DA1-48FE-9A17-A50084820AF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92305"/>
              </p:ext>
            </p:extLst>
          </p:nvPr>
        </p:nvGraphicFramePr>
        <p:xfrm>
          <a:off x="7456921" y="363896"/>
          <a:ext cx="3885565" cy="6249308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822113">
                  <a:extLst>
                    <a:ext uri="{9D8B030D-6E8A-4147-A177-3AD203B41FA5}">
                      <a16:colId xmlns:a16="http://schemas.microsoft.com/office/drawing/2014/main" val="1043044340"/>
                    </a:ext>
                  </a:extLst>
                </a:gridCol>
                <a:gridCol w="822113">
                  <a:extLst>
                    <a:ext uri="{9D8B030D-6E8A-4147-A177-3AD203B41FA5}">
                      <a16:colId xmlns:a16="http://schemas.microsoft.com/office/drawing/2014/main" val="2632281205"/>
                    </a:ext>
                  </a:extLst>
                </a:gridCol>
                <a:gridCol w="822113">
                  <a:extLst>
                    <a:ext uri="{9D8B030D-6E8A-4147-A177-3AD203B41FA5}">
                      <a16:colId xmlns:a16="http://schemas.microsoft.com/office/drawing/2014/main" val="3950263828"/>
                    </a:ext>
                  </a:extLst>
                </a:gridCol>
                <a:gridCol w="1419226">
                  <a:extLst>
                    <a:ext uri="{9D8B030D-6E8A-4147-A177-3AD203B41FA5}">
                      <a16:colId xmlns:a16="http://schemas.microsoft.com/office/drawing/2014/main" val="1667322357"/>
                    </a:ext>
                  </a:extLst>
                </a:gridCol>
              </a:tblGrid>
              <a:tr h="260279">
                <a:tc>
                  <a:txBody>
                    <a:bodyPr/>
                    <a:lstStyle/>
                    <a:p>
                      <a:pPr fontAlgn="ctr" latinLnBrk="1"/>
                      <a:r>
                        <a:rPr lang="en-US" altLang="zh-CN" sz="2200" dirty="0" smtClean="0">
                          <a:effectLst/>
                        </a:rPr>
                        <a:t>2-bit Gray</a:t>
                      </a:r>
                      <a:endParaRPr lang="zh-CN" altLang="en-US" sz="22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altLang="zh-CN" sz="2200" dirty="0" smtClean="0">
                          <a:effectLst/>
                        </a:rPr>
                        <a:t>3-bit Gray</a:t>
                      </a:r>
                      <a:endParaRPr lang="zh-CN" altLang="en-US" sz="22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altLang="zh-CN" sz="2200" dirty="0" smtClean="0">
                          <a:effectLst/>
                        </a:rPr>
                        <a:t>4-bit Gray</a:t>
                      </a:r>
                      <a:endParaRPr lang="zh-CN" altLang="en-US" sz="22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altLang="zh-CN" sz="2200" b="0" dirty="0" smtClean="0">
                          <a:solidFill>
                            <a:schemeClr val="lt1"/>
                          </a:solidFill>
                          <a:effectLst/>
                        </a:rPr>
                        <a:t>Binary</a:t>
                      </a:r>
                      <a:endParaRPr lang="zh-CN" altLang="en-US" sz="22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62846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 dirty="0">
                          <a:effectLst/>
                        </a:rPr>
                        <a:t>00</a:t>
                      </a:r>
                      <a:endParaRPr lang="en-US" altLang="zh-CN" sz="2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684145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00091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864594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0011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918759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848137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268308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128579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0111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65690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22829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69467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943357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92081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07374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1011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92885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1001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1110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39493"/>
                  </a:ext>
                </a:extLst>
              </a:tr>
              <a:tr h="260279"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>
                          <a:effectLst/>
                        </a:rPr>
                        <a:t>1000</a:t>
                      </a:r>
                      <a:endParaRPr lang="en-US" altLang="zh-CN" sz="2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altLang="zh-CN" sz="2200" dirty="0">
                          <a:effectLst/>
                        </a:rPr>
                        <a:t>1111</a:t>
                      </a:r>
                      <a:endParaRPr lang="en-US" altLang="zh-CN" sz="2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31510" marR="31510" marT="6302" marB="6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82847"/>
                  </a:ext>
                </a:extLst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7585545" y="1073426"/>
            <a:ext cx="326004" cy="667910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586871" y="1790372"/>
            <a:ext cx="326004" cy="667910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82000" y="946690"/>
            <a:ext cx="533399" cy="1478570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82000" y="2425260"/>
            <a:ext cx="533399" cy="1463945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7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1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</a:t>
            </a:r>
            <a:r>
              <a:rPr lang="en-US" altLang="zh-CN" dirty="0"/>
              <a:t>→</a:t>
            </a:r>
            <a:r>
              <a:rPr lang="en-US" altLang="zh-CN" dirty="0" smtClean="0"/>
              <a:t> </a:t>
            </a:r>
            <a:r>
              <a:rPr lang="en-US" altLang="zh-CN" dirty="0"/>
              <a:t>Gray </a:t>
            </a:r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Let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altLang="zh-CN" dirty="0" smtClean="0"/>
              <a:t> means shift right(</a:t>
            </a:r>
            <a:r>
              <a:rPr lang="zh-CN" altLang="en-US" dirty="0" smtClean="0"/>
              <a:t>右移</a:t>
            </a:r>
            <a:r>
              <a:rPr lang="en-US" altLang="zh-CN" dirty="0" smtClean="0"/>
              <a:t>),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⊕</a:t>
            </a:r>
            <a:r>
              <a:rPr lang="en-US" altLang="zh-CN" dirty="0"/>
              <a:t> </a:t>
            </a:r>
            <a:r>
              <a:rPr lang="en-US" altLang="zh-CN" dirty="0" smtClean="0"/>
              <a:t>means </a:t>
            </a:r>
            <a:r>
              <a:rPr lang="en-US" altLang="zh-CN" dirty="0"/>
              <a:t>exclusive </a:t>
            </a:r>
            <a:r>
              <a:rPr lang="en-US" altLang="zh-CN" dirty="0" smtClean="0"/>
              <a:t>or(</a:t>
            </a:r>
            <a:r>
              <a:rPr lang="zh-CN" altLang="en-US" dirty="0" smtClean="0"/>
              <a:t>异或</a:t>
            </a:r>
            <a:r>
              <a:rPr lang="en-US" altLang="zh-CN" dirty="0" smtClean="0"/>
              <a:t>), then the follow step change N from Binary to Gray code.</a:t>
            </a:r>
          </a:p>
          <a:p>
            <a:pPr lvl="1"/>
            <a:r>
              <a:rPr lang="en-US" altLang="zh-CN" dirty="0" smtClean="0"/>
              <a:t>N ⊕ (N &gt;&gt; 1 )</a:t>
            </a:r>
            <a:endParaRPr lang="en-US" altLang="zh-CN" dirty="0"/>
          </a:p>
          <a:p>
            <a:r>
              <a:rPr lang="en-US" altLang="zh-CN" dirty="0" smtClean="0"/>
              <a:t>Example: change 10110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to gray code.</a:t>
            </a:r>
            <a:endParaRPr lang="en-US" altLang="zh-CN" dirty="0"/>
          </a:p>
          <a:p>
            <a:r>
              <a:rPr lang="en-US" altLang="zh-CN" dirty="0" smtClean="0"/>
              <a:t>Answer: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   1 0 1 1 0		</a:t>
            </a:r>
          </a:p>
          <a:p>
            <a:pPr marL="457200" lvl="1" indent="0">
              <a:buNone/>
            </a:pPr>
            <a:r>
              <a:rPr lang="en-US" altLang="zh-CN" dirty="0" smtClean="0"/>
              <a:t> 	         1 0 1 1</a:t>
            </a:r>
          </a:p>
          <a:p>
            <a:pPr marL="457200" lvl="1" indent="0">
              <a:buNone/>
            </a:pPr>
            <a:r>
              <a:rPr lang="en-US" altLang="zh-CN" dirty="0" smtClean="0"/>
              <a:t>	      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 smtClean="0">
                <a:solidFill>
                  <a:srgbClr val="FF0000"/>
                </a:solidFill>
              </a:rPr>
              <a:t>1 0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72519" y="4451420"/>
            <a:ext cx="36040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0⊕</a:t>
            </a:r>
            <a:r>
              <a:rPr lang="en-US" altLang="zh-CN" sz="2400" dirty="0" smtClean="0"/>
              <a:t>1=1    1⊕0=1</a:t>
            </a:r>
          </a:p>
          <a:p>
            <a:pPr algn="ctr"/>
            <a:r>
              <a:rPr lang="en-US" altLang="zh-CN" sz="2400" dirty="0" smtClean="0"/>
              <a:t>0</a:t>
            </a:r>
            <a:r>
              <a:rPr lang="en-US" altLang="zh-CN" sz="2400" dirty="0"/>
              <a:t>⊕0=0    1⊕1=0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EC0-0720-4DC7-97E4-49EE664DFF2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Decimal numbers</a:t>
            </a:r>
            <a:br>
              <a:rPr lang="en-US" altLang="zh-CN" dirty="0" smtClean="0"/>
            </a:br>
            <a:r>
              <a:rPr lang="zh-CN" altLang="en-US" sz="2800" dirty="0" smtClean="0"/>
              <a:t>（十进制数）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Symbols: 0.. 9</a:t>
            </a:r>
          </a:p>
          <a:p>
            <a:r>
              <a:rPr lang="en-US" altLang="zh-CN" dirty="0" smtClean="0"/>
              <a:t>Base: 10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501776" y="3630584"/>
            <a:ext cx="11037484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200" b="1" dirty="0"/>
              <a:t>536.159</a:t>
            </a:r>
            <a:r>
              <a:rPr lang="en-US" altLang="zh-CN" sz="3200" b="1" baseline="-25000" dirty="0"/>
              <a:t>10</a:t>
            </a:r>
            <a:r>
              <a:rPr lang="en-US" altLang="zh-CN" sz="3200" b="1" dirty="0"/>
              <a:t>=(5×10</a:t>
            </a:r>
            <a:r>
              <a:rPr lang="en-US" altLang="zh-CN" sz="3200" b="1" baseline="30000" dirty="0"/>
              <a:t>2</a:t>
            </a:r>
            <a:r>
              <a:rPr lang="en-US" altLang="zh-CN" sz="3200" b="1" dirty="0"/>
              <a:t>)+(3×10</a:t>
            </a:r>
            <a:r>
              <a:rPr lang="en-US" altLang="zh-CN" sz="3200" b="1" baseline="30000" dirty="0"/>
              <a:t>1</a:t>
            </a:r>
            <a:r>
              <a:rPr lang="en-US" altLang="zh-CN" sz="3200" b="1" dirty="0"/>
              <a:t>)+(6×10</a:t>
            </a:r>
            <a:r>
              <a:rPr lang="en-US" altLang="zh-CN" sz="3200" b="1" baseline="30000" dirty="0"/>
              <a:t>0</a:t>
            </a:r>
            <a:r>
              <a:rPr lang="en-US" altLang="zh-CN" sz="3200" b="1" dirty="0"/>
              <a:t>)</a:t>
            </a:r>
            <a:br>
              <a:rPr lang="en-US" altLang="zh-CN" sz="3200" b="1" dirty="0"/>
            </a:br>
            <a:r>
              <a:rPr lang="en-US" altLang="zh-CN" sz="3200" b="1" dirty="0"/>
              <a:t>                             +(1×10</a:t>
            </a:r>
            <a:r>
              <a:rPr lang="en-US" altLang="zh-CN" sz="3200" b="1" baseline="30000" dirty="0"/>
              <a:t>-1</a:t>
            </a:r>
            <a:r>
              <a:rPr lang="en-US" altLang="zh-CN" sz="3200" b="1" dirty="0"/>
              <a:t>)+(5×10</a:t>
            </a:r>
            <a:r>
              <a:rPr lang="en-US" altLang="zh-CN" sz="3200" b="1" baseline="30000" dirty="0"/>
              <a:t>-2</a:t>
            </a:r>
            <a:r>
              <a:rPr lang="en-US" altLang="zh-CN" sz="3200" b="1" dirty="0"/>
              <a:t>)+(9×10</a:t>
            </a:r>
            <a:r>
              <a:rPr lang="en-US" altLang="zh-CN" sz="3200" b="1" baseline="30000" dirty="0"/>
              <a:t>-3</a:t>
            </a:r>
            <a:r>
              <a:rPr lang="en-US" altLang="zh-CN" sz="3200" b="1" dirty="0"/>
              <a:t>)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8479967" y="4941616"/>
            <a:ext cx="1757875" cy="576262"/>
          </a:xfrm>
          <a:prstGeom prst="wedgeRoundRectCallout">
            <a:avLst>
              <a:gd name="adj1" fmla="val -42352"/>
              <a:gd name="adj2" fmla="val -105932"/>
              <a:gd name="adj3" fmla="val 16667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dirty="0" smtClean="0"/>
              <a:t>Weight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568647" y="4941616"/>
            <a:ext cx="1439333" cy="576262"/>
          </a:xfrm>
          <a:prstGeom prst="wedgeRoundRectCallout">
            <a:avLst>
              <a:gd name="adj1" fmla="val 43416"/>
              <a:gd name="adj2" fmla="val -94138"/>
              <a:gd name="adj3" fmla="val 16667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dirty="0" smtClean="0"/>
              <a:t>Base</a:t>
            </a:r>
            <a:endParaRPr lang="zh-CN" altLang="en-US" sz="2400" dirty="0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4787273" y="4186827"/>
            <a:ext cx="512860" cy="523156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8309038" y="4085619"/>
            <a:ext cx="878938" cy="77057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5848-0DE3-4EA6-A70B-EE60B4AB816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ASCII is a code for alphanumeric characters and control characters. In its original form, ASCII encoded 128 characters and symbols using 7-bits. The first 32 characters are control characters, that are based on obsolete teletype requirements, so these characters are generally assigned to other functions in modern usage.</a:t>
            </a:r>
          </a:p>
          <a:p>
            <a:pPr lvl="1"/>
            <a:r>
              <a:rPr lang="en-US" altLang="zh-CN" sz="2000" dirty="0"/>
              <a:t>In 1981, IBM introduced extended ASCII, which is an 8-bit code and increased the character set to 256. Other extended sets (such as Unicode) have been introduced to handle characters in languages other than English</a:t>
            </a:r>
            <a:endParaRPr lang="zh-CN" altLang="en-US" sz="2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02E-8212-473B-9658-9F1A109C3A62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5" name="Picture 9" descr="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8428" y="465107"/>
            <a:ext cx="4519485" cy="57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2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Parity </a:t>
            </a:r>
            <a:r>
              <a:rPr lang="en-US" altLang="zh-CN" dirty="0" smtClean="0"/>
              <a:t>Method</a:t>
            </a:r>
            <a:br>
              <a:rPr lang="en-US" altLang="zh-CN" dirty="0" smtClean="0"/>
            </a:br>
            <a:r>
              <a:rPr lang="zh-CN" altLang="en-US" sz="2800" dirty="0" smtClean="0"/>
              <a:t>（奇偶校验法）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/>
              <a:t>The parity method </a:t>
            </a:r>
            <a:r>
              <a:rPr lang="en-US" altLang="zh-CN" sz="3200" dirty="0" smtClean="0"/>
              <a:t>is </a:t>
            </a:r>
            <a:r>
              <a:rPr lang="en-US" altLang="zh-CN" sz="3200" dirty="0"/>
              <a:t>a method of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detection</a:t>
            </a:r>
            <a:r>
              <a:rPr lang="en-US" altLang="zh-CN" sz="3200" dirty="0"/>
              <a:t> for simple transmission errors involving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bit </a:t>
            </a:r>
            <a:r>
              <a:rPr lang="en-US" altLang="zh-CN" sz="3200" dirty="0"/>
              <a:t>(or an odd number of bits). </a:t>
            </a:r>
            <a:endParaRPr lang="en-US" altLang="zh-CN" sz="3200" dirty="0" smtClean="0"/>
          </a:p>
          <a:p>
            <a:r>
              <a:rPr lang="en-US" altLang="zh-CN" sz="3200" dirty="0" smtClean="0"/>
              <a:t>A </a:t>
            </a:r>
            <a:r>
              <a:rPr lang="en-US" altLang="zh-CN" sz="3200" dirty="0"/>
              <a:t>parity bit is an “extra” bit attached to a group of bits to force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1’s</a:t>
            </a:r>
            <a:r>
              <a:rPr lang="en-US" altLang="zh-CN" sz="3200" dirty="0"/>
              <a:t> to be either even (even </a:t>
            </a:r>
            <a:r>
              <a:rPr lang="en-US" altLang="zh-CN" sz="3200" dirty="0" smtClean="0"/>
              <a:t>parity</a:t>
            </a:r>
            <a:r>
              <a:rPr lang="zh-CN" altLang="en-US" sz="3200" dirty="0" smtClean="0"/>
              <a:t>偶校验</a:t>
            </a:r>
            <a:r>
              <a:rPr lang="en-US" altLang="zh-CN" sz="3200" dirty="0" smtClean="0"/>
              <a:t>) </a:t>
            </a:r>
            <a:r>
              <a:rPr lang="en-US" altLang="zh-CN" sz="3200" dirty="0"/>
              <a:t>or odd (odd </a:t>
            </a:r>
            <a:r>
              <a:rPr lang="en-US" altLang="zh-CN" sz="3200" dirty="0" smtClean="0"/>
              <a:t>parity</a:t>
            </a:r>
            <a:r>
              <a:rPr lang="zh-CN" altLang="en-US" sz="3200" dirty="0" smtClean="0"/>
              <a:t>奇校验</a:t>
            </a:r>
            <a:r>
              <a:rPr lang="en-US" altLang="zh-CN" sz="3200" dirty="0" smtClean="0"/>
              <a:t>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D38-9216-42A3-A38F-81DF81C2DF60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5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Parity </a:t>
            </a:r>
            <a:r>
              <a:rPr lang="en-US" altLang="zh-CN" dirty="0" smtClean="0"/>
              <a:t>Method</a:t>
            </a:r>
            <a:br>
              <a:rPr lang="en-US" altLang="zh-CN" dirty="0" smtClean="0"/>
            </a:br>
            <a:r>
              <a:rPr lang="zh-CN" altLang="en-US" sz="2800" dirty="0" smtClean="0"/>
              <a:t>（奇偶校验法）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Example: </a:t>
            </a:r>
            <a:r>
              <a:rPr lang="en-US" altLang="zh-CN" dirty="0">
                <a:ea typeface="宋体" charset="-122"/>
              </a:rPr>
              <a:t>The ASCII character for “a” is 1100001 and for “A” is 1000001. What is the correct bit to append to make both of these have odd parity</a:t>
            </a:r>
            <a:r>
              <a:rPr lang="en-US" altLang="zh-CN" dirty="0" smtClean="0">
                <a:ea typeface="宋体" charset="-122"/>
              </a:rPr>
              <a:t>?</a:t>
            </a:r>
          </a:p>
          <a:p>
            <a:r>
              <a:rPr lang="en-US" altLang="zh-CN" dirty="0">
                <a:ea typeface="宋体" charset="-122"/>
              </a:rPr>
              <a:t>The ASCII “a” has an odd number of bits that are equal to 1; therefore the parity bit is 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.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ASCII “A” has an even number of bits that are equal to 1; therefore the parity bit is 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D38-9216-42A3-A38F-81DF81C2DF60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0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趣味思考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41410" y="2249486"/>
            <a:ext cx="5919790" cy="354171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有</a:t>
            </a:r>
            <a:r>
              <a:rPr lang="en-US" altLang="zh-CN" sz="2800" smtClean="0"/>
              <a:t>2018</a:t>
            </a:r>
            <a:r>
              <a:rPr lang="zh-CN" altLang="en-US" sz="2800" smtClean="0"/>
              <a:t>瓶</a:t>
            </a:r>
            <a:r>
              <a:rPr lang="zh-CN" altLang="en-US" sz="2800" dirty="0"/>
              <a:t>美酒，其中一瓶被加入了泻药。泻药一小时后生效。</a:t>
            </a:r>
          </a:p>
          <a:p>
            <a:r>
              <a:rPr lang="zh-CN" altLang="en-US" sz="2800" dirty="0"/>
              <a:t>问：如果只有一小时时间，</a:t>
            </a:r>
            <a:br>
              <a:rPr lang="zh-CN" altLang="en-US" sz="2800" dirty="0"/>
            </a:br>
            <a:r>
              <a:rPr lang="zh-CN" altLang="en-US" sz="2800" dirty="0"/>
              <a:t>你最少需要多少只小白鼠</a:t>
            </a:r>
            <a:br>
              <a:rPr lang="zh-CN" altLang="en-US" sz="2800" dirty="0"/>
            </a:br>
            <a:r>
              <a:rPr lang="zh-CN" altLang="en-US" sz="2800" dirty="0"/>
              <a:t>来检测出这瓶含泻药的酒？</a:t>
            </a:r>
          </a:p>
          <a:p>
            <a:endParaRPr lang="en-US" altLang="zh-CN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0FEE-C8C2-4C0E-B74F-A8A61B73402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84" y="2196041"/>
            <a:ext cx="2692400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Convert the decimal to binary:</a:t>
            </a:r>
          </a:p>
          <a:p>
            <a:pPr lvl="1"/>
            <a:r>
              <a:rPr lang="en-US" altLang="zh-CN" dirty="0" smtClean="0"/>
              <a:t>1) 12</a:t>
            </a:r>
            <a:r>
              <a:rPr lang="en-US" altLang="zh-CN" baseline="-25000" dirty="0" smtClean="0"/>
              <a:t>10</a:t>
            </a:r>
          </a:p>
          <a:p>
            <a:pPr lvl="1"/>
            <a:r>
              <a:rPr lang="en-US" altLang="zh-CN" dirty="0" smtClean="0"/>
              <a:t>2) 34.25</a:t>
            </a:r>
            <a:r>
              <a:rPr lang="en-US" altLang="zh-CN" baseline="-25000" dirty="0"/>
              <a:t>10</a:t>
            </a:r>
            <a:endParaRPr lang="en-US" altLang="zh-CN" dirty="0" smtClean="0"/>
          </a:p>
          <a:p>
            <a:r>
              <a:rPr lang="en-US" altLang="zh-CN" dirty="0" smtClean="0"/>
              <a:t>2. Convert the decimal to BCD </a:t>
            </a:r>
          </a:p>
          <a:p>
            <a:pPr lvl="1"/>
            <a:r>
              <a:rPr lang="en-US" altLang="zh-CN" dirty="0" smtClean="0"/>
              <a:t>1) 325.6</a:t>
            </a:r>
            <a:r>
              <a:rPr lang="en-US" altLang="zh-CN" baseline="-25000" dirty="0" smtClean="0"/>
              <a:t>10</a:t>
            </a:r>
          </a:p>
          <a:p>
            <a:pPr lvl="1"/>
            <a:r>
              <a:rPr lang="en-US" altLang="zh-CN" dirty="0" smtClean="0"/>
              <a:t>2) 1985.67</a:t>
            </a:r>
            <a:r>
              <a:rPr lang="en-US" altLang="zh-CN" baseline="-25000" dirty="0" smtClean="0"/>
              <a:t>10</a:t>
            </a: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Find the signed magnitude codes, 1’s complement </a:t>
            </a:r>
            <a:r>
              <a:rPr lang="en-US" altLang="zh-CN" dirty="0" smtClean="0"/>
              <a:t>form and </a:t>
            </a:r>
            <a:r>
              <a:rPr lang="en-US" altLang="zh-CN" dirty="0"/>
              <a:t>2’s </a:t>
            </a:r>
            <a:r>
              <a:rPr lang="en-US" altLang="zh-CN"/>
              <a:t>complement </a:t>
            </a:r>
            <a:r>
              <a:rPr lang="en-US" altLang="zh-CN" smtClean="0"/>
              <a:t>form for </a:t>
            </a:r>
            <a:r>
              <a:rPr lang="en-US" altLang="zh-CN" dirty="0"/>
              <a:t>the decimal</a:t>
            </a:r>
          </a:p>
          <a:p>
            <a:pPr lvl="1"/>
            <a:r>
              <a:rPr lang="en-US" altLang="zh-CN" dirty="0"/>
              <a:t>1) 12</a:t>
            </a:r>
            <a:r>
              <a:rPr lang="en-US" altLang="zh-CN" baseline="-25000" dirty="0"/>
              <a:t>10</a:t>
            </a:r>
            <a:endParaRPr lang="en-US" altLang="zh-CN" dirty="0"/>
          </a:p>
          <a:p>
            <a:pPr lvl="1"/>
            <a:r>
              <a:rPr lang="en-US" altLang="zh-CN" dirty="0"/>
              <a:t>2) -18</a:t>
            </a:r>
            <a:r>
              <a:rPr lang="en-US" altLang="zh-CN" baseline="-25000" dirty="0"/>
              <a:t>10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29-A75D-4E87-9DC1-29151104A84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Decimal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general, a decimal number with the decimal point is written as:</a:t>
            </a:r>
          </a:p>
          <a:p>
            <a:pPr marL="0" indent="0">
              <a:buNone/>
            </a:pPr>
            <a:r>
              <a:rPr lang="en-US" altLang="zh-CN" dirty="0" smtClean="0"/>
              <a:t>                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 … 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. A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A</a:t>
            </a:r>
            <a:r>
              <a:rPr lang="en-US" altLang="zh-CN" baseline="-25000" dirty="0" smtClean="0"/>
              <a:t>-2</a:t>
            </a:r>
            <a:r>
              <a:rPr lang="en-US" altLang="zh-CN" dirty="0" smtClean="0"/>
              <a:t> … A</a:t>
            </a:r>
            <a:r>
              <a:rPr lang="en-US" altLang="zh-CN" baseline="-25000" dirty="0" smtClean="0"/>
              <a:t>-(m-1)</a:t>
            </a:r>
            <a:r>
              <a:rPr lang="en-US" altLang="zh-CN" dirty="0" smtClean="0"/>
              <a:t> A</a:t>
            </a:r>
            <a:r>
              <a:rPr lang="en-US" altLang="zh-CN" baseline="-25000" dirty="0" smtClean="0"/>
              <a:t>-m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…10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 smtClean="0">
                <a:ea typeface="宋体" panose="02010600030101010101" pitchFamily="2" charset="-122"/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-2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-3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10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-4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…</a:t>
            </a:r>
            <a:endParaRPr lang="en-US" altLang="zh-CN" dirty="0" smtClean="0"/>
          </a:p>
          <a:p>
            <a:r>
              <a:rPr lang="en-US" altLang="zh-CN" dirty="0" smtClean="0"/>
              <a:t>Decimal numbers can be expressed as the sum of the products of each digit times its weight.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32984" y="5417196"/>
            <a:ext cx="871808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40000"/>
              </a:lnSpc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n-1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n-1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+ A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n-2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×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n-2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+… + A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10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+ A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 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	      A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aseline="30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+ A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-2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-2</a:t>
            </a:r>
            <a:r>
              <a:rPr lang="en-US" altLang="zh-CN" sz="24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+… + A</a:t>
            </a:r>
            <a:r>
              <a:rPr lang="en-US" altLang="zh-CN" sz="24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-m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-m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26D8-3C81-4433-9514-8039C50C32D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096585" y="3189347"/>
            <a:ext cx="398499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is a digit from 0 to 9, and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denotes the weight (10</a:t>
            </a:r>
            <a:r>
              <a:rPr lang="en-US" altLang="zh-CN" sz="2400" baseline="30000" dirty="0"/>
              <a:t>i</a:t>
            </a:r>
            <a:r>
              <a:rPr lang="en-US" altLang="zh-CN" sz="2400" dirty="0"/>
              <a:t>) of 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0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numbers</a:t>
            </a:r>
            <a:br>
              <a:rPr lang="en-US" altLang="zh-CN" dirty="0" smtClean="0"/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二进制数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Base: 2.      </a:t>
            </a:r>
          </a:p>
          <a:p>
            <a:r>
              <a:rPr lang="en-US" altLang="zh-CN" dirty="0" smtClean="0"/>
              <a:t>Symbols: 0, 1</a:t>
            </a:r>
          </a:p>
          <a:p>
            <a:r>
              <a:rPr lang="en-US" altLang="zh-CN" dirty="0" smtClean="0"/>
              <a:t>Weights: </a:t>
            </a:r>
            <a:r>
              <a:rPr lang="en-US" altLang="zh-CN" dirty="0" smtClean="0"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0</a:t>
            </a:r>
            <a:r>
              <a:rPr lang="en-US" altLang="zh-CN" b="1" dirty="0" smtClean="0"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-1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-2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-3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-4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9610-22FC-4137-B2C0-2C5BB2E1E9A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9103" y="4419632"/>
            <a:ext cx="8390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kumimoji="1" lang="en-US" altLang="zh-CN" sz="2800" b="1" dirty="0" smtClean="0"/>
              <a:t>= </a:t>
            </a:r>
            <a:r>
              <a:rPr kumimoji="1" lang="en-US" altLang="zh-CN" sz="2800" b="1" dirty="0"/>
              <a:t>1</a:t>
            </a:r>
            <a:r>
              <a:rPr kumimoji="1"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ym typeface="Symbol" panose="05050102010706020507" pitchFamily="18" charset="2"/>
              </a:rPr>
              <a:t>2</a:t>
            </a:r>
            <a:r>
              <a:rPr kumimoji="1" lang="en-US" altLang="zh-CN" sz="2800" b="1" baseline="30000" dirty="0">
                <a:sym typeface="Symbol" panose="05050102010706020507" pitchFamily="18" charset="2"/>
              </a:rPr>
              <a:t>5 </a:t>
            </a:r>
            <a:r>
              <a:rPr kumimoji="1" lang="en-US" altLang="zh-CN" sz="2800" b="1" dirty="0">
                <a:sym typeface="Symbol" panose="05050102010706020507" pitchFamily="18" charset="2"/>
              </a:rPr>
              <a:t>+ 0</a:t>
            </a:r>
            <a:r>
              <a:rPr kumimoji="1"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ym typeface="Symbol" panose="05050102010706020507" pitchFamily="18" charset="2"/>
              </a:rPr>
              <a:t>2</a:t>
            </a:r>
            <a:r>
              <a:rPr kumimoji="1" lang="en-US" altLang="zh-CN" sz="2800" b="1" baseline="30000" dirty="0">
                <a:sym typeface="Symbol" panose="05050102010706020507" pitchFamily="18" charset="2"/>
              </a:rPr>
              <a:t>4 </a:t>
            </a:r>
            <a:r>
              <a:rPr kumimoji="1" lang="en-US" altLang="zh-CN" sz="2800" b="1" dirty="0">
                <a:sym typeface="Symbol" panose="05050102010706020507" pitchFamily="18" charset="2"/>
              </a:rPr>
              <a:t>+ 1</a:t>
            </a:r>
            <a:r>
              <a:rPr kumimoji="1"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ym typeface="Symbol" panose="05050102010706020507" pitchFamily="18" charset="2"/>
              </a:rPr>
              <a:t>2</a:t>
            </a:r>
            <a:r>
              <a:rPr kumimoji="1" lang="en-US" altLang="zh-CN" sz="2800" b="1" baseline="30000" dirty="0">
                <a:sym typeface="Symbol" panose="05050102010706020507" pitchFamily="18" charset="2"/>
              </a:rPr>
              <a:t>3 </a:t>
            </a:r>
            <a:r>
              <a:rPr kumimoji="1" lang="en-US" altLang="zh-CN" sz="2800" b="1" dirty="0">
                <a:sym typeface="Symbol" panose="05050102010706020507" pitchFamily="18" charset="2"/>
              </a:rPr>
              <a:t>+ </a:t>
            </a:r>
            <a:r>
              <a:rPr kumimoji="1" lang="en-US" altLang="zh-CN" sz="2800" b="1" dirty="0"/>
              <a:t>1</a:t>
            </a:r>
            <a:r>
              <a:rPr kumimoji="1"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ym typeface="Symbol" panose="05050102010706020507" pitchFamily="18" charset="2"/>
              </a:rPr>
              <a:t>2</a:t>
            </a:r>
            <a:r>
              <a:rPr kumimoji="1" lang="en-US" altLang="zh-CN" sz="2800" b="1" baseline="30000" dirty="0">
                <a:sym typeface="Symbol" panose="05050102010706020507" pitchFamily="18" charset="2"/>
              </a:rPr>
              <a:t>2</a:t>
            </a:r>
            <a:r>
              <a:rPr kumimoji="1" lang="en-US" altLang="zh-CN" sz="2800" b="1" dirty="0">
                <a:sym typeface="Symbol" panose="05050102010706020507" pitchFamily="18" charset="2"/>
              </a:rPr>
              <a:t> + 0</a:t>
            </a:r>
            <a:r>
              <a:rPr kumimoji="1"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ym typeface="Symbol" panose="05050102010706020507" pitchFamily="18" charset="2"/>
              </a:rPr>
              <a:t>2</a:t>
            </a:r>
            <a:r>
              <a:rPr kumimoji="1" lang="en-US" altLang="zh-CN" sz="2800" b="1" baseline="30000" dirty="0">
                <a:sym typeface="Symbol" panose="05050102010706020507" pitchFamily="18" charset="2"/>
              </a:rPr>
              <a:t>1 </a:t>
            </a:r>
            <a:r>
              <a:rPr kumimoji="1" lang="en-US" altLang="zh-CN" sz="2800" b="1" dirty="0" smtClean="0">
                <a:sym typeface="Symbol" panose="05050102010706020507" pitchFamily="18" charset="2"/>
              </a:rPr>
              <a:t>+ </a:t>
            </a:r>
            <a:r>
              <a:rPr kumimoji="1" lang="en-US" altLang="zh-CN" sz="2800" b="1" dirty="0"/>
              <a:t>1</a:t>
            </a:r>
            <a:r>
              <a:rPr kumimoji="1"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ym typeface="Symbol" panose="05050102010706020507" pitchFamily="18" charset="2"/>
              </a:rPr>
              <a:t>2</a:t>
            </a:r>
            <a:r>
              <a:rPr kumimoji="1" lang="en-US" altLang="zh-CN" sz="2800" b="1" baseline="30000" dirty="0">
                <a:sym typeface="Symbol" panose="05050102010706020507" pitchFamily="18" charset="2"/>
              </a:rPr>
              <a:t>0</a:t>
            </a:r>
            <a:r>
              <a:rPr kumimoji="1" lang="en-US" altLang="zh-CN" sz="2800" b="1" dirty="0">
                <a:sym typeface="Symbol" panose="05050102010706020507" pitchFamily="18" charset="2"/>
              </a:rPr>
              <a:t> </a:t>
            </a:r>
            <a:endParaRPr kumimoji="1" lang="en-US" altLang="zh-CN" sz="2800" b="1" dirty="0" smtClean="0">
              <a:sym typeface="Symbol" panose="05050102010706020507" pitchFamily="18" charset="2"/>
            </a:endParaRPr>
          </a:p>
          <a:p>
            <a:pPr>
              <a:buClr>
                <a:schemeClr val="tx2"/>
              </a:buClr>
            </a:pPr>
            <a:r>
              <a:rPr kumimoji="1" lang="en-US" altLang="zh-CN" sz="2800" b="1" dirty="0">
                <a:sym typeface="Symbol" panose="05050102010706020507" pitchFamily="18" charset="2"/>
              </a:rPr>
              <a:t> </a:t>
            </a:r>
            <a:r>
              <a:rPr kumimoji="1" lang="en-US" altLang="zh-CN" sz="2800" b="1" dirty="0" smtClean="0">
                <a:sym typeface="Symbol" panose="05050102010706020507" pitchFamily="18" charset="2"/>
              </a:rPr>
              <a:t>   + </a:t>
            </a:r>
            <a:r>
              <a:rPr kumimoji="1" lang="en-US" altLang="zh-CN" sz="2800" b="1" dirty="0"/>
              <a:t>1</a:t>
            </a:r>
            <a:r>
              <a:rPr kumimoji="1"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ym typeface="Symbol" panose="05050102010706020507" pitchFamily="18" charset="2"/>
              </a:rPr>
              <a:t>2</a:t>
            </a:r>
            <a:r>
              <a:rPr kumimoji="1" lang="en-US" altLang="zh-CN" sz="2800" b="1" baseline="30000" dirty="0">
                <a:sym typeface="Symbol" panose="05050102010706020507" pitchFamily="18" charset="2"/>
              </a:rPr>
              <a:t>-1</a:t>
            </a:r>
            <a:r>
              <a:rPr kumimoji="1" lang="en-US" altLang="zh-CN" sz="2800" b="1" dirty="0">
                <a:sym typeface="Symbol" panose="05050102010706020507" pitchFamily="18" charset="2"/>
              </a:rPr>
              <a:t> + </a:t>
            </a:r>
            <a:r>
              <a:rPr kumimoji="1" lang="en-US" altLang="zh-CN" sz="2800" b="1" dirty="0"/>
              <a:t>0</a:t>
            </a:r>
            <a:r>
              <a:rPr kumimoji="1"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kumimoji="1" lang="en-US" altLang="zh-CN" sz="2800" b="1" dirty="0">
                <a:sym typeface="Symbol" panose="05050102010706020507" pitchFamily="18" charset="2"/>
              </a:rPr>
              <a:t>2</a:t>
            </a:r>
            <a:r>
              <a:rPr kumimoji="1" lang="en-US" altLang="zh-CN" sz="2800" b="1" baseline="30000" dirty="0">
                <a:sym typeface="Symbol" panose="05050102010706020507" pitchFamily="18" charset="2"/>
              </a:rPr>
              <a:t>-2</a:t>
            </a:r>
            <a:r>
              <a:rPr kumimoji="1" lang="en-US" altLang="zh-CN" sz="2800" b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chemeClr val="tx2"/>
              </a:buClr>
            </a:pPr>
            <a:r>
              <a:rPr kumimoji="1" lang="en-US" altLang="zh-CN" sz="2800" b="1" dirty="0" smtClean="0">
                <a:sym typeface="Symbol" panose="05050102010706020507" pitchFamily="18" charset="2"/>
              </a:rPr>
              <a:t>= </a:t>
            </a:r>
            <a:r>
              <a:rPr kumimoji="1" lang="en-US" altLang="zh-CN" sz="2800" b="1" dirty="0">
                <a:sym typeface="Symbol" panose="05050102010706020507" pitchFamily="18" charset="2"/>
              </a:rPr>
              <a:t>32 + 0 + 8 + 4 + 0 + 1 + ½ + 0</a:t>
            </a:r>
          </a:p>
          <a:p>
            <a:pPr>
              <a:buClr>
                <a:schemeClr val="tx2"/>
              </a:buClr>
            </a:pPr>
            <a:r>
              <a:rPr kumimoji="1" lang="en-US" altLang="zh-CN" sz="2800" b="1" dirty="0" smtClean="0">
                <a:sym typeface="Symbol" panose="05050102010706020507" pitchFamily="18" charset="2"/>
              </a:rPr>
              <a:t>= </a:t>
            </a:r>
            <a:r>
              <a:rPr kumimoji="1" lang="en-US" altLang="zh-CN" sz="2800" b="1" dirty="0">
                <a:sym typeface="Symbol" panose="05050102010706020507" pitchFamily="18" charset="2"/>
              </a:rPr>
              <a:t>(45.5)</a:t>
            </a:r>
            <a:r>
              <a:rPr kumimoji="1" lang="en-US" altLang="zh-CN" sz="2800" b="1" baseline="-25000" dirty="0"/>
              <a:t>10</a:t>
            </a:r>
            <a:endParaRPr kumimoji="1" lang="zh-CN" altLang="en-US" sz="2800" b="1" baseline="-250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1A09-0B8A-49DE-B898-086A9DD63363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pic>
        <p:nvPicPr>
          <p:cNvPr id="9" name="Picture 5" descr="AAGIGHP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1" y="556155"/>
            <a:ext cx="2421613" cy="33466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143004" y="4394216"/>
            <a:ext cx="2345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kumimoji="1" lang="en-US" altLang="zh-CN" sz="2800" dirty="0"/>
              <a:t>(</a:t>
            </a:r>
            <a:r>
              <a:rPr kumimoji="1" lang="en-US" altLang="zh-CN" sz="2800" dirty="0" smtClean="0"/>
              <a:t>101101.10)</a:t>
            </a:r>
            <a:r>
              <a:rPr kumimoji="1" lang="en-US" altLang="zh-CN" sz="2800" baseline="-25000" dirty="0" smtClean="0"/>
              <a:t>2</a:t>
            </a:r>
            <a:endParaRPr kumimoji="1" lang="zh-CN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908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362411" cy="43513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binary counting sequence for numbers </a:t>
            </a:r>
            <a:r>
              <a:rPr lang="en-US" altLang="zh-CN" dirty="0" smtClean="0">
                <a:ea typeface="宋体" panose="02010600030101010101" pitchFamily="2" charset="-122"/>
              </a:rPr>
              <a:t>from </a:t>
            </a:r>
            <a:r>
              <a:rPr lang="en-US" altLang="zh-CN" dirty="0">
                <a:ea typeface="宋体" panose="02010600030101010101" pitchFamily="2" charset="-122"/>
              </a:rPr>
              <a:t>zero to fifteen is shown.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Notice the pattern of </a:t>
            </a:r>
            <a:r>
              <a:rPr lang="en-US" altLang="zh-CN" dirty="0" smtClean="0">
                <a:ea typeface="宋体" panose="02010600030101010101" pitchFamily="2" charset="-122"/>
              </a:rPr>
              <a:t>zeros </a:t>
            </a:r>
            <a:r>
              <a:rPr lang="en-US" altLang="zh-CN" dirty="0">
                <a:ea typeface="宋体" panose="02010600030101010101" pitchFamily="2" charset="-122"/>
              </a:rPr>
              <a:t>and ones in each column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296434" y="5889136"/>
            <a:ext cx="771089" cy="365125"/>
          </a:xfrm>
        </p:spPr>
        <p:txBody>
          <a:bodyPr/>
          <a:lstStyle/>
          <a:p>
            <a:fld id="{47509610-22FC-4137-B2C0-2C5BB2E1E9A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0462146" y="3362331"/>
            <a:ext cx="205317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1109849" y="1219206"/>
            <a:ext cx="20531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109849" y="1828806"/>
            <a:ext cx="20531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1109849" y="2438406"/>
            <a:ext cx="20531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1109849" y="3048006"/>
            <a:ext cx="20531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11109849" y="3657606"/>
            <a:ext cx="20531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1109849" y="4267206"/>
            <a:ext cx="20531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11109849" y="4876806"/>
            <a:ext cx="20531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109849" y="5469473"/>
            <a:ext cx="20531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0891832" y="1533531"/>
            <a:ext cx="205316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10891832" y="2752731"/>
            <a:ext cx="205316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10891832" y="3971931"/>
            <a:ext cx="205316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891832" y="5174198"/>
            <a:ext cx="205316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10675931" y="2133606"/>
            <a:ext cx="205316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10675931" y="4572006"/>
            <a:ext cx="205316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9357248" y="838206"/>
            <a:ext cx="21336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9357248" y="838207"/>
            <a:ext cx="20320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0       0 0 0 0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1       0 0 0 1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2       0 0 1 0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3       0 0 1 1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4       0 1 0 0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5       0 1 0 1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6       0 1 1 0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7       0 1 1 1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8       1 0 0 0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 9       1 0 0 1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10      1 0 1 0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11      1 0 1 1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12      1 1 0 0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13      1 1 0 1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14      </a:t>
            </a:r>
            <a:r>
              <a:rPr lang="en-US" altLang="zh-CN" sz="2000" dirty="0" smtClean="0">
                <a:ea typeface="宋体" panose="02010600030101010101" pitchFamily="2" charset="-122"/>
              </a:rPr>
              <a:t>1 1 </a:t>
            </a:r>
            <a:r>
              <a:rPr lang="en-US" altLang="zh-CN" sz="2000" dirty="0">
                <a:ea typeface="宋体" panose="02010600030101010101" pitchFamily="2" charset="-122"/>
              </a:rPr>
              <a:t>1 0</a:t>
            </a:r>
          </a:p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15      1 1 1 1</a:t>
            </a: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10170048" y="838206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9272577" y="211674"/>
            <a:ext cx="142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Decimal Number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10317156" y="211674"/>
            <a:ext cx="142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Binary Number</a:t>
            </a:r>
          </a:p>
        </p:txBody>
      </p:sp>
      <p:pic>
        <p:nvPicPr>
          <p:cNvPr id="25" name="Picture 5" descr="AAGIGKB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5" y="3653863"/>
            <a:ext cx="8567855" cy="23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F3F-5FA1-48DD-BEA5-C45FC73FE5DE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上课用字体1">
      <a:majorFont>
        <a:latin typeface="Franklin Gothic Heavy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6490</TotalTime>
  <Words>3234</Words>
  <Application>Microsoft Office PowerPoint</Application>
  <PresentationFormat>宽屏</PresentationFormat>
  <Paragraphs>763</Paragraphs>
  <Slides>64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宋体</vt:lpstr>
      <vt:lpstr>微软雅黑</vt:lpstr>
      <vt:lpstr>Arial</vt:lpstr>
      <vt:lpstr>Calibri</vt:lpstr>
      <vt:lpstr>Cambria Math</vt:lpstr>
      <vt:lpstr>Comic Sans MS</vt:lpstr>
      <vt:lpstr>Franklin Gothic Book</vt:lpstr>
      <vt:lpstr>Franklin Gothic Heavy</vt:lpstr>
      <vt:lpstr>Symbol</vt:lpstr>
      <vt:lpstr>Times New Roman</vt:lpstr>
      <vt:lpstr>Trebuchet MS</vt:lpstr>
      <vt:lpstr>Wingdings</vt:lpstr>
      <vt:lpstr>Circuit</vt:lpstr>
      <vt:lpstr>Visio</vt:lpstr>
      <vt:lpstr>Picture</vt:lpstr>
      <vt:lpstr>图片</vt:lpstr>
      <vt:lpstr>CorelDRAW</vt:lpstr>
      <vt:lpstr>Chapter 2 NUMBER SYSTEMS, OPERATIONS, AND CODES</vt:lpstr>
      <vt:lpstr>Decimal numbers</vt:lpstr>
      <vt:lpstr>Numeral systems (NUMber systems) (数制系统)</vt:lpstr>
      <vt:lpstr>Numeral systems (NUMber systems)</vt:lpstr>
      <vt:lpstr>Numeral systems (NUMber systems)</vt:lpstr>
      <vt:lpstr>Decimal numbers （十进制数）</vt:lpstr>
      <vt:lpstr>Decimal numbers</vt:lpstr>
      <vt:lpstr>Binary numbers (二进制数)</vt:lpstr>
      <vt:lpstr>Binary numbers</vt:lpstr>
      <vt:lpstr>Binary numbers</vt:lpstr>
      <vt:lpstr>Octal Numbers(八进制数)</vt:lpstr>
      <vt:lpstr>Hexadecimal numbers (十六进制数)</vt:lpstr>
      <vt:lpstr>Hexadecimal numbers</vt:lpstr>
      <vt:lpstr>Arbitrary base? (任意进制)</vt:lpstr>
      <vt:lpstr>Number System Conversion (数制转换)</vt:lpstr>
      <vt:lpstr>Binary←→Octal(23=8)</vt:lpstr>
      <vt:lpstr>Binary←→Hexadecimal(24=16)</vt:lpstr>
      <vt:lpstr>Hexadecimal ←→Octal</vt:lpstr>
      <vt:lpstr>Binary → Decimal</vt:lpstr>
      <vt:lpstr>Decimal → Binary</vt:lpstr>
      <vt:lpstr>Decimal → Binary (Integer part)</vt:lpstr>
      <vt:lpstr>Decimal → Binary(Integer part)</vt:lpstr>
      <vt:lpstr>Decimal → Binary(Fractions)</vt:lpstr>
      <vt:lpstr>Decimal → Binary(Fractions)</vt:lpstr>
      <vt:lpstr>Decimal → Binary(Fractions)</vt:lpstr>
      <vt:lpstr>Decimal → Binary</vt:lpstr>
      <vt:lpstr>Arbitrary base ←→ Decimal</vt:lpstr>
      <vt:lpstr>Binary arithmetic 二进制算术</vt:lpstr>
      <vt:lpstr>Binary arithmetic</vt:lpstr>
      <vt:lpstr>Binary arithmetic</vt:lpstr>
      <vt:lpstr>Hex arithmetic- addition </vt:lpstr>
      <vt:lpstr>Binary code (二进制编码)</vt:lpstr>
      <vt:lpstr>Complements of binary numbers (二进制数的反码和补码)</vt:lpstr>
      <vt:lpstr>1’s complement  (反码)</vt:lpstr>
      <vt:lpstr>2’s complement (补码)</vt:lpstr>
      <vt:lpstr>Examples</vt:lpstr>
      <vt:lpstr>Signed numbers （有符号数）</vt:lpstr>
      <vt:lpstr>Signed magnitude form (原码)</vt:lpstr>
      <vt:lpstr>Signed magnitude form</vt:lpstr>
      <vt:lpstr>Complement form (补码形式)</vt:lpstr>
      <vt:lpstr>1’s complement form</vt:lpstr>
      <vt:lpstr>2’s complement form</vt:lpstr>
      <vt:lpstr>2’s complement form</vt:lpstr>
      <vt:lpstr>Arithmetic with 1’s complement form*</vt:lpstr>
      <vt:lpstr>Arithmetic with 1’s complement form*</vt:lpstr>
      <vt:lpstr>Arithmetic with 2’s complement form</vt:lpstr>
      <vt:lpstr>Arithmetic examples</vt:lpstr>
      <vt:lpstr>Arithmetic examples</vt:lpstr>
      <vt:lpstr>Arithmetic with 2’s complement form</vt:lpstr>
      <vt:lpstr>Arithmetic with 2’s complement form</vt:lpstr>
      <vt:lpstr>Binary coded decimal (二—十进制编码，也称BCD码)</vt:lpstr>
      <vt:lpstr>8421 BCD </vt:lpstr>
      <vt:lpstr>8421 BCD</vt:lpstr>
      <vt:lpstr>8421 BCD</vt:lpstr>
      <vt:lpstr>BCD</vt:lpstr>
      <vt:lpstr>*bcd (Weighted) (加权)二进制编码</vt:lpstr>
      <vt:lpstr>Gray code （格雷码）</vt:lpstr>
      <vt:lpstr>Gray code</vt:lpstr>
      <vt:lpstr>Binary → Gray code</vt:lpstr>
      <vt:lpstr>ASCII</vt:lpstr>
      <vt:lpstr>Parity Method （奇偶校验法）</vt:lpstr>
      <vt:lpstr>Parity Method （奇偶校验法）</vt:lpstr>
      <vt:lpstr>趣味思考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marige</dc:creator>
  <cp:lastModifiedBy>marige</cp:lastModifiedBy>
  <cp:revision>247</cp:revision>
  <dcterms:created xsi:type="dcterms:W3CDTF">2014-08-26T23:43:54Z</dcterms:created>
  <dcterms:modified xsi:type="dcterms:W3CDTF">2021-09-29T00:48:11Z</dcterms:modified>
</cp:coreProperties>
</file>