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291" r:id="rId4"/>
    <p:sldId id="258" r:id="rId5"/>
    <p:sldId id="259" r:id="rId6"/>
    <p:sldId id="283" r:id="rId7"/>
    <p:sldId id="260" r:id="rId8"/>
    <p:sldId id="284" r:id="rId9"/>
    <p:sldId id="261" r:id="rId10"/>
    <p:sldId id="285" r:id="rId11"/>
    <p:sldId id="262" r:id="rId12"/>
    <p:sldId id="286" r:id="rId13"/>
    <p:sldId id="263" r:id="rId14"/>
    <p:sldId id="287" r:id="rId15"/>
    <p:sldId id="264" r:id="rId16"/>
    <p:sldId id="288" r:id="rId17"/>
    <p:sldId id="265" r:id="rId18"/>
    <p:sldId id="266" r:id="rId19"/>
    <p:sldId id="289" r:id="rId20"/>
    <p:sldId id="292" r:id="rId21"/>
    <p:sldId id="267" r:id="rId22"/>
    <p:sldId id="268" r:id="rId23"/>
    <p:sldId id="270" r:id="rId24"/>
    <p:sldId id="269" r:id="rId25"/>
    <p:sldId id="271" r:id="rId26"/>
    <p:sldId id="293" r:id="rId27"/>
    <p:sldId id="273" r:id="rId28"/>
    <p:sldId id="274" r:id="rId29"/>
    <p:sldId id="275" r:id="rId30"/>
    <p:sldId id="276" r:id="rId31"/>
    <p:sldId id="280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9731" autoAdjust="0"/>
  </p:normalViewPr>
  <p:slideViewPr>
    <p:cSldViewPr snapToGrid="0">
      <p:cViewPr varScale="1">
        <p:scale>
          <a:sx n="60" d="100"/>
          <a:sy n="60" d="100"/>
        </p:scale>
        <p:origin x="423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9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9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9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4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6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2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4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1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31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14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98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37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0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0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65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4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12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6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0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7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7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8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0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2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1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6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B60D76-311F-4F95-A253-429A6CF16A3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2F3-B24B-4C1D-B27B-295B609D09B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C4-D6A7-4AD6-BF74-C9963FFDF4D7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E4C-4267-48C5-9665-D883C1A83A6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64E-73C9-4B6B-8A25-9DEB56BB0F5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4FE-747F-49E4-A56E-CBF14F823D8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0C8A-B8E9-4A4C-A735-785219E0FA98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A00-5CEA-4540-810E-433129F1278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410-2B1A-4AFE-B909-79BC3F861632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9AE6-F88F-4F51-A4BF-434A65FC6991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665C-C9C8-4523-AD79-C5B022BAF5BB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F160-F017-4547-A61E-A558FAD3B835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10" Type="http://schemas.openxmlformats.org/officeDocument/2006/relationships/image" Target="../media/image20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10" Type="http://schemas.openxmlformats.org/officeDocument/2006/relationships/image" Target="../media/image26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jpe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3</a:t>
            </a:r>
            <a:br>
              <a:rPr lang="en-US" altLang="zh-CN" dirty="0"/>
            </a:br>
            <a:r>
              <a:rPr lang="en-US" altLang="zh-CN" dirty="0"/>
              <a:t>Logic </a:t>
            </a:r>
            <a:r>
              <a:rPr lang="en-US" altLang="zh-CN" dirty="0" smtClean="0"/>
              <a:t>Gates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</a:p>
        </p:txBody>
      </p:sp>
    </p:spTree>
    <p:extLst>
      <p:ext uri="{BB962C8B-B14F-4D97-AF65-F5344CB8AC3E}">
        <p14:creationId xmlns:p14="http://schemas.microsoft.com/office/powerpoint/2010/main" val="26136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 Gate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或门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8174"/>
              </p:ext>
            </p:extLst>
          </p:nvPr>
        </p:nvGraphicFramePr>
        <p:xfrm>
          <a:off x="2426742" y="1680454"/>
          <a:ext cx="4345249" cy="47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Visio" r:id="rId4" imgW="3214996" imgH="3534240" progId="Visio.Drawing.11">
                  <p:embed/>
                </p:oleObj>
              </mc:Choice>
              <mc:Fallback>
                <p:oleObj name="Visio" r:id="rId4" imgW="3214996" imgH="353424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742" y="1680454"/>
                        <a:ext cx="4345249" cy="47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7380720" y="3141061"/>
            <a:ext cx="3881783" cy="1295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Tow or more inputs.</a:t>
            </a:r>
          </a:p>
          <a:p>
            <a:r>
              <a:rPr lang="en-US" altLang="zh-CN" sz="3200" dirty="0" smtClean="0">
                <a:ea typeface="宋体" charset="-122"/>
              </a:rPr>
              <a:t>One single output.</a:t>
            </a:r>
            <a:endParaRPr lang="zh-CN" altLang="en-US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8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 Gate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863759"/>
              </p:ext>
            </p:extLst>
          </p:nvPr>
        </p:nvGraphicFramePr>
        <p:xfrm>
          <a:off x="7280270" y="935418"/>
          <a:ext cx="4259561" cy="468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" name="Visio" r:id="rId3" imgW="3214996" imgH="3534240" progId="Visio.Drawing.11">
                  <p:embed/>
                </p:oleObj>
              </mc:Choice>
              <mc:Fallback>
                <p:oleObj name="Visio" r:id="rId3" imgW="3214996" imgH="3534240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0" y="935418"/>
                        <a:ext cx="4259561" cy="468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854195" y="2411413"/>
            <a:ext cx="148272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697283" y="2411413"/>
            <a:ext cx="149066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559420" y="2411413"/>
            <a:ext cx="1354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244595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Example waveforms: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320795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320795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320795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388933"/>
              </p:ext>
            </p:extLst>
          </p:nvPr>
        </p:nvGraphicFramePr>
        <p:xfrm>
          <a:off x="1701795" y="23622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CorelDRAW" r:id="rId5" imgW="3079122" imgH="461345" progId="CorelDRAW.Graphic.13">
                  <p:embed/>
                </p:oleObj>
              </mc:Choice>
              <mc:Fallback>
                <p:oleObj name="CorelDRAW" r:id="rId5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795" y="23622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735671"/>
              </p:ext>
            </p:extLst>
          </p:nvPr>
        </p:nvGraphicFramePr>
        <p:xfrm>
          <a:off x="1701795" y="3429000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CorelDRAW" r:id="rId7" imgW="4884500" imgH="294234" progId="CorelDRAW.Graphic.13">
                  <p:embed/>
                </p:oleObj>
              </mc:Choice>
              <mc:Fallback>
                <p:oleObj name="CorelDRAW" r:id="rId7" imgW="4884500" imgH="29423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795" y="3429000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04623" y="4495252"/>
            <a:ext cx="95795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The </a:t>
            </a:r>
            <a:r>
              <a:rPr lang="en-US" altLang="zh-CN" sz="2800" b="1" dirty="0">
                <a:ea typeface="宋体" charset="-122"/>
              </a:rPr>
              <a:t>OR gate</a:t>
            </a:r>
            <a:r>
              <a:rPr lang="en-US" altLang="zh-CN" sz="2800" dirty="0">
                <a:ea typeface="宋体" charset="-122"/>
              </a:rPr>
              <a:t> produces a HIGH output if any input is HIGH; if all inputs are LOW, the output is LOW.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94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 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charset="-122"/>
              </a:rPr>
              <a:t>The OR operation can be used in computer programming to set certain bits of a binary number to 1. </a:t>
            </a:r>
          </a:p>
          <a:p>
            <a:r>
              <a:rPr lang="en-US" altLang="zh-CN" dirty="0">
                <a:ea typeface="宋体" charset="-122"/>
              </a:rPr>
              <a:t>Example: ASCII letters have a 1 in the bit 5 position for lower case letters and a 0 in this position for capitals. (Bit positions are numbered from right to left starting with 0.) What will be the result if you OR an ASCII letter with the 8-bit mask 00100000?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296966" y="5588782"/>
            <a:ext cx="5919462" cy="95410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The resulting letter will be lower case 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e.g. a=0x61 A=0x41).</a:t>
            </a:r>
          </a:p>
        </p:txBody>
      </p:sp>
    </p:spTree>
    <p:extLst>
      <p:ext uri="{BB962C8B-B14F-4D97-AF65-F5344CB8AC3E}">
        <p14:creationId xmlns:p14="http://schemas.microsoft.com/office/powerpoint/2010/main" val="4375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NAND Gate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与非门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800" dirty="0" smtClean="0"/>
                  <a:t>The </a:t>
                </a:r>
                <a:r>
                  <a:rPr lang="en-US" altLang="zh-CN" sz="28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NAND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(NOT AND) operation: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𝑋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endParaRPr lang="en-US" altLang="zh-CN" sz="2800" dirty="0" smtClean="0"/>
              </a:p>
              <a:p>
                <a:r>
                  <a:rPr lang="en-US" altLang="zh-CN" sz="2800" dirty="0">
                    <a:ea typeface="宋体" charset="-122"/>
                  </a:rPr>
                  <a:t>The </a:t>
                </a:r>
                <a:r>
                  <a:rPr lang="en-US" altLang="zh-CN" sz="2800" b="1" dirty="0">
                    <a:ea typeface="宋体" charset="-122"/>
                  </a:rPr>
                  <a:t>NAND gate</a:t>
                </a:r>
                <a:r>
                  <a:rPr lang="en-US" altLang="zh-CN" sz="2800" dirty="0">
                    <a:ea typeface="宋体" charset="-122"/>
                  </a:rPr>
                  <a:t> produces a LOW output when all inputs are HIGH; otherwise, the output is HIGH</a:t>
                </a:r>
                <a:r>
                  <a:rPr lang="en-US" altLang="zh-CN" sz="2800" dirty="0" smtClean="0">
                    <a:ea typeface="宋体" charset="-122"/>
                  </a:rPr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250" t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Truth table</a:t>
            </a:r>
          </a:p>
          <a:p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96377"/>
              </p:ext>
            </p:extLst>
          </p:nvPr>
        </p:nvGraphicFramePr>
        <p:xfrm>
          <a:off x="6848739" y="2972778"/>
          <a:ext cx="3522132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Output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8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NAND Gate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与非门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98965"/>
              </p:ext>
            </p:extLst>
          </p:nvPr>
        </p:nvGraphicFramePr>
        <p:xfrm>
          <a:off x="767541" y="4285633"/>
          <a:ext cx="4359949" cy="11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Visio" r:id="rId4" imgW="3250898" imgH="889431" progId="Visio.Drawing.11">
                  <p:embed/>
                </p:oleObj>
              </mc:Choice>
              <mc:Fallback>
                <p:oleObj name="Visio" r:id="rId4" imgW="3250898" imgH="889431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41" y="4285633"/>
                        <a:ext cx="4359949" cy="119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98584"/>
              </p:ext>
            </p:extLst>
          </p:nvPr>
        </p:nvGraphicFramePr>
        <p:xfrm>
          <a:off x="6687461" y="2432628"/>
          <a:ext cx="4359949" cy="11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Visio" r:id="rId6" imgW="3250898" imgH="889431" progId="Visio.Drawing.11">
                  <p:embed/>
                </p:oleObj>
              </mc:Choice>
              <mc:Fallback>
                <p:oleObj name="Visio" r:id="rId6" imgW="3250898" imgH="889431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461" y="2432628"/>
                        <a:ext cx="4359949" cy="119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34219"/>
              </p:ext>
            </p:extLst>
          </p:nvPr>
        </p:nvGraphicFramePr>
        <p:xfrm>
          <a:off x="767541" y="2432628"/>
          <a:ext cx="6291028" cy="179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Visio" r:id="rId8" imgW="4690936" imgH="1340098" progId="Visio.Drawing.11">
                  <p:embed/>
                </p:oleObj>
              </mc:Choice>
              <mc:Fallback>
                <p:oleObj name="Visio" r:id="rId8" imgW="4690936" imgH="1340098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41" y="2432628"/>
                        <a:ext cx="6291028" cy="1797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6687461" y="4106681"/>
            <a:ext cx="3881783" cy="1295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Tow or more inputs.</a:t>
            </a:r>
          </a:p>
          <a:p>
            <a:r>
              <a:rPr lang="en-US" altLang="zh-CN" sz="3200" dirty="0" smtClean="0">
                <a:ea typeface="宋体" charset="-122"/>
              </a:rPr>
              <a:t>One single output.</a:t>
            </a:r>
            <a:endParaRPr lang="zh-CN" altLang="en-US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NAND Gate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83637"/>
              </p:ext>
            </p:extLst>
          </p:nvPr>
        </p:nvGraphicFramePr>
        <p:xfrm>
          <a:off x="5755120" y="744221"/>
          <a:ext cx="325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Visio" r:id="rId4" imgW="3250916" imgH="889284" progId="Visio.Drawing.11">
                  <p:embed/>
                </p:oleObj>
              </mc:Choice>
              <mc:Fallback>
                <p:oleObj name="Visio" r:id="rId4" imgW="3250916" imgH="889284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120" y="744221"/>
                        <a:ext cx="325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86000" y="2587368"/>
            <a:ext cx="7493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281488" y="2587368"/>
            <a:ext cx="67151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76975" y="2587368"/>
            <a:ext cx="43021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95400" y="1801813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Example waveforms: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71600" y="246195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371600" y="360495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71600" y="299535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76833"/>
              </p:ext>
            </p:extLst>
          </p:nvPr>
        </p:nvGraphicFramePr>
        <p:xfrm>
          <a:off x="1752600" y="2538155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38155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271950"/>
              </p:ext>
            </p:extLst>
          </p:nvPr>
        </p:nvGraphicFramePr>
        <p:xfrm>
          <a:off x="1781175" y="3603368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CorelDRAW" r:id="rId8" imgW="3079122" imgH="201900" progId="CorelDRAW.Graphic.13">
                  <p:embed/>
                </p:oleObj>
              </mc:Choice>
              <mc:Fallback>
                <p:oleObj name="CorelDRAW" r:id="rId8" imgW="3079122" imgH="2019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603368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383241" y="4701223"/>
            <a:ext cx="97874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The </a:t>
            </a:r>
            <a:r>
              <a:rPr lang="en-US" altLang="zh-CN" sz="2800" b="1" dirty="0">
                <a:ea typeface="宋体" charset="-122"/>
              </a:rPr>
              <a:t>NAND gate</a:t>
            </a:r>
            <a:r>
              <a:rPr lang="en-US" altLang="zh-CN" sz="2800" dirty="0">
                <a:ea typeface="宋体" charset="-122"/>
              </a:rPr>
              <a:t> produces a LOW output when all inputs are HIGH; otherwise, the output is HIGH.</a:t>
            </a:r>
            <a:endParaRPr lang="en-US" altLang="zh-CN" sz="28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5050" y="2692515"/>
            <a:ext cx="2132243" cy="11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NAND 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NAND gate is particularly useful because it is a </a:t>
            </a:r>
            <a:r>
              <a:rPr lang="en-US" altLang="zh-CN" dirty="0" smtClean="0">
                <a:ea typeface="宋体" charset="-122"/>
              </a:rPr>
              <a:t>“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universal</a:t>
            </a:r>
            <a:r>
              <a:rPr lang="en-US" altLang="zh-CN" dirty="0" smtClean="0">
                <a:ea typeface="宋体" charset="-122"/>
              </a:rPr>
              <a:t>” gate </a:t>
            </a:r>
            <a:r>
              <a:rPr lang="en-US" altLang="zh-CN" dirty="0">
                <a:ea typeface="宋体" charset="-122"/>
              </a:rPr>
              <a:t>– all other basic gates can be constructed from </a:t>
            </a:r>
            <a:r>
              <a:rPr lang="en-US" altLang="zh-CN" dirty="0" smtClean="0">
                <a:ea typeface="宋体" charset="-122"/>
              </a:rPr>
              <a:t>NAND </a:t>
            </a:r>
            <a:r>
              <a:rPr lang="en-US" altLang="zh-CN" dirty="0">
                <a:ea typeface="宋体" charset="-122"/>
              </a:rPr>
              <a:t>gates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Question: How would you connect a 2-input NAND gate to form a basic inverter?</a:t>
            </a:r>
          </a:p>
          <a:p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41412" y="5883274"/>
            <a:ext cx="6239309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96" y="4806438"/>
            <a:ext cx="2536689" cy="8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 Gate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或非门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b="1" u="sng" dirty="0" smtClean="0"/>
                  <a:t>NOR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(NOT </a:t>
                </a:r>
                <a:r>
                  <a:rPr lang="en-US" altLang="zh-CN" dirty="0" smtClean="0"/>
                  <a:t>OR) </a:t>
                </a:r>
                <a:r>
                  <a:rPr lang="en-US" altLang="zh-CN" dirty="0"/>
                  <a:t>operation: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Truth table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538" t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79726"/>
              </p:ext>
            </p:extLst>
          </p:nvPr>
        </p:nvGraphicFramePr>
        <p:xfrm>
          <a:off x="2472268" y="3647440"/>
          <a:ext cx="3522132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Output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51139"/>
              </p:ext>
            </p:extLst>
          </p:nvPr>
        </p:nvGraphicFramePr>
        <p:xfrm>
          <a:off x="7670570" y="2082268"/>
          <a:ext cx="4690763" cy="13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Visio" r:id="rId5" imgW="4690763" imgH="1339950" progId="Visio.Drawing.11">
                  <p:embed/>
                </p:oleObj>
              </mc:Choice>
              <mc:Fallback>
                <p:oleObj name="Visio" r:id="rId5" imgW="4690763" imgH="133995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570" y="2082268"/>
                        <a:ext cx="4690763" cy="13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59369"/>
              </p:ext>
            </p:extLst>
          </p:nvPr>
        </p:nvGraphicFramePr>
        <p:xfrm>
          <a:off x="7781393" y="3209395"/>
          <a:ext cx="3250898" cy="132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Visio" r:id="rId7" imgW="3250898" imgH="1320245" progId="Visio.Drawing.11">
                  <p:embed/>
                </p:oleObj>
              </mc:Choice>
              <mc:Fallback>
                <p:oleObj name="Visio" r:id="rId7" imgW="3250898" imgH="132024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393" y="3209395"/>
                        <a:ext cx="3250898" cy="132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77134"/>
              </p:ext>
            </p:extLst>
          </p:nvPr>
        </p:nvGraphicFramePr>
        <p:xfrm>
          <a:off x="7798326" y="4350807"/>
          <a:ext cx="3250898" cy="132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Visio" r:id="rId9" imgW="3250898" imgH="1320245" progId="Visio.Drawing.11">
                  <p:embed/>
                </p:oleObj>
              </mc:Choice>
              <mc:Fallback>
                <p:oleObj name="Visio" r:id="rId9" imgW="3250898" imgH="132024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326" y="4350807"/>
                        <a:ext cx="3250898" cy="132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7022439" y="406296"/>
            <a:ext cx="3881783" cy="1295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Tow or more inputs.</a:t>
            </a:r>
          </a:p>
          <a:p>
            <a:r>
              <a:rPr lang="en-US" altLang="zh-CN" sz="3200" dirty="0" smtClean="0">
                <a:ea typeface="宋体" charset="-122"/>
              </a:rPr>
              <a:t>One single output.</a:t>
            </a:r>
            <a:endParaRPr lang="zh-CN" altLang="en-US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 Gate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69289"/>
              </p:ext>
            </p:extLst>
          </p:nvPr>
        </p:nvGraphicFramePr>
        <p:xfrm>
          <a:off x="6037792" y="619125"/>
          <a:ext cx="324961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2" name="Visio" r:id="rId4" imgW="3250898" imgH="1320245" progId="Visio.Drawing.11">
                  <p:embed/>
                </p:oleObj>
              </mc:Choice>
              <mc:Fallback>
                <p:oleObj name="Visio" r:id="rId4" imgW="3250898" imgH="1320245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792" y="619125"/>
                        <a:ext cx="3249613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396" y="2529944"/>
            <a:ext cx="148272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646484" y="2529944"/>
            <a:ext cx="149066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508621" y="2529944"/>
            <a:ext cx="1354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193796" y="1871131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Example waveforms: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269996" y="240453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9996" y="354753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269996" y="293793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941462"/>
              </p:ext>
            </p:extLst>
          </p:nvPr>
        </p:nvGraphicFramePr>
        <p:xfrm>
          <a:off x="1650996" y="248073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3"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96" y="248073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095357"/>
              </p:ext>
            </p:extLst>
          </p:nvPr>
        </p:nvGraphicFramePr>
        <p:xfrm>
          <a:off x="1650996" y="3547531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CorelDRAW" r:id="rId8" imgW="4884500" imgH="294234" progId="CorelDRAW.Graphic.13">
                  <p:embed/>
                </p:oleObj>
              </mc:Choice>
              <mc:Fallback>
                <p:oleObj name="CorelDRAW" r:id="rId8" imgW="4884500" imgH="29423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96" y="3547531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1269996" y="4461788"/>
            <a:ext cx="9404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The </a:t>
            </a:r>
            <a:r>
              <a:rPr lang="en-US" altLang="zh-CN" sz="2800" b="1" dirty="0">
                <a:ea typeface="宋体" charset="-122"/>
              </a:rPr>
              <a:t>NOR gate</a:t>
            </a:r>
            <a:r>
              <a:rPr lang="en-US" altLang="zh-CN" sz="2800" dirty="0">
                <a:ea typeface="宋体" charset="-122"/>
              </a:rPr>
              <a:t> produces a LOW output if any input is HIGH; if all inputs are HIGH, the output is LOW. 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1891" y="2640599"/>
            <a:ext cx="2222572" cy="1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NOR </a:t>
            </a:r>
            <a:r>
              <a:rPr lang="en-US" altLang="zh-CN" dirty="0" smtClean="0"/>
              <a:t>Gate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Example: When is the LED is ON for the circuit shown?</a:t>
            </a:r>
          </a:p>
          <a:p>
            <a:endParaRPr lang="zh-CN" alt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4653"/>
              </p:ext>
            </p:extLst>
          </p:nvPr>
        </p:nvGraphicFramePr>
        <p:xfrm>
          <a:off x="6288232" y="1117496"/>
          <a:ext cx="4373633" cy="3008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CorelDRAW" r:id="rId4" imgW="1241338" imgH="853765" progId="CorelDRAW.Graphic.13">
                  <p:embed/>
                </p:oleObj>
              </mc:Choice>
              <mc:Fallback>
                <p:oleObj name="CorelDRAW" r:id="rId4" imgW="1241338" imgH="853765" progId="CorelDRAW.Graphic.13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232" y="1117496"/>
                        <a:ext cx="4373633" cy="3008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242835" y="4852765"/>
            <a:ext cx="878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The LED will be on when any of the four inputs are HIGH. </a:t>
            </a:r>
          </a:p>
        </p:txBody>
      </p:sp>
    </p:spTree>
    <p:extLst>
      <p:ext uri="{BB962C8B-B14F-4D97-AF65-F5344CB8AC3E}">
        <p14:creationId xmlns:p14="http://schemas.microsoft.com/office/powerpoint/2010/main" val="14998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Inverter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反相器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也称</a:t>
            </a:r>
            <a:r>
              <a:rPr lang="zh-CN" altLang="en-US" sz="2800" dirty="0"/>
              <a:t>非门</a:t>
            </a:r>
            <a:r>
              <a:rPr lang="en-US" altLang="zh-CN" sz="2800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The inverter performs the Boolean </a:t>
                </a:r>
                <a:r>
                  <a:rPr lang="en-US" altLang="zh-CN" sz="3200" b="1" u="sng" dirty="0"/>
                  <a:t>NOT</a:t>
                </a:r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operation, </a:t>
                </a:r>
                <a:r>
                  <a:rPr lang="en-US" altLang="zh-CN" sz="3200" dirty="0"/>
                  <a:t>the Boolean expression for an inverter </a:t>
                </a:r>
                <a:r>
                  <a:rPr lang="en-US" altLang="zh-CN" sz="3200" dirty="0" smtClean="0"/>
                  <a:t>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0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 smtClean="0"/>
                  <a:t>  or x=A’</a:t>
                </a:r>
                <a:endParaRPr lang="en-US" altLang="zh-CN" sz="28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000" t="-3270" r="-2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Truth table</a:t>
            </a:r>
          </a:p>
          <a:p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17945"/>
              </p:ext>
            </p:extLst>
          </p:nvPr>
        </p:nvGraphicFramePr>
        <p:xfrm>
          <a:off x="7080781" y="2981219"/>
          <a:ext cx="3195540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Input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Output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X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2" descr="AAGIGMK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09" y="814595"/>
            <a:ext cx="9423192" cy="48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XOR Gate </a:t>
            </a:r>
            <a:br>
              <a:rPr lang="en-US" altLang="zh-CN" dirty="0"/>
            </a:br>
            <a:r>
              <a:rPr lang="zh-CN" altLang="en-US" sz="2800" dirty="0"/>
              <a:t>异或门</a:t>
            </a:r>
            <a:r>
              <a:rPr lang="en-US" altLang="zh-CN" sz="2800" dirty="0"/>
              <a:t>(EX-OR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b="1" u="sng" dirty="0"/>
                  <a:t>XOR</a:t>
                </a:r>
                <a:r>
                  <a:rPr lang="en-US" altLang="zh-CN" dirty="0"/>
                  <a:t> (exclusive or ) </a:t>
                </a:r>
                <a:r>
                  <a:rPr lang="en-US" altLang="zh-CN" dirty="0" smtClean="0"/>
                  <a:t>operation: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⊕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Truth table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538" t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11229"/>
              </p:ext>
            </p:extLst>
          </p:nvPr>
        </p:nvGraphicFramePr>
        <p:xfrm>
          <a:off x="2658535" y="3962400"/>
          <a:ext cx="3522132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Output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33842"/>
              </p:ext>
            </p:extLst>
          </p:nvPr>
        </p:nvGraphicFramePr>
        <p:xfrm>
          <a:off x="6790258" y="3095074"/>
          <a:ext cx="4460350" cy="173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Visio" r:id="rId5" imgW="3394776" imgH="1320245" progId="Visio.Drawing.11">
                  <p:embed/>
                </p:oleObj>
              </mc:Choice>
              <mc:Fallback>
                <p:oleObj name="Visio" r:id="rId5" imgW="3394776" imgH="132024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258" y="3095074"/>
                        <a:ext cx="4460350" cy="1734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XOR Gate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62931"/>
              </p:ext>
            </p:extLst>
          </p:nvPr>
        </p:nvGraphicFramePr>
        <p:xfrm>
          <a:off x="6872817" y="897996"/>
          <a:ext cx="33940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Visio" r:id="rId4" imgW="3394776" imgH="1320245" progId="Visio.Drawing.11">
                  <p:embed/>
                </p:oleObj>
              </mc:Choice>
              <mc:Fallback>
                <p:oleObj name="Visio" r:id="rId4" imgW="3394776" imgH="1320245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817" y="897996"/>
                        <a:ext cx="33940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6639979" y="2445279"/>
            <a:ext cx="2286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5554129" y="2445279"/>
            <a:ext cx="63817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887379" y="2445279"/>
            <a:ext cx="2857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20329" y="2445279"/>
            <a:ext cx="3810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63329" y="2445279"/>
            <a:ext cx="338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49129" y="2445279"/>
            <a:ext cx="56356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210729" y="1786466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Example waveforms: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86929" y="231986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86929" y="346286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286929" y="285326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82539"/>
              </p:ext>
            </p:extLst>
          </p:nvPr>
        </p:nvGraphicFramePr>
        <p:xfrm>
          <a:off x="1667929" y="2396066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929" y="2396066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91649"/>
              </p:ext>
            </p:extLst>
          </p:nvPr>
        </p:nvGraphicFramePr>
        <p:xfrm>
          <a:off x="1610779" y="3462866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CorelDRAW" r:id="rId8" imgW="4915301" imgH="299110" progId="CorelDRAW.Graphic.13">
                  <p:embed/>
                </p:oleObj>
              </mc:Choice>
              <mc:Fallback>
                <p:oleObj name="CorelDRAW" r:id="rId8" imgW="4915301" imgH="29911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779" y="3462866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210728" y="3920066"/>
            <a:ext cx="9982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Notice that the XOR gate will produce a HIGH only when exactly one input is HIGH. 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210728" y="4839680"/>
            <a:ext cx="9906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charset="-122"/>
              </a:rPr>
              <a:t>Question: If </a:t>
            </a:r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 waveforms are both inverted for the above waveforms, how is the output affected?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902732" y="5701791"/>
            <a:ext cx="4386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charset="-122"/>
              </a:rPr>
              <a:t>There is no change in the output. </a:t>
            </a:r>
          </a:p>
        </p:txBody>
      </p:sp>
    </p:spTree>
    <p:extLst>
      <p:ext uri="{BB962C8B-B14F-4D97-AF65-F5344CB8AC3E}">
        <p14:creationId xmlns:p14="http://schemas.microsoft.com/office/powerpoint/2010/main" val="41793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 smtClean="0"/>
              <a:t>XnOR</a:t>
            </a:r>
            <a:r>
              <a:rPr lang="en-US" altLang="zh-CN" dirty="0" smtClean="0"/>
              <a:t> </a:t>
            </a:r>
            <a:r>
              <a:rPr lang="en-US" altLang="zh-CN" dirty="0"/>
              <a:t>Gate </a:t>
            </a:r>
            <a:br>
              <a:rPr lang="en-US" altLang="zh-CN" dirty="0"/>
            </a:br>
            <a:r>
              <a:rPr lang="zh-CN" altLang="en-US" sz="2800" dirty="0"/>
              <a:t>同</a:t>
            </a:r>
            <a:r>
              <a:rPr lang="zh-CN" altLang="en-US" sz="2800" dirty="0" smtClean="0"/>
              <a:t>或门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EX-NOR)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b="1" u="sng" dirty="0" smtClean="0"/>
                  <a:t>XNOR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(exclusive </a:t>
                </a:r>
                <a:r>
                  <a:rPr lang="en-US" altLang="zh-CN" dirty="0" smtClean="0"/>
                  <a:t>not or 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operation: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dirty="0" smtClean="0"/>
                  <a:t>    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⊙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Truth table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00" t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23636"/>
              </p:ext>
            </p:extLst>
          </p:nvPr>
        </p:nvGraphicFramePr>
        <p:xfrm>
          <a:off x="2658535" y="3962400"/>
          <a:ext cx="3522132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Output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42469"/>
              </p:ext>
            </p:extLst>
          </p:nvPr>
        </p:nvGraphicFramePr>
        <p:xfrm>
          <a:off x="6859816" y="3129139"/>
          <a:ext cx="4285163" cy="166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Visio" r:id="rId5" imgW="3394776" imgH="1320245" progId="Visio.Drawing.11">
                  <p:embed/>
                </p:oleObj>
              </mc:Choice>
              <mc:Fallback>
                <p:oleObj name="Visio" r:id="rId5" imgW="3394776" imgH="132024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816" y="3129139"/>
                        <a:ext cx="4285163" cy="166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0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XNOR Gate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72745"/>
              </p:ext>
            </p:extLst>
          </p:nvPr>
        </p:nvGraphicFramePr>
        <p:xfrm>
          <a:off x="6558491" y="737658"/>
          <a:ext cx="339407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Visio" r:id="rId4" imgW="3394776" imgH="1320245" progId="Visio.Drawing.11">
                  <p:embed/>
                </p:oleObj>
              </mc:Choice>
              <mc:Fallback>
                <p:oleObj name="Visio" r:id="rId4" imgW="3394776" imgH="1320245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491" y="737658"/>
                        <a:ext cx="339407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2174871" y="2546877"/>
            <a:ext cx="7429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70696" y="2546877"/>
            <a:ext cx="3429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165846" y="2546877"/>
            <a:ext cx="4381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37146" y="2546877"/>
            <a:ext cx="36195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60521" y="2546877"/>
            <a:ext cx="14287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294059" y="2546877"/>
            <a:ext cx="338137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165596" y="2546877"/>
            <a:ext cx="6858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69996" y="1851562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Example waveforms: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269996" y="24214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269996" y="35644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269996" y="29548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13586"/>
              </p:ext>
            </p:extLst>
          </p:nvPr>
        </p:nvGraphicFramePr>
        <p:xfrm>
          <a:off x="1650996" y="2497664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96" y="2497664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90716"/>
              </p:ext>
            </p:extLst>
          </p:nvPr>
        </p:nvGraphicFramePr>
        <p:xfrm>
          <a:off x="1627184" y="3564464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CorelDRAW" r:id="rId8" imgW="4915301" imgH="299110" progId="CorelDRAW.Graphic.13">
                  <p:embed/>
                </p:oleObj>
              </mc:Choice>
              <mc:Fallback>
                <p:oleObj name="CorelDRAW" r:id="rId8" imgW="4915301" imgH="29911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4" y="3564464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269996" y="4105277"/>
            <a:ext cx="103632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Notice that the XNOR gate will produce a HIGH when both inputs are the same. This makes it useful for comparison functions. 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286929" y="5027647"/>
            <a:ext cx="9906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charset="-122"/>
              </a:rPr>
              <a:t>Question</a:t>
            </a:r>
            <a:r>
              <a:rPr lang="en-US" altLang="zh-CN" dirty="0">
                <a:ea typeface="宋体" charset="-122"/>
              </a:rPr>
              <a:t>: If the A waveform is inverted but B remains the same, how is the output affected?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17945" y="5849256"/>
            <a:ext cx="4074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The output will be inverted.</a:t>
            </a:r>
          </a:p>
        </p:txBody>
      </p:sp>
    </p:spTree>
    <p:extLst>
      <p:ext uri="{BB962C8B-B14F-4D97-AF65-F5344CB8AC3E}">
        <p14:creationId xmlns:p14="http://schemas.microsoft.com/office/powerpoint/2010/main" val="12237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Logic </a:t>
            </a:r>
            <a:r>
              <a:rPr lang="en-US" altLang="zh-CN" dirty="0" smtClean="0"/>
              <a:t>Symbols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275262" y="3357562"/>
            <a:ext cx="1511300" cy="2016125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778499" y="3717924"/>
            <a:ext cx="360363" cy="576263"/>
          </a:xfrm>
          <a:prstGeom prst="rect">
            <a:avLst/>
          </a:prstGeom>
          <a:solidFill>
            <a:srgbClr val="C0C0C0"/>
          </a:solidFill>
          <a:ln w="476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4194174" y="3717924"/>
            <a:ext cx="1081088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4194174" y="5013324"/>
            <a:ext cx="1081088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786562" y="5013324"/>
            <a:ext cx="1081087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786562" y="3646487"/>
            <a:ext cx="1081087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4552949" y="4076699"/>
            <a:ext cx="73025" cy="73025"/>
          </a:xfrm>
          <a:prstGeom prst="rect">
            <a:avLst/>
          </a:prstGeom>
          <a:solidFill>
            <a:schemeClr val="tx1"/>
          </a:solidFill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552949" y="4365624"/>
            <a:ext cx="73025" cy="73025"/>
          </a:xfrm>
          <a:prstGeom prst="rect">
            <a:avLst/>
          </a:prstGeom>
          <a:solidFill>
            <a:schemeClr val="tx1"/>
          </a:solidFill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4552949" y="4724399"/>
            <a:ext cx="73025" cy="73025"/>
          </a:xfrm>
          <a:prstGeom prst="rect">
            <a:avLst/>
          </a:prstGeom>
          <a:solidFill>
            <a:schemeClr val="tx1"/>
          </a:solidFill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145337" y="4005262"/>
            <a:ext cx="73025" cy="73025"/>
          </a:xfrm>
          <a:prstGeom prst="rect">
            <a:avLst/>
          </a:prstGeom>
          <a:solidFill>
            <a:schemeClr val="tx1"/>
          </a:solidFill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7145337" y="4365624"/>
            <a:ext cx="73025" cy="73025"/>
          </a:xfrm>
          <a:prstGeom prst="rect">
            <a:avLst/>
          </a:prstGeom>
          <a:solidFill>
            <a:schemeClr val="tx1"/>
          </a:solidFill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7145337" y="4654549"/>
            <a:ext cx="73025" cy="73025"/>
          </a:xfrm>
          <a:prstGeom prst="rect">
            <a:avLst/>
          </a:prstGeom>
          <a:solidFill>
            <a:schemeClr val="tx1"/>
          </a:solidFill>
          <a:ln w="476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6067424" y="2925762"/>
            <a:ext cx="1044575" cy="7921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6167700" y="1761502"/>
            <a:ext cx="397192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>
                <a:latin typeface="Arial" charset="0"/>
                <a:ea typeface="宋体" charset="-122"/>
              </a:rPr>
              <a:t>Function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Arial" charset="0"/>
                <a:ea typeface="宋体" charset="-122"/>
              </a:rPr>
              <a:t>表示功能的名字或符号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7977979" y="3709411"/>
            <a:ext cx="331655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latin typeface="Arial" charset="0"/>
                <a:ea typeface="宋体" charset="-122"/>
              </a:rPr>
              <a:t>Output variables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latin typeface="Arial" charset="0"/>
                <a:ea typeface="宋体" charset="-122"/>
              </a:rPr>
              <a:t>输出变量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863601" y="3780847"/>
            <a:ext cx="349990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Arial" charset="0"/>
                <a:ea typeface="宋体" charset="-122"/>
              </a:rPr>
              <a:t>Input variables</a:t>
            </a:r>
            <a:endParaRPr lang="en-US" altLang="zh-CN" sz="2800" dirty="0">
              <a:latin typeface="Arial" charset="0"/>
              <a:ea typeface="宋体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Arial" charset="0"/>
                <a:ea typeface="宋体" charset="-122"/>
              </a:rPr>
              <a:t>输入变量</a:t>
            </a:r>
          </a:p>
        </p:txBody>
      </p:sp>
    </p:spTree>
    <p:extLst>
      <p:ext uri="{BB962C8B-B14F-4D97-AF65-F5344CB8AC3E}">
        <p14:creationId xmlns:p14="http://schemas.microsoft.com/office/powerpoint/2010/main" val="16860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Logic Symbols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2192338" y="2067455"/>
            <a:ext cx="2451100" cy="1822153"/>
            <a:chOff x="1006487" y="2206625"/>
            <a:chExt cx="2451100" cy="1822153"/>
          </a:xfrm>
        </p:grpSpPr>
        <p:grpSp>
          <p:nvGrpSpPr>
            <p:cNvPr id="49" name="Group 86"/>
            <p:cNvGrpSpPr>
              <a:grpSpLocks/>
            </p:cNvGrpSpPr>
            <p:nvPr/>
          </p:nvGrpSpPr>
          <p:grpSpPr bwMode="auto">
            <a:xfrm>
              <a:off x="1006487" y="2206625"/>
              <a:ext cx="2451100" cy="1223963"/>
              <a:chOff x="1518" y="1570"/>
              <a:chExt cx="1544" cy="771"/>
            </a:xfrm>
          </p:grpSpPr>
          <p:sp>
            <p:nvSpPr>
              <p:cNvPr id="50" name="Rectangle 87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no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1" name="Line 88"/>
              <p:cNvSpPr>
                <a:spLocks noChangeShapeType="1"/>
              </p:cNvSpPr>
              <p:nvPr/>
            </p:nvSpPr>
            <p:spPr bwMode="auto">
              <a:xfrm>
                <a:off x="251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2" name="Line 89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3" name="Line 90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4" name="Text Box 91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55" name="Text Box 92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56" name="Text Box 93"/>
              <p:cNvSpPr txBox="1">
                <a:spLocks noChangeArrowheads="1"/>
              </p:cNvSpPr>
              <p:nvPr/>
            </p:nvSpPr>
            <p:spPr bwMode="auto">
              <a:xfrm>
                <a:off x="2789" y="1611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61" name="Text Box 99"/>
            <p:cNvSpPr txBox="1">
              <a:spLocks noChangeArrowheads="1"/>
            </p:cNvSpPr>
            <p:nvPr/>
          </p:nvSpPr>
          <p:spPr bwMode="auto">
            <a:xfrm>
              <a:off x="1944700" y="2278063"/>
              <a:ext cx="5032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" charset="0"/>
                  <a:ea typeface="宋体" charset="-122"/>
                  <a:cs typeface="Arial" charset="0"/>
                </a:rPr>
                <a:t>&amp;</a:t>
              </a:r>
            </a:p>
          </p:txBody>
        </p:sp>
        <p:sp>
          <p:nvSpPr>
            <p:cNvPr id="77" name="Text Box 116"/>
            <p:cNvSpPr txBox="1">
              <a:spLocks noChangeArrowheads="1"/>
            </p:cNvSpPr>
            <p:nvPr/>
          </p:nvSpPr>
          <p:spPr bwMode="auto">
            <a:xfrm>
              <a:off x="1368437" y="3567113"/>
              <a:ext cx="17986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charset="0"/>
                  <a:ea typeface="宋体" charset="-122"/>
                </a:rPr>
                <a:t>Z=XY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22143" y="2132543"/>
            <a:ext cx="4899025" cy="1757065"/>
            <a:chOff x="4281488" y="2205038"/>
            <a:chExt cx="4899025" cy="1757065"/>
          </a:xfrm>
        </p:grpSpPr>
        <p:grpSp>
          <p:nvGrpSpPr>
            <p:cNvPr id="66" name="Group 104"/>
            <p:cNvGrpSpPr>
              <a:grpSpLocks/>
            </p:cNvGrpSpPr>
            <p:nvPr/>
          </p:nvGrpSpPr>
          <p:grpSpPr bwMode="auto">
            <a:xfrm>
              <a:off x="4281488" y="2205038"/>
              <a:ext cx="2451100" cy="1223962"/>
              <a:chOff x="1518" y="1570"/>
              <a:chExt cx="1544" cy="771"/>
            </a:xfrm>
          </p:grpSpPr>
          <p:sp>
            <p:nvSpPr>
              <p:cNvPr id="67" name="Rectangle 105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no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>
                <a:off x="251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1" name="Text Box 109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72" name="Text Box 110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73" name="Text Box 111"/>
              <p:cNvSpPr txBox="1">
                <a:spLocks noChangeArrowheads="1"/>
              </p:cNvSpPr>
              <p:nvPr/>
            </p:nvSpPr>
            <p:spPr bwMode="auto">
              <a:xfrm>
                <a:off x="2789" y="1611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5146675" y="2276475"/>
              <a:ext cx="5032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" charset="0"/>
                  <a:ea typeface="宋体" charset="-122"/>
                  <a:cs typeface="Arial" charset="0"/>
                </a:rPr>
                <a:t>+</a:t>
              </a:r>
            </a:p>
          </p:txBody>
        </p:sp>
        <p:sp>
          <p:nvSpPr>
            <p:cNvPr id="78" name="Text Box 117"/>
            <p:cNvSpPr txBox="1">
              <a:spLocks noChangeArrowheads="1"/>
            </p:cNvSpPr>
            <p:nvPr/>
          </p:nvSpPr>
          <p:spPr bwMode="auto">
            <a:xfrm>
              <a:off x="5724525" y="3500438"/>
              <a:ext cx="17986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Z=X+Y</a:t>
              </a:r>
            </a:p>
          </p:txBody>
        </p:sp>
        <p:grpSp>
          <p:nvGrpSpPr>
            <p:cNvPr id="79" name="Group 118"/>
            <p:cNvGrpSpPr>
              <a:grpSpLocks/>
            </p:cNvGrpSpPr>
            <p:nvPr/>
          </p:nvGrpSpPr>
          <p:grpSpPr bwMode="auto">
            <a:xfrm>
              <a:off x="6729413" y="2205038"/>
              <a:ext cx="2451100" cy="1223962"/>
              <a:chOff x="1518" y="1570"/>
              <a:chExt cx="1544" cy="771"/>
            </a:xfrm>
          </p:grpSpPr>
          <p:sp>
            <p:nvSpPr>
              <p:cNvPr id="80" name="Rectangle 119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no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>
                <a:off x="251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4" name="Text Box 123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85" name="Text Box 124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86" name="Text Box 125"/>
              <p:cNvSpPr txBox="1">
                <a:spLocks noChangeArrowheads="1"/>
              </p:cNvSpPr>
              <p:nvPr/>
            </p:nvSpPr>
            <p:spPr bwMode="auto">
              <a:xfrm>
                <a:off x="2789" y="1611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87" name="Text Box 126"/>
            <p:cNvSpPr txBox="1">
              <a:spLocks noChangeArrowheads="1"/>
            </p:cNvSpPr>
            <p:nvPr/>
          </p:nvSpPr>
          <p:spPr bwMode="auto">
            <a:xfrm>
              <a:off x="7596188" y="2349500"/>
              <a:ext cx="7207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" charset="0"/>
                  <a:ea typeface="宋体" charset="-122"/>
                </a:rPr>
                <a:t>&gt;=1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66950" y="4437063"/>
            <a:ext cx="2665413" cy="1223962"/>
            <a:chOff x="2266950" y="4437063"/>
            <a:chExt cx="2665413" cy="1223962"/>
          </a:xfrm>
        </p:grpSpPr>
        <p:sp>
          <p:nvSpPr>
            <p:cNvPr id="57" name="Rectangle 94"/>
            <p:cNvSpPr>
              <a:spLocks noChangeArrowheads="1"/>
            </p:cNvSpPr>
            <p:nvPr/>
          </p:nvSpPr>
          <p:spPr bwMode="auto">
            <a:xfrm>
              <a:off x="3133725" y="4437063"/>
              <a:ext cx="719138" cy="1223962"/>
            </a:xfrm>
            <a:prstGeom prst="rect">
              <a:avLst/>
            </a:prstGeom>
            <a:noFill/>
            <a:ln w="349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>
              <a:off x="3997325" y="5084763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>
              <a:off x="2630488" y="5084763"/>
              <a:ext cx="50323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0" name="Text Box 97"/>
            <p:cNvSpPr txBox="1">
              <a:spLocks noChangeArrowheads="1"/>
            </p:cNvSpPr>
            <p:nvPr/>
          </p:nvSpPr>
          <p:spPr bwMode="auto">
            <a:xfrm>
              <a:off x="2266950" y="4862513"/>
              <a:ext cx="4333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X</a:t>
              </a:r>
            </a:p>
          </p:txBody>
        </p:sp>
        <p:sp>
          <p:nvSpPr>
            <p:cNvPr id="75" name="Oval 113"/>
            <p:cNvSpPr>
              <a:spLocks noChangeArrowheads="1"/>
            </p:cNvSpPr>
            <p:nvPr/>
          </p:nvSpPr>
          <p:spPr bwMode="auto">
            <a:xfrm>
              <a:off x="3851275" y="5013325"/>
              <a:ext cx="144463" cy="144463"/>
            </a:xfrm>
            <a:prstGeom prst="ellips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" name="Text Box 127"/>
            <p:cNvSpPr txBox="1">
              <a:spLocks noChangeArrowheads="1"/>
            </p:cNvSpPr>
            <p:nvPr/>
          </p:nvSpPr>
          <p:spPr bwMode="auto">
            <a:xfrm>
              <a:off x="4498975" y="4868863"/>
              <a:ext cx="4333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X</a:t>
              </a:r>
            </a:p>
          </p:txBody>
        </p:sp>
        <p:sp>
          <p:nvSpPr>
            <p:cNvPr id="90" name="Line 129"/>
            <p:cNvSpPr>
              <a:spLocks noChangeShapeType="1"/>
            </p:cNvSpPr>
            <p:nvPr/>
          </p:nvSpPr>
          <p:spPr bwMode="auto">
            <a:xfrm>
              <a:off x="4643438" y="4868863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722938" y="4510088"/>
            <a:ext cx="2665412" cy="1368088"/>
            <a:chOff x="5722938" y="4510088"/>
            <a:chExt cx="2665412" cy="1368088"/>
          </a:xfrm>
        </p:grpSpPr>
        <p:sp>
          <p:nvSpPr>
            <p:cNvPr id="62" name="Rectangle 100"/>
            <p:cNvSpPr>
              <a:spLocks noChangeArrowheads="1"/>
            </p:cNvSpPr>
            <p:nvPr/>
          </p:nvSpPr>
          <p:spPr bwMode="auto">
            <a:xfrm>
              <a:off x="6735763" y="4510088"/>
              <a:ext cx="719137" cy="1223962"/>
            </a:xfrm>
            <a:prstGeom prst="rect">
              <a:avLst/>
            </a:prstGeom>
            <a:noFill/>
            <a:ln w="349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3" name="Line 101"/>
            <p:cNvSpPr>
              <a:spLocks noChangeShapeType="1"/>
            </p:cNvSpPr>
            <p:nvPr/>
          </p:nvSpPr>
          <p:spPr bwMode="auto">
            <a:xfrm>
              <a:off x="7454900" y="5086350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" name="Line 102"/>
            <p:cNvSpPr>
              <a:spLocks noChangeShapeType="1"/>
            </p:cNvSpPr>
            <p:nvPr/>
          </p:nvSpPr>
          <p:spPr bwMode="auto">
            <a:xfrm>
              <a:off x="6084888" y="5086350"/>
              <a:ext cx="50323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5" name="Text Box 103"/>
            <p:cNvSpPr txBox="1">
              <a:spLocks noChangeArrowheads="1"/>
            </p:cNvSpPr>
            <p:nvPr/>
          </p:nvSpPr>
          <p:spPr bwMode="auto">
            <a:xfrm>
              <a:off x="7954963" y="4862513"/>
              <a:ext cx="43338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>
                <a:latin typeface="Arial" charset="0"/>
                <a:ea typeface="宋体" charset="-122"/>
              </a:endParaRPr>
            </a:p>
          </p:txBody>
        </p:sp>
        <p:sp>
          <p:nvSpPr>
            <p:cNvPr id="76" name="Oval 114"/>
            <p:cNvSpPr>
              <a:spLocks noChangeArrowheads="1"/>
            </p:cNvSpPr>
            <p:nvPr/>
          </p:nvSpPr>
          <p:spPr bwMode="auto">
            <a:xfrm>
              <a:off x="6588125" y="5013325"/>
              <a:ext cx="144463" cy="144463"/>
            </a:xfrm>
            <a:prstGeom prst="ellips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9" name="Text Box 128"/>
            <p:cNvSpPr txBox="1">
              <a:spLocks noChangeArrowheads="1"/>
            </p:cNvSpPr>
            <p:nvPr/>
          </p:nvSpPr>
          <p:spPr bwMode="auto">
            <a:xfrm>
              <a:off x="5722938" y="4868863"/>
              <a:ext cx="4333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X</a:t>
              </a:r>
            </a:p>
          </p:txBody>
        </p:sp>
        <p:sp>
          <p:nvSpPr>
            <p:cNvPr id="91" name="Line 130"/>
            <p:cNvSpPr>
              <a:spLocks noChangeShapeType="1"/>
            </p:cNvSpPr>
            <p:nvPr/>
          </p:nvSpPr>
          <p:spPr bwMode="auto">
            <a:xfrm>
              <a:off x="5867400" y="486886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5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Logic Symbols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6296018" y="3979331"/>
            <a:ext cx="2451100" cy="2045990"/>
            <a:chOff x="6296018" y="3979331"/>
            <a:chExt cx="2451100" cy="2045990"/>
          </a:xfrm>
        </p:grpSpPr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6296018" y="3979331"/>
              <a:ext cx="2451100" cy="1223963"/>
              <a:chOff x="1518" y="1570"/>
              <a:chExt cx="1544" cy="771"/>
            </a:xfrm>
            <a:noFill/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grp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2605" y="1752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2" name="Text Box 41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43" name="Text Box 42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2789" y="1611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7162793" y="4123794"/>
              <a:ext cx="50323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" charset="0"/>
                  <a:ea typeface="宋体" charset="-122"/>
                  <a:cs typeface="Arial" charset="0"/>
                </a:rPr>
                <a:t>=1</a:t>
              </a: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7881931" y="4196819"/>
              <a:ext cx="144462" cy="144462"/>
            </a:xfrm>
            <a:prstGeom prst="ellips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6512712" y="5563656"/>
                  <a:ext cx="21564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/>
                          </a:rPr>
                          <m:t>⊙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712" y="5563656"/>
                  <a:ext cx="215642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/>
          <p:cNvGrpSpPr/>
          <p:nvPr/>
        </p:nvGrpSpPr>
        <p:grpSpPr>
          <a:xfrm>
            <a:off x="2620956" y="4106331"/>
            <a:ext cx="2483483" cy="1918990"/>
            <a:chOff x="2620956" y="4106331"/>
            <a:chExt cx="2483483" cy="1918990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620956" y="4106331"/>
              <a:ext cx="2451100" cy="1223963"/>
              <a:chOff x="1518" y="1570"/>
              <a:chExt cx="1544" cy="771"/>
            </a:xfrm>
            <a:noFill/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grp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517" y="1752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2789" y="1611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416293" y="4177769"/>
              <a:ext cx="50323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" charset="0"/>
                  <a:ea typeface="宋体" charset="-122"/>
                  <a:cs typeface="Arial" charset="0"/>
                </a:rPr>
                <a:t>=1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2948015" y="5563656"/>
                  <a:ext cx="21564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015" y="5563656"/>
                  <a:ext cx="215642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/>
          <p:cNvGrpSpPr/>
          <p:nvPr/>
        </p:nvGrpSpPr>
        <p:grpSpPr>
          <a:xfrm>
            <a:off x="6222993" y="1812394"/>
            <a:ext cx="2608267" cy="1825306"/>
            <a:chOff x="6222993" y="1812394"/>
            <a:chExt cx="2608267" cy="182530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222993" y="1812394"/>
              <a:ext cx="2608267" cy="1223962"/>
              <a:chOff x="1518" y="1570"/>
              <a:chExt cx="1643" cy="771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no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2616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2888" y="1611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7086593" y="1956856"/>
              <a:ext cx="5032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" charset="0"/>
                  <a:ea typeface="宋体" charset="-122"/>
                  <a:cs typeface="Arial" charset="0"/>
                </a:rPr>
                <a:t>+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807318" y="2029881"/>
              <a:ext cx="144463" cy="144463"/>
            </a:xfrm>
            <a:prstGeom prst="ellips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881962" y="3176035"/>
                  <a:ext cx="16178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962" y="3176035"/>
                  <a:ext cx="161781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/>
          <p:cNvGrpSpPr/>
          <p:nvPr/>
        </p:nvGrpSpPr>
        <p:grpSpPr>
          <a:xfrm>
            <a:off x="2551106" y="1818744"/>
            <a:ext cx="2573341" cy="1818955"/>
            <a:chOff x="2551106" y="1818744"/>
            <a:chExt cx="2573341" cy="181895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551106" y="1818744"/>
              <a:ext cx="2573341" cy="1223962"/>
              <a:chOff x="1518" y="1570"/>
              <a:chExt cx="1621" cy="771"/>
            </a:xfrm>
            <a:noFill/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064" y="1570"/>
                <a:ext cx="453" cy="771"/>
              </a:xfrm>
              <a:prstGeom prst="rect">
                <a:avLst/>
              </a:prstGeom>
              <a:grpFill/>
              <a:ln w="349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594" y="1752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747" y="1752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1747" y="2160"/>
                <a:ext cx="317" cy="0"/>
              </a:xfrm>
              <a:prstGeom prst="line">
                <a:avLst/>
              </a:prstGeom>
              <a:grpFill/>
              <a:ln w="349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518" y="1616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X</a:t>
                </a: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1518" y="2024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  <a:ea typeface="宋体" charset="-122"/>
                  </a:rPr>
                  <a:t>Y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2866" y="1633"/>
                <a:ext cx="27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49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Arial" charset="0"/>
                    <a:ea typeface="宋体" charset="-122"/>
                  </a:rPr>
                  <a:t>Z</a:t>
                </a: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87731" y="1890181"/>
              <a:ext cx="5032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" charset="0"/>
                  <a:ea typeface="宋体" charset="-122"/>
                  <a:cs typeface="Arial" charset="0"/>
                </a:rPr>
                <a:t>&amp;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135431" y="2034644"/>
              <a:ext cx="144462" cy="144462"/>
            </a:xfrm>
            <a:prstGeom prst="ellips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3150912" y="3176034"/>
                  <a:ext cx="1244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𝑋𝑌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912" y="3176034"/>
                  <a:ext cx="124425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24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Fixed Function </a:t>
            </a:r>
            <a:r>
              <a:rPr lang="en-US" altLang="zh-CN" dirty="0" smtClean="0"/>
              <a:t>Logic* </a:t>
            </a:r>
            <a:br>
              <a:rPr lang="en-US" altLang="zh-CN" dirty="0" smtClean="0"/>
            </a:br>
            <a:r>
              <a:rPr lang="zh-CN" altLang="en-US" sz="2800" dirty="0" smtClean="0"/>
              <a:t>固定</a:t>
            </a:r>
            <a:r>
              <a:rPr lang="zh-CN" altLang="en-US" sz="2800" dirty="0"/>
              <a:t>功能</a:t>
            </a:r>
            <a:r>
              <a:rPr lang="zh-CN" altLang="en-US" sz="2800" dirty="0" smtClean="0"/>
              <a:t>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major fixed function logic families are </a:t>
            </a:r>
            <a:r>
              <a:rPr lang="en-US" altLang="zh-CN" dirty="0" smtClean="0"/>
              <a:t>TTL </a:t>
            </a:r>
            <a:r>
              <a:rPr lang="zh-CN" altLang="en-US" dirty="0" smtClean="0"/>
              <a:t>（</a:t>
            </a:r>
            <a:r>
              <a:rPr lang="zh-CN" altLang="en-US" dirty="0"/>
              <a:t>双极型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and CMOS</a:t>
            </a:r>
            <a:r>
              <a:rPr lang="zh-CN" altLang="en-US" dirty="0"/>
              <a:t>（互补金属氧化物半导体）</a:t>
            </a:r>
            <a:r>
              <a:rPr lang="en-US" altLang="zh-CN" dirty="0" smtClean="0"/>
              <a:t>. </a:t>
            </a:r>
            <a:r>
              <a:rPr lang="en-US" altLang="zh-CN" dirty="0"/>
              <a:t>A third technology is </a:t>
            </a:r>
            <a:r>
              <a:rPr lang="en-US" altLang="zh-CN" dirty="0" err="1" smtClean="0"/>
              <a:t>BiCMOS</a:t>
            </a:r>
            <a:r>
              <a:rPr lang="zh-CN" altLang="en-US" dirty="0"/>
              <a:t>（双</a:t>
            </a:r>
            <a:r>
              <a:rPr lang="en-US" altLang="zh-CN" dirty="0"/>
              <a:t>CMOS</a:t>
            </a:r>
            <a:r>
              <a:rPr lang="zh-CN" altLang="en-US" dirty="0"/>
              <a:t>）</a:t>
            </a:r>
            <a:r>
              <a:rPr lang="en-US" altLang="zh-CN" dirty="0" smtClean="0"/>
              <a:t>, </a:t>
            </a:r>
            <a:r>
              <a:rPr lang="en-US" altLang="zh-CN" dirty="0"/>
              <a:t>which combines the first two. Packaging for fixed function logic is shown. 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348356" y="4903801"/>
            <a:ext cx="14011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DIP </a:t>
            </a:r>
            <a:r>
              <a:rPr lang="en-US" altLang="zh-CN" dirty="0" smtClean="0">
                <a:ea typeface="宋体" charset="-122"/>
              </a:rPr>
              <a:t>package</a:t>
            </a:r>
          </a:p>
          <a:p>
            <a:r>
              <a:rPr lang="zh-CN" altLang="en-US" dirty="0" smtClean="0">
                <a:ea typeface="宋体" charset="-122"/>
              </a:rPr>
              <a:t>双引线封装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93703" y="4913869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SOIC </a:t>
            </a:r>
            <a:r>
              <a:rPr lang="en-US" altLang="zh-CN" dirty="0" smtClean="0">
                <a:ea typeface="宋体" charset="-122"/>
              </a:rPr>
              <a:t>package</a:t>
            </a:r>
          </a:p>
          <a:p>
            <a:r>
              <a:rPr lang="zh-CN" altLang="en-US" dirty="0" smtClean="0">
                <a:ea typeface="宋体" charset="-122"/>
              </a:rPr>
              <a:t>小轮廓集成电路封装</a:t>
            </a:r>
            <a:endParaRPr lang="zh-CN" altLang="en-US" dirty="0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35" y="4367972"/>
            <a:ext cx="6464300" cy="217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7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 Function </a:t>
            </a:r>
            <a:r>
              <a:rPr lang="en-US" altLang="zh-CN" dirty="0" smtClean="0"/>
              <a:t>Logic*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95" y="1865934"/>
            <a:ext cx="8472767" cy="438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14178" y="2903537"/>
            <a:ext cx="2609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00: 4 NAND gates</a:t>
            </a:r>
          </a:p>
          <a:p>
            <a:r>
              <a:rPr lang="en-US" altLang="zh-CN" sz="2400" dirty="0" smtClean="0"/>
              <a:t>02: 4 NOR gates</a:t>
            </a:r>
          </a:p>
          <a:p>
            <a:r>
              <a:rPr lang="en-US" altLang="zh-CN" sz="2400" dirty="0" smtClean="0"/>
              <a:t>04: 16 INVERTERs</a:t>
            </a:r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69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Inverter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反相器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也称</a:t>
            </a:r>
            <a:r>
              <a:rPr lang="zh-CN" altLang="en-US" sz="2800" dirty="0"/>
              <a:t>非门</a:t>
            </a:r>
            <a:r>
              <a:rPr lang="en-US" altLang="zh-CN" sz="2800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对象 3"/>
          <p:cNvGraphicFramePr>
            <a:graphicFrameLocks noChangeAspect="1"/>
          </p:cNvGraphicFramePr>
          <p:nvPr>
            <p:extLst/>
          </p:nvPr>
        </p:nvGraphicFramePr>
        <p:xfrm>
          <a:off x="3865998" y="2166733"/>
          <a:ext cx="4737273" cy="342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Visio" r:id="rId4" imgW="3124836" imgH="2262043" progId="Visio.Drawing.11">
                  <p:embed/>
                </p:oleObj>
              </mc:Choice>
              <mc:Fallback>
                <p:oleObj name="Visio" r:id="rId4" imgW="3124836" imgH="2262043" progId="Visio.Drawing.11">
                  <p:embed/>
                  <p:pic>
                    <p:nvPicPr>
                      <p:cNvPr id="1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998" y="2166733"/>
                        <a:ext cx="4737273" cy="3429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6144102" y="2404723"/>
            <a:ext cx="655399" cy="974421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6841392" y="321792"/>
            <a:ext cx="3847722" cy="1661547"/>
          </a:xfrm>
          <a:prstGeom prst="wedgeRoundRectCallout">
            <a:avLst>
              <a:gd name="adj1" fmla="val -53241"/>
              <a:gd name="adj2" fmla="val 83787"/>
              <a:gd name="adj3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200" dirty="0">
                <a:ea typeface="宋体" charset="-122"/>
              </a:rPr>
              <a:t>The negation and polarity indicators.</a:t>
            </a:r>
          </a:p>
          <a:p>
            <a:r>
              <a:rPr lang="zh-CN" altLang="en-US" sz="2800" dirty="0">
                <a:ea typeface="宋体" charset="-122"/>
              </a:rPr>
              <a:t>否定和极性指示</a:t>
            </a: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5220299" y="4349016"/>
            <a:ext cx="655399" cy="974421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2808748" y="3227113"/>
            <a:ext cx="1847657" cy="1079957"/>
          </a:xfrm>
          <a:prstGeom prst="wedgeRoundRectCallout">
            <a:avLst>
              <a:gd name="adj1" fmla="val 71263"/>
              <a:gd name="adj2" fmla="val -83771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dirty="0">
                <a:ea typeface="宋体" charset="-122"/>
              </a:rPr>
              <a:t>Active high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6841392" y="3227114"/>
            <a:ext cx="1847657" cy="1079957"/>
          </a:xfrm>
          <a:prstGeom prst="wedgeRoundRectCallout">
            <a:avLst>
              <a:gd name="adj1" fmla="val -64289"/>
              <a:gd name="adj2" fmla="val -77416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dirty="0" smtClean="0">
                <a:ea typeface="宋体" charset="-122"/>
              </a:rPr>
              <a:t>Active low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6980864" y="5234553"/>
            <a:ext cx="1847657" cy="1079957"/>
          </a:xfrm>
          <a:prstGeom prst="wedgeRoundRectCallout">
            <a:avLst>
              <a:gd name="adj1" fmla="val -65936"/>
              <a:gd name="adj2" fmla="val -77903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dirty="0">
                <a:ea typeface="宋体" charset="-122"/>
              </a:rPr>
              <a:t>Active high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2888911" y="5234553"/>
            <a:ext cx="1847657" cy="1079957"/>
          </a:xfrm>
          <a:prstGeom prst="wedgeRoundRectCallout">
            <a:avLst>
              <a:gd name="adj1" fmla="val 67030"/>
              <a:gd name="adj2" fmla="val -79093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dirty="0" smtClean="0">
                <a:ea typeface="宋体" charset="-122"/>
              </a:rPr>
              <a:t>Active low</a:t>
            </a:r>
            <a:endParaRPr lang="zh-CN" altLang="en-US" sz="28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7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Fixed Function Logic*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34" y="2080682"/>
            <a:ext cx="8933600" cy="462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893858" y="1399365"/>
            <a:ext cx="5100918" cy="1326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Logic symbols show the gates and associated pin numbers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91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 Function </a:t>
            </a:r>
            <a:r>
              <a:rPr lang="en-US" altLang="zh-CN" dirty="0" smtClean="0"/>
              <a:t>Logic*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3430589" cy="3541714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charset="-122"/>
              </a:rPr>
              <a:t>Data sheets include  limits and conditions set by the </a:t>
            </a:r>
            <a:r>
              <a:rPr lang="en-US" altLang="zh-CN" sz="2800" dirty="0" smtClean="0">
                <a:ea typeface="宋体" charset="-122"/>
              </a:rPr>
              <a:t>manufacturer .</a:t>
            </a:r>
          </a:p>
          <a:p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59906"/>
              </p:ext>
            </p:extLst>
          </p:nvPr>
        </p:nvGraphicFramePr>
        <p:xfrm>
          <a:off x="4754371" y="2249486"/>
          <a:ext cx="7437629" cy="372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CorelDRAW" r:id="rId4" imgW="2671973" imgH="1338519" progId="CorelDRAW.Graphic.13">
                  <p:embed/>
                </p:oleObj>
              </mc:Choice>
              <mc:Fallback>
                <p:oleObj name="CorelDRAW" r:id="rId4" imgW="2671973" imgH="1338519" progId="CorelDRAW.Graphic.1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371" y="2249486"/>
                        <a:ext cx="7437629" cy="372586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AAGIGNH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33" y="2799406"/>
            <a:ext cx="5241572" cy="378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5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Fixed Function Logic*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pPr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605213" y="2370646"/>
            <a:ext cx="4464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SN74ALS00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4546067" y="3140087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231870" y="3123152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841470" y="3123152"/>
            <a:ext cx="7905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3948627" y="3293553"/>
            <a:ext cx="83343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292305" y="3293552"/>
            <a:ext cx="1650472" cy="10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4380427" y="3358641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083733" y="3293553"/>
            <a:ext cx="271619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Comic Sans MS" pitchFamily="66" charset="0"/>
                <a:ea typeface="宋体" charset="-122"/>
              </a:rPr>
              <a:t>生产者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Comic Sans MS" pitchFamily="66" charset="0"/>
                <a:ea typeface="宋体" charset="-122"/>
              </a:rPr>
              <a:t>德州仪器公司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653227" y="4806441"/>
            <a:ext cx="5449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Comic Sans MS" pitchFamily="66" charset="0"/>
                <a:ea typeface="宋体" charset="-122"/>
              </a:rPr>
              <a:t>54--- </a:t>
            </a:r>
            <a:r>
              <a:rPr lang="zh-CN" altLang="en-US" sz="2400" dirty="0">
                <a:latin typeface="Comic Sans MS" pitchFamily="66" charset="0"/>
                <a:ea typeface="宋体" charset="-122"/>
              </a:rPr>
              <a:t>军用温度范围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(-55℃~125</a:t>
            </a:r>
            <a:r>
              <a:rPr lang="en-US" altLang="zh-CN" sz="2400" dirty="0">
                <a:ea typeface="宋体" charset="-122"/>
              </a:rPr>
              <a:t>℃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Comic Sans MS" pitchFamily="66" charset="0"/>
                <a:ea typeface="宋体" charset="-122"/>
              </a:rPr>
              <a:t>74--- </a:t>
            </a:r>
            <a:r>
              <a:rPr lang="zh-CN" altLang="en-US" sz="2400" dirty="0">
                <a:latin typeface="Comic Sans MS" pitchFamily="66" charset="0"/>
                <a:ea typeface="宋体" charset="-122"/>
              </a:rPr>
              <a:t>商用温度范围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(0</a:t>
            </a:r>
            <a:r>
              <a:rPr lang="en-US" altLang="zh-CN" sz="2400" dirty="0">
                <a:ea typeface="宋体" charset="-122"/>
              </a:rPr>
              <a:t>℃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~70</a:t>
            </a:r>
            <a:r>
              <a:rPr lang="en-US" altLang="zh-CN" sz="2400" dirty="0">
                <a:ea typeface="宋体" charset="-122"/>
              </a:rPr>
              <a:t>℃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)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597232" y="2969324"/>
            <a:ext cx="43407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zh-CN" altLang="en-US" sz="2800" dirty="0">
                <a:ea typeface="宋体" charset="-122"/>
              </a:rPr>
              <a:t>低功耗（</a:t>
            </a:r>
            <a:r>
              <a:rPr lang="en-US" altLang="zh-CN" sz="2800" dirty="0">
                <a:ea typeface="宋体" charset="-122"/>
              </a:rPr>
              <a:t>L</a:t>
            </a:r>
            <a:r>
              <a:rPr lang="zh-CN" altLang="en-US" sz="2800" dirty="0">
                <a:ea typeface="宋体" charset="-122"/>
              </a:rPr>
              <a:t>）</a:t>
            </a:r>
          </a:p>
          <a:p>
            <a:pPr lvl="1"/>
            <a:r>
              <a:rPr lang="zh-CN" altLang="en-US" sz="2800" dirty="0">
                <a:ea typeface="宋体" charset="-122"/>
              </a:rPr>
              <a:t>高速（</a:t>
            </a:r>
            <a:r>
              <a:rPr lang="en-US" altLang="zh-CN" sz="2800" dirty="0">
                <a:ea typeface="宋体" charset="-122"/>
              </a:rPr>
              <a:t>H</a:t>
            </a:r>
            <a:r>
              <a:rPr lang="zh-CN" altLang="en-US" sz="2800" dirty="0">
                <a:ea typeface="宋体" charset="-122"/>
              </a:rPr>
              <a:t>）</a:t>
            </a:r>
          </a:p>
          <a:p>
            <a:pPr lvl="1"/>
            <a:r>
              <a:rPr lang="zh-CN" altLang="en-US" sz="2800" dirty="0">
                <a:ea typeface="宋体" charset="-122"/>
              </a:rPr>
              <a:t>低功耗肖特基</a:t>
            </a:r>
            <a:r>
              <a:rPr lang="en-US" altLang="zh-CN" sz="2800" dirty="0">
                <a:ea typeface="宋体" charset="-122"/>
              </a:rPr>
              <a:t> (LS)</a:t>
            </a:r>
          </a:p>
          <a:p>
            <a:pPr lvl="1"/>
            <a:r>
              <a:rPr lang="zh-CN" altLang="en-US" sz="2800" dirty="0">
                <a:ea typeface="宋体" charset="-122"/>
              </a:rPr>
              <a:t>肖特基</a:t>
            </a:r>
            <a:r>
              <a:rPr lang="en-US" altLang="zh-CN" sz="2800" dirty="0">
                <a:ea typeface="宋体" charset="-122"/>
              </a:rPr>
              <a:t> (S)</a:t>
            </a:r>
          </a:p>
          <a:p>
            <a:pPr lvl="1"/>
            <a:r>
              <a:rPr lang="zh-CN" altLang="en-US" sz="2800" dirty="0">
                <a:ea typeface="宋体" charset="-122"/>
              </a:rPr>
              <a:t>先进低功耗肖特基</a:t>
            </a:r>
            <a:r>
              <a:rPr lang="en-US" altLang="zh-CN" sz="2800" dirty="0">
                <a:ea typeface="宋体" charset="-122"/>
              </a:rPr>
              <a:t> (ALS)</a:t>
            </a:r>
          </a:p>
          <a:p>
            <a:pPr lvl="1"/>
            <a:r>
              <a:rPr lang="zh-CN" altLang="en-US" sz="2800" dirty="0">
                <a:ea typeface="宋体" charset="-122"/>
              </a:rPr>
              <a:t>先进肖特基</a:t>
            </a:r>
            <a:r>
              <a:rPr lang="en-US" altLang="zh-CN" sz="2800" dirty="0">
                <a:ea typeface="宋体" charset="-122"/>
              </a:rPr>
              <a:t> (AS)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7462566" y="1450445"/>
            <a:ext cx="3815034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ea typeface="宋体" charset="-122"/>
              </a:rPr>
              <a:t>商用先进低功耗肖特基“与非”门集成电路</a:t>
            </a:r>
          </a:p>
        </p:txBody>
      </p:sp>
    </p:spTree>
    <p:extLst>
      <p:ext uri="{BB962C8B-B14F-4D97-AF65-F5344CB8AC3E}">
        <p14:creationId xmlns:p14="http://schemas.microsoft.com/office/powerpoint/2010/main" val="27235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Precautions for </a:t>
            </a:r>
            <a:r>
              <a:rPr lang="en-US" altLang="zh-CN" dirty="0" smtClean="0"/>
              <a:t>CMOS*</a:t>
            </a:r>
            <a:br>
              <a:rPr lang="en-US" altLang="zh-CN" dirty="0" smtClean="0"/>
            </a:br>
            <a:r>
              <a:rPr lang="en-US" altLang="zh-CN" sz="2800" dirty="0" smtClean="0"/>
              <a:t>(Page 85)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CMOS</a:t>
            </a:r>
            <a:r>
              <a:rPr lang="zh-CN" altLang="en-US" dirty="0"/>
              <a:t>逻辑芯片对静电非常敏感，如果操作不当，</a:t>
            </a:r>
            <a:r>
              <a:rPr lang="en-US" altLang="zh-CN" dirty="0"/>
              <a:t>CMOS</a:t>
            </a:r>
            <a:r>
              <a:rPr lang="zh-CN" altLang="en-US" dirty="0"/>
              <a:t>会由于静电放电（</a:t>
            </a:r>
            <a:r>
              <a:rPr lang="en-US" altLang="zh-CN" dirty="0"/>
              <a:t>ESD</a:t>
            </a:r>
            <a:r>
              <a:rPr lang="zh-CN" altLang="en-US" dirty="0"/>
              <a:t>）而损坏，如下为注意事项：</a:t>
            </a:r>
          </a:p>
          <a:p>
            <a:pPr lvl="1"/>
            <a:r>
              <a:rPr lang="zh-CN" altLang="en-US" dirty="0"/>
              <a:t>保存和安放在导电泡沫上</a:t>
            </a:r>
          </a:p>
          <a:p>
            <a:pPr lvl="1"/>
            <a:r>
              <a:rPr lang="zh-CN" altLang="en-US" dirty="0"/>
              <a:t>把仪器和地连接上</a:t>
            </a:r>
          </a:p>
          <a:p>
            <a:pPr lvl="1"/>
            <a:r>
              <a:rPr lang="zh-CN" altLang="en-US" dirty="0"/>
              <a:t>手腕串联一个大电阻和地连接</a:t>
            </a:r>
          </a:p>
          <a:p>
            <a:pPr lvl="1"/>
            <a:r>
              <a:rPr lang="zh-CN" altLang="en-US" dirty="0"/>
              <a:t>在电源没有关上时，不要把芯片拔掉</a:t>
            </a:r>
          </a:p>
          <a:p>
            <a:pPr lvl="1"/>
            <a:r>
              <a:rPr lang="zh-CN" altLang="en-US" dirty="0" smtClean="0"/>
              <a:t>电源</a:t>
            </a:r>
            <a:r>
              <a:rPr lang="zh-CN" altLang="en-US" dirty="0"/>
              <a:t>关上时，不要加信号电压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inverter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09507"/>
              </p:ext>
            </p:extLst>
          </p:nvPr>
        </p:nvGraphicFramePr>
        <p:xfrm>
          <a:off x="2031987" y="2613550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CorelDRAW" r:id="rId4" imgW="3290811" imgH="213627" progId="CorelDRAW.Graphic.12">
                  <p:embed/>
                </p:oleObj>
              </mc:Choice>
              <mc:Fallback>
                <p:oleObj name="CorelDRAW" r:id="rId4" imgW="3290811" imgH="213627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987" y="2613550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61480"/>
              </p:ext>
            </p:extLst>
          </p:nvPr>
        </p:nvGraphicFramePr>
        <p:xfrm>
          <a:off x="2031987" y="3072337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CorelDRAW" r:id="rId6" imgW="3290811" imgH="213627" progId="CorelDRAW.Graphic.12">
                  <p:embed/>
                </p:oleObj>
              </mc:Choice>
              <mc:Fallback>
                <p:oleObj name="CorelDRAW" r:id="rId6" imgW="3290811" imgH="213627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987" y="3072337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30841" y="1989662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Example waveforms: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27187" y="24722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27187" y="30056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346187" y="3589862"/>
            <a:ext cx="95588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A group of inverters can be used to form the 1’s complement of a binary number: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76515"/>
              </p:ext>
            </p:extLst>
          </p:nvPr>
        </p:nvGraphicFramePr>
        <p:xfrm>
          <a:off x="4411111" y="4798475"/>
          <a:ext cx="4564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" name="CorelDRAW" r:id="rId8" imgW="2270920" imgH="630083" progId="CorelDRAW.Graphic.13">
                  <p:embed/>
                </p:oleObj>
              </mc:Choice>
              <mc:Fallback>
                <p:oleObj name="CorelDRAW" r:id="rId8" imgW="2270920" imgH="63008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111" y="4798475"/>
                        <a:ext cx="4564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987499" y="4233325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宋体" charset="-122"/>
              </a:rPr>
              <a:t>Binary number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68286" y="4471450"/>
            <a:ext cx="430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1       0        0       0       1       1        0       1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668286" y="5955763"/>
            <a:ext cx="4306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0       1        1       1       0       0        1       0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62102"/>
              </p:ext>
            </p:extLst>
          </p:nvPr>
        </p:nvGraphicFramePr>
        <p:xfrm>
          <a:off x="6904630" y="966263"/>
          <a:ext cx="4390132" cy="31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" name="Visio" r:id="rId10" imgW="3124733" imgH="2262161" progId="Visio.Drawing.11">
                  <p:embed/>
                </p:oleObj>
              </mc:Choice>
              <mc:Fallback>
                <p:oleObj name="Visio" r:id="rId10" imgW="3124733" imgH="226216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630" y="966263"/>
                        <a:ext cx="4390132" cy="31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2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AND Gate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与门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168855" cy="354171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An </a:t>
            </a:r>
            <a:r>
              <a:rPr lang="en-US" altLang="zh-CN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CN" sz="3200" dirty="0" smtClean="0"/>
              <a:t> gate produces a HIGH output only when all of the inputs are HIGH.</a:t>
            </a:r>
          </a:p>
          <a:p>
            <a:r>
              <a:rPr lang="en-US" altLang="zh-CN" sz="3200" dirty="0" smtClean="0"/>
              <a:t>The </a:t>
            </a:r>
            <a:r>
              <a:rPr lang="en-US" altLang="zh-CN" sz="3200" b="1" u="sng" dirty="0"/>
              <a:t>AND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operation</a:t>
            </a:r>
            <a:r>
              <a:rPr lang="en-US" altLang="zh-CN" sz="3200" dirty="0"/>
              <a:t>: 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en-US" altLang="zh-CN" sz="2400" dirty="0" smtClean="0"/>
              <a:t>X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A·B    X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AB    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X=A*B    X=A</a:t>
            </a:r>
            <a:r>
              <a:rPr lang="en-US" altLang="zh-CN" sz="2400" dirty="0"/>
              <a:t>∧B</a:t>
            </a:r>
          </a:p>
          <a:p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Truth table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20923"/>
              </p:ext>
            </p:extLst>
          </p:nvPr>
        </p:nvGraphicFramePr>
        <p:xfrm>
          <a:off x="6976753" y="2958235"/>
          <a:ext cx="3905511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Input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Output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X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AND Gate 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24022"/>
              </p:ext>
            </p:extLst>
          </p:nvPr>
        </p:nvGraphicFramePr>
        <p:xfrm>
          <a:off x="2485060" y="1898142"/>
          <a:ext cx="4350306" cy="473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Visio" r:id="rId4" imgW="3214996" imgH="3500229" progId="Visio.Drawing.11">
                  <p:embed/>
                </p:oleObj>
              </mc:Choice>
              <mc:Fallback>
                <p:oleObj name="Visio" r:id="rId4" imgW="3214996" imgH="3500229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060" y="1898142"/>
                        <a:ext cx="4350306" cy="473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7221531" y="2970873"/>
            <a:ext cx="3932338" cy="1295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Tow or more inputs.</a:t>
            </a:r>
          </a:p>
          <a:p>
            <a:r>
              <a:rPr lang="en-US" altLang="zh-CN" sz="3200" dirty="0" smtClean="0">
                <a:ea typeface="宋体" charset="-122"/>
              </a:rPr>
              <a:t>One single output.</a:t>
            </a:r>
            <a:endParaRPr lang="zh-CN" altLang="en-US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6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AND Gate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218262" y="2513011"/>
            <a:ext cx="7493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4213750" y="2513011"/>
            <a:ext cx="67151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6192304" y="2513011"/>
            <a:ext cx="43021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27662" y="1854198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Example waveforms: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303862" y="238759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03862" y="353059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303862" y="292099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67113"/>
              </p:ext>
            </p:extLst>
          </p:nvPr>
        </p:nvGraphicFramePr>
        <p:xfrm>
          <a:off x="1684862" y="2463798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CorelDRAW" r:id="rId3" imgW="3079122" imgH="461345" progId="CorelDRAW.Graphic.13">
                  <p:embed/>
                </p:oleObj>
              </mc:Choice>
              <mc:Fallback>
                <p:oleObj name="CorelDRAW" r:id="rId3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62" y="2463798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31600"/>
              </p:ext>
            </p:extLst>
          </p:nvPr>
        </p:nvGraphicFramePr>
        <p:xfrm>
          <a:off x="1684862" y="3548061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CorelDRAW" r:id="rId5" imgW="3079122" imgH="201900" progId="CorelDRAW.Graphic.13">
                  <p:embed/>
                </p:oleObj>
              </mc:Choice>
              <mc:Fallback>
                <p:oleObj name="CorelDRAW" r:id="rId5" imgW="3079122" imgH="2019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62" y="3548061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36530"/>
              </p:ext>
            </p:extLst>
          </p:nvPr>
        </p:nvGraphicFramePr>
        <p:xfrm>
          <a:off x="6988444" y="936565"/>
          <a:ext cx="4287567" cy="466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name="Visio" r:id="rId7" imgW="3214681" imgH="3500517" progId="Visio.Drawing.11">
                  <p:embed/>
                </p:oleObj>
              </mc:Choice>
              <mc:Fallback>
                <p:oleObj name="Visio" r:id="rId7" imgW="3214681" imgH="3500517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444" y="936565"/>
                        <a:ext cx="4287567" cy="466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13235" y="4509974"/>
            <a:ext cx="9104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An 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CN" sz="2800" dirty="0"/>
              <a:t> gate produces a HIGH output only when all of the inputs are HIGH.</a:t>
            </a:r>
          </a:p>
        </p:txBody>
      </p:sp>
    </p:spTree>
    <p:extLst>
      <p:ext uri="{BB962C8B-B14F-4D97-AF65-F5344CB8AC3E}">
        <p14:creationId xmlns:p14="http://schemas.microsoft.com/office/powerpoint/2010/main" val="14700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AND 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b="1" dirty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 operation is used in computer programming as a 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selective mask</a:t>
            </a:r>
            <a:r>
              <a:rPr lang="en-US" altLang="zh-CN" dirty="0">
                <a:ea typeface="宋体" charset="-122"/>
              </a:rPr>
              <a:t>. If you want to retain certain bits of a binary number but reset the other bits to 0, you could set a mask with 1’s in the position of the retained bits. </a:t>
            </a:r>
          </a:p>
          <a:p>
            <a:r>
              <a:rPr lang="en-US" altLang="zh-CN" dirty="0">
                <a:ea typeface="宋体" charset="-122"/>
              </a:rPr>
              <a:t>Example: If the binary number 10100011 is </a:t>
            </a:r>
            <a:r>
              <a:rPr lang="en-US" altLang="zh-CN" dirty="0" err="1">
                <a:ea typeface="宋体" charset="-122"/>
              </a:rPr>
              <a:t>ANDed</a:t>
            </a:r>
            <a:r>
              <a:rPr lang="en-US" altLang="zh-CN" dirty="0">
                <a:ea typeface="宋体" charset="-122"/>
              </a:rPr>
              <a:t> with the mask 00001111, what is the result?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683183" y="5654674"/>
            <a:ext cx="1981200" cy="52322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00000011</a:t>
            </a:r>
          </a:p>
        </p:txBody>
      </p:sp>
    </p:spTree>
    <p:extLst>
      <p:ext uri="{BB962C8B-B14F-4D97-AF65-F5344CB8AC3E}">
        <p14:creationId xmlns:p14="http://schemas.microsoft.com/office/powerpoint/2010/main" val="29076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 Gate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或门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OR</a:t>
            </a:r>
            <a:r>
              <a:rPr lang="en-US" altLang="zh-CN" sz="3200" b="1" dirty="0">
                <a:ea typeface="宋体" charset="-122"/>
              </a:rPr>
              <a:t> gate</a:t>
            </a:r>
            <a:r>
              <a:rPr lang="en-US" altLang="zh-CN" sz="3200" dirty="0">
                <a:ea typeface="宋体" charset="-122"/>
              </a:rPr>
              <a:t> produces a HIGH output if any input is </a:t>
            </a:r>
            <a:r>
              <a:rPr lang="en-US" altLang="zh-CN" sz="3200" dirty="0" smtClean="0">
                <a:ea typeface="宋体" charset="-122"/>
              </a:rPr>
              <a:t>HIGH</a:t>
            </a:r>
            <a:r>
              <a:rPr lang="en-US" altLang="zh-CN" sz="3200" dirty="0">
                <a:ea typeface="宋体" charset="-122"/>
              </a:rPr>
              <a:t>.</a:t>
            </a: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b="1" u="sng" dirty="0"/>
              <a:t>OR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operation:</a:t>
            </a:r>
          </a:p>
          <a:p>
            <a:pPr lvl="1"/>
            <a:r>
              <a:rPr lang="en-US" altLang="zh-CN" sz="2800" dirty="0" smtClean="0"/>
              <a:t>X=A+B     X=A∨B</a:t>
            </a:r>
          </a:p>
          <a:p>
            <a:endParaRPr lang="en-US" altLang="zh-CN" sz="3200" dirty="0" smtClean="0"/>
          </a:p>
          <a:p>
            <a:pPr lvl="1"/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Truth table</a:t>
            </a:r>
          </a:p>
          <a:p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9/29/2021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06487"/>
              </p:ext>
            </p:extLst>
          </p:nvPr>
        </p:nvGraphicFramePr>
        <p:xfrm>
          <a:off x="6848739" y="3094036"/>
          <a:ext cx="3961098" cy="310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Input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Output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X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3121</TotalTime>
  <Words>1330</Words>
  <Application>Microsoft Office PowerPoint</Application>
  <PresentationFormat>宽屏</PresentationFormat>
  <Paragraphs>425</Paragraphs>
  <Slides>33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Cambria Math</vt:lpstr>
      <vt:lpstr>Comic Sans MS</vt:lpstr>
      <vt:lpstr>Franklin Gothic Book</vt:lpstr>
      <vt:lpstr>Franklin Gothic Heavy</vt:lpstr>
      <vt:lpstr>Times New Roman</vt:lpstr>
      <vt:lpstr>Trebuchet MS</vt:lpstr>
      <vt:lpstr>Circuit</vt:lpstr>
      <vt:lpstr>Visio</vt:lpstr>
      <vt:lpstr>CorelDRAW</vt:lpstr>
      <vt:lpstr>Chapter 3 Logic Gates</vt:lpstr>
      <vt:lpstr>The Inverter  反相器 (也称非门)</vt:lpstr>
      <vt:lpstr>The Inverter  反相器 (也称非门)</vt:lpstr>
      <vt:lpstr>The inverter</vt:lpstr>
      <vt:lpstr>The AND Gate   与门</vt:lpstr>
      <vt:lpstr>The AND Gate  </vt:lpstr>
      <vt:lpstr>The AND Gate</vt:lpstr>
      <vt:lpstr>The AND Gate</vt:lpstr>
      <vt:lpstr>The OR Gate   或门</vt:lpstr>
      <vt:lpstr>The OR Gate   或门</vt:lpstr>
      <vt:lpstr>The OR Gate</vt:lpstr>
      <vt:lpstr>The OR Gate</vt:lpstr>
      <vt:lpstr>The NAND Gate  与非门</vt:lpstr>
      <vt:lpstr>The NAND Gate  与非门</vt:lpstr>
      <vt:lpstr>The NAND Gate</vt:lpstr>
      <vt:lpstr>The NAND Gate</vt:lpstr>
      <vt:lpstr>The NOR Gate  或非门</vt:lpstr>
      <vt:lpstr>The NOR Gate</vt:lpstr>
      <vt:lpstr>The NOR Gate</vt:lpstr>
      <vt:lpstr>PowerPoint 演示文稿</vt:lpstr>
      <vt:lpstr>The XOR Gate  异或门(EX-OR)</vt:lpstr>
      <vt:lpstr>The XOR Gate</vt:lpstr>
      <vt:lpstr>The XnOR Gate  同或门(EX-NOR)</vt:lpstr>
      <vt:lpstr>The XNOR Gate </vt:lpstr>
      <vt:lpstr>IEEE Logic Symbols</vt:lpstr>
      <vt:lpstr>IEEE Logic Symbols</vt:lpstr>
      <vt:lpstr>IEEE Logic Symbols</vt:lpstr>
      <vt:lpstr>Fixed Function Logic*  固定功能逻辑</vt:lpstr>
      <vt:lpstr>Fixed Function Logic*</vt:lpstr>
      <vt:lpstr>Fixed Function Logic*</vt:lpstr>
      <vt:lpstr>Fixed Function Logic*</vt:lpstr>
      <vt:lpstr>Fixed Function Logic*</vt:lpstr>
      <vt:lpstr>Handling Precautions for CMOS* (Page 85)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marige</cp:lastModifiedBy>
  <cp:revision>134</cp:revision>
  <dcterms:created xsi:type="dcterms:W3CDTF">2014-08-26T23:43:54Z</dcterms:created>
  <dcterms:modified xsi:type="dcterms:W3CDTF">2021-09-29T00:49:11Z</dcterms:modified>
</cp:coreProperties>
</file>