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8"/>
  </p:notesMasterIdLst>
  <p:sldIdLst>
    <p:sldId id="256" r:id="rId2"/>
    <p:sldId id="263" r:id="rId3"/>
    <p:sldId id="262"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1" autoAdjust="0"/>
    <p:restoredTop sz="79558" autoAdjust="0"/>
  </p:normalViewPr>
  <p:slideViewPr>
    <p:cSldViewPr snapToGrid="0">
      <p:cViewPr varScale="1">
        <p:scale>
          <a:sx n="60" d="100"/>
          <a:sy n="60" d="100"/>
        </p:scale>
        <p:origin x="423"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image" Target="../media/image27.emf"/><Relationship Id="rId4" Type="http://schemas.openxmlformats.org/officeDocument/2006/relationships/image" Target="../media/image28.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image" Target="../media/image2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image" Target="../media/image3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10.emf"/><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image" Target="../media/image23.emf"/><Relationship Id="rId4" Type="http://schemas.openxmlformats.org/officeDocument/2006/relationships/image" Target="../media/image2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15729F-046A-43B1-89B7-FB1B1CB1077D}" type="datetimeFigureOut">
              <a:rPr lang="zh-CN" altLang="en-US" smtClean="0"/>
              <a:t>2021/10/26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1E199D-55EA-494A-A9FC-1B0509E1256C}" type="slidenum">
              <a:rPr lang="zh-CN" altLang="en-US" smtClean="0"/>
              <a:t>‹#›</a:t>
            </a:fld>
            <a:endParaRPr lang="zh-CN" altLang="en-US"/>
          </a:p>
        </p:txBody>
      </p:sp>
    </p:spTree>
    <p:extLst>
      <p:ext uri="{BB962C8B-B14F-4D97-AF65-F5344CB8AC3E}">
        <p14:creationId xmlns:p14="http://schemas.microsoft.com/office/powerpoint/2010/main" val="946239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E199D-55EA-494A-A9FC-1B0509E1256C}" type="slidenum">
              <a:rPr lang="zh-CN" altLang="en-US" smtClean="0"/>
              <a:t>1</a:t>
            </a:fld>
            <a:endParaRPr lang="zh-CN" altLang="en-US"/>
          </a:p>
        </p:txBody>
      </p:sp>
    </p:spTree>
    <p:extLst>
      <p:ext uri="{BB962C8B-B14F-4D97-AF65-F5344CB8AC3E}">
        <p14:creationId xmlns:p14="http://schemas.microsoft.com/office/powerpoint/2010/main" val="1493598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E199D-55EA-494A-A9FC-1B0509E1256C}" type="slidenum">
              <a:rPr lang="zh-CN" altLang="en-US" smtClean="0"/>
              <a:t>3</a:t>
            </a:fld>
            <a:endParaRPr lang="zh-CN" altLang="en-US"/>
          </a:p>
        </p:txBody>
      </p:sp>
    </p:spTree>
    <p:extLst>
      <p:ext uri="{BB962C8B-B14F-4D97-AF65-F5344CB8AC3E}">
        <p14:creationId xmlns:p14="http://schemas.microsoft.com/office/powerpoint/2010/main" val="3393400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E199D-55EA-494A-A9FC-1B0509E1256C}" type="slidenum">
              <a:rPr lang="zh-CN" altLang="en-US" smtClean="0"/>
              <a:t>4</a:t>
            </a:fld>
            <a:endParaRPr lang="zh-CN" altLang="en-US"/>
          </a:p>
        </p:txBody>
      </p:sp>
    </p:spTree>
    <p:extLst>
      <p:ext uri="{BB962C8B-B14F-4D97-AF65-F5344CB8AC3E}">
        <p14:creationId xmlns:p14="http://schemas.microsoft.com/office/powerpoint/2010/main" val="996495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E199D-55EA-494A-A9FC-1B0509E1256C}" type="slidenum">
              <a:rPr lang="zh-CN" altLang="en-US" smtClean="0"/>
              <a:t>5</a:t>
            </a:fld>
            <a:endParaRPr lang="zh-CN" altLang="en-US"/>
          </a:p>
        </p:txBody>
      </p:sp>
    </p:spTree>
    <p:extLst>
      <p:ext uri="{BB962C8B-B14F-4D97-AF65-F5344CB8AC3E}">
        <p14:creationId xmlns:p14="http://schemas.microsoft.com/office/powerpoint/2010/main" val="2485154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E199D-55EA-494A-A9FC-1B0509E1256C}" type="slidenum">
              <a:rPr lang="zh-CN" altLang="en-US" smtClean="0"/>
              <a:t>11</a:t>
            </a:fld>
            <a:endParaRPr lang="zh-CN" altLang="en-US"/>
          </a:p>
        </p:txBody>
      </p:sp>
    </p:spTree>
    <p:extLst>
      <p:ext uri="{BB962C8B-B14F-4D97-AF65-F5344CB8AC3E}">
        <p14:creationId xmlns:p14="http://schemas.microsoft.com/office/powerpoint/2010/main" val="2849031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29F75C-4884-4BFB-8207-78A7B818742C}" type="slidenum">
              <a:rPr lang="zh-CN" altLang="en-US" smtClean="0"/>
              <a:t>18</a:t>
            </a:fld>
            <a:endParaRPr lang="zh-CN" altLang="en-US"/>
          </a:p>
        </p:txBody>
      </p:sp>
    </p:spTree>
    <p:extLst>
      <p:ext uri="{BB962C8B-B14F-4D97-AF65-F5344CB8AC3E}">
        <p14:creationId xmlns:p14="http://schemas.microsoft.com/office/powerpoint/2010/main" val="2840188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endParaRPr lang="zh-CN" altLang="en-US" dirty="0"/>
          </a:p>
        </p:txBody>
      </p:sp>
      <p:sp>
        <p:nvSpPr>
          <p:cNvPr id="4" name="灯片编号占位符 3"/>
          <p:cNvSpPr>
            <a:spLocks noGrp="1"/>
          </p:cNvSpPr>
          <p:nvPr>
            <p:ph type="sldNum" sz="quarter" idx="10"/>
          </p:nvPr>
        </p:nvSpPr>
        <p:spPr/>
        <p:txBody>
          <a:bodyPr/>
          <a:lstStyle/>
          <a:p>
            <a:fld id="{FC29F75C-4884-4BFB-8207-78A7B818742C}" type="slidenum">
              <a:rPr lang="zh-CN" altLang="en-US" smtClean="0"/>
              <a:t>21</a:t>
            </a:fld>
            <a:endParaRPr lang="zh-CN" altLang="en-US"/>
          </a:p>
        </p:txBody>
      </p:sp>
    </p:spTree>
    <p:extLst>
      <p:ext uri="{BB962C8B-B14F-4D97-AF65-F5344CB8AC3E}">
        <p14:creationId xmlns:p14="http://schemas.microsoft.com/office/powerpoint/2010/main" val="1699799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29F75C-4884-4BFB-8207-78A7B818742C}" type="slidenum">
              <a:rPr lang="zh-CN" altLang="en-US" smtClean="0"/>
              <a:t>23</a:t>
            </a:fld>
            <a:endParaRPr lang="zh-CN" altLang="en-US"/>
          </a:p>
        </p:txBody>
      </p:sp>
    </p:spTree>
    <p:extLst>
      <p:ext uri="{BB962C8B-B14F-4D97-AF65-F5344CB8AC3E}">
        <p14:creationId xmlns:p14="http://schemas.microsoft.com/office/powerpoint/2010/main" val="8096463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E199D-55EA-494A-A9FC-1B0509E1256C}" type="slidenum">
              <a:rPr lang="zh-CN" altLang="en-US" smtClean="0"/>
              <a:t>25</a:t>
            </a:fld>
            <a:endParaRPr lang="zh-CN" altLang="en-US"/>
          </a:p>
        </p:txBody>
      </p:sp>
    </p:spTree>
    <p:extLst>
      <p:ext uri="{BB962C8B-B14F-4D97-AF65-F5344CB8AC3E}">
        <p14:creationId xmlns:p14="http://schemas.microsoft.com/office/powerpoint/2010/main" val="7935107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atin typeface="+mj-lt"/>
                <a:ea typeface="+mj-ea"/>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4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FB60D76-311F-4F95-A253-429A6CF16A3B}" type="datetime1">
              <a:rPr lang="en-US" altLang="zh-CN" smtClean="0"/>
              <a:t>10/26/2021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zh-CN" altLang="en-US" smtClean="0"/>
              <a:t>计算机学院</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02F2F3-B24B-4C1D-B27B-295B609D09B5}" type="datetime1">
              <a:rPr lang="en-US" altLang="zh-CN" smtClean="0"/>
              <a:t>10/26/2021</a:t>
            </a:fld>
            <a:endParaRPr lang="en-US" dirty="0"/>
          </a:p>
        </p:txBody>
      </p:sp>
      <p:sp>
        <p:nvSpPr>
          <p:cNvPr id="6" name="Footer Placeholder 5"/>
          <p:cNvSpPr>
            <a:spLocks noGrp="1"/>
          </p:cNvSpPr>
          <p:nvPr>
            <p:ph type="ftr" sz="quarter" idx="11"/>
          </p:nvPr>
        </p:nvSpPr>
        <p:spPr/>
        <p:txBody>
          <a:bodyPr/>
          <a:lstStyle/>
          <a:p>
            <a:r>
              <a:rPr lang="zh-CN" altLang="en-US" smtClean="0"/>
              <a:t>计算机学院</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E9D4C4-D6A7-4AD6-BF74-C9963FFDF4D7}" type="datetime1">
              <a:rPr lang="en-US" altLang="zh-CN" smtClean="0"/>
              <a:t>10/26/2021</a:t>
            </a:fld>
            <a:endParaRPr lang="en-US" dirty="0"/>
          </a:p>
        </p:txBody>
      </p:sp>
      <p:sp>
        <p:nvSpPr>
          <p:cNvPr id="6" name="Footer Placeholder 5"/>
          <p:cNvSpPr>
            <a:spLocks noGrp="1"/>
          </p:cNvSpPr>
          <p:nvPr>
            <p:ph type="ftr" sz="quarter" idx="11"/>
          </p:nvPr>
        </p:nvSpPr>
        <p:spPr/>
        <p:txBody>
          <a:bodyPr/>
          <a:lstStyle/>
          <a:p>
            <a:r>
              <a:rPr lang="zh-CN" altLang="en-US" smtClean="0"/>
              <a:t>计算机学院</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C93E4C-4267-48C5-9665-D883C1A83A66}" type="datetime1">
              <a:rPr lang="en-US" altLang="zh-CN" smtClean="0"/>
              <a:t>10/26/2021</a:t>
            </a:fld>
            <a:endParaRPr lang="en-US" dirty="0"/>
          </a:p>
        </p:txBody>
      </p:sp>
      <p:sp>
        <p:nvSpPr>
          <p:cNvPr id="6" name="Footer Placeholder 5"/>
          <p:cNvSpPr>
            <a:spLocks noGrp="1"/>
          </p:cNvSpPr>
          <p:nvPr>
            <p:ph type="ftr" sz="quarter" idx="11"/>
          </p:nvPr>
        </p:nvSpPr>
        <p:spPr/>
        <p:txBody>
          <a:bodyPr/>
          <a:lstStyle/>
          <a:p>
            <a:r>
              <a:rPr lang="zh-CN" altLang="en-US" smtClean="0"/>
              <a:t>计算机学院</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D5464E-73C9-4B6B-8A25-9DEB56BB0F55}" type="datetime1">
              <a:rPr lang="en-US" altLang="zh-CN" smtClean="0"/>
              <a:t>10/26/2021</a:t>
            </a:fld>
            <a:endParaRPr lang="en-US" dirty="0"/>
          </a:p>
        </p:txBody>
      </p:sp>
      <p:sp>
        <p:nvSpPr>
          <p:cNvPr id="6" name="Footer Placeholder 5"/>
          <p:cNvSpPr>
            <a:spLocks noGrp="1"/>
          </p:cNvSpPr>
          <p:nvPr>
            <p:ph type="ftr" sz="quarter" idx="11"/>
          </p:nvPr>
        </p:nvSpPr>
        <p:spPr/>
        <p:txBody>
          <a:bodyPr/>
          <a:lstStyle/>
          <a:p>
            <a:r>
              <a:rPr lang="zh-CN" altLang="en-US" smtClean="0"/>
              <a:t>计算机学院</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7C04A4FE-747F-49E4-A56E-CBF14F823D8F}" type="datetime1">
              <a:rPr lang="en-US" altLang="zh-CN" smtClean="0"/>
              <a:t>10/26/2021</a:t>
            </a:fld>
            <a:endParaRPr lang="en-US" dirty="0"/>
          </a:p>
        </p:txBody>
      </p:sp>
      <p:sp>
        <p:nvSpPr>
          <p:cNvPr id="4" name="Footer Placeholder 3"/>
          <p:cNvSpPr>
            <a:spLocks noGrp="1"/>
          </p:cNvSpPr>
          <p:nvPr>
            <p:ph type="ftr" sz="quarter" idx="11"/>
          </p:nvPr>
        </p:nvSpPr>
        <p:spPr/>
        <p:txBody>
          <a:bodyPr/>
          <a:lstStyle/>
          <a:p>
            <a:r>
              <a:rPr lang="zh-CN" altLang="en-US" smtClean="0"/>
              <a:t>计算机学院</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1300C8A-B8E9-4A4C-A735-785219E0FA98}" type="datetime1">
              <a:rPr lang="en-US" altLang="zh-CN" smtClean="0"/>
              <a:t>10/26/2021</a:t>
            </a:fld>
            <a:endParaRPr lang="en-US" dirty="0"/>
          </a:p>
        </p:txBody>
      </p:sp>
      <p:sp>
        <p:nvSpPr>
          <p:cNvPr id="4" name="Footer Placeholder 3"/>
          <p:cNvSpPr>
            <a:spLocks noGrp="1"/>
          </p:cNvSpPr>
          <p:nvPr>
            <p:ph type="ftr" sz="quarter" idx="11"/>
          </p:nvPr>
        </p:nvSpPr>
        <p:spPr/>
        <p:txBody>
          <a:bodyPr/>
          <a:lstStyle/>
          <a:p>
            <a:r>
              <a:rPr lang="zh-CN" altLang="en-US" smtClean="0"/>
              <a:t>计算机学院</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1E0A00-5CEA-4540-810E-433129F12784}" type="datetime1">
              <a:rPr lang="en-US" altLang="zh-CN" smtClean="0"/>
              <a:t>10/26/2021</a:t>
            </a:fld>
            <a:endParaRPr lang="en-US" dirty="0"/>
          </a:p>
        </p:txBody>
      </p:sp>
      <p:sp>
        <p:nvSpPr>
          <p:cNvPr id="5" name="Footer Placeholder 4"/>
          <p:cNvSpPr>
            <a:spLocks noGrp="1"/>
          </p:cNvSpPr>
          <p:nvPr>
            <p:ph type="ftr" sz="quarter" idx="11"/>
          </p:nvPr>
        </p:nvSpPr>
        <p:spPr/>
        <p:txBody>
          <a:bodyPr/>
          <a:lstStyle/>
          <a:p>
            <a:r>
              <a:rPr lang="zh-CN" altLang="en-US" smtClean="0"/>
              <a:t>计算机学院</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198410-2B1A-4AFE-B909-79BC3F861632}" type="datetime1">
              <a:rPr lang="en-US" altLang="zh-CN" smtClean="0"/>
              <a:t>10/26/2021</a:t>
            </a:fld>
            <a:endParaRPr lang="en-US" dirty="0"/>
          </a:p>
        </p:txBody>
      </p:sp>
      <p:sp>
        <p:nvSpPr>
          <p:cNvPr id="5" name="Footer Placeholder 4"/>
          <p:cNvSpPr>
            <a:spLocks noGrp="1"/>
          </p:cNvSpPr>
          <p:nvPr>
            <p:ph type="ftr" sz="quarter" idx="11"/>
          </p:nvPr>
        </p:nvSpPr>
        <p:spPr/>
        <p:txBody>
          <a:bodyPr/>
          <a:lstStyle/>
          <a:p>
            <a:r>
              <a:rPr lang="zh-CN" altLang="en-US" smtClean="0"/>
              <a:t>计算机学院</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400"/>
            </a:lvl3pPr>
            <a:lvl4pPr>
              <a:defRPr sz="2400"/>
            </a:lvl4pPr>
            <a:lvl5pPr>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8DC71BAB-43ED-4362-8F1C-E2E3ED31FC9F}" type="datetime1">
              <a:rPr lang="en-US" altLang="zh-CN" smtClean="0"/>
              <a:t>10/26/2021</a:t>
            </a:fld>
            <a:endParaRPr lang="en-US" dirty="0"/>
          </a:p>
        </p:txBody>
      </p:sp>
      <p:sp>
        <p:nvSpPr>
          <p:cNvPr id="5" name="Footer Placeholder 4"/>
          <p:cNvSpPr>
            <a:spLocks noGrp="1"/>
          </p:cNvSpPr>
          <p:nvPr>
            <p:ph type="ftr" sz="quarter" idx="11"/>
          </p:nvPr>
        </p:nvSpPr>
        <p:spPr/>
        <p:txBody>
          <a:bodyPr/>
          <a:lstStyle/>
          <a:p>
            <a:r>
              <a:rPr lang="zh-CN" altLang="en-US" smtClean="0"/>
              <a:t>计算机学院</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dirty="0"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6C6C9AE6-F88F-4F51-A4BF-434A65FC6991}" type="datetime1">
              <a:rPr lang="en-US" altLang="zh-CN" smtClean="0"/>
              <a:t>10/26/2021</a:t>
            </a:fld>
            <a:endParaRPr lang="en-US" dirty="0"/>
          </a:p>
        </p:txBody>
      </p:sp>
      <p:sp>
        <p:nvSpPr>
          <p:cNvPr id="5" name="Footer Placeholder 4"/>
          <p:cNvSpPr>
            <a:spLocks noGrp="1"/>
          </p:cNvSpPr>
          <p:nvPr>
            <p:ph type="ftr" sz="quarter" idx="11"/>
          </p:nvPr>
        </p:nvSpPr>
        <p:spPr/>
        <p:txBody>
          <a:bodyPr/>
          <a:lstStyle/>
          <a:p>
            <a:r>
              <a:rPr lang="zh-CN" altLang="en-US" smtClean="0"/>
              <a:t>计算机学院</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6823553-20B2-47A8-A2D9-B2FBBD925E7F}" type="datetime1">
              <a:rPr lang="en-US" altLang="zh-CN" smtClean="0"/>
              <a:t>10/26/2021</a:t>
            </a:fld>
            <a:endParaRPr lang="en-US" dirty="0"/>
          </a:p>
        </p:txBody>
      </p:sp>
      <p:sp>
        <p:nvSpPr>
          <p:cNvPr id="6" name="Footer Placeholder 5"/>
          <p:cNvSpPr>
            <a:spLocks noGrp="1"/>
          </p:cNvSpPr>
          <p:nvPr>
            <p:ph type="ftr" sz="quarter" idx="11"/>
          </p:nvPr>
        </p:nvSpPr>
        <p:spPr/>
        <p:txBody>
          <a:bodyPr/>
          <a:lstStyle/>
          <a:p>
            <a:r>
              <a:rPr lang="zh-CN" altLang="en-US" smtClean="0"/>
              <a:t>计算机学院</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8B665C-C9C8-4523-AD79-C5B022BAF5BB}" type="datetime1">
              <a:rPr lang="en-US" altLang="zh-CN" smtClean="0"/>
              <a:t>10/26/2021</a:t>
            </a:fld>
            <a:endParaRPr lang="en-US" dirty="0"/>
          </a:p>
        </p:txBody>
      </p:sp>
      <p:sp>
        <p:nvSpPr>
          <p:cNvPr id="8" name="Footer Placeholder 7"/>
          <p:cNvSpPr>
            <a:spLocks noGrp="1"/>
          </p:cNvSpPr>
          <p:nvPr>
            <p:ph type="ftr" sz="quarter" idx="11"/>
          </p:nvPr>
        </p:nvSpPr>
        <p:spPr/>
        <p:txBody>
          <a:bodyPr/>
          <a:lstStyle/>
          <a:p>
            <a:r>
              <a:rPr lang="zh-CN" altLang="en-US" smtClean="0"/>
              <a:t>计算机学院</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CD219A8-A8C5-4DB2-9CDE-46DB047CC4D6}" type="datetime1">
              <a:rPr lang="en-US" altLang="zh-CN" smtClean="0"/>
              <a:t>10/26/2021</a:t>
            </a:fld>
            <a:endParaRPr lang="en-US" dirty="0"/>
          </a:p>
        </p:txBody>
      </p:sp>
      <p:sp>
        <p:nvSpPr>
          <p:cNvPr id="4" name="Footer Placeholder 3"/>
          <p:cNvSpPr>
            <a:spLocks noGrp="1"/>
          </p:cNvSpPr>
          <p:nvPr>
            <p:ph type="ftr" sz="quarter" idx="11"/>
          </p:nvPr>
        </p:nvSpPr>
        <p:spPr/>
        <p:txBody>
          <a:bodyPr/>
          <a:lstStyle/>
          <a:p>
            <a:r>
              <a:rPr lang="zh-CN" altLang="en-US" smtClean="0"/>
              <a:t>计算机学院</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F00BF0-1A1C-41F7-A444-EA038BE8292C}" type="datetime1">
              <a:rPr lang="en-US" altLang="zh-CN" smtClean="0"/>
              <a:t>10/26/2021</a:t>
            </a:fld>
            <a:endParaRPr lang="en-US" dirty="0"/>
          </a:p>
        </p:txBody>
      </p:sp>
      <p:sp>
        <p:nvSpPr>
          <p:cNvPr id="3" name="Footer Placeholder 2"/>
          <p:cNvSpPr>
            <a:spLocks noGrp="1"/>
          </p:cNvSpPr>
          <p:nvPr>
            <p:ph type="ftr" sz="quarter" idx="11"/>
          </p:nvPr>
        </p:nvSpPr>
        <p:spPr/>
        <p:txBody>
          <a:bodyPr/>
          <a:lstStyle/>
          <a:p>
            <a:r>
              <a:rPr lang="zh-CN" altLang="en-US" smtClean="0"/>
              <a:t>计算机学院</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0E7FC9-1512-4DB7-B15B-FA3DE31B6E3F}" type="datetime1">
              <a:rPr lang="en-US" altLang="zh-CN" smtClean="0"/>
              <a:t>10/26/2021</a:t>
            </a:fld>
            <a:endParaRPr lang="en-US" dirty="0"/>
          </a:p>
        </p:txBody>
      </p:sp>
      <p:sp>
        <p:nvSpPr>
          <p:cNvPr id="6" name="Footer Placeholder 5"/>
          <p:cNvSpPr>
            <a:spLocks noGrp="1"/>
          </p:cNvSpPr>
          <p:nvPr>
            <p:ph type="ftr" sz="quarter" idx="11"/>
          </p:nvPr>
        </p:nvSpPr>
        <p:spPr/>
        <p:txBody>
          <a:bodyPr/>
          <a:lstStyle/>
          <a:p>
            <a:r>
              <a:rPr lang="zh-CN" altLang="en-US" smtClean="0"/>
              <a:t>计算机学院</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45247A-5093-4DE6-B356-08EA9897DA54}" type="datetime1">
              <a:rPr lang="en-US" altLang="zh-CN" smtClean="0"/>
              <a:t>10/26/2021</a:t>
            </a:fld>
            <a:endParaRPr lang="en-US" dirty="0"/>
          </a:p>
        </p:txBody>
      </p:sp>
      <p:sp>
        <p:nvSpPr>
          <p:cNvPr id="6" name="Footer Placeholder 5"/>
          <p:cNvSpPr>
            <a:spLocks noGrp="1"/>
          </p:cNvSpPr>
          <p:nvPr>
            <p:ph type="ftr" sz="quarter" idx="11"/>
          </p:nvPr>
        </p:nvSpPr>
        <p:spPr/>
        <p:txBody>
          <a:bodyPr/>
          <a:lstStyle/>
          <a:p>
            <a:r>
              <a:rPr lang="zh-CN" altLang="en-US" smtClean="0"/>
              <a:t>计算机学院</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5DEF160-F017-4547-A61E-A558FAD3B835}" type="datetime1">
              <a:rPr lang="en-US" altLang="zh-CN" smtClean="0"/>
              <a:t>10/26/2021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zh-CN" altLang="en-US" smtClean="0"/>
              <a:t>计算机学院</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image" Target="../media/image24.emf"/><Relationship Id="rId5" Type="http://schemas.openxmlformats.org/officeDocument/2006/relationships/oleObject" Target="../embeddings/oleObject23.bin"/><Relationship Id="rId10" Type="http://schemas.openxmlformats.org/officeDocument/2006/relationships/image" Target="../media/image26.emf"/><Relationship Id="rId4" Type="http://schemas.openxmlformats.org/officeDocument/2006/relationships/image" Target="../media/image23.emf"/><Relationship Id="rId9" Type="http://schemas.openxmlformats.org/officeDocument/2006/relationships/oleObject" Target="../embeddings/oleObject25.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vmlDrawing" Target="../drawings/vmlDrawing9.vml"/><Relationship Id="rId5" Type="http://schemas.openxmlformats.org/officeDocument/2006/relationships/image" Target="../media/image8.emf"/><Relationship Id="rId4" Type="http://schemas.openxmlformats.org/officeDocument/2006/relationships/oleObject" Target="../embeddings/oleObject26.bin"/></Relationships>
</file>

<file path=ppt/slides/_rels/slide12.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image" Target="../media/image23.emf"/><Relationship Id="rId5" Type="http://schemas.openxmlformats.org/officeDocument/2006/relationships/oleObject" Target="../embeddings/oleObject28.bin"/><Relationship Id="rId10" Type="http://schemas.openxmlformats.org/officeDocument/2006/relationships/image" Target="../media/image28.emf"/><Relationship Id="rId4" Type="http://schemas.openxmlformats.org/officeDocument/2006/relationships/image" Target="../media/image27.emf"/><Relationship Id="rId9" Type="http://schemas.openxmlformats.org/officeDocument/2006/relationships/oleObject" Target="../embeddings/oleObject30.bin"/></Relationships>
</file>

<file path=ppt/slides/_rels/slide13.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4.xml"/><Relationship Id="rId1" Type="http://schemas.openxmlformats.org/officeDocument/2006/relationships/vmlDrawing" Target="../drawings/vmlDrawing11.vml"/><Relationship Id="rId6" Type="http://schemas.openxmlformats.org/officeDocument/2006/relationships/image" Target="../media/image30.emf"/><Relationship Id="rId5" Type="http://schemas.openxmlformats.org/officeDocument/2006/relationships/oleObject" Target="../embeddings/oleObject32.bin"/><Relationship Id="rId4" Type="http://schemas.openxmlformats.org/officeDocument/2006/relationships/image" Target="../media/image29.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image" Target="../media/image3.emf"/></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vmlDrawing" Target="../drawings/vmlDrawing12.vml"/><Relationship Id="rId5" Type="http://schemas.openxmlformats.org/officeDocument/2006/relationships/image" Target="../media/image34.emf"/><Relationship Id="rId4" Type="http://schemas.openxmlformats.org/officeDocument/2006/relationships/oleObject" Target="../embeddings/oleObject34.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36.emf"/><Relationship Id="rId5" Type="http://schemas.openxmlformats.org/officeDocument/2006/relationships/oleObject" Target="../embeddings/oleObject36.bin"/><Relationship Id="rId4" Type="http://schemas.openxmlformats.org/officeDocument/2006/relationships/image" Target="../media/image35.e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6.png"/><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4.bin"/><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notesSlide" Target="../notesSlides/notesSlide3.xml"/><Relationship Id="rId7" Type="http://schemas.openxmlformats.org/officeDocument/2006/relationships/image" Target="../media/image7.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11" Type="http://schemas.openxmlformats.org/officeDocument/2006/relationships/image" Target="../media/image8.emf"/><Relationship Id="rId5" Type="http://schemas.openxmlformats.org/officeDocument/2006/relationships/image" Target="../media/image6.emf"/><Relationship Id="rId10" Type="http://schemas.openxmlformats.org/officeDocument/2006/relationships/oleObject" Target="../embeddings/oleObject7.bin"/><Relationship Id="rId4" Type="http://schemas.openxmlformats.org/officeDocument/2006/relationships/oleObject" Target="../embeddings/oleObject5.bin"/><Relationship Id="rId9"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8.bin"/></Relationships>
</file>

<file path=ppt/slides/_rels/slide6.xml.rels><?xml version="1.0" encoding="UTF-8" standalone="yes"?>
<Relationships xmlns="http://schemas.openxmlformats.org/package/2006/relationships"><Relationship Id="rId8" Type="http://schemas.openxmlformats.org/officeDocument/2006/relationships/image" Target="../media/image12.emf"/><Relationship Id="rId13" Type="http://schemas.openxmlformats.org/officeDocument/2006/relationships/oleObject" Target="../embeddings/oleObject14.bin"/><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14.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1.e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image" Target="../media/image13.emf"/><Relationship Id="rId4" Type="http://schemas.openxmlformats.org/officeDocument/2006/relationships/image" Target="../media/image10.emf"/><Relationship Id="rId9" Type="http://schemas.openxmlformats.org/officeDocument/2006/relationships/oleObject" Target="../embeddings/oleObject12.bin"/><Relationship Id="rId14" Type="http://schemas.openxmlformats.org/officeDocument/2006/relationships/image" Target="../media/image15.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image" Target="../media/image17.wmf"/><Relationship Id="rId5" Type="http://schemas.openxmlformats.org/officeDocument/2006/relationships/oleObject" Target="../embeddings/oleObject16.bin"/><Relationship Id="rId10" Type="http://schemas.openxmlformats.org/officeDocument/2006/relationships/image" Target="../media/image19.emf"/><Relationship Id="rId4" Type="http://schemas.openxmlformats.org/officeDocument/2006/relationships/image" Target="../media/image16.wmf"/><Relationship Id="rId9" Type="http://schemas.openxmlformats.org/officeDocument/2006/relationships/oleObject" Target="../embeddings/oleObject18.bin"/></Relationships>
</file>

<file path=ppt/slides/_rels/slide9.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image" Target="../media/image21.emf"/><Relationship Id="rId5" Type="http://schemas.openxmlformats.org/officeDocument/2006/relationships/oleObject" Target="../embeddings/oleObject20.bin"/><Relationship Id="rId4" Type="http://schemas.openxmlformats.org/officeDocument/2006/relationships/image" Target="../media/image2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Chapter 5</a:t>
            </a:r>
            <a:br>
              <a:rPr lang="en-US" altLang="zh-CN" dirty="0"/>
            </a:br>
            <a:r>
              <a:rPr lang="en-US" altLang="zh-CN" dirty="0"/>
              <a:t>Combinational </a:t>
            </a:r>
            <a:r>
              <a:rPr lang="en-US" altLang="zh-CN" dirty="0" smtClean="0"/>
              <a:t>Logic </a:t>
            </a:r>
            <a:r>
              <a:rPr lang="en-US" altLang="zh-CN" smtClean="0"/>
              <a:t>aNalysis</a:t>
            </a:r>
            <a:endParaRPr lang="zh-CN" altLang="en-US" dirty="0"/>
          </a:p>
        </p:txBody>
      </p:sp>
      <p:sp>
        <p:nvSpPr>
          <p:cNvPr id="3" name="副标题 2"/>
          <p:cNvSpPr>
            <a:spLocks noGrp="1"/>
          </p:cNvSpPr>
          <p:nvPr>
            <p:ph type="subTitle" idx="1"/>
          </p:nvPr>
        </p:nvSpPr>
        <p:spPr/>
        <p:txBody>
          <a:bodyPr/>
          <a:lstStyle/>
          <a:p>
            <a:r>
              <a:rPr lang="zh-CN" altLang="en-US" dirty="0"/>
              <a:t>组合逻辑分析</a:t>
            </a:r>
          </a:p>
          <a:p>
            <a:endParaRPr lang="zh-CN" altLang="en-US" dirty="0"/>
          </a:p>
        </p:txBody>
      </p:sp>
    </p:spTree>
    <p:extLst>
      <p:ext uri="{BB962C8B-B14F-4D97-AF65-F5344CB8AC3E}">
        <p14:creationId xmlns:p14="http://schemas.microsoft.com/office/powerpoint/2010/main" val="26136672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Bubble logic</a:t>
            </a:r>
            <a:endParaRPr lang="zh-CN" altLang="en-US" dirty="0"/>
          </a:p>
        </p:txBody>
      </p:sp>
      <p:sp>
        <p:nvSpPr>
          <p:cNvPr id="3" name="日期占位符 2"/>
          <p:cNvSpPr>
            <a:spLocks noGrp="1"/>
          </p:cNvSpPr>
          <p:nvPr>
            <p:ph type="dt" sz="half" idx="10"/>
          </p:nvPr>
        </p:nvSpPr>
        <p:spPr/>
        <p:txBody>
          <a:bodyPr/>
          <a:lstStyle/>
          <a:p>
            <a:fld id="{CCD219A8-A8C5-4DB2-9CDE-46DB047CC4D6}" type="datetime1">
              <a:rPr lang="en-US" altLang="zh-CN" smtClean="0"/>
              <a:t>10/26/2021</a:t>
            </a:fld>
            <a:endParaRPr lang="en-US" dirty="0"/>
          </a:p>
        </p:txBody>
      </p:sp>
      <p:sp>
        <p:nvSpPr>
          <p:cNvPr id="4" name="页脚占位符 3"/>
          <p:cNvSpPr>
            <a:spLocks noGrp="1"/>
          </p:cNvSpPr>
          <p:nvPr>
            <p:ph type="ftr" sz="quarter" idx="11"/>
          </p:nvPr>
        </p:nvSpPr>
        <p:spPr/>
        <p:txBody>
          <a:bodyPr/>
          <a:lstStyle/>
          <a:p>
            <a:r>
              <a:rPr lang="zh-CN" altLang="en-US" smtClean="0"/>
              <a:t>计算机学院</a:t>
            </a:r>
            <a:endParaRPr lang="en-US" dirty="0"/>
          </a:p>
        </p:txBody>
      </p:sp>
      <p:sp>
        <p:nvSpPr>
          <p:cNvPr id="5" name="灯片编号占位符 4"/>
          <p:cNvSpPr>
            <a:spLocks noGrp="1"/>
          </p:cNvSpPr>
          <p:nvPr>
            <p:ph type="sldNum" sz="quarter" idx="12"/>
          </p:nvPr>
        </p:nvSpPr>
        <p:spPr/>
        <p:txBody>
          <a:bodyPr/>
          <a:lstStyle/>
          <a:p>
            <a:fld id="{6D22F896-40B5-4ADD-8801-0D06FADFA095}" type="slidenum">
              <a:rPr lang="en-US" smtClean="0"/>
              <a:t>10</a:t>
            </a:fld>
            <a:endParaRPr lang="en-US" dirty="0"/>
          </a:p>
        </p:txBody>
      </p:sp>
      <p:graphicFrame>
        <p:nvGraphicFramePr>
          <p:cNvPr id="6" name="Object 5"/>
          <p:cNvGraphicFramePr>
            <a:graphicFrameLocks noChangeAspect="1"/>
          </p:cNvGraphicFramePr>
          <p:nvPr>
            <p:extLst/>
          </p:nvPr>
        </p:nvGraphicFramePr>
        <p:xfrm>
          <a:off x="3357563" y="2573337"/>
          <a:ext cx="1747837" cy="901700"/>
        </p:xfrm>
        <a:graphic>
          <a:graphicData uri="http://schemas.openxmlformats.org/presentationml/2006/ole">
            <mc:AlternateContent xmlns:mc="http://schemas.openxmlformats.org/markup-compatibility/2006">
              <mc:Choice xmlns:v="urn:schemas-microsoft-com:vml" Requires="v">
                <p:oleObj spid="_x0000_s13334" name="Visio" r:id="rId3" imgW="1747845" imgH="901883" progId="Visio.Drawing.11">
                  <p:embed/>
                </p:oleObj>
              </mc:Choice>
              <mc:Fallback>
                <p:oleObj name="Visio" r:id="rId3" imgW="1747845" imgH="901883" progId="Visio.Drawing.11">
                  <p:embed/>
                  <p:pic>
                    <p:nvPicPr>
                      <p:cNvPr id="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7563" y="2573337"/>
                        <a:ext cx="1747837" cy="90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6"/>
          <p:cNvGraphicFramePr>
            <a:graphicFrameLocks noChangeAspect="1"/>
          </p:cNvGraphicFramePr>
          <p:nvPr>
            <p:extLst/>
          </p:nvPr>
        </p:nvGraphicFramePr>
        <p:xfrm>
          <a:off x="6237288" y="2573337"/>
          <a:ext cx="1747837" cy="901700"/>
        </p:xfrm>
        <a:graphic>
          <a:graphicData uri="http://schemas.openxmlformats.org/presentationml/2006/ole">
            <mc:AlternateContent xmlns:mc="http://schemas.openxmlformats.org/markup-compatibility/2006">
              <mc:Choice xmlns:v="urn:schemas-microsoft-com:vml" Requires="v">
                <p:oleObj spid="_x0000_s13335" name="Visio" r:id="rId5" imgW="1747845" imgH="901883" progId="Visio.Drawing.11">
                  <p:embed/>
                </p:oleObj>
              </mc:Choice>
              <mc:Fallback>
                <p:oleObj name="Visio" r:id="rId5" imgW="1747845" imgH="901883" progId="Visio.Drawing.11">
                  <p:embed/>
                  <p:pic>
                    <p:nvPicPr>
                      <p:cNvPr id="7"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37288" y="2573337"/>
                        <a:ext cx="1747837" cy="90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8"/>
          <p:cNvGraphicFramePr>
            <a:graphicFrameLocks noChangeAspect="1"/>
          </p:cNvGraphicFramePr>
          <p:nvPr>
            <p:extLst/>
          </p:nvPr>
        </p:nvGraphicFramePr>
        <p:xfrm>
          <a:off x="3357563" y="4733925"/>
          <a:ext cx="1747837" cy="901700"/>
        </p:xfrm>
        <a:graphic>
          <a:graphicData uri="http://schemas.openxmlformats.org/presentationml/2006/ole">
            <mc:AlternateContent xmlns:mc="http://schemas.openxmlformats.org/markup-compatibility/2006">
              <mc:Choice xmlns:v="urn:schemas-microsoft-com:vml" Requires="v">
                <p:oleObj spid="_x0000_s13336" name="Visio" r:id="rId7" imgW="1747845" imgH="901883" progId="Visio.Drawing.11">
                  <p:embed/>
                </p:oleObj>
              </mc:Choice>
              <mc:Fallback>
                <p:oleObj name="Visio" r:id="rId7" imgW="1747845" imgH="901883" progId="Visio.Drawing.11">
                  <p:embed/>
                  <p:pic>
                    <p:nvPicPr>
                      <p:cNvPr id="8"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7563" y="4733925"/>
                        <a:ext cx="1747837" cy="90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9"/>
          <p:cNvGraphicFramePr>
            <a:graphicFrameLocks noChangeAspect="1"/>
          </p:cNvGraphicFramePr>
          <p:nvPr>
            <p:extLst/>
          </p:nvPr>
        </p:nvGraphicFramePr>
        <p:xfrm>
          <a:off x="6237288" y="4733925"/>
          <a:ext cx="1747837" cy="901700"/>
        </p:xfrm>
        <a:graphic>
          <a:graphicData uri="http://schemas.openxmlformats.org/presentationml/2006/ole">
            <mc:AlternateContent xmlns:mc="http://schemas.openxmlformats.org/markup-compatibility/2006">
              <mc:Choice xmlns:v="urn:schemas-microsoft-com:vml" Requires="v">
                <p:oleObj spid="_x0000_s13337" name="Visio" r:id="rId9" imgW="1747845" imgH="901883" progId="Visio.Drawing.11">
                  <p:embed/>
                </p:oleObj>
              </mc:Choice>
              <mc:Fallback>
                <p:oleObj name="Visio" r:id="rId9" imgW="1747845" imgH="901883" progId="Visio.Drawing.11">
                  <p:embed/>
                  <p:pic>
                    <p:nvPicPr>
                      <p:cNvPr id="9"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37288" y="4733925"/>
                        <a:ext cx="1747837" cy="90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AutoShape 10"/>
          <p:cNvSpPr>
            <a:spLocks noChangeArrowheads="1"/>
          </p:cNvSpPr>
          <p:nvPr/>
        </p:nvSpPr>
        <p:spPr bwMode="auto">
          <a:xfrm>
            <a:off x="5249863" y="2860675"/>
            <a:ext cx="863600" cy="288925"/>
          </a:xfrm>
          <a:prstGeom prst="leftRightArrow">
            <a:avLst>
              <a:gd name="adj1" fmla="val 50000"/>
              <a:gd name="adj2" fmla="val 5978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AutoShape 11"/>
          <p:cNvSpPr>
            <a:spLocks noChangeArrowheads="1"/>
          </p:cNvSpPr>
          <p:nvPr/>
        </p:nvSpPr>
        <p:spPr bwMode="auto">
          <a:xfrm>
            <a:off x="5249863" y="5021262"/>
            <a:ext cx="863600" cy="288925"/>
          </a:xfrm>
          <a:prstGeom prst="leftRightArrow">
            <a:avLst>
              <a:gd name="adj1" fmla="val 50000"/>
              <a:gd name="adj2" fmla="val 5978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935635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Bubble logic</a:t>
            </a:r>
            <a:endParaRPr lang="zh-CN" altLang="en-US" dirty="0"/>
          </a:p>
        </p:txBody>
      </p:sp>
      <p:sp>
        <p:nvSpPr>
          <p:cNvPr id="7" name="内容占位符 6"/>
          <p:cNvSpPr>
            <a:spLocks noGrp="1"/>
          </p:cNvSpPr>
          <p:nvPr>
            <p:ph sz="half" idx="1"/>
          </p:nvPr>
        </p:nvSpPr>
        <p:spPr/>
        <p:txBody>
          <a:bodyPr>
            <a:normAutofit/>
          </a:bodyPr>
          <a:lstStyle/>
          <a:p>
            <a:r>
              <a:rPr lang="en-US" altLang="zh-CN" sz="3200" dirty="0">
                <a:ea typeface="宋体" charset="-122"/>
              </a:rPr>
              <a:t>The logic is easy to read if you (mentally) cancel the two connected bubbles on a line. </a:t>
            </a:r>
          </a:p>
          <a:p>
            <a:endParaRPr lang="zh-CN" altLang="en-US" sz="3200" dirty="0"/>
          </a:p>
        </p:txBody>
      </p:sp>
      <p:sp>
        <p:nvSpPr>
          <p:cNvPr id="3" name="日期占位符 2"/>
          <p:cNvSpPr>
            <a:spLocks noGrp="1"/>
          </p:cNvSpPr>
          <p:nvPr>
            <p:ph type="dt" sz="half" idx="10"/>
          </p:nvPr>
        </p:nvSpPr>
        <p:spPr/>
        <p:txBody>
          <a:bodyPr/>
          <a:lstStyle/>
          <a:p>
            <a:fld id="{CCD219A8-A8C5-4DB2-9CDE-46DB047CC4D6}" type="datetime1">
              <a:rPr lang="en-US" altLang="zh-CN" smtClean="0"/>
              <a:t>10/26/2021</a:t>
            </a:fld>
            <a:endParaRPr lang="en-US" dirty="0"/>
          </a:p>
        </p:txBody>
      </p:sp>
      <p:sp>
        <p:nvSpPr>
          <p:cNvPr id="4" name="页脚占位符 3"/>
          <p:cNvSpPr>
            <a:spLocks noGrp="1"/>
          </p:cNvSpPr>
          <p:nvPr>
            <p:ph type="ftr" sz="quarter" idx="11"/>
          </p:nvPr>
        </p:nvSpPr>
        <p:spPr/>
        <p:txBody>
          <a:bodyPr/>
          <a:lstStyle/>
          <a:p>
            <a:r>
              <a:rPr lang="zh-CN" altLang="en-US" smtClean="0"/>
              <a:t>计算机学院</a:t>
            </a:r>
            <a:endParaRPr lang="en-US" dirty="0"/>
          </a:p>
        </p:txBody>
      </p:sp>
      <p:sp>
        <p:nvSpPr>
          <p:cNvPr id="5" name="灯片编号占位符 4"/>
          <p:cNvSpPr>
            <a:spLocks noGrp="1"/>
          </p:cNvSpPr>
          <p:nvPr>
            <p:ph type="sldNum" sz="quarter" idx="12"/>
          </p:nvPr>
        </p:nvSpPr>
        <p:spPr/>
        <p:txBody>
          <a:bodyPr/>
          <a:lstStyle/>
          <a:p>
            <a:fld id="{6D22F896-40B5-4ADD-8801-0D06FADFA095}" type="slidenum">
              <a:rPr lang="en-US" smtClean="0"/>
              <a:t>11</a:t>
            </a:fld>
            <a:endParaRPr lang="en-US" dirty="0"/>
          </a:p>
        </p:txBody>
      </p:sp>
      <p:graphicFrame>
        <p:nvGraphicFramePr>
          <p:cNvPr id="36" name="Object 14"/>
          <p:cNvGraphicFramePr>
            <a:graphicFrameLocks noChangeAspect="1"/>
          </p:cNvGraphicFramePr>
          <p:nvPr>
            <p:extLst/>
          </p:nvPr>
        </p:nvGraphicFramePr>
        <p:xfrm>
          <a:off x="7101840" y="2793365"/>
          <a:ext cx="3016250" cy="1304925"/>
        </p:xfrm>
        <a:graphic>
          <a:graphicData uri="http://schemas.openxmlformats.org/presentationml/2006/ole">
            <mc:AlternateContent xmlns:mc="http://schemas.openxmlformats.org/markup-compatibility/2006">
              <mc:Choice xmlns:v="urn:schemas-microsoft-com:vml" Requires="v">
                <p:oleObj spid="_x0000_s14343" name="CorelDRAW" r:id="rId4" imgW="1460152" imgH="631058" progId="CorelDRAW.Graphic.13">
                  <p:embed/>
                </p:oleObj>
              </mc:Choice>
              <mc:Fallback>
                <p:oleObj name="CorelDRAW" r:id="rId4" imgW="1460152" imgH="631058" progId="CorelDRAW.Graphic.13">
                  <p:embed/>
                  <p:pic>
                    <p:nvPicPr>
                      <p:cNvPr id="36"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01840" y="2793365"/>
                        <a:ext cx="3016250"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7" name="Group 15"/>
          <p:cNvGrpSpPr>
            <a:grpSpLocks/>
          </p:cNvGrpSpPr>
          <p:nvPr/>
        </p:nvGrpSpPr>
        <p:grpSpPr bwMode="auto">
          <a:xfrm>
            <a:off x="6797040" y="3047365"/>
            <a:ext cx="304800" cy="336550"/>
            <a:chOff x="624" y="2976"/>
            <a:chExt cx="192" cy="212"/>
          </a:xfrm>
        </p:grpSpPr>
        <p:sp>
          <p:nvSpPr>
            <p:cNvPr id="38" name="Text Box 16"/>
            <p:cNvSpPr txBox="1">
              <a:spLocks noChangeArrowheads="1"/>
            </p:cNvSpPr>
            <p:nvPr/>
          </p:nvSpPr>
          <p:spPr bwMode="auto">
            <a:xfrm>
              <a:off x="624" y="2976"/>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600" i="1">
                  <a:solidFill>
                    <a:srgbClr val="FF0000"/>
                  </a:solidFill>
                  <a:latin typeface="Arial" charset="0"/>
                  <a:ea typeface="宋体" charset="-122"/>
                </a:rPr>
                <a:t>C</a:t>
              </a:r>
            </a:p>
          </p:txBody>
        </p:sp>
        <p:sp>
          <p:nvSpPr>
            <p:cNvPr id="39" name="Line 17"/>
            <p:cNvSpPr>
              <a:spLocks noChangeShapeType="1"/>
            </p:cNvSpPr>
            <p:nvPr/>
          </p:nvSpPr>
          <p:spPr bwMode="auto">
            <a:xfrm>
              <a:off x="688" y="3016"/>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0" name="Group 18"/>
          <p:cNvGrpSpPr>
            <a:grpSpLocks/>
          </p:cNvGrpSpPr>
          <p:nvPr/>
        </p:nvGrpSpPr>
        <p:grpSpPr bwMode="auto">
          <a:xfrm>
            <a:off x="6797040" y="2717165"/>
            <a:ext cx="304800" cy="336550"/>
            <a:chOff x="624" y="2640"/>
            <a:chExt cx="192" cy="212"/>
          </a:xfrm>
        </p:grpSpPr>
        <p:sp>
          <p:nvSpPr>
            <p:cNvPr id="41" name="Text Box 19"/>
            <p:cNvSpPr txBox="1">
              <a:spLocks noChangeArrowheads="1"/>
            </p:cNvSpPr>
            <p:nvPr/>
          </p:nvSpPr>
          <p:spPr bwMode="auto">
            <a:xfrm>
              <a:off x="624" y="2640"/>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600" i="1">
                  <a:solidFill>
                    <a:srgbClr val="FF0000"/>
                  </a:solidFill>
                  <a:latin typeface="Arial" charset="0"/>
                  <a:ea typeface="宋体" charset="-122"/>
                </a:rPr>
                <a:t>A</a:t>
              </a:r>
            </a:p>
          </p:txBody>
        </p:sp>
        <p:sp>
          <p:nvSpPr>
            <p:cNvPr id="42" name="Line 20"/>
            <p:cNvSpPr>
              <a:spLocks noChangeShapeType="1"/>
            </p:cNvSpPr>
            <p:nvPr/>
          </p:nvSpPr>
          <p:spPr bwMode="auto">
            <a:xfrm>
              <a:off x="684" y="2673"/>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3" name="Text Box 21"/>
          <p:cNvSpPr txBox="1">
            <a:spLocks noChangeArrowheads="1"/>
          </p:cNvSpPr>
          <p:nvPr/>
        </p:nvSpPr>
        <p:spPr bwMode="auto">
          <a:xfrm>
            <a:off x="6797040" y="3834765"/>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600" i="1">
                <a:solidFill>
                  <a:srgbClr val="FF0000"/>
                </a:solidFill>
                <a:latin typeface="Arial" charset="0"/>
                <a:ea typeface="宋体" charset="-122"/>
              </a:rPr>
              <a:t>B</a:t>
            </a:r>
          </a:p>
        </p:txBody>
      </p:sp>
      <p:grpSp>
        <p:nvGrpSpPr>
          <p:cNvPr id="44" name="Group 22"/>
          <p:cNvGrpSpPr>
            <a:grpSpLocks/>
          </p:cNvGrpSpPr>
          <p:nvPr/>
        </p:nvGrpSpPr>
        <p:grpSpPr bwMode="auto">
          <a:xfrm>
            <a:off x="6797040" y="3479165"/>
            <a:ext cx="304800" cy="336550"/>
            <a:chOff x="624" y="2640"/>
            <a:chExt cx="192" cy="212"/>
          </a:xfrm>
        </p:grpSpPr>
        <p:sp>
          <p:nvSpPr>
            <p:cNvPr id="45" name="Text Box 23"/>
            <p:cNvSpPr txBox="1">
              <a:spLocks noChangeArrowheads="1"/>
            </p:cNvSpPr>
            <p:nvPr/>
          </p:nvSpPr>
          <p:spPr bwMode="auto">
            <a:xfrm>
              <a:off x="624" y="2640"/>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600" i="1">
                  <a:solidFill>
                    <a:srgbClr val="FF0000"/>
                  </a:solidFill>
                  <a:latin typeface="Arial" charset="0"/>
                  <a:ea typeface="宋体" charset="-122"/>
                </a:rPr>
                <a:t>A</a:t>
              </a:r>
            </a:p>
          </p:txBody>
        </p:sp>
        <p:sp>
          <p:nvSpPr>
            <p:cNvPr id="46" name="Line 24"/>
            <p:cNvSpPr>
              <a:spLocks noChangeShapeType="1"/>
            </p:cNvSpPr>
            <p:nvPr/>
          </p:nvSpPr>
          <p:spPr bwMode="auto">
            <a:xfrm>
              <a:off x="684" y="2673"/>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7" name="Group 25"/>
          <p:cNvGrpSpPr>
            <a:grpSpLocks/>
          </p:cNvGrpSpPr>
          <p:nvPr/>
        </p:nvGrpSpPr>
        <p:grpSpPr bwMode="auto">
          <a:xfrm>
            <a:off x="10257790" y="3104515"/>
            <a:ext cx="304800" cy="336550"/>
            <a:chOff x="624" y="2976"/>
            <a:chExt cx="192" cy="212"/>
          </a:xfrm>
        </p:grpSpPr>
        <p:sp>
          <p:nvSpPr>
            <p:cNvPr id="48" name="Text Box 26"/>
            <p:cNvSpPr txBox="1">
              <a:spLocks noChangeArrowheads="1"/>
            </p:cNvSpPr>
            <p:nvPr/>
          </p:nvSpPr>
          <p:spPr bwMode="auto">
            <a:xfrm>
              <a:off x="624" y="2976"/>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600" i="1">
                  <a:solidFill>
                    <a:srgbClr val="FF0000"/>
                  </a:solidFill>
                  <a:latin typeface="Arial" charset="0"/>
                  <a:ea typeface="宋体" charset="-122"/>
                </a:rPr>
                <a:t>C</a:t>
              </a:r>
            </a:p>
          </p:txBody>
        </p:sp>
        <p:sp>
          <p:nvSpPr>
            <p:cNvPr id="49" name="Line 27"/>
            <p:cNvSpPr>
              <a:spLocks noChangeShapeType="1"/>
            </p:cNvSpPr>
            <p:nvPr/>
          </p:nvSpPr>
          <p:spPr bwMode="auto">
            <a:xfrm>
              <a:off x="688" y="3016"/>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 name="Group 28"/>
          <p:cNvGrpSpPr>
            <a:grpSpLocks/>
          </p:cNvGrpSpPr>
          <p:nvPr/>
        </p:nvGrpSpPr>
        <p:grpSpPr bwMode="auto">
          <a:xfrm>
            <a:off x="10073640" y="3117215"/>
            <a:ext cx="304800" cy="336550"/>
            <a:chOff x="624" y="2640"/>
            <a:chExt cx="192" cy="212"/>
          </a:xfrm>
        </p:grpSpPr>
        <p:sp>
          <p:nvSpPr>
            <p:cNvPr id="51" name="Text Box 29"/>
            <p:cNvSpPr txBox="1">
              <a:spLocks noChangeArrowheads="1"/>
            </p:cNvSpPr>
            <p:nvPr/>
          </p:nvSpPr>
          <p:spPr bwMode="auto">
            <a:xfrm>
              <a:off x="624" y="2640"/>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600" i="1">
                  <a:solidFill>
                    <a:srgbClr val="FF0000"/>
                  </a:solidFill>
                  <a:latin typeface="Arial" charset="0"/>
                  <a:ea typeface="宋体" charset="-122"/>
                </a:rPr>
                <a:t>A</a:t>
              </a:r>
            </a:p>
          </p:txBody>
        </p:sp>
        <p:sp>
          <p:nvSpPr>
            <p:cNvPr id="52" name="Line 30"/>
            <p:cNvSpPr>
              <a:spLocks noChangeShapeType="1"/>
            </p:cNvSpPr>
            <p:nvPr/>
          </p:nvSpPr>
          <p:spPr bwMode="auto">
            <a:xfrm>
              <a:off x="684" y="2673"/>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3" name="Text Box 31"/>
          <p:cNvSpPr txBox="1">
            <a:spLocks noChangeArrowheads="1"/>
          </p:cNvSpPr>
          <p:nvPr/>
        </p:nvSpPr>
        <p:spPr bwMode="auto">
          <a:xfrm>
            <a:off x="10486390" y="3104515"/>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600" i="1">
                <a:solidFill>
                  <a:srgbClr val="FF0000"/>
                </a:solidFill>
                <a:latin typeface="Arial" charset="0"/>
                <a:ea typeface="宋体" charset="-122"/>
              </a:rPr>
              <a:t>+</a:t>
            </a:r>
          </a:p>
        </p:txBody>
      </p:sp>
      <p:grpSp>
        <p:nvGrpSpPr>
          <p:cNvPr id="54" name="Group 32"/>
          <p:cNvGrpSpPr>
            <a:grpSpLocks/>
          </p:cNvGrpSpPr>
          <p:nvPr/>
        </p:nvGrpSpPr>
        <p:grpSpPr bwMode="auto">
          <a:xfrm>
            <a:off x="10791190" y="3104515"/>
            <a:ext cx="304800" cy="336550"/>
            <a:chOff x="624" y="2640"/>
            <a:chExt cx="192" cy="212"/>
          </a:xfrm>
        </p:grpSpPr>
        <p:sp>
          <p:nvSpPr>
            <p:cNvPr id="55" name="Text Box 33"/>
            <p:cNvSpPr txBox="1">
              <a:spLocks noChangeArrowheads="1"/>
            </p:cNvSpPr>
            <p:nvPr/>
          </p:nvSpPr>
          <p:spPr bwMode="auto">
            <a:xfrm>
              <a:off x="624" y="2640"/>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600" i="1">
                  <a:solidFill>
                    <a:srgbClr val="FF0000"/>
                  </a:solidFill>
                  <a:latin typeface="Arial" charset="0"/>
                  <a:ea typeface="宋体" charset="-122"/>
                </a:rPr>
                <a:t>A</a:t>
              </a:r>
            </a:p>
          </p:txBody>
        </p:sp>
        <p:sp>
          <p:nvSpPr>
            <p:cNvPr id="56" name="Line 34"/>
            <p:cNvSpPr>
              <a:spLocks noChangeShapeType="1"/>
            </p:cNvSpPr>
            <p:nvPr/>
          </p:nvSpPr>
          <p:spPr bwMode="auto">
            <a:xfrm>
              <a:off x="684" y="2673"/>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7" name="Text Box 35"/>
          <p:cNvSpPr txBox="1">
            <a:spLocks noChangeArrowheads="1"/>
          </p:cNvSpPr>
          <p:nvPr/>
        </p:nvSpPr>
        <p:spPr bwMode="auto">
          <a:xfrm>
            <a:off x="10981690" y="3104515"/>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600" i="1">
                <a:solidFill>
                  <a:srgbClr val="FF0000"/>
                </a:solidFill>
                <a:latin typeface="Arial" charset="0"/>
                <a:ea typeface="宋体" charset="-122"/>
              </a:rPr>
              <a:t>B</a:t>
            </a:r>
          </a:p>
        </p:txBody>
      </p:sp>
      <p:sp>
        <p:nvSpPr>
          <p:cNvPr id="58" name="Text Box 36"/>
          <p:cNvSpPr txBox="1">
            <a:spLocks noChangeArrowheads="1"/>
          </p:cNvSpPr>
          <p:nvPr/>
        </p:nvSpPr>
        <p:spPr bwMode="auto">
          <a:xfrm>
            <a:off x="9616440" y="3117215"/>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600" i="1">
                <a:solidFill>
                  <a:srgbClr val="FF0000"/>
                </a:solidFill>
                <a:latin typeface="Arial" charset="0"/>
                <a:ea typeface="宋体" charset="-122"/>
              </a:rPr>
              <a:t>X =</a:t>
            </a:r>
          </a:p>
        </p:txBody>
      </p:sp>
      <p:sp>
        <p:nvSpPr>
          <p:cNvPr id="59" name="Oval 37"/>
          <p:cNvSpPr>
            <a:spLocks noChangeArrowheads="1"/>
          </p:cNvSpPr>
          <p:nvPr/>
        </p:nvSpPr>
        <p:spPr bwMode="auto">
          <a:xfrm>
            <a:off x="8973503" y="3258503"/>
            <a:ext cx="114300" cy="109537"/>
          </a:xfrm>
          <a:prstGeom prst="ellipse">
            <a:avLst/>
          </a:prstGeom>
          <a:solidFill>
            <a:srgbClr val="DDDDDD"/>
          </a:solidFill>
          <a:ln w="1905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60" name="Oval 38"/>
          <p:cNvSpPr>
            <a:spLocks noChangeArrowheads="1"/>
          </p:cNvSpPr>
          <p:nvPr/>
        </p:nvSpPr>
        <p:spPr bwMode="auto">
          <a:xfrm>
            <a:off x="8968740" y="3520440"/>
            <a:ext cx="114300" cy="109538"/>
          </a:xfrm>
          <a:prstGeom prst="ellipse">
            <a:avLst/>
          </a:prstGeom>
          <a:solidFill>
            <a:srgbClr val="DDDDDD"/>
          </a:solidFill>
          <a:ln w="1905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61" name="Oval 39"/>
          <p:cNvSpPr>
            <a:spLocks noChangeArrowheads="1"/>
          </p:cNvSpPr>
          <p:nvPr/>
        </p:nvSpPr>
        <p:spPr bwMode="auto">
          <a:xfrm>
            <a:off x="8125778" y="2996565"/>
            <a:ext cx="114300" cy="109538"/>
          </a:xfrm>
          <a:prstGeom prst="ellipse">
            <a:avLst/>
          </a:prstGeom>
          <a:solidFill>
            <a:srgbClr val="DDDDDD"/>
          </a:solidFill>
          <a:ln w="19050">
            <a:solidFill>
              <a:schemeClr val="bg1">
                <a:lumMod val="95000"/>
                <a:lumOff val="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62" name="Oval 40"/>
          <p:cNvSpPr>
            <a:spLocks noChangeArrowheads="1"/>
          </p:cNvSpPr>
          <p:nvPr/>
        </p:nvSpPr>
        <p:spPr bwMode="auto">
          <a:xfrm>
            <a:off x="8121015" y="3810953"/>
            <a:ext cx="114300" cy="109537"/>
          </a:xfrm>
          <a:prstGeom prst="ellipse">
            <a:avLst/>
          </a:prstGeom>
          <a:solidFill>
            <a:srgbClr val="DDDDDD"/>
          </a:solidFill>
          <a:ln w="1905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Tree>
    <p:extLst>
      <p:ext uri="{BB962C8B-B14F-4D97-AF65-F5344CB8AC3E}">
        <p14:creationId xmlns:p14="http://schemas.microsoft.com/office/powerpoint/2010/main" val="705044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900" decel="100000" fill="hold"/>
                                        <p:tgtEl>
                                          <p:spTgt spid="3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6"/>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1000"/>
                                        <p:tgtEl>
                                          <p:spTgt spid="37"/>
                                        </p:tgtEl>
                                      </p:cBhvr>
                                    </p:animEffect>
                                    <p:anim calcmode="lin" valueType="num">
                                      <p:cBhvr>
                                        <p:cTn id="14" dur="1000" fill="hold"/>
                                        <p:tgtEl>
                                          <p:spTgt spid="37"/>
                                        </p:tgtEl>
                                        <p:attrNameLst>
                                          <p:attrName>ppt_x</p:attrName>
                                        </p:attrNameLst>
                                      </p:cBhvr>
                                      <p:tavLst>
                                        <p:tav tm="0">
                                          <p:val>
                                            <p:strVal val="#ppt_x"/>
                                          </p:val>
                                        </p:tav>
                                        <p:tav tm="100000">
                                          <p:val>
                                            <p:strVal val="#ppt_x"/>
                                          </p:val>
                                        </p:tav>
                                      </p:tavLst>
                                    </p:anim>
                                    <p:anim calcmode="lin" valueType="num">
                                      <p:cBhvr>
                                        <p:cTn id="15" dur="900" decel="100000" fill="hold"/>
                                        <p:tgtEl>
                                          <p:spTgt spid="37"/>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7"/>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1000"/>
                                        <p:tgtEl>
                                          <p:spTgt spid="40"/>
                                        </p:tgtEl>
                                      </p:cBhvr>
                                    </p:animEffect>
                                    <p:anim calcmode="lin" valueType="num">
                                      <p:cBhvr>
                                        <p:cTn id="20" dur="1000" fill="hold"/>
                                        <p:tgtEl>
                                          <p:spTgt spid="40"/>
                                        </p:tgtEl>
                                        <p:attrNameLst>
                                          <p:attrName>ppt_x</p:attrName>
                                        </p:attrNameLst>
                                      </p:cBhvr>
                                      <p:tavLst>
                                        <p:tav tm="0">
                                          <p:val>
                                            <p:strVal val="#ppt_x"/>
                                          </p:val>
                                        </p:tav>
                                        <p:tav tm="100000">
                                          <p:val>
                                            <p:strVal val="#ppt_x"/>
                                          </p:val>
                                        </p:tav>
                                      </p:tavLst>
                                    </p:anim>
                                    <p:anim calcmode="lin" valueType="num">
                                      <p:cBhvr>
                                        <p:cTn id="21" dur="900" decel="100000" fill="hold"/>
                                        <p:tgtEl>
                                          <p:spTgt spid="40"/>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40"/>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1000"/>
                                        <p:tgtEl>
                                          <p:spTgt spid="43"/>
                                        </p:tgtEl>
                                      </p:cBhvr>
                                    </p:animEffect>
                                    <p:anim calcmode="lin" valueType="num">
                                      <p:cBhvr>
                                        <p:cTn id="26" dur="1000" fill="hold"/>
                                        <p:tgtEl>
                                          <p:spTgt spid="43"/>
                                        </p:tgtEl>
                                        <p:attrNameLst>
                                          <p:attrName>ppt_x</p:attrName>
                                        </p:attrNameLst>
                                      </p:cBhvr>
                                      <p:tavLst>
                                        <p:tav tm="0">
                                          <p:val>
                                            <p:strVal val="#ppt_x"/>
                                          </p:val>
                                        </p:tav>
                                        <p:tav tm="100000">
                                          <p:val>
                                            <p:strVal val="#ppt_x"/>
                                          </p:val>
                                        </p:tav>
                                      </p:tavLst>
                                    </p:anim>
                                    <p:anim calcmode="lin" valueType="num">
                                      <p:cBhvr>
                                        <p:cTn id="27" dur="900" decel="100000" fill="hold"/>
                                        <p:tgtEl>
                                          <p:spTgt spid="43"/>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43"/>
                                        </p:tgtEl>
                                        <p:attrNameLst>
                                          <p:attrName>ppt_y</p:attrName>
                                        </p:attrNameLst>
                                      </p:cBhvr>
                                      <p:tavLst>
                                        <p:tav tm="0">
                                          <p:val>
                                            <p:strVal val="#ppt_y-.03"/>
                                          </p:val>
                                        </p:tav>
                                        <p:tav tm="100000">
                                          <p:val>
                                            <p:strVal val="#ppt_y"/>
                                          </p:val>
                                        </p:tav>
                                      </p:tavLst>
                                    </p:anim>
                                  </p:childTnLst>
                                </p:cTn>
                              </p:par>
                              <p:par>
                                <p:cTn id="29" presetID="37" presetClass="entr" presetSubtype="0" fill="hold" nodeType="with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1000"/>
                                        <p:tgtEl>
                                          <p:spTgt spid="44"/>
                                        </p:tgtEl>
                                      </p:cBhvr>
                                    </p:animEffect>
                                    <p:anim calcmode="lin" valueType="num">
                                      <p:cBhvr>
                                        <p:cTn id="32" dur="1000" fill="hold"/>
                                        <p:tgtEl>
                                          <p:spTgt spid="44"/>
                                        </p:tgtEl>
                                        <p:attrNameLst>
                                          <p:attrName>ppt_x</p:attrName>
                                        </p:attrNameLst>
                                      </p:cBhvr>
                                      <p:tavLst>
                                        <p:tav tm="0">
                                          <p:val>
                                            <p:strVal val="#ppt_x"/>
                                          </p:val>
                                        </p:tav>
                                        <p:tav tm="100000">
                                          <p:val>
                                            <p:strVal val="#ppt_x"/>
                                          </p:val>
                                        </p:tav>
                                      </p:tavLst>
                                    </p:anim>
                                    <p:anim calcmode="lin" valueType="num">
                                      <p:cBhvr>
                                        <p:cTn id="33" dur="900" decel="100000" fill="hold"/>
                                        <p:tgtEl>
                                          <p:spTgt spid="44"/>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44"/>
                                        </p:tgtEl>
                                        <p:attrNameLst>
                                          <p:attrName>ppt_y</p:attrName>
                                        </p:attrNameLst>
                                      </p:cBhvr>
                                      <p:tavLst>
                                        <p:tav tm="0">
                                          <p:val>
                                            <p:strVal val="#ppt_y-.03"/>
                                          </p:val>
                                        </p:tav>
                                        <p:tav tm="100000">
                                          <p:val>
                                            <p:strVal val="#ppt_y"/>
                                          </p:val>
                                        </p:tav>
                                      </p:tavLst>
                                    </p:anim>
                                  </p:childTnLst>
                                </p:cTn>
                              </p:par>
                              <p:par>
                                <p:cTn id="35" presetID="37" presetClass="entr" presetSubtype="0" fill="hold"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fade">
                                      <p:cBhvr>
                                        <p:cTn id="37" dur="1000"/>
                                        <p:tgtEl>
                                          <p:spTgt spid="47"/>
                                        </p:tgtEl>
                                      </p:cBhvr>
                                    </p:animEffect>
                                    <p:anim calcmode="lin" valueType="num">
                                      <p:cBhvr>
                                        <p:cTn id="38" dur="1000" fill="hold"/>
                                        <p:tgtEl>
                                          <p:spTgt spid="47"/>
                                        </p:tgtEl>
                                        <p:attrNameLst>
                                          <p:attrName>ppt_x</p:attrName>
                                        </p:attrNameLst>
                                      </p:cBhvr>
                                      <p:tavLst>
                                        <p:tav tm="0">
                                          <p:val>
                                            <p:strVal val="#ppt_x"/>
                                          </p:val>
                                        </p:tav>
                                        <p:tav tm="100000">
                                          <p:val>
                                            <p:strVal val="#ppt_x"/>
                                          </p:val>
                                        </p:tav>
                                      </p:tavLst>
                                    </p:anim>
                                    <p:anim calcmode="lin" valueType="num">
                                      <p:cBhvr>
                                        <p:cTn id="39" dur="900" decel="100000" fill="hold"/>
                                        <p:tgtEl>
                                          <p:spTgt spid="47"/>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47"/>
                                        </p:tgtEl>
                                        <p:attrNameLst>
                                          <p:attrName>ppt_y</p:attrName>
                                        </p:attrNameLst>
                                      </p:cBhvr>
                                      <p:tavLst>
                                        <p:tav tm="0">
                                          <p:val>
                                            <p:strVal val="#ppt_y-.03"/>
                                          </p:val>
                                        </p:tav>
                                        <p:tav tm="100000">
                                          <p:val>
                                            <p:strVal val="#ppt_y"/>
                                          </p:val>
                                        </p:tav>
                                      </p:tavLst>
                                    </p:anim>
                                  </p:childTnLst>
                                </p:cTn>
                              </p:par>
                              <p:par>
                                <p:cTn id="41" presetID="37" presetClass="entr" presetSubtype="0" fill="hold"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fade">
                                      <p:cBhvr>
                                        <p:cTn id="43" dur="1000"/>
                                        <p:tgtEl>
                                          <p:spTgt spid="50"/>
                                        </p:tgtEl>
                                      </p:cBhvr>
                                    </p:animEffect>
                                    <p:anim calcmode="lin" valueType="num">
                                      <p:cBhvr>
                                        <p:cTn id="44" dur="1000" fill="hold"/>
                                        <p:tgtEl>
                                          <p:spTgt spid="50"/>
                                        </p:tgtEl>
                                        <p:attrNameLst>
                                          <p:attrName>ppt_x</p:attrName>
                                        </p:attrNameLst>
                                      </p:cBhvr>
                                      <p:tavLst>
                                        <p:tav tm="0">
                                          <p:val>
                                            <p:strVal val="#ppt_x"/>
                                          </p:val>
                                        </p:tav>
                                        <p:tav tm="100000">
                                          <p:val>
                                            <p:strVal val="#ppt_x"/>
                                          </p:val>
                                        </p:tav>
                                      </p:tavLst>
                                    </p:anim>
                                    <p:anim calcmode="lin" valueType="num">
                                      <p:cBhvr>
                                        <p:cTn id="45" dur="900" decel="100000" fill="hold"/>
                                        <p:tgtEl>
                                          <p:spTgt spid="50"/>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50"/>
                                        </p:tgtEl>
                                        <p:attrNameLst>
                                          <p:attrName>ppt_y</p:attrName>
                                        </p:attrNameLst>
                                      </p:cBhvr>
                                      <p:tavLst>
                                        <p:tav tm="0">
                                          <p:val>
                                            <p:strVal val="#ppt_y-.03"/>
                                          </p:val>
                                        </p:tav>
                                        <p:tav tm="100000">
                                          <p:val>
                                            <p:strVal val="#ppt_y"/>
                                          </p:val>
                                        </p:tav>
                                      </p:tavLst>
                                    </p:anim>
                                  </p:childTnLst>
                                </p:cTn>
                              </p:par>
                              <p:par>
                                <p:cTn id="47" presetID="37" presetClass="entr" presetSubtype="0" fill="hold" grpId="0" nodeType="withEffect">
                                  <p:stCondLst>
                                    <p:cond delay="0"/>
                                  </p:stCondLst>
                                  <p:childTnLst>
                                    <p:set>
                                      <p:cBhvr>
                                        <p:cTn id="48" dur="1" fill="hold">
                                          <p:stCondLst>
                                            <p:cond delay="0"/>
                                          </p:stCondLst>
                                        </p:cTn>
                                        <p:tgtEl>
                                          <p:spTgt spid="53"/>
                                        </p:tgtEl>
                                        <p:attrNameLst>
                                          <p:attrName>style.visibility</p:attrName>
                                        </p:attrNameLst>
                                      </p:cBhvr>
                                      <p:to>
                                        <p:strVal val="visible"/>
                                      </p:to>
                                    </p:set>
                                    <p:animEffect transition="in" filter="fade">
                                      <p:cBhvr>
                                        <p:cTn id="49" dur="1000"/>
                                        <p:tgtEl>
                                          <p:spTgt spid="53"/>
                                        </p:tgtEl>
                                      </p:cBhvr>
                                    </p:animEffect>
                                    <p:anim calcmode="lin" valueType="num">
                                      <p:cBhvr>
                                        <p:cTn id="50" dur="1000" fill="hold"/>
                                        <p:tgtEl>
                                          <p:spTgt spid="53"/>
                                        </p:tgtEl>
                                        <p:attrNameLst>
                                          <p:attrName>ppt_x</p:attrName>
                                        </p:attrNameLst>
                                      </p:cBhvr>
                                      <p:tavLst>
                                        <p:tav tm="0">
                                          <p:val>
                                            <p:strVal val="#ppt_x"/>
                                          </p:val>
                                        </p:tav>
                                        <p:tav tm="100000">
                                          <p:val>
                                            <p:strVal val="#ppt_x"/>
                                          </p:val>
                                        </p:tav>
                                      </p:tavLst>
                                    </p:anim>
                                    <p:anim calcmode="lin" valueType="num">
                                      <p:cBhvr>
                                        <p:cTn id="51" dur="900" decel="100000" fill="hold"/>
                                        <p:tgtEl>
                                          <p:spTgt spid="53"/>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53"/>
                                        </p:tgtEl>
                                        <p:attrNameLst>
                                          <p:attrName>ppt_y</p:attrName>
                                        </p:attrNameLst>
                                      </p:cBhvr>
                                      <p:tavLst>
                                        <p:tav tm="0">
                                          <p:val>
                                            <p:strVal val="#ppt_y-.03"/>
                                          </p:val>
                                        </p:tav>
                                        <p:tav tm="100000">
                                          <p:val>
                                            <p:strVal val="#ppt_y"/>
                                          </p:val>
                                        </p:tav>
                                      </p:tavLst>
                                    </p:anim>
                                  </p:childTnLst>
                                </p:cTn>
                              </p:par>
                              <p:par>
                                <p:cTn id="53" presetID="37" presetClass="entr" presetSubtype="0" fill="hold" nodeType="withEffect">
                                  <p:stCondLst>
                                    <p:cond delay="0"/>
                                  </p:stCondLst>
                                  <p:childTnLst>
                                    <p:set>
                                      <p:cBhvr>
                                        <p:cTn id="54" dur="1" fill="hold">
                                          <p:stCondLst>
                                            <p:cond delay="0"/>
                                          </p:stCondLst>
                                        </p:cTn>
                                        <p:tgtEl>
                                          <p:spTgt spid="54"/>
                                        </p:tgtEl>
                                        <p:attrNameLst>
                                          <p:attrName>style.visibility</p:attrName>
                                        </p:attrNameLst>
                                      </p:cBhvr>
                                      <p:to>
                                        <p:strVal val="visible"/>
                                      </p:to>
                                    </p:set>
                                    <p:animEffect transition="in" filter="fade">
                                      <p:cBhvr>
                                        <p:cTn id="55" dur="1000"/>
                                        <p:tgtEl>
                                          <p:spTgt spid="54"/>
                                        </p:tgtEl>
                                      </p:cBhvr>
                                    </p:animEffect>
                                    <p:anim calcmode="lin" valueType="num">
                                      <p:cBhvr>
                                        <p:cTn id="56" dur="1000" fill="hold"/>
                                        <p:tgtEl>
                                          <p:spTgt spid="54"/>
                                        </p:tgtEl>
                                        <p:attrNameLst>
                                          <p:attrName>ppt_x</p:attrName>
                                        </p:attrNameLst>
                                      </p:cBhvr>
                                      <p:tavLst>
                                        <p:tav tm="0">
                                          <p:val>
                                            <p:strVal val="#ppt_x"/>
                                          </p:val>
                                        </p:tav>
                                        <p:tav tm="100000">
                                          <p:val>
                                            <p:strVal val="#ppt_x"/>
                                          </p:val>
                                        </p:tav>
                                      </p:tavLst>
                                    </p:anim>
                                    <p:anim calcmode="lin" valueType="num">
                                      <p:cBhvr>
                                        <p:cTn id="57" dur="900" decel="100000" fill="hold"/>
                                        <p:tgtEl>
                                          <p:spTgt spid="54"/>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54"/>
                                        </p:tgtEl>
                                        <p:attrNameLst>
                                          <p:attrName>ppt_y</p:attrName>
                                        </p:attrNameLst>
                                      </p:cBhvr>
                                      <p:tavLst>
                                        <p:tav tm="0">
                                          <p:val>
                                            <p:strVal val="#ppt_y-.03"/>
                                          </p:val>
                                        </p:tav>
                                        <p:tav tm="100000">
                                          <p:val>
                                            <p:strVal val="#ppt_y"/>
                                          </p:val>
                                        </p:tav>
                                      </p:tavLst>
                                    </p:anim>
                                  </p:childTnLst>
                                </p:cTn>
                              </p:par>
                              <p:par>
                                <p:cTn id="59" presetID="37" presetClass="entr" presetSubtype="0" fill="hold" grpId="0" nodeType="withEffect">
                                  <p:stCondLst>
                                    <p:cond delay="0"/>
                                  </p:stCondLst>
                                  <p:childTnLst>
                                    <p:set>
                                      <p:cBhvr>
                                        <p:cTn id="60" dur="1" fill="hold">
                                          <p:stCondLst>
                                            <p:cond delay="0"/>
                                          </p:stCondLst>
                                        </p:cTn>
                                        <p:tgtEl>
                                          <p:spTgt spid="57"/>
                                        </p:tgtEl>
                                        <p:attrNameLst>
                                          <p:attrName>style.visibility</p:attrName>
                                        </p:attrNameLst>
                                      </p:cBhvr>
                                      <p:to>
                                        <p:strVal val="visible"/>
                                      </p:to>
                                    </p:set>
                                    <p:animEffect transition="in" filter="fade">
                                      <p:cBhvr>
                                        <p:cTn id="61" dur="1000"/>
                                        <p:tgtEl>
                                          <p:spTgt spid="57"/>
                                        </p:tgtEl>
                                      </p:cBhvr>
                                    </p:animEffect>
                                    <p:anim calcmode="lin" valueType="num">
                                      <p:cBhvr>
                                        <p:cTn id="62" dur="1000" fill="hold"/>
                                        <p:tgtEl>
                                          <p:spTgt spid="57"/>
                                        </p:tgtEl>
                                        <p:attrNameLst>
                                          <p:attrName>ppt_x</p:attrName>
                                        </p:attrNameLst>
                                      </p:cBhvr>
                                      <p:tavLst>
                                        <p:tav tm="0">
                                          <p:val>
                                            <p:strVal val="#ppt_x"/>
                                          </p:val>
                                        </p:tav>
                                        <p:tav tm="100000">
                                          <p:val>
                                            <p:strVal val="#ppt_x"/>
                                          </p:val>
                                        </p:tav>
                                      </p:tavLst>
                                    </p:anim>
                                    <p:anim calcmode="lin" valueType="num">
                                      <p:cBhvr>
                                        <p:cTn id="63" dur="900" decel="100000" fill="hold"/>
                                        <p:tgtEl>
                                          <p:spTgt spid="57"/>
                                        </p:tgtEl>
                                        <p:attrNameLst>
                                          <p:attrName>ppt_y</p:attrName>
                                        </p:attrNameLst>
                                      </p:cBhvr>
                                      <p:tavLst>
                                        <p:tav tm="0">
                                          <p:val>
                                            <p:strVal val="#ppt_y+1"/>
                                          </p:val>
                                        </p:tav>
                                        <p:tav tm="100000">
                                          <p:val>
                                            <p:strVal val="#ppt_y-.03"/>
                                          </p:val>
                                        </p:tav>
                                      </p:tavLst>
                                    </p:anim>
                                    <p:anim calcmode="lin" valueType="num">
                                      <p:cBhvr>
                                        <p:cTn id="64" dur="100" accel="100000" fill="hold">
                                          <p:stCondLst>
                                            <p:cond delay="900"/>
                                          </p:stCondLst>
                                        </p:cTn>
                                        <p:tgtEl>
                                          <p:spTgt spid="57"/>
                                        </p:tgtEl>
                                        <p:attrNameLst>
                                          <p:attrName>ppt_y</p:attrName>
                                        </p:attrNameLst>
                                      </p:cBhvr>
                                      <p:tavLst>
                                        <p:tav tm="0">
                                          <p:val>
                                            <p:strVal val="#ppt_y-.03"/>
                                          </p:val>
                                        </p:tav>
                                        <p:tav tm="100000">
                                          <p:val>
                                            <p:strVal val="#ppt_y"/>
                                          </p:val>
                                        </p:tav>
                                      </p:tavLst>
                                    </p:anim>
                                  </p:childTnLst>
                                </p:cTn>
                              </p:par>
                              <p:par>
                                <p:cTn id="65" presetID="37" presetClass="entr" presetSubtype="0" fill="hold" grpId="0" nodeType="withEffect">
                                  <p:stCondLst>
                                    <p:cond delay="0"/>
                                  </p:stCondLst>
                                  <p:childTnLst>
                                    <p:set>
                                      <p:cBhvr>
                                        <p:cTn id="66" dur="1" fill="hold">
                                          <p:stCondLst>
                                            <p:cond delay="0"/>
                                          </p:stCondLst>
                                        </p:cTn>
                                        <p:tgtEl>
                                          <p:spTgt spid="58"/>
                                        </p:tgtEl>
                                        <p:attrNameLst>
                                          <p:attrName>style.visibility</p:attrName>
                                        </p:attrNameLst>
                                      </p:cBhvr>
                                      <p:to>
                                        <p:strVal val="visible"/>
                                      </p:to>
                                    </p:set>
                                    <p:animEffect transition="in" filter="fade">
                                      <p:cBhvr>
                                        <p:cTn id="67" dur="1000"/>
                                        <p:tgtEl>
                                          <p:spTgt spid="58"/>
                                        </p:tgtEl>
                                      </p:cBhvr>
                                    </p:animEffect>
                                    <p:anim calcmode="lin" valueType="num">
                                      <p:cBhvr>
                                        <p:cTn id="68" dur="1000" fill="hold"/>
                                        <p:tgtEl>
                                          <p:spTgt spid="58"/>
                                        </p:tgtEl>
                                        <p:attrNameLst>
                                          <p:attrName>ppt_x</p:attrName>
                                        </p:attrNameLst>
                                      </p:cBhvr>
                                      <p:tavLst>
                                        <p:tav tm="0">
                                          <p:val>
                                            <p:strVal val="#ppt_x"/>
                                          </p:val>
                                        </p:tav>
                                        <p:tav tm="100000">
                                          <p:val>
                                            <p:strVal val="#ppt_x"/>
                                          </p:val>
                                        </p:tav>
                                      </p:tavLst>
                                    </p:anim>
                                    <p:anim calcmode="lin" valueType="num">
                                      <p:cBhvr>
                                        <p:cTn id="69" dur="900" decel="100000" fill="hold"/>
                                        <p:tgtEl>
                                          <p:spTgt spid="58"/>
                                        </p:tgtEl>
                                        <p:attrNameLst>
                                          <p:attrName>ppt_y</p:attrName>
                                        </p:attrNameLst>
                                      </p:cBhvr>
                                      <p:tavLst>
                                        <p:tav tm="0">
                                          <p:val>
                                            <p:strVal val="#ppt_y+1"/>
                                          </p:val>
                                        </p:tav>
                                        <p:tav tm="100000">
                                          <p:val>
                                            <p:strVal val="#ppt_y-.03"/>
                                          </p:val>
                                        </p:tav>
                                      </p:tavLst>
                                    </p:anim>
                                    <p:anim calcmode="lin" valueType="num">
                                      <p:cBhvr>
                                        <p:cTn id="70" dur="100" accel="100000" fill="hold">
                                          <p:stCondLst>
                                            <p:cond delay="900"/>
                                          </p:stCondLst>
                                        </p:cTn>
                                        <p:tgtEl>
                                          <p:spTgt spid="58"/>
                                        </p:tgtEl>
                                        <p:attrNameLst>
                                          <p:attrName>ppt_y</p:attrName>
                                        </p:attrNameLst>
                                      </p:cBhvr>
                                      <p:tavLst>
                                        <p:tav tm="0">
                                          <p:val>
                                            <p:strVal val="#ppt_y-.03"/>
                                          </p:val>
                                        </p:tav>
                                        <p:tav tm="100000">
                                          <p:val>
                                            <p:strVal val="#ppt_y"/>
                                          </p:val>
                                        </p:tav>
                                      </p:tavLst>
                                    </p:anim>
                                  </p:childTnLst>
                                </p:cTn>
                              </p:par>
                            </p:childTnLst>
                          </p:cTn>
                        </p:par>
                        <p:par>
                          <p:cTn id="71" fill="hold">
                            <p:stCondLst>
                              <p:cond delay="1000"/>
                            </p:stCondLst>
                            <p:childTnLst>
                              <p:par>
                                <p:cTn id="72" presetID="15" presetClass="entr" presetSubtype="0" fill="hold" grpId="0" nodeType="afterEffect">
                                  <p:stCondLst>
                                    <p:cond delay="0"/>
                                  </p:stCondLst>
                                  <p:childTnLst>
                                    <p:set>
                                      <p:cBhvr>
                                        <p:cTn id="73" dur="1" fill="hold">
                                          <p:stCondLst>
                                            <p:cond delay="0"/>
                                          </p:stCondLst>
                                        </p:cTn>
                                        <p:tgtEl>
                                          <p:spTgt spid="59"/>
                                        </p:tgtEl>
                                        <p:attrNameLst>
                                          <p:attrName>style.visibility</p:attrName>
                                        </p:attrNameLst>
                                      </p:cBhvr>
                                      <p:to>
                                        <p:strVal val="visible"/>
                                      </p:to>
                                    </p:set>
                                    <p:anim calcmode="lin" valueType="num">
                                      <p:cBhvr>
                                        <p:cTn id="74" dur="1000" fill="hold"/>
                                        <p:tgtEl>
                                          <p:spTgt spid="59"/>
                                        </p:tgtEl>
                                        <p:attrNameLst>
                                          <p:attrName>ppt_w</p:attrName>
                                        </p:attrNameLst>
                                      </p:cBhvr>
                                      <p:tavLst>
                                        <p:tav tm="0">
                                          <p:val>
                                            <p:fltVal val="0"/>
                                          </p:val>
                                        </p:tav>
                                        <p:tav tm="100000">
                                          <p:val>
                                            <p:strVal val="#ppt_w"/>
                                          </p:val>
                                        </p:tav>
                                      </p:tavLst>
                                    </p:anim>
                                    <p:anim calcmode="lin" valueType="num">
                                      <p:cBhvr>
                                        <p:cTn id="75" dur="1000" fill="hold"/>
                                        <p:tgtEl>
                                          <p:spTgt spid="59"/>
                                        </p:tgtEl>
                                        <p:attrNameLst>
                                          <p:attrName>ppt_h</p:attrName>
                                        </p:attrNameLst>
                                      </p:cBhvr>
                                      <p:tavLst>
                                        <p:tav tm="0">
                                          <p:val>
                                            <p:fltVal val="0"/>
                                          </p:val>
                                        </p:tav>
                                        <p:tav tm="100000">
                                          <p:val>
                                            <p:strVal val="#ppt_h"/>
                                          </p:val>
                                        </p:tav>
                                      </p:tavLst>
                                    </p:anim>
                                    <p:anim calcmode="lin" valueType="num">
                                      <p:cBhvr>
                                        <p:cTn id="76" dur="1000" fill="hold"/>
                                        <p:tgtEl>
                                          <p:spTgt spid="59"/>
                                        </p:tgtEl>
                                        <p:attrNameLst>
                                          <p:attrName>ppt_x</p:attrName>
                                        </p:attrNameLst>
                                      </p:cBhvr>
                                      <p:tavLst>
                                        <p:tav tm="0" fmla="#ppt_x+(cos(-2*pi*(1-$))*-#ppt_x-sin(-2*pi*(1-$))*(1-#ppt_y))*(1-$)">
                                          <p:val>
                                            <p:fltVal val="0"/>
                                          </p:val>
                                        </p:tav>
                                        <p:tav tm="100000">
                                          <p:val>
                                            <p:fltVal val="1"/>
                                          </p:val>
                                        </p:tav>
                                      </p:tavLst>
                                    </p:anim>
                                    <p:anim calcmode="lin" valueType="num">
                                      <p:cBhvr>
                                        <p:cTn id="77" dur="1000" fill="hold"/>
                                        <p:tgtEl>
                                          <p:spTgt spid="59"/>
                                        </p:tgtEl>
                                        <p:attrNameLst>
                                          <p:attrName>ppt_y</p:attrName>
                                        </p:attrNameLst>
                                      </p:cBhvr>
                                      <p:tavLst>
                                        <p:tav tm="0" fmla="#ppt_y+(sin(-2*pi*(1-$))*-#ppt_x+cos(-2*pi*(1-$))*(1-#ppt_y))*(1-$)">
                                          <p:val>
                                            <p:fltVal val="0"/>
                                          </p:val>
                                        </p:tav>
                                        <p:tav tm="100000">
                                          <p:val>
                                            <p:fltVal val="1"/>
                                          </p:val>
                                        </p:tav>
                                      </p:tavLst>
                                    </p:anim>
                                  </p:childTnLst>
                                </p:cTn>
                              </p:par>
                              <p:par>
                                <p:cTn id="78" presetID="15" presetClass="entr" presetSubtype="0" fill="hold" grpId="0" nodeType="withEffect">
                                  <p:stCondLst>
                                    <p:cond delay="0"/>
                                  </p:stCondLst>
                                  <p:childTnLst>
                                    <p:set>
                                      <p:cBhvr>
                                        <p:cTn id="79" dur="1" fill="hold">
                                          <p:stCondLst>
                                            <p:cond delay="0"/>
                                          </p:stCondLst>
                                        </p:cTn>
                                        <p:tgtEl>
                                          <p:spTgt spid="61"/>
                                        </p:tgtEl>
                                        <p:attrNameLst>
                                          <p:attrName>style.visibility</p:attrName>
                                        </p:attrNameLst>
                                      </p:cBhvr>
                                      <p:to>
                                        <p:strVal val="visible"/>
                                      </p:to>
                                    </p:set>
                                    <p:anim calcmode="lin" valueType="num">
                                      <p:cBhvr>
                                        <p:cTn id="80" dur="1000" fill="hold"/>
                                        <p:tgtEl>
                                          <p:spTgt spid="61"/>
                                        </p:tgtEl>
                                        <p:attrNameLst>
                                          <p:attrName>ppt_w</p:attrName>
                                        </p:attrNameLst>
                                      </p:cBhvr>
                                      <p:tavLst>
                                        <p:tav tm="0">
                                          <p:val>
                                            <p:fltVal val="0"/>
                                          </p:val>
                                        </p:tav>
                                        <p:tav tm="100000">
                                          <p:val>
                                            <p:strVal val="#ppt_w"/>
                                          </p:val>
                                        </p:tav>
                                      </p:tavLst>
                                    </p:anim>
                                    <p:anim calcmode="lin" valueType="num">
                                      <p:cBhvr>
                                        <p:cTn id="81" dur="1000" fill="hold"/>
                                        <p:tgtEl>
                                          <p:spTgt spid="61"/>
                                        </p:tgtEl>
                                        <p:attrNameLst>
                                          <p:attrName>ppt_h</p:attrName>
                                        </p:attrNameLst>
                                      </p:cBhvr>
                                      <p:tavLst>
                                        <p:tav tm="0">
                                          <p:val>
                                            <p:fltVal val="0"/>
                                          </p:val>
                                        </p:tav>
                                        <p:tav tm="100000">
                                          <p:val>
                                            <p:strVal val="#ppt_h"/>
                                          </p:val>
                                        </p:tav>
                                      </p:tavLst>
                                    </p:anim>
                                    <p:anim calcmode="lin" valueType="num">
                                      <p:cBhvr>
                                        <p:cTn id="82" dur="1000" fill="hold"/>
                                        <p:tgtEl>
                                          <p:spTgt spid="61"/>
                                        </p:tgtEl>
                                        <p:attrNameLst>
                                          <p:attrName>ppt_x</p:attrName>
                                        </p:attrNameLst>
                                      </p:cBhvr>
                                      <p:tavLst>
                                        <p:tav tm="0" fmla="#ppt_x+(cos(-2*pi*(1-$))*-#ppt_x-sin(-2*pi*(1-$))*(1-#ppt_y))*(1-$)">
                                          <p:val>
                                            <p:fltVal val="0"/>
                                          </p:val>
                                        </p:tav>
                                        <p:tav tm="100000">
                                          <p:val>
                                            <p:fltVal val="1"/>
                                          </p:val>
                                        </p:tav>
                                      </p:tavLst>
                                    </p:anim>
                                    <p:anim calcmode="lin" valueType="num">
                                      <p:cBhvr>
                                        <p:cTn id="83" dur="1000" fill="hold"/>
                                        <p:tgtEl>
                                          <p:spTgt spid="61"/>
                                        </p:tgtEl>
                                        <p:attrNameLst>
                                          <p:attrName>ppt_y</p:attrName>
                                        </p:attrNameLst>
                                      </p:cBhvr>
                                      <p:tavLst>
                                        <p:tav tm="0" fmla="#ppt_y+(sin(-2*pi*(1-$))*-#ppt_x+cos(-2*pi*(1-$))*(1-#ppt_y))*(1-$)">
                                          <p:val>
                                            <p:fltVal val="0"/>
                                          </p:val>
                                        </p:tav>
                                        <p:tav tm="100000">
                                          <p:val>
                                            <p:fltVal val="1"/>
                                          </p:val>
                                        </p:tav>
                                      </p:tavLst>
                                    </p:anim>
                                  </p:childTnLst>
                                </p:cTn>
                              </p:par>
                            </p:childTnLst>
                          </p:cTn>
                        </p:par>
                        <p:par>
                          <p:cTn id="84" fill="hold">
                            <p:stCondLst>
                              <p:cond delay="2000"/>
                            </p:stCondLst>
                            <p:childTnLst>
                              <p:par>
                                <p:cTn id="85" presetID="15" presetClass="entr" presetSubtype="0" fill="hold" grpId="0" nodeType="afterEffect">
                                  <p:stCondLst>
                                    <p:cond delay="0"/>
                                  </p:stCondLst>
                                  <p:childTnLst>
                                    <p:set>
                                      <p:cBhvr>
                                        <p:cTn id="86" dur="1" fill="hold">
                                          <p:stCondLst>
                                            <p:cond delay="0"/>
                                          </p:stCondLst>
                                        </p:cTn>
                                        <p:tgtEl>
                                          <p:spTgt spid="60"/>
                                        </p:tgtEl>
                                        <p:attrNameLst>
                                          <p:attrName>style.visibility</p:attrName>
                                        </p:attrNameLst>
                                      </p:cBhvr>
                                      <p:to>
                                        <p:strVal val="visible"/>
                                      </p:to>
                                    </p:set>
                                    <p:anim calcmode="lin" valueType="num">
                                      <p:cBhvr>
                                        <p:cTn id="87" dur="1000" fill="hold"/>
                                        <p:tgtEl>
                                          <p:spTgt spid="60"/>
                                        </p:tgtEl>
                                        <p:attrNameLst>
                                          <p:attrName>ppt_w</p:attrName>
                                        </p:attrNameLst>
                                      </p:cBhvr>
                                      <p:tavLst>
                                        <p:tav tm="0">
                                          <p:val>
                                            <p:fltVal val="0"/>
                                          </p:val>
                                        </p:tav>
                                        <p:tav tm="100000">
                                          <p:val>
                                            <p:strVal val="#ppt_w"/>
                                          </p:val>
                                        </p:tav>
                                      </p:tavLst>
                                    </p:anim>
                                    <p:anim calcmode="lin" valueType="num">
                                      <p:cBhvr>
                                        <p:cTn id="88" dur="1000" fill="hold"/>
                                        <p:tgtEl>
                                          <p:spTgt spid="60"/>
                                        </p:tgtEl>
                                        <p:attrNameLst>
                                          <p:attrName>ppt_h</p:attrName>
                                        </p:attrNameLst>
                                      </p:cBhvr>
                                      <p:tavLst>
                                        <p:tav tm="0">
                                          <p:val>
                                            <p:fltVal val="0"/>
                                          </p:val>
                                        </p:tav>
                                        <p:tav tm="100000">
                                          <p:val>
                                            <p:strVal val="#ppt_h"/>
                                          </p:val>
                                        </p:tav>
                                      </p:tavLst>
                                    </p:anim>
                                    <p:anim calcmode="lin" valueType="num">
                                      <p:cBhvr>
                                        <p:cTn id="89" dur="1000" fill="hold"/>
                                        <p:tgtEl>
                                          <p:spTgt spid="60"/>
                                        </p:tgtEl>
                                        <p:attrNameLst>
                                          <p:attrName>ppt_x</p:attrName>
                                        </p:attrNameLst>
                                      </p:cBhvr>
                                      <p:tavLst>
                                        <p:tav tm="0" fmla="#ppt_x+(cos(-2*pi*(1-$))*-#ppt_x-sin(-2*pi*(1-$))*(1-#ppt_y))*(1-$)">
                                          <p:val>
                                            <p:fltVal val="0"/>
                                          </p:val>
                                        </p:tav>
                                        <p:tav tm="100000">
                                          <p:val>
                                            <p:fltVal val="1"/>
                                          </p:val>
                                        </p:tav>
                                      </p:tavLst>
                                    </p:anim>
                                    <p:anim calcmode="lin" valueType="num">
                                      <p:cBhvr>
                                        <p:cTn id="90" dur="1000" fill="hold"/>
                                        <p:tgtEl>
                                          <p:spTgt spid="60"/>
                                        </p:tgtEl>
                                        <p:attrNameLst>
                                          <p:attrName>ppt_y</p:attrName>
                                        </p:attrNameLst>
                                      </p:cBhvr>
                                      <p:tavLst>
                                        <p:tav tm="0" fmla="#ppt_y+(sin(-2*pi*(1-$))*-#ppt_x+cos(-2*pi*(1-$))*(1-#ppt_y))*(1-$)">
                                          <p:val>
                                            <p:fltVal val="0"/>
                                          </p:val>
                                        </p:tav>
                                        <p:tav tm="100000">
                                          <p:val>
                                            <p:fltVal val="1"/>
                                          </p:val>
                                        </p:tav>
                                      </p:tavLst>
                                    </p:anim>
                                  </p:childTnLst>
                                </p:cTn>
                              </p:par>
                              <p:par>
                                <p:cTn id="91" presetID="15" presetClass="entr" presetSubtype="0" fill="hold" grpId="0" nodeType="withEffect">
                                  <p:stCondLst>
                                    <p:cond delay="0"/>
                                  </p:stCondLst>
                                  <p:childTnLst>
                                    <p:set>
                                      <p:cBhvr>
                                        <p:cTn id="92" dur="1" fill="hold">
                                          <p:stCondLst>
                                            <p:cond delay="0"/>
                                          </p:stCondLst>
                                        </p:cTn>
                                        <p:tgtEl>
                                          <p:spTgt spid="62"/>
                                        </p:tgtEl>
                                        <p:attrNameLst>
                                          <p:attrName>style.visibility</p:attrName>
                                        </p:attrNameLst>
                                      </p:cBhvr>
                                      <p:to>
                                        <p:strVal val="visible"/>
                                      </p:to>
                                    </p:set>
                                    <p:anim calcmode="lin" valueType="num">
                                      <p:cBhvr>
                                        <p:cTn id="93" dur="1000" fill="hold"/>
                                        <p:tgtEl>
                                          <p:spTgt spid="62"/>
                                        </p:tgtEl>
                                        <p:attrNameLst>
                                          <p:attrName>ppt_w</p:attrName>
                                        </p:attrNameLst>
                                      </p:cBhvr>
                                      <p:tavLst>
                                        <p:tav tm="0">
                                          <p:val>
                                            <p:fltVal val="0"/>
                                          </p:val>
                                        </p:tav>
                                        <p:tav tm="100000">
                                          <p:val>
                                            <p:strVal val="#ppt_w"/>
                                          </p:val>
                                        </p:tav>
                                      </p:tavLst>
                                    </p:anim>
                                    <p:anim calcmode="lin" valueType="num">
                                      <p:cBhvr>
                                        <p:cTn id="94" dur="1000" fill="hold"/>
                                        <p:tgtEl>
                                          <p:spTgt spid="62"/>
                                        </p:tgtEl>
                                        <p:attrNameLst>
                                          <p:attrName>ppt_h</p:attrName>
                                        </p:attrNameLst>
                                      </p:cBhvr>
                                      <p:tavLst>
                                        <p:tav tm="0">
                                          <p:val>
                                            <p:fltVal val="0"/>
                                          </p:val>
                                        </p:tav>
                                        <p:tav tm="100000">
                                          <p:val>
                                            <p:strVal val="#ppt_h"/>
                                          </p:val>
                                        </p:tav>
                                      </p:tavLst>
                                    </p:anim>
                                    <p:anim calcmode="lin" valueType="num">
                                      <p:cBhvr>
                                        <p:cTn id="95" dur="1000" fill="hold"/>
                                        <p:tgtEl>
                                          <p:spTgt spid="62"/>
                                        </p:tgtEl>
                                        <p:attrNameLst>
                                          <p:attrName>ppt_x</p:attrName>
                                        </p:attrNameLst>
                                      </p:cBhvr>
                                      <p:tavLst>
                                        <p:tav tm="0" fmla="#ppt_x+(cos(-2*pi*(1-$))*-#ppt_x-sin(-2*pi*(1-$))*(1-#ppt_y))*(1-$)">
                                          <p:val>
                                            <p:fltVal val="0"/>
                                          </p:val>
                                        </p:tav>
                                        <p:tav tm="100000">
                                          <p:val>
                                            <p:fltVal val="1"/>
                                          </p:val>
                                        </p:tav>
                                      </p:tavLst>
                                    </p:anim>
                                    <p:anim calcmode="lin" valueType="num">
                                      <p:cBhvr>
                                        <p:cTn id="96" dur="1000" fill="hold"/>
                                        <p:tgtEl>
                                          <p:spTgt spid="6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53" grpId="0"/>
      <p:bldP spid="57" grpId="0"/>
      <p:bldP spid="58" grpId="0"/>
      <p:bldP spid="59" grpId="0" animBg="1"/>
      <p:bldP spid="60" grpId="0" animBg="1"/>
      <p:bldP spid="61" grpId="0" animBg="1"/>
      <p:bldP spid="6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smtClean="0"/>
              <a:t>Bubble logic</a:t>
            </a:r>
            <a:endParaRPr lang="zh-CN" altLang="en-US" dirty="0"/>
          </a:p>
        </p:txBody>
      </p:sp>
      <p:sp>
        <p:nvSpPr>
          <p:cNvPr id="5" name="日期占位符 4"/>
          <p:cNvSpPr>
            <a:spLocks noGrp="1"/>
          </p:cNvSpPr>
          <p:nvPr>
            <p:ph type="dt" sz="half" idx="10"/>
          </p:nvPr>
        </p:nvSpPr>
        <p:spPr/>
        <p:txBody>
          <a:bodyPr/>
          <a:lstStyle/>
          <a:p>
            <a:fld id="{86823553-20B2-47A8-A2D9-B2FBBD925E7F}" type="datetime1">
              <a:rPr lang="en-US" altLang="zh-CN" smtClean="0"/>
              <a:t>10/26/2021</a:t>
            </a:fld>
            <a:endParaRPr lang="en-US" dirty="0"/>
          </a:p>
        </p:txBody>
      </p:sp>
      <p:sp>
        <p:nvSpPr>
          <p:cNvPr id="6" name="页脚占位符 5"/>
          <p:cNvSpPr>
            <a:spLocks noGrp="1"/>
          </p:cNvSpPr>
          <p:nvPr>
            <p:ph type="ftr" sz="quarter" idx="11"/>
          </p:nvPr>
        </p:nvSpPr>
        <p:spPr/>
        <p:txBody>
          <a:bodyPr/>
          <a:lstStyle/>
          <a:p>
            <a:r>
              <a:rPr lang="zh-CN" altLang="en-US" smtClean="0"/>
              <a:t>计算机学院</a:t>
            </a:r>
            <a:endParaRPr lang="en-US" dirty="0"/>
          </a:p>
        </p:txBody>
      </p:sp>
      <p:sp>
        <p:nvSpPr>
          <p:cNvPr id="7" name="灯片编号占位符 6"/>
          <p:cNvSpPr>
            <a:spLocks noGrp="1"/>
          </p:cNvSpPr>
          <p:nvPr>
            <p:ph type="sldNum" sz="quarter" idx="12"/>
          </p:nvPr>
        </p:nvSpPr>
        <p:spPr/>
        <p:txBody>
          <a:bodyPr/>
          <a:lstStyle/>
          <a:p>
            <a:fld id="{6D22F896-40B5-4ADD-8801-0D06FADFA095}" type="slidenum">
              <a:rPr lang="en-US" smtClean="0"/>
              <a:t>12</a:t>
            </a:fld>
            <a:endParaRPr lang="en-US" dirty="0"/>
          </a:p>
        </p:txBody>
      </p:sp>
      <p:graphicFrame>
        <p:nvGraphicFramePr>
          <p:cNvPr id="11" name="对象 10"/>
          <p:cNvGraphicFramePr>
            <a:graphicFrameLocks noChangeAspect="1"/>
          </p:cNvGraphicFramePr>
          <p:nvPr>
            <p:extLst/>
          </p:nvPr>
        </p:nvGraphicFramePr>
        <p:xfrm>
          <a:off x="1105853" y="2954655"/>
          <a:ext cx="4773612" cy="1892300"/>
        </p:xfrm>
        <a:graphic>
          <a:graphicData uri="http://schemas.openxmlformats.org/presentationml/2006/ole">
            <mc:AlternateContent xmlns:mc="http://schemas.openxmlformats.org/markup-compatibility/2006">
              <mc:Choice xmlns:v="urn:schemas-microsoft-com:vml" Requires="v">
                <p:oleObj spid="_x0000_s15382" name="Visio" r:id="rId3" imgW="4773737" imgH="1891873" progId="Visio.Drawing.11">
                  <p:embed/>
                </p:oleObj>
              </mc:Choice>
              <mc:Fallback>
                <p:oleObj name="Visio" r:id="rId3" imgW="4773737" imgH="1891873" progId="Visio.Drawing.11">
                  <p:embed/>
                  <p:pic>
                    <p:nvPicPr>
                      <p:cNvPr id="11" name="对象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5853" y="2954655"/>
                        <a:ext cx="4773612" cy="189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Line 14"/>
          <p:cNvSpPr>
            <a:spLocks noChangeShapeType="1"/>
          </p:cNvSpPr>
          <p:nvPr/>
        </p:nvSpPr>
        <p:spPr bwMode="auto">
          <a:xfrm flipV="1">
            <a:off x="3390900" y="2793999"/>
            <a:ext cx="287338" cy="504031"/>
          </a:xfrm>
          <a:prstGeom prst="line">
            <a:avLst/>
          </a:prstGeom>
          <a:noFill/>
          <a:ln w="28575">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5"/>
          <p:cNvSpPr>
            <a:spLocks noChangeShapeType="1"/>
          </p:cNvSpPr>
          <p:nvPr/>
        </p:nvSpPr>
        <p:spPr bwMode="auto">
          <a:xfrm flipV="1">
            <a:off x="3678238" y="2793999"/>
            <a:ext cx="73025" cy="1214120"/>
          </a:xfrm>
          <a:prstGeom prst="line">
            <a:avLst/>
          </a:prstGeom>
          <a:noFill/>
          <a:ln w="28575">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 Box 16"/>
          <p:cNvSpPr txBox="1">
            <a:spLocks noChangeArrowheads="1"/>
          </p:cNvSpPr>
          <p:nvPr/>
        </p:nvSpPr>
        <p:spPr bwMode="auto">
          <a:xfrm>
            <a:off x="3319463" y="2408238"/>
            <a:ext cx="17780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smtClean="0">
                <a:ea typeface="宋体" charset="-122"/>
              </a:rPr>
              <a:t>Don’t match</a:t>
            </a:r>
            <a:endParaRPr lang="zh-CN" altLang="en-US" sz="2400" b="1" dirty="0">
              <a:ea typeface="宋体" charset="-122"/>
            </a:endParaRPr>
          </a:p>
        </p:txBody>
      </p:sp>
      <p:graphicFrame>
        <p:nvGraphicFramePr>
          <p:cNvPr id="15" name="Object 10"/>
          <p:cNvGraphicFramePr>
            <a:graphicFrameLocks noChangeAspect="1"/>
          </p:cNvGraphicFramePr>
          <p:nvPr>
            <p:extLst/>
          </p:nvPr>
        </p:nvGraphicFramePr>
        <p:xfrm>
          <a:off x="5029199" y="1379538"/>
          <a:ext cx="1047750" cy="541337"/>
        </p:xfrm>
        <a:graphic>
          <a:graphicData uri="http://schemas.openxmlformats.org/presentationml/2006/ole">
            <mc:AlternateContent xmlns:mc="http://schemas.openxmlformats.org/markup-compatibility/2006">
              <mc:Choice xmlns:v="urn:schemas-microsoft-com:vml" Requires="v">
                <p:oleObj spid="_x0000_s15383" name="Visio" r:id="rId5" imgW="1747845" imgH="901883" progId="Visio.Drawing.11">
                  <p:embed/>
                </p:oleObj>
              </mc:Choice>
              <mc:Fallback>
                <p:oleObj name="Visio" r:id="rId5" imgW="1747845" imgH="901883" progId="Visio.Drawing.11">
                  <p:embed/>
                  <p:pic>
                    <p:nvPicPr>
                      <p:cNvPr id="15"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199" y="1379538"/>
                        <a:ext cx="1047750" cy="54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 name="Object 11"/>
          <p:cNvGraphicFramePr>
            <a:graphicFrameLocks noChangeAspect="1"/>
          </p:cNvGraphicFramePr>
          <p:nvPr>
            <p:extLst/>
          </p:nvPr>
        </p:nvGraphicFramePr>
        <p:xfrm>
          <a:off x="6973886" y="1379538"/>
          <a:ext cx="1047750" cy="541337"/>
        </p:xfrm>
        <a:graphic>
          <a:graphicData uri="http://schemas.openxmlformats.org/presentationml/2006/ole">
            <mc:AlternateContent xmlns:mc="http://schemas.openxmlformats.org/markup-compatibility/2006">
              <mc:Choice xmlns:v="urn:schemas-microsoft-com:vml" Requires="v">
                <p:oleObj spid="_x0000_s15384" name="Visio" r:id="rId7" imgW="1747845" imgH="901883" progId="Visio.Drawing.11">
                  <p:embed/>
                </p:oleObj>
              </mc:Choice>
              <mc:Fallback>
                <p:oleObj name="Visio" r:id="rId7" imgW="1747845" imgH="901883" progId="Visio.Drawing.11">
                  <p:embed/>
                  <p:pic>
                    <p:nvPicPr>
                      <p:cNvPr id="16"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73886" y="1379538"/>
                        <a:ext cx="1047750" cy="54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 name="AutoShape 12"/>
          <p:cNvSpPr>
            <a:spLocks noChangeArrowheads="1"/>
          </p:cNvSpPr>
          <p:nvPr/>
        </p:nvSpPr>
        <p:spPr bwMode="auto">
          <a:xfrm>
            <a:off x="6253161" y="1595438"/>
            <a:ext cx="517525" cy="173037"/>
          </a:xfrm>
          <a:prstGeom prst="leftRightArrow">
            <a:avLst>
              <a:gd name="adj1" fmla="val 50000"/>
              <a:gd name="adj2" fmla="val 5981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8" name="对象 17"/>
          <p:cNvGraphicFramePr>
            <a:graphicFrameLocks noChangeAspect="1"/>
          </p:cNvGraphicFramePr>
          <p:nvPr>
            <p:extLst/>
          </p:nvPr>
        </p:nvGraphicFramePr>
        <p:xfrm>
          <a:off x="6531293" y="2867917"/>
          <a:ext cx="4773612" cy="1963737"/>
        </p:xfrm>
        <a:graphic>
          <a:graphicData uri="http://schemas.openxmlformats.org/presentationml/2006/ole">
            <mc:AlternateContent xmlns:mc="http://schemas.openxmlformats.org/markup-compatibility/2006">
              <mc:Choice xmlns:v="urn:schemas-microsoft-com:vml" Requires="v">
                <p:oleObj spid="_x0000_s15385" name="Visio" r:id="rId9" imgW="4773737" imgH="1964050" progId="Visio.Drawing.11">
                  <p:embed/>
                </p:oleObj>
              </mc:Choice>
              <mc:Fallback>
                <p:oleObj name="Visio" r:id="rId9" imgW="4773737" imgH="1964050" progId="Visio.Drawing.11">
                  <p:embed/>
                  <p:pic>
                    <p:nvPicPr>
                      <p:cNvPr id="18" name="对象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31293" y="2867917"/>
                        <a:ext cx="4773612" cy="1963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 name="Text Box 17"/>
          <p:cNvSpPr txBox="1">
            <a:spLocks noChangeArrowheads="1"/>
          </p:cNvSpPr>
          <p:nvPr/>
        </p:nvSpPr>
        <p:spPr bwMode="auto">
          <a:xfrm>
            <a:off x="8687441" y="2332334"/>
            <a:ext cx="10807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smtClean="0">
                <a:solidFill>
                  <a:srgbClr val="FF6600"/>
                </a:solidFill>
                <a:ea typeface="宋体" charset="-122"/>
              </a:rPr>
              <a:t>Match </a:t>
            </a:r>
            <a:endParaRPr lang="zh-CN" altLang="en-US" sz="2400" b="1" dirty="0">
              <a:solidFill>
                <a:srgbClr val="FF6600"/>
              </a:solidFill>
              <a:ea typeface="宋体" charset="-122"/>
            </a:endParaRPr>
          </a:p>
        </p:txBody>
      </p:sp>
      <p:sp>
        <p:nvSpPr>
          <p:cNvPr id="21" name="Line 18"/>
          <p:cNvSpPr>
            <a:spLocks noChangeShapeType="1"/>
          </p:cNvSpPr>
          <p:nvPr/>
        </p:nvSpPr>
        <p:spPr bwMode="auto">
          <a:xfrm flipV="1">
            <a:off x="9011603" y="2793998"/>
            <a:ext cx="0" cy="1214119"/>
          </a:xfrm>
          <a:prstGeom prst="line">
            <a:avLst/>
          </a:prstGeom>
          <a:noFill/>
          <a:ln w="285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19"/>
          <p:cNvSpPr>
            <a:spLocks noChangeShapeType="1"/>
          </p:cNvSpPr>
          <p:nvPr/>
        </p:nvSpPr>
        <p:spPr bwMode="auto">
          <a:xfrm flipH="1">
            <a:off x="8894919" y="2793999"/>
            <a:ext cx="116682" cy="504031"/>
          </a:xfrm>
          <a:prstGeom prst="line">
            <a:avLst/>
          </a:prstGeom>
          <a:noFill/>
          <a:ln w="285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Text Box 9"/>
          <p:cNvSpPr txBox="1">
            <a:spLocks noChangeArrowheads="1"/>
          </p:cNvSpPr>
          <p:nvPr/>
        </p:nvSpPr>
        <p:spPr bwMode="auto">
          <a:xfrm>
            <a:off x="4968873" y="5391785"/>
            <a:ext cx="3086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ea typeface="宋体" charset="-122"/>
              </a:rPr>
              <a:t>Z.H = W.H(X.H+Y.H)</a:t>
            </a:r>
          </a:p>
        </p:txBody>
      </p:sp>
    </p:spTree>
    <p:extLst>
      <p:ext uri="{BB962C8B-B14F-4D97-AF65-F5344CB8AC3E}">
        <p14:creationId xmlns:p14="http://schemas.microsoft.com/office/powerpoint/2010/main" val="3795130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strips(downLeft)">
                                      <p:cBhvr>
                                        <p:cTn id="7" dur="500"/>
                                        <p:tgtEl>
                                          <p:spTgt spid="13"/>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strips(downLeft)">
                                      <p:cBhvr>
                                        <p:cTn id="10" dur="500"/>
                                        <p:tgtEl>
                                          <p:spTgt spid="12"/>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strips(downLeft)">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additive="base">
                                        <p:cTn id="18" dur="500" fill="hold"/>
                                        <p:tgtEl>
                                          <p:spTgt spid="15"/>
                                        </p:tgtEl>
                                        <p:attrNameLst>
                                          <p:attrName>ppt_x</p:attrName>
                                        </p:attrNameLst>
                                      </p:cBhvr>
                                      <p:tavLst>
                                        <p:tav tm="0">
                                          <p:val>
                                            <p:strVal val="#ppt_x"/>
                                          </p:val>
                                        </p:tav>
                                        <p:tav tm="100000">
                                          <p:val>
                                            <p:strVal val="#ppt_x"/>
                                          </p:val>
                                        </p:tav>
                                      </p:tavLst>
                                    </p:anim>
                                    <p:anim calcmode="lin" valueType="num">
                                      <p:cBhvr additive="base">
                                        <p:cTn id="19" dur="500" fill="hold"/>
                                        <p:tgtEl>
                                          <p:spTgt spid="15"/>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ppt_x"/>
                                          </p:val>
                                        </p:tav>
                                        <p:tav tm="100000">
                                          <p:val>
                                            <p:strVal val="#ppt_x"/>
                                          </p:val>
                                        </p:tav>
                                      </p:tavLst>
                                    </p:anim>
                                    <p:anim calcmode="lin" valueType="num">
                                      <p:cBhvr additive="base">
                                        <p:cTn id="2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xit" presetSubtype="4" fill="hold" nodeType="clickEffect">
                                  <p:stCondLst>
                                    <p:cond delay="0"/>
                                  </p:stCondLst>
                                  <p:childTnLst>
                                    <p:animEffect transition="out" filter="wipe(down)">
                                      <p:cBhvr>
                                        <p:cTn id="31" dur="500"/>
                                        <p:tgtEl>
                                          <p:spTgt spid="15"/>
                                        </p:tgtEl>
                                      </p:cBhvr>
                                    </p:animEffect>
                                    <p:set>
                                      <p:cBhvr>
                                        <p:cTn id="32" dur="1" fill="hold">
                                          <p:stCondLst>
                                            <p:cond delay="499"/>
                                          </p:stCondLst>
                                        </p:cTn>
                                        <p:tgtEl>
                                          <p:spTgt spid="15"/>
                                        </p:tgtEl>
                                        <p:attrNameLst>
                                          <p:attrName>style.visibility</p:attrName>
                                        </p:attrNameLst>
                                      </p:cBhvr>
                                      <p:to>
                                        <p:strVal val="hidden"/>
                                      </p:to>
                                    </p:set>
                                  </p:childTnLst>
                                </p:cTn>
                              </p:par>
                              <p:par>
                                <p:cTn id="33" presetID="22" presetClass="exit" presetSubtype="4" fill="hold" nodeType="withEffect">
                                  <p:stCondLst>
                                    <p:cond delay="0"/>
                                  </p:stCondLst>
                                  <p:childTnLst>
                                    <p:animEffect transition="out" filter="wipe(down)">
                                      <p:cBhvr>
                                        <p:cTn id="34" dur="500"/>
                                        <p:tgtEl>
                                          <p:spTgt spid="16"/>
                                        </p:tgtEl>
                                      </p:cBhvr>
                                    </p:animEffect>
                                    <p:set>
                                      <p:cBhvr>
                                        <p:cTn id="35" dur="1" fill="hold">
                                          <p:stCondLst>
                                            <p:cond delay="499"/>
                                          </p:stCondLst>
                                        </p:cTn>
                                        <p:tgtEl>
                                          <p:spTgt spid="16"/>
                                        </p:tgtEl>
                                        <p:attrNameLst>
                                          <p:attrName>style.visibility</p:attrName>
                                        </p:attrNameLst>
                                      </p:cBhvr>
                                      <p:to>
                                        <p:strVal val="hidden"/>
                                      </p:to>
                                    </p:set>
                                  </p:childTnLst>
                                </p:cTn>
                              </p:par>
                              <p:par>
                                <p:cTn id="36" presetID="22" presetClass="exit" presetSubtype="4" fill="hold" grpId="1" nodeType="withEffect">
                                  <p:stCondLst>
                                    <p:cond delay="0"/>
                                  </p:stCondLst>
                                  <p:childTnLst>
                                    <p:animEffect transition="out" filter="wipe(down)">
                                      <p:cBhvr>
                                        <p:cTn id="37" dur="500"/>
                                        <p:tgtEl>
                                          <p:spTgt spid="17"/>
                                        </p:tgtEl>
                                      </p:cBhvr>
                                    </p:animEffect>
                                    <p:set>
                                      <p:cBhvr>
                                        <p:cTn id="38" dur="1" fill="hold">
                                          <p:stCondLst>
                                            <p:cond delay="499"/>
                                          </p:stCondLst>
                                        </p:cTn>
                                        <p:tgtEl>
                                          <p:spTgt spid="17"/>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8" presetClass="entr" presetSubtype="12"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strips(downLeft)">
                                      <p:cBhvr>
                                        <p:cTn id="49" dur="500"/>
                                        <p:tgtEl>
                                          <p:spTgt spid="21"/>
                                        </p:tgtEl>
                                      </p:cBhvr>
                                    </p:animEffect>
                                  </p:childTnLst>
                                </p:cTn>
                              </p:par>
                              <p:par>
                                <p:cTn id="50" presetID="18" presetClass="entr" presetSubtype="12"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strips(downLeft)">
                                      <p:cBhvr>
                                        <p:cTn id="52" dur="500"/>
                                        <p:tgtEl>
                                          <p:spTgt spid="22"/>
                                        </p:tgtEl>
                                      </p:cBhvr>
                                    </p:animEffect>
                                  </p:childTnLst>
                                </p:cTn>
                              </p:par>
                              <p:par>
                                <p:cTn id="53" presetID="18" presetClass="entr" presetSubtype="12"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strips(downLeft)">
                                      <p:cBhvr>
                                        <p:cTn id="55" dur="500"/>
                                        <p:tgtEl>
                                          <p:spTgt spid="20"/>
                                        </p:tgtEl>
                                      </p:cBhvr>
                                    </p:animEffect>
                                  </p:childTnLst>
                                </p:cTn>
                              </p:par>
                            </p:childTnLst>
                          </p:cTn>
                        </p:par>
                      </p:childTnLst>
                    </p:cTn>
                  </p:par>
                  <p:par>
                    <p:cTn id="56" fill="hold">
                      <p:stCondLst>
                        <p:cond delay="indefinite"/>
                      </p:stCondLst>
                      <p:childTnLst>
                        <p:par>
                          <p:cTn id="57" fill="hold">
                            <p:stCondLst>
                              <p:cond delay="0"/>
                            </p:stCondLst>
                            <p:childTnLst>
                              <p:par>
                                <p:cTn id="58" presetID="6" presetClass="entr" presetSubtype="16" fill="hold" grpId="0" nodeType="click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circle(in)">
                                      <p:cBhvr>
                                        <p:cTn id="60"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p:bldP spid="17" grpId="0" animBg="1"/>
      <p:bldP spid="17" grpId="1" animBg="1"/>
      <p:bldP spid="20" grpId="0"/>
      <p:bldP spid="21" grpId="0" animBg="1"/>
      <p:bldP spid="22" grpId="0" animBg="1"/>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Bubble logic</a:t>
            </a:r>
            <a:endParaRPr lang="zh-CN" altLang="en-US" dirty="0"/>
          </a:p>
        </p:txBody>
      </p:sp>
      <p:sp>
        <p:nvSpPr>
          <p:cNvPr id="6" name="内容占位符 5"/>
          <p:cNvSpPr>
            <a:spLocks noGrp="1"/>
          </p:cNvSpPr>
          <p:nvPr>
            <p:ph sz="half" idx="1"/>
          </p:nvPr>
        </p:nvSpPr>
        <p:spPr/>
        <p:txBody>
          <a:bodyPr/>
          <a:lstStyle/>
          <a:p>
            <a:r>
              <a:rPr lang="en-US" altLang="zh-CN" dirty="0" smtClean="0"/>
              <a:t>Convert: start from the output gate.</a:t>
            </a:r>
            <a:endParaRPr lang="zh-CN" altLang="en-US" dirty="0"/>
          </a:p>
        </p:txBody>
      </p:sp>
      <p:sp>
        <p:nvSpPr>
          <p:cNvPr id="3" name="日期占位符 2"/>
          <p:cNvSpPr>
            <a:spLocks noGrp="1"/>
          </p:cNvSpPr>
          <p:nvPr>
            <p:ph type="dt" sz="half" idx="10"/>
          </p:nvPr>
        </p:nvSpPr>
        <p:spPr/>
        <p:txBody>
          <a:bodyPr/>
          <a:lstStyle/>
          <a:p>
            <a:fld id="{CCD219A8-A8C5-4DB2-9CDE-46DB047CC4D6}" type="datetime1">
              <a:rPr lang="en-US" altLang="zh-CN" smtClean="0"/>
              <a:t>10/26/2021</a:t>
            </a:fld>
            <a:endParaRPr lang="en-US" dirty="0"/>
          </a:p>
        </p:txBody>
      </p:sp>
      <p:sp>
        <p:nvSpPr>
          <p:cNvPr id="4" name="页脚占位符 3"/>
          <p:cNvSpPr>
            <a:spLocks noGrp="1"/>
          </p:cNvSpPr>
          <p:nvPr>
            <p:ph type="ftr" sz="quarter" idx="11"/>
          </p:nvPr>
        </p:nvSpPr>
        <p:spPr/>
        <p:txBody>
          <a:bodyPr/>
          <a:lstStyle/>
          <a:p>
            <a:r>
              <a:rPr lang="zh-CN" altLang="en-US" smtClean="0"/>
              <a:t>计算机学院</a:t>
            </a:r>
            <a:endParaRPr lang="en-US" dirty="0"/>
          </a:p>
        </p:txBody>
      </p:sp>
      <p:sp>
        <p:nvSpPr>
          <p:cNvPr id="5" name="灯片编号占位符 4"/>
          <p:cNvSpPr>
            <a:spLocks noGrp="1"/>
          </p:cNvSpPr>
          <p:nvPr>
            <p:ph type="sldNum" sz="quarter" idx="12"/>
          </p:nvPr>
        </p:nvSpPr>
        <p:spPr/>
        <p:txBody>
          <a:bodyPr/>
          <a:lstStyle/>
          <a:p>
            <a:fld id="{6D22F896-40B5-4ADD-8801-0D06FADFA095}" type="slidenum">
              <a:rPr lang="en-US" smtClean="0"/>
              <a:t>13</a:t>
            </a:fld>
            <a:endParaRPr lang="en-US" dirty="0"/>
          </a:p>
        </p:txBody>
      </p:sp>
      <p:graphicFrame>
        <p:nvGraphicFramePr>
          <p:cNvPr id="7" name="Object 4"/>
          <p:cNvGraphicFramePr>
            <a:graphicFrameLocks noChangeAspect="1"/>
          </p:cNvGraphicFramePr>
          <p:nvPr>
            <p:extLst/>
          </p:nvPr>
        </p:nvGraphicFramePr>
        <p:xfrm>
          <a:off x="752792" y="3068638"/>
          <a:ext cx="5378450" cy="2530475"/>
        </p:xfrm>
        <a:graphic>
          <a:graphicData uri="http://schemas.openxmlformats.org/presentationml/2006/ole">
            <mc:AlternateContent xmlns:mc="http://schemas.openxmlformats.org/markup-compatibility/2006">
              <mc:Choice xmlns:v="urn:schemas-microsoft-com:vml" Requires="v">
                <p:oleObj spid="_x0000_s16401" name="Visio" r:id="rId3" imgW="5379110" imgH="2529759" progId="Visio.Drawing.11">
                  <p:embed/>
                </p:oleObj>
              </mc:Choice>
              <mc:Fallback>
                <p:oleObj name="Visio" r:id="rId3" imgW="5379110" imgH="2529759" progId="Visio.Drawing.11">
                  <p:embed/>
                  <p:pic>
                    <p:nvPicPr>
                      <p:cNvPr id="7"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792" y="3068638"/>
                        <a:ext cx="537845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Oval 5"/>
          <p:cNvSpPr>
            <a:spLocks noChangeArrowheads="1"/>
          </p:cNvSpPr>
          <p:nvPr/>
        </p:nvSpPr>
        <p:spPr bwMode="auto">
          <a:xfrm>
            <a:off x="3921442" y="3789363"/>
            <a:ext cx="504825" cy="935038"/>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Oval 6"/>
          <p:cNvSpPr>
            <a:spLocks noChangeArrowheads="1"/>
          </p:cNvSpPr>
          <p:nvPr/>
        </p:nvSpPr>
        <p:spPr bwMode="auto">
          <a:xfrm>
            <a:off x="4426267" y="4579938"/>
            <a:ext cx="504825" cy="935038"/>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Oval 7"/>
          <p:cNvSpPr>
            <a:spLocks noChangeArrowheads="1"/>
          </p:cNvSpPr>
          <p:nvPr/>
        </p:nvSpPr>
        <p:spPr bwMode="auto">
          <a:xfrm>
            <a:off x="1905317" y="4724401"/>
            <a:ext cx="504825" cy="935037"/>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1" name="Object 8"/>
          <p:cNvGraphicFramePr>
            <a:graphicFrameLocks noChangeAspect="1"/>
          </p:cNvGraphicFramePr>
          <p:nvPr>
            <p:extLst/>
          </p:nvPr>
        </p:nvGraphicFramePr>
        <p:xfrm>
          <a:off x="6594475" y="813118"/>
          <a:ext cx="5378450" cy="2530475"/>
        </p:xfrm>
        <a:graphic>
          <a:graphicData uri="http://schemas.openxmlformats.org/presentationml/2006/ole">
            <mc:AlternateContent xmlns:mc="http://schemas.openxmlformats.org/markup-compatibility/2006">
              <mc:Choice xmlns:v="urn:schemas-microsoft-com:vml" Requires="v">
                <p:oleObj spid="_x0000_s16402" name="Visio" r:id="rId5" imgW="5379110" imgH="2529759" progId="Visio.Drawing.11">
                  <p:embed/>
                </p:oleObj>
              </mc:Choice>
              <mc:Fallback>
                <p:oleObj name="Visio" r:id="rId5" imgW="5379110" imgH="2529759" progId="Visio.Drawing.11">
                  <p:embed/>
                  <p:pic>
                    <p:nvPicPr>
                      <p:cNvPr id="11"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94475" y="813118"/>
                        <a:ext cx="537845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Oval 9"/>
          <p:cNvSpPr>
            <a:spLocks noChangeArrowheads="1"/>
          </p:cNvSpPr>
          <p:nvPr/>
        </p:nvSpPr>
        <p:spPr bwMode="auto">
          <a:xfrm>
            <a:off x="8034338" y="752793"/>
            <a:ext cx="504825" cy="935037"/>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Oval 10"/>
          <p:cNvSpPr>
            <a:spLocks noChangeArrowheads="1"/>
          </p:cNvSpPr>
          <p:nvPr/>
        </p:nvSpPr>
        <p:spPr bwMode="auto">
          <a:xfrm>
            <a:off x="8610600" y="1543368"/>
            <a:ext cx="504825" cy="935037"/>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5" name="对象 14"/>
          <p:cNvGraphicFramePr>
            <a:graphicFrameLocks noChangeAspect="1"/>
          </p:cNvGraphicFramePr>
          <p:nvPr>
            <p:extLst/>
          </p:nvPr>
        </p:nvGraphicFramePr>
        <p:xfrm>
          <a:off x="6578600" y="3614738"/>
          <a:ext cx="5378450" cy="2530475"/>
        </p:xfrm>
        <a:graphic>
          <a:graphicData uri="http://schemas.openxmlformats.org/presentationml/2006/ole">
            <mc:AlternateContent xmlns:mc="http://schemas.openxmlformats.org/markup-compatibility/2006">
              <mc:Choice xmlns:v="urn:schemas-microsoft-com:vml" Requires="v">
                <p:oleObj spid="_x0000_s16403" name="Visio" r:id="rId7" imgW="5379110" imgH="2529759" progId="Visio.Drawing.11">
                  <p:embed/>
                </p:oleObj>
              </mc:Choice>
              <mc:Fallback>
                <p:oleObj name="Visio" r:id="rId7" imgW="5379110" imgH="2529759" progId="Visio.Drawing.11">
                  <p:embed/>
                  <p:pic>
                    <p:nvPicPr>
                      <p:cNvPr id="15" name="对象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78600" y="3614738"/>
                        <a:ext cx="537845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矩形 15"/>
          <p:cNvSpPr/>
          <p:nvPr/>
        </p:nvSpPr>
        <p:spPr>
          <a:xfrm>
            <a:off x="9252985" y="3733662"/>
            <a:ext cx="2265364" cy="523220"/>
          </a:xfrm>
          <a:prstGeom prst="rect">
            <a:avLst/>
          </a:prstGeom>
        </p:spPr>
        <p:txBody>
          <a:bodyPr wrap="none">
            <a:spAutoFit/>
          </a:bodyPr>
          <a:lstStyle/>
          <a:p>
            <a:r>
              <a:rPr lang="en-US" altLang="zh-CN" sz="2800" dirty="0"/>
              <a:t>H=D+C(A’+B’)</a:t>
            </a:r>
          </a:p>
        </p:txBody>
      </p:sp>
    </p:spTree>
    <p:extLst>
      <p:ext uri="{BB962C8B-B14F-4D97-AF65-F5344CB8AC3E}">
        <p14:creationId xmlns:p14="http://schemas.microsoft.com/office/powerpoint/2010/main" val="466549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trips(downLeft)">
                                      <p:cBhvr>
                                        <p:cTn id="7" dur="500"/>
                                        <p:tgtEl>
                                          <p:spTgt spid="10"/>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strips(downLeft)">
                                      <p:cBhvr>
                                        <p:cTn id="10" dur="500"/>
                                        <p:tgtEl>
                                          <p:spTgt spid="8"/>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strips(downLeft)">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barn(inVertical)">
                                      <p:cBhvr>
                                        <p:cTn id="18" dur="500"/>
                                        <p:tgtEl>
                                          <p:spTgt spid="6">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12"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strips(downLeft)">
                                      <p:cBhvr>
                                        <p:cTn id="23" dur="500"/>
                                        <p:tgtEl>
                                          <p:spTgt spid="11"/>
                                        </p:tgtEl>
                                      </p:cBhvr>
                                    </p:animEffect>
                                  </p:childTnLst>
                                </p:cTn>
                              </p:par>
                              <p:par>
                                <p:cTn id="24" presetID="18" presetClass="entr" presetSubtype="12"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strips(downLeft)">
                                      <p:cBhvr>
                                        <p:cTn id="26" dur="500"/>
                                        <p:tgtEl>
                                          <p:spTgt spid="12"/>
                                        </p:tgtEl>
                                      </p:cBhvr>
                                    </p:animEffect>
                                  </p:childTnLst>
                                </p:cTn>
                              </p:par>
                              <p:par>
                                <p:cTn id="27" presetID="18" presetClass="entr" presetSubtype="12"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strips(downLeft)">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additive="base">
                                        <p:cTn id="34" dur="500" fill="hold"/>
                                        <p:tgtEl>
                                          <p:spTgt spid="15"/>
                                        </p:tgtEl>
                                        <p:attrNameLst>
                                          <p:attrName>ppt_x</p:attrName>
                                        </p:attrNameLst>
                                      </p:cBhvr>
                                      <p:tavLst>
                                        <p:tav tm="0">
                                          <p:val>
                                            <p:strVal val="#ppt_x"/>
                                          </p:val>
                                        </p:tav>
                                        <p:tav tm="100000">
                                          <p:val>
                                            <p:strVal val="#ppt_x"/>
                                          </p:val>
                                        </p:tav>
                                      </p:tavLst>
                                    </p:anim>
                                    <p:anim calcmode="lin" valueType="num">
                                      <p:cBhvr additive="base">
                                        <p:cTn id="35"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 calcmode="lin" valueType="num">
                                      <p:cBhvr additive="base">
                                        <p:cTn id="40" dur="500" fill="hold"/>
                                        <p:tgtEl>
                                          <p:spTgt spid="16"/>
                                        </p:tgtEl>
                                        <p:attrNameLst>
                                          <p:attrName>ppt_x</p:attrName>
                                        </p:attrNameLst>
                                      </p:cBhvr>
                                      <p:tavLst>
                                        <p:tav tm="0">
                                          <p:val>
                                            <p:strVal val="#ppt_x"/>
                                          </p:val>
                                        </p:tav>
                                        <p:tav tm="100000">
                                          <p:val>
                                            <p:strVal val="#ppt_x"/>
                                          </p:val>
                                        </p:tav>
                                      </p:tavLst>
                                    </p:anim>
                                    <p:anim calcmode="lin" valueType="num">
                                      <p:cBhvr additive="base">
                                        <p:cTn id="41"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animBg="1"/>
      <p:bldP spid="9" grpId="0" animBg="1"/>
      <p:bldP spid="10" grpId="0" animBg="1"/>
      <p:bldP spid="12" grpId="0" animBg="1"/>
      <p:bldP spid="13" grpId="0" animBg="1"/>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nvPr>
        </p:nvSpPr>
        <p:spPr/>
        <p:txBody>
          <a:bodyPr/>
          <a:lstStyle/>
          <a:p>
            <a:r>
              <a:rPr lang="en-US" altLang="zh-CN" dirty="0"/>
              <a:t>COMBINATIONAL </a:t>
            </a:r>
            <a:r>
              <a:rPr lang="en-US" altLang="zh-CN" dirty="0" smtClean="0"/>
              <a:t>LOGIC</a:t>
            </a:r>
            <a:endParaRPr lang="zh-CN" altLang="en-US" dirty="0"/>
          </a:p>
        </p:txBody>
      </p:sp>
      <p:sp>
        <p:nvSpPr>
          <p:cNvPr id="8" name="副标题 7"/>
          <p:cNvSpPr>
            <a:spLocks noGrp="1"/>
          </p:cNvSpPr>
          <p:nvPr>
            <p:ph type="subTitle" idx="1"/>
          </p:nvPr>
        </p:nvSpPr>
        <p:spPr/>
        <p:txBody>
          <a:bodyPr/>
          <a:lstStyle/>
          <a:p>
            <a:r>
              <a:rPr lang="zh-CN" altLang="en-US" dirty="0"/>
              <a:t>组合逻辑</a:t>
            </a:r>
          </a:p>
        </p:txBody>
      </p:sp>
      <p:sp>
        <p:nvSpPr>
          <p:cNvPr id="4" name="日期占位符 3"/>
          <p:cNvSpPr>
            <a:spLocks noGrp="1"/>
          </p:cNvSpPr>
          <p:nvPr>
            <p:ph type="dt" sz="half" idx="10"/>
          </p:nvPr>
        </p:nvSpPr>
        <p:spPr/>
        <p:txBody>
          <a:bodyPr/>
          <a:lstStyle/>
          <a:p>
            <a:fld id="{8DC71BAB-43ED-4362-8F1C-E2E3ED31FC9F}" type="datetime1">
              <a:rPr lang="en-US" altLang="zh-CN" smtClean="0"/>
              <a:t>10/26/2021</a:t>
            </a:fld>
            <a:endParaRPr lang="en-US" dirty="0"/>
          </a:p>
        </p:txBody>
      </p:sp>
      <p:sp>
        <p:nvSpPr>
          <p:cNvPr id="5" name="页脚占位符 4"/>
          <p:cNvSpPr>
            <a:spLocks noGrp="1"/>
          </p:cNvSpPr>
          <p:nvPr>
            <p:ph type="ftr" sz="quarter" idx="11"/>
          </p:nvPr>
        </p:nvSpPr>
        <p:spPr/>
        <p:txBody>
          <a:bodyPr/>
          <a:lstStyle/>
          <a:p>
            <a:r>
              <a:rPr lang="zh-CN" altLang="en-US" smtClean="0"/>
              <a:t>计算机学院</a:t>
            </a:r>
            <a:endParaRPr lang="en-US" dirty="0"/>
          </a:p>
        </p:txBody>
      </p:sp>
      <p:sp>
        <p:nvSpPr>
          <p:cNvPr id="6" name="灯片编号占位符 5"/>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33965643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DEFINITION OF COMBINATIONAL LOGIC</a:t>
            </a:r>
            <a:endParaRPr lang="zh-CN" altLang="en-US" dirty="0"/>
          </a:p>
        </p:txBody>
      </p:sp>
      <p:sp>
        <p:nvSpPr>
          <p:cNvPr id="3" name="内容占位符 2"/>
          <p:cNvSpPr>
            <a:spLocks noGrp="1"/>
          </p:cNvSpPr>
          <p:nvPr>
            <p:ph idx="1"/>
          </p:nvPr>
        </p:nvSpPr>
        <p:spPr/>
        <p:txBody>
          <a:bodyPr/>
          <a:lstStyle/>
          <a:p>
            <a:r>
              <a:rPr lang="en-US" altLang="zh-CN" dirty="0"/>
              <a:t>Logic circuits </a:t>
            </a:r>
            <a:r>
              <a:rPr lang="en-US" altLang="zh-CN" b="1" u="sng" dirty="0"/>
              <a:t>without feedback </a:t>
            </a:r>
            <a:r>
              <a:rPr lang="en-US" altLang="zh-CN" dirty="0"/>
              <a:t>from output to the input, constructed from a functionally complete gate set, are said to be combinational.</a:t>
            </a:r>
          </a:p>
          <a:p>
            <a:endParaRPr lang="zh-CN" altLang="en-US" dirty="0"/>
          </a:p>
        </p:txBody>
      </p:sp>
      <p:sp>
        <p:nvSpPr>
          <p:cNvPr id="4" name="日期占位符 3"/>
          <p:cNvSpPr>
            <a:spLocks noGrp="1"/>
          </p:cNvSpPr>
          <p:nvPr>
            <p:ph type="dt" sz="half" idx="10"/>
          </p:nvPr>
        </p:nvSpPr>
        <p:spPr/>
        <p:txBody>
          <a:bodyPr/>
          <a:lstStyle/>
          <a:p>
            <a:fld id="{8DC71BAB-43ED-4362-8F1C-E2E3ED31FC9F}" type="datetime1">
              <a:rPr lang="en-US" altLang="zh-CN" smtClean="0"/>
              <a:t>10/26/2021</a:t>
            </a:fld>
            <a:endParaRPr lang="en-US" dirty="0"/>
          </a:p>
        </p:txBody>
      </p:sp>
      <p:sp>
        <p:nvSpPr>
          <p:cNvPr id="5" name="页脚占位符 4"/>
          <p:cNvSpPr>
            <a:spLocks noGrp="1"/>
          </p:cNvSpPr>
          <p:nvPr>
            <p:ph type="ftr" sz="quarter" idx="11"/>
          </p:nvPr>
        </p:nvSpPr>
        <p:spPr/>
        <p:txBody>
          <a:bodyPr/>
          <a:lstStyle/>
          <a:p>
            <a:r>
              <a:rPr lang="zh-CN" altLang="en-US" dirty="0" smtClean="0"/>
              <a:t>计算机学院</a:t>
            </a:r>
            <a:endParaRPr lang="en-US" dirty="0"/>
          </a:p>
        </p:txBody>
      </p:sp>
      <p:sp>
        <p:nvSpPr>
          <p:cNvPr id="6" name="灯片编号占位符 5"/>
          <p:cNvSpPr>
            <a:spLocks noGrp="1"/>
          </p:cNvSpPr>
          <p:nvPr>
            <p:ph type="sldNum" sz="quarter" idx="12"/>
          </p:nvPr>
        </p:nvSpPr>
        <p:spPr/>
        <p:txBody>
          <a:bodyPr/>
          <a:lstStyle/>
          <a:p>
            <a:fld id="{6D22F896-40B5-4ADD-8801-0D06FADFA095}" type="slidenum">
              <a:rPr lang="en-US" smtClean="0"/>
              <a:t>15</a:t>
            </a:fld>
            <a:endParaRPr lang="en-US" dirty="0"/>
          </a:p>
        </p:txBody>
      </p:sp>
      <p:sp>
        <p:nvSpPr>
          <p:cNvPr id="7" name="AutoShape 4"/>
          <p:cNvSpPr>
            <a:spLocks noChangeArrowheads="1"/>
          </p:cNvSpPr>
          <p:nvPr/>
        </p:nvSpPr>
        <p:spPr bwMode="auto">
          <a:xfrm>
            <a:off x="4720758" y="4172746"/>
            <a:ext cx="2286000" cy="1371600"/>
          </a:xfrm>
          <a:prstGeom prst="flowChartProcess">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effectLst/>
              <a:uLnTx/>
              <a:uFillTx/>
            </a:endParaRPr>
          </a:p>
        </p:txBody>
      </p:sp>
      <p:sp>
        <p:nvSpPr>
          <p:cNvPr id="8" name="Line 5"/>
          <p:cNvSpPr>
            <a:spLocks noChangeShapeType="1"/>
          </p:cNvSpPr>
          <p:nvPr/>
        </p:nvSpPr>
        <p:spPr bwMode="auto">
          <a:xfrm>
            <a:off x="3730158" y="4401346"/>
            <a:ext cx="9906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effectLst/>
              <a:uLnTx/>
              <a:uFillTx/>
            </a:endParaRPr>
          </a:p>
        </p:txBody>
      </p:sp>
      <p:sp>
        <p:nvSpPr>
          <p:cNvPr id="9" name="Line 6"/>
          <p:cNvSpPr>
            <a:spLocks noChangeShapeType="1"/>
          </p:cNvSpPr>
          <p:nvPr/>
        </p:nvSpPr>
        <p:spPr bwMode="auto">
          <a:xfrm>
            <a:off x="3730158" y="5239546"/>
            <a:ext cx="9906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effectLst/>
              <a:uLnTx/>
              <a:uFillTx/>
            </a:endParaRPr>
          </a:p>
        </p:txBody>
      </p:sp>
      <p:sp>
        <p:nvSpPr>
          <p:cNvPr id="10" name="Line 7"/>
          <p:cNvSpPr>
            <a:spLocks noChangeShapeType="1"/>
          </p:cNvSpPr>
          <p:nvPr/>
        </p:nvSpPr>
        <p:spPr bwMode="auto">
          <a:xfrm>
            <a:off x="7006758" y="4401346"/>
            <a:ext cx="10668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effectLst/>
              <a:uLnTx/>
              <a:uFillTx/>
            </a:endParaRPr>
          </a:p>
        </p:txBody>
      </p:sp>
      <p:sp>
        <p:nvSpPr>
          <p:cNvPr id="11" name="Line 8"/>
          <p:cNvSpPr>
            <a:spLocks noChangeShapeType="1"/>
          </p:cNvSpPr>
          <p:nvPr/>
        </p:nvSpPr>
        <p:spPr bwMode="auto">
          <a:xfrm>
            <a:off x="7006758" y="5315746"/>
            <a:ext cx="10668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effectLst/>
              <a:uLnTx/>
              <a:uFillTx/>
            </a:endParaRPr>
          </a:p>
        </p:txBody>
      </p:sp>
      <p:sp>
        <p:nvSpPr>
          <p:cNvPr id="12" name="Text Box 9"/>
          <p:cNvSpPr txBox="1">
            <a:spLocks noChangeArrowheads="1"/>
          </p:cNvSpPr>
          <p:nvPr/>
        </p:nvSpPr>
        <p:spPr bwMode="auto">
          <a:xfrm>
            <a:off x="2358558" y="4629946"/>
            <a:ext cx="12954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800" b="0" i="0" u="none" strike="noStrike" kern="0" cap="none" spc="0" normalizeH="0" baseline="0" noProof="0" smtClean="0">
                <a:ln>
                  <a:noFill/>
                </a:ln>
                <a:effectLst/>
                <a:uLnTx/>
                <a:uFillTx/>
              </a:rPr>
              <a:t>Inputs</a:t>
            </a:r>
          </a:p>
        </p:txBody>
      </p:sp>
      <p:sp>
        <p:nvSpPr>
          <p:cNvPr id="13" name="Text Box 10"/>
          <p:cNvSpPr txBox="1">
            <a:spLocks noChangeArrowheads="1"/>
          </p:cNvSpPr>
          <p:nvPr/>
        </p:nvSpPr>
        <p:spPr bwMode="auto">
          <a:xfrm>
            <a:off x="8149758" y="4706146"/>
            <a:ext cx="12954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800" b="0" i="0" u="none" strike="noStrike" kern="0" cap="none" spc="0" normalizeH="0" baseline="0" noProof="0" smtClean="0">
                <a:ln>
                  <a:noFill/>
                </a:ln>
                <a:effectLst/>
                <a:uLnTx/>
                <a:uFillTx/>
              </a:rPr>
              <a:t>Outputs</a:t>
            </a:r>
          </a:p>
        </p:txBody>
      </p:sp>
      <p:sp>
        <p:nvSpPr>
          <p:cNvPr id="14" name="Text Box 11"/>
          <p:cNvSpPr txBox="1">
            <a:spLocks noChangeArrowheads="1"/>
          </p:cNvSpPr>
          <p:nvPr/>
        </p:nvSpPr>
        <p:spPr bwMode="auto">
          <a:xfrm>
            <a:off x="4949358" y="4477546"/>
            <a:ext cx="1752600"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800" b="0" i="0" u="none" strike="noStrike" kern="0" cap="none" spc="0" normalizeH="0" baseline="0" noProof="0" dirty="0" smtClean="0">
                <a:ln>
                  <a:noFill/>
                </a:ln>
                <a:solidFill>
                  <a:schemeClr val="bg1"/>
                </a:solidFill>
                <a:effectLst>
                  <a:outerShdw blurRad="38100" dist="38100" dir="2700000" algn="tl">
                    <a:srgbClr val="C0C0C0"/>
                  </a:outerShdw>
                </a:effectLst>
                <a:uLnTx/>
                <a:uFillTx/>
              </a:rPr>
              <a:t>Combinational Logic Functions</a:t>
            </a:r>
          </a:p>
        </p:txBody>
      </p:sp>
      <p:sp>
        <p:nvSpPr>
          <p:cNvPr id="15" name="Text Box 12"/>
          <p:cNvSpPr txBox="1">
            <a:spLocks noChangeArrowheads="1"/>
          </p:cNvSpPr>
          <p:nvPr/>
        </p:nvSpPr>
        <p:spPr bwMode="auto">
          <a:xfrm>
            <a:off x="3688923" y="4401346"/>
            <a:ext cx="553998"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400" b="0" i="0" u="none" strike="noStrike" kern="0" cap="none" spc="0" normalizeH="0" baseline="0" noProof="0" smtClean="0">
                <a:ln>
                  <a:noFill/>
                </a:ln>
                <a:effectLst>
                  <a:outerShdw blurRad="38100" dist="38100" dir="2700000" algn="tl">
                    <a:srgbClr val="C0C0C0"/>
                  </a:outerShdw>
                </a:effectLst>
                <a:uLnTx/>
                <a:uFillTx/>
              </a:rPr>
              <a:t>· </a:t>
            </a:r>
          </a:p>
        </p:txBody>
      </p:sp>
      <p:sp>
        <p:nvSpPr>
          <p:cNvPr id="16" name="Rectangle 14"/>
          <p:cNvSpPr>
            <a:spLocks noChangeArrowheads="1"/>
          </p:cNvSpPr>
          <p:nvPr/>
        </p:nvSpPr>
        <p:spPr bwMode="auto">
          <a:xfrm>
            <a:off x="3806358" y="4666459"/>
            <a:ext cx="21833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smtClean="0">
                <a:ln>
                  <a:noFill/>
                </a:ln>
                <a:effectLst>
                  <a:outerShdw blurRad="38100" dist="38100" dir="2700000" algn="tl">
                    <a:srgbClr val="C0C0C0"/>
                  </a:outerShdw>
                </a:effectLst>
                <a:uLnTx/>
                <a:uFillTx/>
              </a:rPr>
              <a:t>·</a:t>
            </a:r>
            <a:endParaRPr kumimoji="0" lang="zh-CN" altLang="en-US" sz="2400" b="0" i="0" u="none" strike="noStrike" kern="0" cap="none" spc="0" normalizeH="0" baseline="0" noProof="0" smtClean="0">
              <a:ln>
                <a:noFill/>
              </a:ln>
              <a:effectLst>
                <a:outerShdw blurRad="38100" dist="38100" dir="2700000" algn="tl">
                  <a:srgbClr val="C0C0C0"/>
                </a:outerShdw>
              </a:effectLst>
              <a:uLnTx/>
              <a:uFillTx/>
            </a:endParaRPr>
          </a:p>
        </p:txBody>
      </p:sp>
      <p:sp>
        <p:nvSpPr>
          <p:cNvPr id="17" name="Rectangle 16"/>
          <p:cNvSpPr>
            <a:spLocks noChangeArrowheads="1"/>
          </p:cNvSpPr>
          <p:nvPr/>
        </p:nvSpPr>
        <p:spPr bwMode="auto">
          <a:xfrm>
            <a:off x="3806358" y="4858546"/>
            <a:ext cx="21833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effectLst>
                  <a:outerShdw blurRad="38100" dist="38100" dir="2700000" algn="tl">
                    <a:srgbClr val="C0C0C0"/>
                  </a:outerShdw>
                </a:effectLst>
                <a:uLnTx/>
                <a:uFillTx/>
              </a:rPr>
              <a:t>·</a:t>
            </a:r>
            <a:endParaRPr kumimoji="0" lang="zh-CN" altLang="en-US" sz="2400" b="0" i="0" u="none" strike="noStrike" kern="0" cap="none" spc="0" normalizeH="0" baseline="0" noProof="0" dirty="0" smtClean="0">
              <a:ln>
                <a:noFill/>
              </a:ln>
              <a:effectLst>
                <a:outerShdw blurRad="38100" dist="38100" dir="2700000" algn="tl">
                  <a:srgbClr val="C0C0C0"/>
                </a:outerShdw>
              </a:effectLst>
              <a:uLnTx/>
              <a:uFillTx/>
            </a:endParaRPr>
          </a:p>
        </p:txBody>
      </p:sp>
      <p:sp>
        <p:nvSpPr>
          <p:cNvPr id="18" name="Text Box 17"/>
          <p:cNvSpPr txBox="1">
            <a:spLocks noChangeArrowheads="1"/>
          </p:cNvSpPr>
          <p:nvPr/>
        </p:nvSpPr>
        <p:spPr bwMode="auto">
          <a:xfrm>
            <a:off x="7214760" y="4401346"/>
            <a:ext cx="553998"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400" b="0" i="0" u="none" strike="noStrike" kern="0" cap="none" spc="0" normalizeH="0" baseline="0" noProof="0" smtClean="0">
                <a:ln>
                  <a:noFill/>
                </a:ln>
                <a:effectLst>
                  <a:outerShdw blurRad="38100" dist="38100" dir="2700000" algn="tl">
                    <a:srgbClr val="C0C0C0"/>
                  </a:outerShdw>
                </a:effectLst>
                <a:uLnTx/>
                <a:uFillTx/>
              </a:rPr>
              <a:t>· </a:t>
            </a:r>
          </a:p>
        </p:txBody>
      </p:sp>
      <p:sp>
        <p:nvSpPr>
          <p:cNvPr id="19" name="Rectangle 18"/>
          <p:cNvSpPr>
            <a:spLocks noChangeArrowheads="1"/>
          </p:cNvSpPr>
          <p:nvPr/>
        </p:nvSpPr>
        <p:spPr bwMode="auto">
          <a:xfrm>
            <a:off x="7332196" y="4666459"/>
            <a:ext cx="21833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smtClean="0">
                <a:ln>
                  <a:noFill/>
                </a:ln>
                <a:effectLst>
                  <a:outerShdw blurRad="38100" dist="38100" dir="2700000" algn="tl">
                    <a:srgbClr val="C0C0C0"/>
                  </a:outerShdw>
                </a:effectLst>
                <a:uLnTx/>
                <a:uFillTx/>
              </a:rPr>
              <a:t>·</a:t>
            </a:r>
            <a:endParaRPr kumimoji="0" lang="zh-CN" altLang="en-US" sz="2400" b="0" i="0" u="none" strike="noStrike" kern="0" cap="none" spc="0" normalizeH="0" baseline="0" noProof="0" smtClean="0">
              <a:ln>
                <a:noFill/>
              </a:ln>
              <a:effectLst>
                <a:outerShdw blurRad="38100" dist="38100" dir="2700000" algn="tl">
                  <a:srgbClr val="C0C0C0"/>
                </a:outerShdw>
              </a:effectLst>
              <a:uLnTx/>
              <a:uFillTx/>
            </a:endParaRPr>
          </a:p>
        </p:txBody>
      </p:sp>
      <p:sp>
        <p:nvSpPr>
          <p:cNvPr id="20" name="Rectangle 19"/>
          <p:cNvSpPr>
            <a:spLocks noChangeArrowheads="1"/>
          </p:cNvSpPr>
          <p:nvPr/>
        </p:nvSpPr>
        <p:spPr bwMode="auto">
          <a:xfrm>
            <a:off x="7332196" y="4858546"/>
            <a:ext cx="21833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smtClean="0">
                <a:ln>
                  <a:noFill/>
                </a:ln>
                <a:effectLst>
                  <a:outerShdw blurRad="38100" dist="38100" dir="2700000" algn="tl">
                    <a:srgbClr val="C0C0C0"/>
                  </a:outerShdw>
                </a:effectLst>
                <a:uLnTx/>
                <a:uFillTx/>
              </a:rPr>
              <a:t>·</a:t>
            </a:r>
            <a:endParaRPr kumimoji="0" lang="zh-CN" altLang="en-US" sz="2400" b="0" i="0" u="none" strike="noStrike" kern="0" cap="none" spc="0" normalizeH="0" baseline="0" noProof="0" smtClean="0">
              <a:ln>
                <a:noFill/>
              </a:ln>
              <a:effectLst>
                <a:outerShdw blurRad="38100" dist="38100" dir="2700000" algn="tl">
                  <a:srgbClr val="C0C0C0"/>
                </a:outerShdw>
              </a:effectLst>
              <a:uLnTx/>
              <a:uFillTx/>
            </a:endParaRPr>
          </a:p>
        </p:txBody>
      </p:sp>
    </p:spTree>
    <p:extLst>
      <p:ext uri="{BB962C8B-B14F-4D97-AF65-F5344CB8AC3E}">
        <p14:creationId xmlns:p14="http://schemas.microsoft.com/office/powerpoint/2010/main" val="17122880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General logic design sequence</a:t>
            </a:r>
            <a:endParaRPr lang="zh-CN" altLang="en-US" dirty="0"/>
          </a:p>
        </p:txBody>
      </p:sp>
      <p:sp>
        <p:nvSpPr>
          <p:cNvPr id="4" name="灯片编号占位符 3"/>
          <p:cNvSpPr>
            <a:spLocks noGrp="1"/>
          </p:cNvSpPr>
          <p:nvPr>
            <p:ph type="sldNum" sz="quarter" idx="12"/>
          </p:nvPr>
        </p:nvSpPr>
        <p:spPr/>
        <p:txBody>
          <a:bodyPr/>
          <a:lstStyle/>
          <a:p>
            <a:fld id="{7F654CDA-2F66-4C43-A884-56DEDD513BE9}" type="slidenum">
              <a:rPr lang="zh-CN" altLang="en-US" smtClean="0"/>
              <a:t>16</a:t>
            </a:fld>
            <a:endParaRPr lang="zh-CN" altLang="en-US"/>
          </a:p>
        </p:txBody>
      </p:sp>
      <p:sp>
        <p:nvSpPr>
          <p:cNvPr id="5" name="Rectangle 4"/>
          <p:cNvSpPr>
            <a:spLocks noChangeArrowheads="1"/>
          </p:cNvSpPr>
          <p:nvPr/>
        </p:nvSpPr>
        <p:spPr bwMode="auto">
          <a:xfrm>
            <a:off x="518383" y="2059890"/>
            <a:ext cx="2938255" cy="1587887"/>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dirty="0" smtClean="0">
                <a:ea typeface="宋体" pitchFamily="2" charset="-122"/>
              </a:rPr>
              <a:t>Problem </a:t>
            </a:r>
          </a:p>
          <a:p>
            <a:pPr algn="ctr"/>
            <a:r>
              <a:rPr lang="en-US" altLang="zh-CN" sz="2400" b="1" dirty="0" smtClean="0">
                <a:ea typeface="宋体" pitchFamily="2" charset="-122"/>
              </a:rPr>
              <a:t>Statement</a:t>
            </a:r>
          </a:p>
          <a:p>
            <a:pPr algn="ctr"/>
            <a:r>
              <a:rPr lang="zh-CN" altLang="en-US" sz="2400" b="1" dirty="0" smtClean="0">
                <a:ea typeface="宋体" pitchFamily="2" charset="-122"/>
              </a:rPr>
              <a:t>问题陈述</a:t>
            </a:r>
            <a:endParaRPr lang="zh-CN" altLang="en-US" sz="2400" b="1" dirty="0">
              <a:ea typeface="宋体" pitchFamily="2" charset="-122"/>
            </a:endParaRPr>
          </a:p>
        </p:txBody>
      </p:sp>
      <p:sp>
        <p:nvSpPr>
          <p:cNvPr id="6" name="Rectangle 5"/>
          <p:cNvSpPr>
            <a:spLocks noChangeArrowheads="1"/>
          </p:cNvSpPr>
          <p:nvPr/>
        </p:nvSpPr>
        <p:spPr bwMode="auto">
          <a:xfrm>
            <a:off x="4183823" y="2059890"/>
            <a:ext cx="3500967" cy="1587887"/>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dirty="0" smtClean="0">
                <a:ea typeface="宋体" pitchFamily="2" charset="-122"/>
              </a:rPr>
              <a:t>Truth Table </a:t>
            </a:r>
          </a:p>
          <a:p>
            <a:pPr algn="ctr"/>
            <a:r>
              <a:rPr lang="en-US" altLang="zh-CN" sz="2400" b="1" dirty="0" smtClean="0">
                <a:ea typeface="宋体" pitchFamily="2" charset="-122"/>
              </a:rPr>
              <a:t>Construction</a:t>
            </a:r>
          </a:p>
          <a:p>
            <a:pPr algn="ctr"/>
            <a:r>
              <a:rPr lang="zh-CN" altLang="en-US" sz="2400" b="1" dirty="0" smtClean="0">
                <a:ea typeface="宋体" pitchFamily="2" charset="-122"/>
              </a:rPr>
              <a:t>构造</a:t>
            </a:r>
            <a:r>
              <a:rPr lang="zh-CN" altLang="en-US" sz="2400" b="1" dirty="0">
                <a:ea typeface="宋体" pitchFamily="2" charset="-122"/>
              </a:rPr>
              <a:t>真值表</a:t>
            </a:r>
          </a:p>
        </p:txBody>
      </p:sp>
      <p:sp>
        <p:nvSpPr>
          <p:cNvPr id="7" name="Rectangle 6"/>
          <p:cNvSpPr>
            <a:spLocks noChangeArrowheads="1"/>
          </p:cNvSpPr>
          <p:nvPr/>
        </p:nvSpPr>
        <p:spPr bwMode="auto">
          <a:xfrm>
            <a:off x="8414390" y="2060269"/>
            <a:ext cx="3630233" cy="1587887"/>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dirty="0" smtClean="0">
                <a:ea typeface="宋体" pitchFamily="2" charset="-122"/>
              </a:rPr>
              <a:t>Switching Equations </a:t>
            </a:r>
          </a:p>
          <a:p>
            <a:pPr algn="ctr"/>
            <a:r>
              <a:rPr lang="en-US" altLang="zh-CN" sz="2400" b="1" dirty="0" smtClean="0">
                <a:ea typeface="宋体" pitchFamily="2" charset="-122"/>
              </a:rPr>
              <a:t>Written</a:t>
            </a:r>
          </a:p>
          <a:p>
            <a:pPr algn="ctr"/>
            <a:r>
              <a:rPr lang="zh-CN" altLang="en-US" sz="2400" b="1" dirty="0" smtClean="0">
                <a:ea typeface="宋体" pitchFamily="2" charset="-122"/>
              </a:rPr>
              <a:t>写</a:t>
            </a:r>
            <a:r>
              <a:rPr lang="zh-CN" altLang="en-US" sz="2400" b="1" dirty="0">
                <a:ea typeface="宋体" pitchFamily="2" charset="-122"/>
              </a:rPr>
              <a:t>开关方程</a:t>
            </a:r>
          </a:p>
        </p:txBody>
      </p:sp>
      <p:sp>
        <p:nvSpPr>
          <p:cNvPr id="8" name="Rectangle 7"/>
          <p:cNvSpPr>
            <a:spLocks noChangeArrowheads="1"/>
          </p:cNvSpPr>
          <p:nvPr/>
        </p:nvSpPr>
        <p:spPr bwMode="auto">
          <a:xfrm>
            <a:off x="518383" y="4330592"/>
            <a:ext cx="2938255" cy="1587887"/>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dirty="0" smtClean="0">
                <a:ea typeface="宋体" pitchFamily="2" charset="-122"/>
              </a:rPr>
              <a:t>Logic Circuit </a:t>
            </a:r>
          </a:p>
          <a:p>
            <a:pPr algn="ctr"/>
            <a:r>
              <a:rPr lang="en-US" altLang="zh-CN" sz="2400" b="1" dirty="0" smtClean="0">
                <a:ea typeface="宋体" pitchFamily="2" charset="-122"/>
              </a:rPr>
              <a:t>Built</a:t>
            </a:r>
          </a:p>
          <a:p>
            <a:pPr algn="ctr"/>
            <a:r>
              <a:rPr lang="zh-CN" altLang="en-US" sz="2400" b="1" dirty="0" smtClean="0">
                <a:ea typeface="宋体" pitchFamily="2" charset="-122"/>
              </a:rPr>
              <a:t>构造</a:t>
            </a:r>
            <a:r>
              <a:rPr lang="zh-CN" altLang="en-US" sz="2400" b="1" dirty="0">
                <a:ea typeface="宋体" pitchFamily="2" charset="-122"/>
              </a:rPr>
              <a:t>逻辑电路</a:t>
            </a:r>
          </a:p>
        </p:txBody>
      </p:sp>
      <p:sp>
        <p:nvSpPr>
          <p:cNvPr id="9" name="Rectangle 8"/>
          <p:cNvSpPr>
            <a:spLocks noChangeArrowheads="1"/>
          </p:cNvSpPr>
          <p:nvPr/>
        </p:nvSpPr>
        <p:spPr bwMode="auto">
          <a:xfrm>
            <a:off x="4183823" y="4330592"/>
            <a:ext cx="3500967" cy="1587887"/>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dirty="0" smtClean="0">
                <a:ea typeface="宋体" pitchFamily="2" charset="-122"/>
              </a:rPr>
              <a:t>Logic Diagram </a:t>
            </a:r>
          </a:p>
          <a:p>
            <a:pPr algn="ctr"/>
            <a:r>
              <a:rPr lang="en-US" altLang="zh-CN" sz="2400" b="1" dirty="0" smtClean="0">
                <a:ea typeface="宋体" pitchFamily="2" charset="-122"/>
              </a:rPr>
              <a:t>Drawn</a:t>
            </a:r>
          </a:p>
          <a:p>
            <a:pPr algn="ctr"/>
            <a:r>
              <a:rPr lang="zh-CN" altLang="en-US" sz="2400" b="1" dirty="0" smtClean="0">
                <a:ea typeface="宋体" pitchFamily="2" charset="-122"/>
              </a:rPr>
              <a:t>画</a:t>
            </a:r>
            <a:r>
              <a:rPr lang="zh-CN" altLang="en-US" sz="2400" b="1" dirty="0">
                <a:ea typeface="宋体" pitchFamily="2" charset="-122"/>
              </a:rPr>
              <a:t>逻辑图</a:t>
            </a:r>
          </a:p>
        </p:txBody>
      </p:sp>
      <p:sp>
        <p:nvSpPr>
          <p:cNvPr id="10" name="Rectangle 9"/>
          <p:cNvSpPr>
            <a:spLocks noChangeArrowheads="1"/>
          </p:cNvSpPr>
          <p:nvPr/>
        </p:nvSpPr>
        <p:spPr bwMode="auto">
          <a:xfrm>
            <a:off x="8414389" y="4311067"/>
            <a:ext cx="3630235" cy="1587887"/>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dirty="0" smtClean="0">
                <a:ea typeface="宋体" pitchFamily="2" charset="-122"/>
              </a:rPr>
              <a:t>Equations(s) </a:t>
            </a:r>
          </a:p>
          <a:p>
            <a:pPr algn="ctr"/>
            <a:r>
              <a:rPr lang="en-US" altLang="zh-CN" sz="2400" b="1" dirty="0" smtClean="0">
                <a:ea typeface="宋体" pitchFamily="2" charset="-122"/>
              </a:rPr>
              <a:t>Simplified</a:t>
            </a:r>
          </a:p>
          <a:p>
            <a:pPr algn="ctr"/>
            <a:r>
              <a:rPr lang="zh-CN" altLang="en-US" sz="2400" b="1" dirty="0" smtClean="0">
                <a:ea typeface="宋体" pitchFamily="2" charset="-122"/>
              </a:rPr>
              <a:t>方程</a:t>
            </a:r>
            <a:r>
              <a:rPr lang="zh-CN" altLang="en-US" sz="2400" b="1" dirty="0">
                <a:ea typeface="宋体" pitchFamily="2" charset="-122"/>
              </a:rPr>
              <a:t>化简</a:t>
            </a:r>
          </a:p>
        </p:txBody>
      </p:sp>
      <p:sp>
        <p:nvSpPr>
          <p:cNvPr id="11" name="Line 10"/>
          <p:cNvSpPr>
            <a:spLocks noChangeShapeType="1"/>
          </p:cNvSpPr>
          <p:nvPr/>
        </p:nvSpPr>
        <p:spPr bwMode="auto">
          <a:xfrm>
            <a:off x="3456638" y="2853832"/>
            <a:ext cx="681567"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1"/>
          <p:cNvSpPr>
            <a:spLocks noChangeShapeType="1"/>
          </p:cNvSpPr>
          <p:nvPr/>
        </p:nvSpPr>
        <p:spPr bwMode="auto">
          <a:xfrm>
            <a:off x="7732823" y="2854211"/>
            <a:ext cx="681567"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2"/>
          <p:cNvSpPr>
            <a:spLocks noChangeShapeType="1"/>
          </p:cNvSpPr>
          <p:nvPr/>
        </p:nvSpPr>
        <p:spPr bwMode="auto">
          <a:xfrm>
            <a:off x="10257305" y="3648156"/>
            <a:ext cx="0" cy="66291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3"/>
          <p:cNvSpPr>
            <a:spLocks noChangeShapeType="1"/>
          </p:cNvSpPr>
          <p:nvPr/>
        </p:nvSpPr>
        <p:spPr bwMode="auto">
          <a:xfrm flipH="1">
            <a:off x="7732822" y="5105009"/>
            <a:ext cx="681567"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4"/>
          <p:cNvSpPr>
            <a:spLocks noChangeShapeType="1"/>
          </p:cNvSpPr>
          <p:nvPr/>
        </p:nvSpPr>
        <p:spPr bwMode="auto">
          <a:xfrm flipH="1">
            <a:off x="3456638" y="5105010"/>
            <a:ext cx="681567"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313446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ppt_x"/>
                                          </p:val>
                                        </p:tav>
                                        <p:tav tm="100000">
                                          <p:val>
                                            <p:strVal val="#ppt_x"/>
                                          </p:val>
                                        </p:tav>
                                      </p:tavLst>
                                    </p:anim>
                                    <p:anim calcmode="lin" valueType="num">
                                      <p:cBhvr additive="base">
                                        <p:cTn id="48" dur="500" fill="hold"/>
                                        <p:tgtEl>
                                          <p:spTgt spid="1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additive="base">
                                        <p:cTn id="51" dur="500" fill="hold"/>
                                        <p:tgtEl>
                                          <p:spTgt spid="8"/>
                                        </p:tgtEl>
                                        <p:attrNameLst>
                                          <p:attrName>ppt_x</p:attrName>
                                        </p:attrNameLst>
                                      </p:cBhvr>
                                      <p:tavLst>
                                        <p:tav tm="0">
                                          <p:val>
                                            <p:strVal val="#ppt_x"/>
                                          </p:val>
                                        </p:tav>
                                        <p:tav tm="100000">
                                          <p:val>
                                            <p:strVal val="#ppt_x"/>
                                          </p:val>
                                        </p:tav>
                                      </p:tavLst>
                                    </p:anim>
                                    <p:anim calcmode="lin" valueType="num">
                                      <p:cBhvr additive="base">
                                        <p:cTn id="5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en-US" altLang="zh-CN" dirty="0"/>
              <a:t>PROBLEM STATEMENTS TO TRUTH TABLES</a:t>
            </a:r>
            <a:endParaRPr lang="zh-CN" altLang="en-US" dirty="0"/>
          </a:p>
        </p:txBody>
      </p:sp>
      <p:sp>
        <p:nvSpPr>
          <p:cNvPr id="7" name="副标题 6"/>
          <p:cNvSpPr>
            <a:spLocks noGrp="1"/>
          </p:cNvSpPr>
          <p:nvPr>
            <p:ph type="subTitle" idx="1"/>
          </p:nvPr>
        </p:nvSpPr>
        <p:spPr/>
        <p:txBody>
          <a:bodyPr/>
          <a:lstStyle/>
          <a:p>
            <a:endParaRPr lang="zh-CN" altLang="en-US"/>
          </a:p>
        </p:txBody>
      </p:sp>
      <p:sp>
        <p:nvSpPr>
          <p:cNvPr id="3" name="日期占位符 2"/>
          <p:cNvSpPr>
            <a:spLocks noGrp="1"/>
          </p:cNvSpPr>
          <p:nvPr>
            <p:ph type="dt" sz="half" idx="10"/>
          </p:nvPr>
        </p:nvSpPr>
        <p:spPr/>
        <p:txBody>
          <a:bodyPr/>
          <a:lstStyle/>
          <a:p>
            <a:fld id="{CCD219A8-A8C5-4DB2-9CDE-46DB047CC4D6}" type="datetime1">
              <a:rPr lang="en-US" altLang="zh-CN" smtClean="0"/>
              <a:t>10/26/2021</a:t>
            </a:fld>
            <a:endParaRPr lang="en-US" dirty="0"/>
          </a:p>
        </p:txBody>
      </p:sp>
      <p:sp>
        <p:nvSpPr>
          <p:cNvPr id="4" name="页脚占位符 3"/>
          <p:cNvSpPr>
            <a:spLocks noGrp="1"/>
          </p:cNvSpPr>
          <p:nvPr>
            <p:ph type="ftr" sz="quarter" idx="11"/>
          </p:nvPr>
        </p:nvSpPr>
        <p:spPr/>
        <p:txBody>
          <a:bodyPr/>
          <a:lstStyle/>
          <a:p>
            <a:r>
              <a:rPr lang="zh-CN" altLang="en-US" smtClean="0"/>
              <a:t>计算机学院</a:t>
            </a:r>
            <a:endParaRPr lang="en-US" dirty="0"/>
          </a:p>
        </p:txBody>
      </p:sp>
      <p:sp>
        <p:nvSpPr>
          <p:cNvPr id="5" name="灯片编号占位符 4"/>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22963691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Example 1: Conveyor system</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An electric motor powering a conveyor used to move material is to be turned on when one of two operators is in position, if material is present to be moved and if the protective interlock switch is not open. </a:t>
            </a:r>
          </a:p>
          <a:p>
            <a:pPr lvl="1"/>
            <a:r>
              <a:rPr lang="en-US" altLang="zh-CN" dirty="0" smtClean="0"/>
              <a:t>Input and output variables are to be expressed in binary; that is, if operator 1 is in position then the associated variable is a logical 1. The motor is running (on) if its output control variable is a 1, and the motor is off if the variable is a 0.</a:t>
            </a:r>
          </a:p>
        </p:txBody>
      </p:sp>
      <p:sp>
        <p:nvSpPr>
          <p:cNvPr id="4" name="灯片编号占位符 3"/>
          <p:cNvSpPr>
            <a:spLocks noGrp="1"/>
          </p:cNvSpPr>
          <p:nvPr>
            <p:ph type="sldNum" sz="quarter" idx="12"/>
          </p:nvPr>
        </p:nvSpPr>
        <p:spPr/>
        <p:txBody>
          <a:bodyPr/>
          <a:lstStyle/>
          <a:p>
            <a:fld id="{7F654CDA-2F66-4C43-A884-56DEDD513BE9}" type="slidenum">
              <a:rPr lang="zh-CN" altLang="en-US" smtClean="0"/>
              <a:pPr/>
              <a:t>18</a:t>
            </a:fld>
            <a:endParaRPr lang="zh-CN" altLang="en-US"/>
          </a:p>
        </p:txBody>
      </p:sp>
    </p:spTree>
    <p:extLst>
      <p:ext uri="{BB962C8B-B14F-4D97-AF65-F5344CB8AC3E}">
        <p14:creationId xmlns:p14="http://schemas.microsoft.com/office/powerpoint/2010/main" val="1942974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Example 1: Conveyor system</a:t>
            </a:r>
            <a:endParaRPr lang="zh-CN" altLang="en-US" dirty="0"/>
          </a:p>
        </p:txBody>
      </p:sp>
      <p:sp>
        <p:nvSpPr>
          <p:cNvPr id="4" name="灯片编号占位符 3"/>
          <p:cNvSpPr>
            <a:spLocks noGrp="1"/>
          </p:cNvSpPr>
          <p:nvPr>
            <p:ph type="sldNum" sz="quarter" idx="12"/>
          </p:nvPr>
        </p:nvSpPr>
        <p:spPr/>
        <p:txBody>
          <a:bodyPr/>
          <a:lstStyle/>
          <a:p>
            <a:fld id="{7F654CDA-2F66-4C43-A884-56DEDD513BE9}" type="slidenum">
              <a:rPr lang="zh-CN" altLang="en-US" smtClean="0"/>
              <a:t>19</a:t>
            </a:fld>
            <a:endParaRPr lang="zh-CN" altLang="en-US"/>
          </a:p>
        </p:txBody>
      </p:sp>
      <p:pic>
        <p:nvPicPr>
          <p:cNvPr id="5" name="Picture 4" descr="33333"/>
          <p:cNvPicPr>
            <a:picLocks noChangeAspect="1" noChangeArrowheads="1"/>
          </p:cNvPicPr>
          <p:nvPr/>
        </p:nvPicPr>
        <p:blipFill>
          <a:blip r:embed="rId2">
            <a:lum contrast="18000"/>
            <a:grayscl/>
            <a:extLst>
              <a:ext uri="{28A0092B-C50C-407E-A947-70E740481C1C}">
                <a14:useLocalDpi xmlns:a14="http://schemas.microsoft.com/office/drawing/2010/main" val="0"/>
              </a:ext>
            </a:extLst>
          </a:blip>
          <a:srcRect/>
          <a:stretch>
            <a:fillRect/>
          </a:stretch>
        </p:blipFill>
        <p:spPr bwMode="auto">
          <a:xfrm>
            <a:off x="1483463" y="1857140"/>
            <a:ext cx="8792858" cy="4266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65969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DC71BAB-43ED-4362-8F1C-E2E3ED31FC9F}" type="datetime1">
              <a:rPr lang="en-US" altLang="zh-CN" smtClean="0"/>
              <a:t>10/26/2021</a:t>
            </a:fld>
            <a:endParaRPr lang="en-US" dirty="0"/>
          </a:p>
        </p:txBody>
      </p:sp>
      <p:sp>
        <p:nvSpPr>
          <p:cNvPr id="5" name="页脚占位符 4"/>
          <p:cNvSpPr>
            <a:spLocks noGrp="1"/>
          </p:cNvSpPr>
          <p:nvPr>
            <p:ph type="ftr" sz="quarter" idx="11"/>
          </p:nvPr>
        </p:nvSpPr>
        <p:spPr/>
        <p:txBody>
          <a:bodyPr/>
          <a:lstStyle/>
          <a:p>
            <a:r>
              <a:rPr lang="zh-CN" altLang="en-US" smtClean="0"/>
              <a:t>计算机学院</a:t>
            </a:r>
            <a:endParaRPr lang="en-US" dirty="0"/>
          </a:p>
        </p:txBody>
      </p:sp>
      <p:sp>
        <p:nvSpPr>
          <p:cNvPr id="6" name="灯片编号占位符 5"/>
          <p:cNvSpPr>
            <a:spLocks noGrp="1"/>
          </p:cNvSpPr>
          <p:nvPr>
            <p:ph type="sldNum" sz="quarter" idx="12"/>
          </p:nvPr>
        </p:nvSpPr>
        <p:spPr/>
        <p:txBody>
          <a:bodyPr/>
          <a:lstStyle/>
          <a:p>
            <a:fld id="{6D22F896-40B5-4ADD-8801-0D06FADFA095}" type="slidenum">
              <a:rPr lang="en-US" smtClean="0"/>
              <a:t>2</a:t>
            </a:fld>
            <a:endParaRPr lang="en-US" dirty="0"/>
          </a:p>
        </p:txBody>
      </p:sp>
      <p:sp>
        <p:nvSpPr>
          <p:cNvPr id="7" name="Text Box 20"/>
          <p:cNvSpPr txBox="1">
            <a:spLocks noChangeArrowheads="1"/>
          </p:cNvSpPr>
          <p:nvPr/>
        </p:nvSpPr>
        <p:spPr bwMode="auto">
          <a:xfrm>
            <a:off x="1992086" y="1233034"/>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ltLang="zh-CN">
                <a:ea typeface="宋体" charset="-122"/>
              </a:rPr>
              <a:t>For each circuit, determine if the LED should be on or off.</a:t>
            </a:r>
          </a:p>
        </p:txBody>
      </p:sp>
      <p:graphicFrame>
        <p:nvGraphicFramePr>
          <p:cNvPr id="8" name="Object 21"/>
          <p:cNvGraphicFramePr>
            <a:graphicFrameLocks noChangeAspect="1"/>
          </p:cNvGraphicFramePr>
          <p:nvPr>
            <p:extLst>
              <p:ext uri="{D42A27DB-BD31-4B8C-83A1-F6EECF244321}">
                <p14:modId xmlns:p14="http://schemas.microsoft.com/office/powerpoint/2010/main" val="1989830898"/>
              </p:ext>
            </p:extLst>
          </p:nvPr>
        </p:nvGraphicFramePr>
        <p:xfrm>
          <a:off x="2296886" y="1826759"/>
          <a:ext cx="6950075" cy="1560513"/>
        </p:xfrm>
        <a:graphic>
          <a:graphicData uri="http://schemas.openxmlformats.org/presentationml/2006/ole">
            <mc:AlternateContent xmlns:mc="http://schemas.openxmlformats.org/markup-compatibility/2006">
              <mc:Choice xmlns:v="urn:schemas-microsoft-com:vml" Requires="v">
                <p:oleObj spid="_x0000_s6212" name="CorelDRAW" r:id="rId3" imgW="6128995" imgH="1376401" progId="CorelDRAW.Graphic.12">
                  <p:embed/>
                </p:oleObj>
              </mc:Choice>
              <mc:Fallback>
                <p:oleObj name="CorelDRAW" r:id="rId3" imgW="6128995" imgH="1376401" progId="CorelDRAW.Graphic.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6886" y="1826759"/>
                        <a:ext cx="6950075" cy="156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Text Box 23"/>
          <p:cNvSpPr txBox="1">
            <a:spLocks noChangeArrowheads="1"/>
          </p:cNvSpPr>
          <p:nvPr/>
        </p:nvSpPr>
        <p:spPr bwMode="auto">
          <a:xfrm>
            <a:off x="2754086" y="3304722"/>
            <a:ext cx="5334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ltLang="zh-CN" sz="1800">
                <a:ea typeface="宋体" charset="-122"/>
              </a:rPr>
              <a:t>(a)                                    (b)                                      (c)</a:t>
            </a:r>
          </a:p>
        </p:txBody>
      </p:sp>
      <p:sp>
        <p:nvSpPr>
          <p:cNvPr id="10" name="Text Box 24"/>
          <p:cNvSpPr txBox="1">
            <a:spLocks noChangeArrowheads="1"/>
          </p:cNvSpPr>
          <p:nvPr/>
        </p:nvSpPr>
        <p:spPr bwMode="auto">
          <a:xfrm>
            <a:off x="2068286" y="4341359"/>
            <a:ext cx="7543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ltLang="zh-CN" sz="2000">
                <a:ea typeface="宋体" charset="-122"/>
              </a:rPr>
              <a:t>Circuit (a): XOR, inputs agree, output is LOW, LED is ON.</a:t>
            </a:r>
          </a:p>
        </p:txBody>
      </p:sp>
      <p:sp>
        <p:nvSpPr>
          <p:cNvPr id="11" name="Text Box 25"/>
          <p:cNvSpPr txBox="1">
            <a:spLocks noChangeArrowheads="1"/>
          </p:cNvSpPr>
          <p:nvPr/>
        </p:nvSpPr>
        <p:spPr bwMode="auto">
          <a:xfrm>
            <a:off x="2068286" y="4722359"/>
            <a:ext cx="7543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ltLang="zh-CN" sz="2000">
                <a:ea typeface="宋体" charset="-122"/>
              </a:rPr>
              <a:t>Circuit (b): XNOR, inputs disagree, output is LOW, LED is ON.</a:t>
            </a:r>
          </a:p>
        </p:txBody>
      </p:sp>
      <p:sp>
        <p:nvSpPr>
          <p:cNvPr id="12" name="Text Box 26"/>
          <p:cNvSpPr txBox="1">
            <a:spLocks noChangeArrowheads="1"/>
          </p:cNvSpPr>
          <p:nvPr/>
        </p:nvSpPr>
        <p:spPr bwMode="auto">
          <a:xfrm>
            <a:off x="2068286" y="5103359"/>
            <a:ext cx="7543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ltLang="zh-CN" sz="2000">
                <a:ea typeface="宋体" charset="-122"/>
              </a:rPr>
              <a:t>Circuit (c): XOR, inputs disagree, output is HIGH, LED is OFF.</a:t>
            </a:r>
          </a:p>
        </p:txBody>
      </p:sp>
      <p:graphicFrame>
        <p:nvGraphicFramePr>
          <p:cNvPr id="13" name="Object 27"/>
          <p:cNvGraphicFramePr>
            <a:graphicFrameLocks noChangeAspect="1"/>
          </p:cNvGraphicFramePr>
          <p:nvPr>
            <p:extLst>
              <p:ext uri="{D42A27DB-BD31-4B8C-83A1-F6EECF244321}">
                <p14:modId xmlns:p14="http://schemas.microsoft.com/office/powerpoint/2010/main" val="3002774343"/>
              </p:ext>
            </p:extLst>
          </p:nvPr>
        </p:nvGraphicFramePr>
        <p:xfrm>
          <a:off x="3792311" y="2512559"/>
          <a:ext cx="376238" cy="344488"/>
        </p:xfrm>
        <a:graphic>
          <a:graphicData uri="http://schemas.openxmlformats.org/presentationml/2006/ole">
            <mc:AlternateContent xmlns:mc="http://schemas.openxmlformats.org/markup-compatibility/2006">
              <mc:Choice xmlns:v="urn:schemas-microsoft-com:vml" Requires="v">
                <p:oleObj spid="_x0000_s6213" name="CorelDRAW" r:id="rId5" imgW="295580" imgH="269519" progId="CorelDRAW.Graphic.12">
                  <p:embed/>
                </p:oleObj>
              </mc:Choice>
              <mc:Fallback>
                <p:oleObj name="CorelDRAW" r:id="rId5" imgW="295580" imgH="269519" progId="CorelDRAW.Graphic.1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2311" y="2512559"/>
                        <a:ext cx="376238" cy="34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28"/>
          <p:cNvGraphicFramePr>
            <a:graphicFrameLocks noChangeAspect="1"/>
          </p:cNvGraphicFramePr>
          <p:nvPr>
            <p:extLst>
              <p:ext uri="{D42A27DB-BD31-4B8C-83A1-F6EECF244321}">
                <p14:modId xmlns:p14="http://schemas.microsoft.com/office/powerpoint/2010/main" val="2125072410"/>
              </p:ext>
            </p:extLst>
          </p:nvPr>
        </p:nvGraphicFramePr>
        <p:xfrm>
          <a:off x="6197374" y="2445884"/>
          <a:ext cx="376237" cy="344488"/>
        </p:xfrm>
        <a:graphic>
          <a:graphicData uri="http://schemas.openxmlformats.org/presentationml/2006/ole">
            <mc:AlternateContent xmlns:mc="http://schemas.openxmlformats.org/markup-compatibility/2006">
              <mc:Choice xmlns:v="urn:schemas-microsoft-com:vml" Requires="v">
                <p:oleObj spid="_x0000_s6214" name="CorelDRAW" r:id="rId7" imgW="295580" imgH="269519" progId="CorelDRAW.Graphic.12">
                  <p:embed/>
                </p:oleObj>
              </mc:Choice>
              <mc:Fallback>
                <p:oleObj name="CorelDRAW" r:id="rId7" imgW="295580" imgH="269519" progId="CorelDRAW.Graphic.1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97374" y="2445884"/>
                        <a:ext cx="376237" cy="34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WordArt 29"/>
          <p:cNvSpPr>
            <a:spLocks noChangeArrowheads="1" noChangeShapeType="1" noTextEdit="1"/>
          </p:cNvSpPr>
          <p:nvPr/>
        </p:nvSpPr>
        <p:spPr bwMode="auto">
          <a:xfrm>
            <a:off x="2068286" y="775834"/>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dirty="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Example</a:t>
            </a:r>
            <a:endParaRPr lang="zh-CN" altLang="en-US" sz="2800" kern="10" dirty="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sp>
        <p:nvSpPr>
          <p:cNvPr id="16" name="WordArt 30"/>
          <p:cNvSpPr>
            <a:spLocks noChangeArrowheads="1" noChangeShapeType="1" noTextEdit="1"/>
          </p:cNvSpPr>
          <p:nvPr/>
        </p:nvSpPr>
        <p:spPr bwMode="auto">
          <a:xfrm>
            <a:off x="2068286" y="3747634"/>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Solution</a:t>
            </a:r>
            <a:endParaRPr lang="zh-CN" altLang="en-US"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spTree>
    <p:extLst>
      <p:ext uri="{BB962C8B-B14F-4D97-AF65-F5344CB8AC3E}">
        <p14:creationId xmlns:p14="http://schemas.microsoft.com/office/powerpoint/2010/main" val="2615260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55" presetClass="entr" presetSubtype="0"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p:cTn id="16" dur="1000" fill="hold"/>
                                        <p:tgtEl>
                                          <p:spTgt spid="13"/>
                                        </p:tgtEl>
                                        <p:attrNameLst>
                                          <p:attrName>ppt_w</p:attrName>
                                        </p:attrNameLst>
                                      </p:cBhvr>
                                      <p:tavLst>
                                        <p:tav tm="0">
                                          <p:val>
                                            <p:strVal val="#ppt_w*0.70"/>
                                          </p:val>
                                        </p:tav>
                                        <p:tav tm="100000">
                                          <p:val>
                                            <p:strVal val="#ppt_w"/>
                                          </p:val>
                                        </p:tav>
                                      </p:tavLst>
                                    </p:anim>
                                    <p:anim calcmode="lin" valueType="num">
                                      <p:cBhvr>
                                        <p:cTn id="17" dur="1000" fill="hold"/>
                                        <p:tgtEl>
                                          <p:spTgt spid="13"/>
                                        </p:tgtEl>
                                        <p:attrNameLst>
                                          <p:attrName>ppt_h</p:attrName>
                                        </p:attrNameLst>
                                      </p:cBhvr>
                                      <p:tavLst>
                                        <p:tav tm="0">
                                          <p:val>
                                            <p:strVal val="#ppt_h"/>
                                          </p:val>
                                        </p:tav>
                                        <p:tav tm="100000">
                                          <p:val>
                                            <p:strVal val="#ppt_h"/>
                                          </p:val>
                                        </p:tav>
                                      </p:tavLst>
                                    </p:anim>
                                    <p:animEffect transition="in" filter="fade">
                                      <p:cBhvr>
                                        <p:cTn id="18" dur="10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0-#ppt_w/2"/>
                                          </p:val>
                                        </p:tav>
                                        <p:tav tm="100000">
                                          <p:val>
                                            <p:strVal val="#ppt_x"/>
                                          </p:val>
                                        </p:tav>
                                      </p:tavLst>
                                    </p:anim>
                                    <p:anim calcmode="lin" valueType="num">
                                      <p:cBhvr additive="base">
                                        <p:cTn id="24" dur="500" fill="hold"/>
                                        <p:tgtEl>
                                          <p:spTgt spid="11"/>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55" presetClass="entr" presetSubtype="0" fill="hold" nodeType="after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1000" fill="hold"/>
                                        <p:tgtEl>
                                          <p:spTgt spid="14"/>
                                        </p:tgtEl>
                                        <p:attrNameLst>
                                          <p:attrName>ppt_w</p:attrName>
                                        </p:attrNameLst>
                                      </p:cBhvr>
                                      <p:tavLst>
                                        <p:tav tm="0">
                                          <p:val>
                                            <p:strVal val="#ppt_w*0.70"/>
                                          </p:val>
                                        </p:tav>
                                        <p:tav tm="100000">
                                          <p:val>
                                            <p:strVal val="#ppt_w"/>
                                          </p:val>
                                        </p:tav>
                                      </p:tavLst>
                                    </p:anim>
                                    <p:anim calcmode="lin" valueType="num">
                                      <p:cBhvr>
                                        <p:cTn id="29" dur="1000" fill="hold"/>
                                        <p:tgtEl>
                                          <p:spTgt spid="14"/>
                                        </p:tgtEl>
                                        <p:attrNameLst>
                                          <p:attrName>ppt_h</p:attrName>
                                        </p:attrNameLst>
                                      </p:cBhvr>
                                      <p:tavLst>
                                        <p:tav tm="0">
                                          <p:val>
                                            <p:strVal val="#ppt_h"/>
                                          </p:val>
                                        </p:tav>
                                        <p:tav tm="100000">
                                          <p:val>
                                            <p:strVal val="#ppt_h"/>
                                          </p:val>
                                        </p:tav>
                                      </p:tavLst>
                                    </p:anim>
                                    <p:animEffect transition="in" filter="fade">
                                      <p:cBhvr>
                                        <p:cTn id="30" dur="10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Example 1: Conveyor system</a:t>
            </a:r>
            <a:endParaRPr lang="zh-CN" altLang="en-US" dirty="0"/>
          </a:p>
        </p:txBody>
      </p:sp>
      <p:sp>
        <p:nvSpPr>
          <p:cNvPr id="5" name="内容占位符 4"/>
          <p:cNvSpPr>
            <a:spLocks noGrp="1"/>
          </p:cNvSpPr>
          <p:nvPr>
            <p:ph idx="1"/>
          </p:nvPr>
        </p:nvSpPr>
        <p:spPr>
          <a:xfrm>
            <a:off x="838199" y="1825625"/>
            <a:ext cx="6584183" cy="4464050"/>
          </a:xfrm>
        </p:spPr>
        <p:txBody>
          <a:bodyPr>
            <a:normAutofit/>
          </a:bodyPr>
          <a:lstStyle/>
          <a:p>
            <a:r>
              <a:rPr lang="en-US" altLang="zh-CN" dirty="0" smtClean="0"/>
              <a:t>Identify the input and output variables and to assign names to them.</a:t>
            </a:r>
          </a:p>
          <a:p>
            <a:pPr lvl="1"/>
            <a:r>
              <a:rPr lang="en-US" altLang="zh-CN" dirty="0" smtClean="0"/>
              <a:t>a, operator 1 is in position</a:t>
            </a:r>
          </a:p>
          <a:p>
            <a:pPr lvl="1"/>
            <a:r>
              <a:rPr lang="en-US" altLang="zh-CN" dirty="0" smtClean="0"/>
              <a:t>b, </a:t>
            </a:r>
            <a:r>
              <a:rPr lang="en-US" altLang="zh-CN" dirty="0"/>
              <a:t>operator </a:t>
            </a:r>
            <a:r>
              <a:rPr lang="en-US" altLang="zh-CN" dirty="0" smtClean="0"/>
              <a:t>2 </a:t>
            </a:r>
            <a:r>
              <a:rPr lang="en-US" altLang="zh-CN" dirty="0"/>
              <a:t>is in </a:t>
            </a:r>
            <a:r>
              <a:rPr lang="en-US" altLang="zh-CN" dirty="0" smtClean="0"/>
              <a:t>position</a:t>
            </a:r>
          </a:p>
          <a:p>
            <a:pPr lvl="1"/>
            <a:r>
              <a:rPr lang="en-US" altLang="zh-CN" dirty="0" smtClean="0"/>
              <a:t>s, means the interlock switch is closed</a:t>
            </a:r>
          </a:p>
          <a:p>
            <a:pPr lvl="1"/>
            <a:r>
              <a:rPr lang="en-US" altLang="zh-CN" dirty="0" smtClean="0"/>
              <a:t>m, means material is present.</a:t>
            </a:r>
          </a:p>
          <a:p>
            <a:pPr lvl="1"/>
            <a:r>
              <a:rPr lang="en-US" altLang="zh-CN" dirty="0" smtClean="0"/>
              <a:t>M, the signal to turn the motor on and off.</a:t>
            </a:r>
          </a:p>
          <a:p>
            <a:r>
              <a:rPr lang="en-US" altLang="zh-CN" dirty="0"/>
              <a:t>M=</a:t>
            </a:r>
            <a:r>
              <a:rPr lang="en-US" altLang="zh-CN" dirty="0" err="1"/>
              <a:t>a’bms+ab’ms+abms</a:t>
            </a:r>
            <a:endParaRPr lang="zh-CN" altLang="en-US" dirty="0"/>
          </a:p>
        </p:txBody>
      </p:sp>
      <p:sp>
        <p:nvSpPr>
          <p:cNvPr id="4" name="灯片编号占位符 3"/>
          <p:cNvSpPr>
            <a:spLocks noGrp="1"/>
          </p:cNvSpPr>
          <p:nvPr>
            <p:ph type="sldNum" sz="quarter" idx="12"/>
          </p:nvPr>
        </p:nvSpPr>
        <p:spPr/>
        <p:txBody>
          <a:bodyPr/>
          <a:lstStyle/>
          <a:p>
            <a:fld id="{7F654CDA-2F66-4C43-A884-56DEDD513BE9}" type="slidenum">
              <a:rPr lang="zh-CN" altLang="en-US" smtClean="0"/>
              <a:t>20</a:t>
            </a:fld>
            <a:endParaRPr lang="zh-CN" altLang="en-US"/>
          </a:p>
        </p:txBody>
      </p:sp>
      <p:pic>
        <p:nvPicPr>
          <p:cNvPr id="12" name="Picture 7" descr="44444"/>
          <p:cNvPicPr>
            <a:picLocks noChangeAspect="1" noChangeArrowheads="1"/>
          </p:cNvPicPr>
          <p:nvPr/>
        </p:nvPicPr>
        <p:blipFill>
          <a:blip r:embed="rId2">
            <a:lum contrast="60000"/>
            <a:grayscl/>
            <a:extLst>
              <a:ext uri="{28A0092B-C50C-407E-A947-70E740481C1C}">
                <a14:useLocalDpi xmlns:a14="http://schemas.microsoft.com/office/drawing/2010/main" val="0"/>
              </a:ext>
            </a:extLst>
          </a:blip>
          <a:srcRect/>
          <a:stretch>
            <a:fillRect/>
          </a:stretch>
        </p:blipFill>
        <p:spPr bwMode="auto">
          <a:xfrm>
            <a:off x="7247467" y="1412875"/>
            <a:ext cx="4673600" cy="487680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8"/>
          <p:cNvSpPr>
            <a:spLocks noChangeShapeType="1"/>
          </p:cNvSpPr>
          <p:nvPr/>
        </p:nvSpPr>
        <p:spPr bwMode="auto">
          <a:xfrm>
            <a:off x="7823201" y="4076700"/>
            <a:ext cx="3841751"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9"/>
          <p:cNvSpPr>
            <a:spLocks noChangeShapeType="1"/>
          </p:cNvSpPr>
          <p:nvPr/>
        </p:nvSpPr>
        <p:spPr bwMode="auto">
          <a:xfrm>
            <a:off x="7823201" y="5084763"/>
            <a:ext cx="3841751"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0"/>
          <p:cNvSpPr>
            <a:spLocks noChangeShapeType="1"/>
          </p:cNvSpPr>
          <p:nvPr/>
        </p:nvSpPr>
        <p:spPr bwMode="auto">
          <a:xfrm>
            <a:off x="7823201" y="6092825"/>
            <a:ext cx="3841751"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523772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arn(inVertic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arn(inVertic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arn(inVertical)">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arn(inVertical)">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barn(inVertical)">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ppt_x"/>
                                          </p:val>
                                        </p:tav>
                                        <p:tav tm="100000">
                                          <p:val>
                                            <p:strVal val="#ppt_x"/>
                                          </p:val>
                                        </p:tav>
                                      </p:tavLst>
                                    </p:anim>
                                    <p:anim calcmode="lin" valueType="num">
                                      <p:cBhvr additive="base">
                                        <p:cTn id="4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grpId="0" nodeType="clickEffect">
                                  <p:stCondLst>
                                    <p:cond delay="0"/>
                                  </p:stCondLst>
                                  <p:childTnLst>
                                    <p:set>
                                      <p:cBhvr>
                                        <p:cTn id="50" dur="1" fill="hold">
                                          <p:stCondLst>
                                            <p:cond delay="0"/>
                                          </p:stCondLst>
                                        </p:cTn>
                                        <p:tgtEl>
                                          <p:spTgt spid="5">
                                            <p:txEl>
                                              <p:pRg st="6" end="6"/>
                                            </p:txEl>
                                          </p:spTgt>
                                        </p:tgtEl>
                                        <p:attrNameLst>
                                          <p:attrName>style.visibility</p:attrName>
                                        </p:attrNameLst>
                                      </p:cBhvr>
                                      <p:to>
                                        <p:strVal val="visible"/>
                                      </p:to>
                                    </p:set>
                                    <p:animEffect transition="in" filter="barn(inVertical)">
                                      <p:cBhvr>
                                        <p:cTn id="51"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3" grpId="0" animBg="1"/>
      <p:bldP spid="14" grpId="0" animBg="1"/>
      <p:bldP spid="1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 2: Conveyor system </a:t>
            </a:r>
            <a:endParaRPr lang="zh-CN" altLang="en-US" dirty="0"/>
          </a:p>
        </p:txBody>
      </p:sp>
      <p:sp>
        <p:nvSpPr>
          <p:cNvPr id="4" name="灯片编号占位符 3"/>
          <p:cNvSpPr>
            <a:spLocks noGrp="1"/>
          </p:cNvSpPr>
          <p:nvPr>
            <p:ph type="sldNum" sz="quarter" idx="12"/>
          </p:nvPr>
        </p:nvSpPr>
        <p:spPr/>
        <p:txBody>
          <a:bodyPr/>
          <a:lstStyle/>
          <a:p>
            <a:fld id="{7F654CDA-2F66-4C43-A884-56DEDD513BE9}" type="slidenum">
              <a:rPr lang="zh-CN" altLang="en-US" smtClean="0"/>
              <a:t>21</a:t>
            </a:fld>
            <a:endParaRPr lang="zh-CN" altLang="en-US"/>
          </a:p>
        </p:txBody>
      </p:sp>
      <p:graphicFrame>
        <p:nvGraphicFramePr>
          <p:cNvPr id="7" name="对象 6"/>
          <p:cNvGraphicFramePr>
            <a:graphicFrameLocks noChangeAspect="1"/>
          </p:cNvGraphicFramePr>
          <p:nvPr>
            <p:extLst/>
          </p:nvPr>
        </p:nvGraphicFramePr>
        <p:xfrm>
          <a:off x="1417345" y="1420232"/>
          <a:ext cx="7786951" cy="5003942"/>
        </p:xfrm>
        <a:graphic>
          <a:graphicData uri="http://schemas.openxmlformats.org/presentationml/2006/ole">
            <mc:AlternateContent xmlns:mc="http://schemas.openxmlformats.org/markup-compatibility/2006">
              <mc:Choice xmlns:v="urn:schemas-microsoft-com:vml" Requires="v">
                <p:oleObj spid="_x0000_s17415" name="Visio" r:id="rId4" imgW="7786965" imgH="5003666" progId="Visio.Drawing.11">
                  <p:embed/>
                </p:oleObj>
              </mc:Choice>
              <mc:Fallback>
                <p:oleObj name="Visio" r:id="rId4" imgW="7786965" imgH="5003666" progId="Visio.Drawing.11">
                  <p:embed/>
                  <p:pic>
                    <p:nvPicPr>
                      <p:cNvPr id="7" name="对象 6"/>
                      <p:cNvPicPr>
                        <a:picLocks noChangeAspect="1" noChangeArrowheads="1"/>
                      </p:cNvPicPr>
                      <p:nvPr/>
                    </p:nvPicPr>
                    <p:blipFill>
                      <a:blip r:embed="rId5"/>
                      <a:srcRect/>
                      <a:stretch>
                        <a:fillRect/>
                      </a:stretch>
                    </p:blipFill>
                    <p:spPr bwMode="auto">
                      <a:xfrm>
                        <a:off x="1417345" y="1420232"/>
                        <a:ext cx="7786951" cy="500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圆角矩形 7"/>
          <p:cNvSpPr/>
          <p:nvPr/>
        </p:nvSpPr>
        <p:spPr>
          <a:xfrm>
            <a:off x="5996857" y="2852396"/>
            <a:ext cx="4457783" cy="6581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Define Priority: M</a:t>
            </a:r>
            <a:r>
              <a:rPr lang="en-US" altLang="zh-CN" sz="2400" baseline="-25000" dirty="0" smtClean="0"/>
              <a:t>1</a:t>
            </a:r>
            <a:r>
              <a:rPr lang="en-US" altLang="zh-CN" sz="2400" dirty="0" smtClean="0"/>
              <a:t> &gt; M</a:t>
            </a:r>
            <a:r>
              <a:rPr lang="en-US" altLang="zh-CN" sz="2400" baseline="-25000" dirty="0" smtClean="0"/>
              <a:t>2</a:t>
            </a:r>
            <a:r>
              <a:rPr lang="en-US" altLang="zh-CN" sz="2400" dirty="0" smtClean="0"/>
              <a:t> &gt; M</a:t>
            </a:r>
            <a:r>
              <a:rPr lang="en-US" altLang="zh-CN" sz="2400" baseline="-25000" dirty="0" smtClean="0"/>
              <a:t>3</a:t>
            </a:r>
            <a:endParaRPr lang="zh-CN" altLang="en-US" sz="2400" baseline="-25000" dirty="0"/>
          </a:p>
        </p:txBody>
      </p:sp>
    </p:spTree>
    <p:extLst>
      <p:ext uri="{BB962C8B-B14F-4D97-AF65-F5344CB8AC3E}">
        <p14:creationId xmlns:p14="http://schemas.microsoft.com/office/powerpoint/2010/main" val="688777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Example 2: Conveyor system</a:t>
            </a:r>
            <a:endParaRPr lang="zh-CN" altLang="en-US" dirty="0"/>
          </a:p>
        </p:txBody>
      </p:sp>
      <p:sp>
        <p:nvSpPr>
          <p:cNvPr id="3" name="灯片编号占位符 2"/>
          <p:cNvSpPr>
            <a:spLocks noGrp="1"/>
          </p:cNvSpPr>
          <p:nvPr>
            <p:ph type="sldNum" sz="quarter" idx="12"/>
          </p:nvPr>
        </p:nvSpPr>
        <p:spPr/>
        <p:txBody>
          <a:bodyPr/>
          <a:lstStyle/>
          <a:p>
            <a:fld id="{7F654CDA-2F66-4C43-A884-56DEDD513BE9}" type="slidenum">
              <a:rPr lang="zh-CN" altLang="en-US" smtClean="0"/>
              <a:t>22</a:t>
            </a:fld>
            <a:endParaRPr lang="zh-CN" altLang="en-US"/>
          </a:p>
        </p:txBody>
      </p:sp>
      <p:graphicFrame>
        <p:nvGraphicFramePr>
          <p:cNvPr id="4" name="Group 234"/>
          <p:cNvGraphicFramePr>
            <a:graphicFrameLocks noGrp="1"/>
          </p:cNvGraphicFramePr>
          <p:nvPr>
            <p:extLst/>
          </p:nvPr>
        </p:nvGraphicFramePr>
        <p:xfrm>
          <a:off x="1693287" y="2054591"/>
          <a:ext cx="8127999" cy="4134240"/>
        </p:xfrm>
        <a:graphic>
          <a:graphicData uri="http://schemas.openxmlformats.org/drawingml/2006/table">
            <a:tbl>
              <a:tblPr/>
              <a:tblGrid>
                <a:gridCol w="1162051">
                  <a:extLst>
                    <a:ext uri="{9D8B030D-6E8A-4147-A177-3AD203B41FA5}">
                      <a16:colId xmlns:a16="http://schemas.microsoft.com/office/drawing/2014/main" val="20000"/>
                    </a:ext>
                  </a:extLst>
                </a:gridCol>
                <a:gridCol w="1159933">
                  <a:extLst>
                    <a:ext uri="{9D8B030D-6E8A-4147-A177-3AD203B41FA5}">
                      <a16:colId xmlns:a16="http://schemas.microsoft.com/office/drawing/2014/main" val="20001"/>
                    </a:ext>
                  </a:extLst>
                </a:gridCol>
                <a:gridCol w="1162049">
                  <a:extLst>
                    <a:ext uri="{9D8B030D-6E8A-4147-A177-3AD203B41FA5}">
                      <a16:colId xmlns:a16="http://schemas.microsoft.com/office/drawing/2014/main" val="20002"/>
                    </a:ext>
                  </a:extLst>
                </a:gridCol>
                <a:gridCol w="1159933">
                  <a:extLst>
                    <a:ext uri="{9D8B030D-6E8A-4147-A177-3AD203B41FA5}">
                      <a16:colId xmlns:a16="http://schemas.microsoft.com/office/drawing/2014/main" val="20003"/>
                    </a:ext>
                  </a:extLst>
                </a:gridCol>
                <a:gridCol w="1162051">
                  <a:extLst>
                    <a:ext uri="{9D8B030D-6E8A-4147-A177-3AD203B41FA5}">
                      <a16:colId xmlns:a16="http://schemas.microsoft.com/office/drawing/2014/main" val="20004"/>
                    </a:ext>
                  </a:extLst>
                </a:gridCol>
                <a:gridCol w="1159933">
                  <a:extLst>
                    <a:ext uri="{9D8B030D-6E8A-4147-A177-3AD203B41FA5}">
                      <a16:colId xmlns:a16="http://schemas.microsoft.com/office/drawing/2014/main" val="20005"/>
                    </a:ext>
                  </a:extLst>
                </a:gridCol>
                <a:gridCol w="1162049">
                  <a:extLst>
                    <a:ext uri="{9D8B030D-6E8A-4147-A177-3AD203B41FA5}">
                      <a16:colId xmlns:a16="http://schemas.microsoft.com/office/drawing/2014/main" val="20006"/>
                    </a:ext>
                  </a:extLst>
                </a:gridCol>
              </a:tblGrid>
              <a:tr h="4508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rPr>
                        <a:t>S</a:t>
                      </a:r>
                      <a:r>
                        <a:rPr kumimoji="0" lang="en-US" altLang="zh-CN" sz="2400" b="0" i="0" u="none" strike="noStrike" cap="none" normalizeH="0" baseline="-25000" dirty="0" smtClean="0">
                          <a:ln>
                            <a:noFill/>
                          </a:ln>
                          <a:solidFill>
                            <a:schemeClr val="tx1"/>
                          </a:solidFill>
                          <a:effectLst/>
                          <a:latin typeface="Times New Roman" pitchFamily="18" charset="0"/>
                          <a:ea typeface="宋体" pitchFamily="2" charset="-122"/>
                        </a:rPr>
                        <a:t>3</a:t>
                      </a:r>
                    </a:p>
                  </a:txBody>
                  <a:tcPr marL="120000" marR="120000" marT="46800" marB="46800" anchor="ctr" anchorCtr="1" horzOverflow="overflow">
                    <a:lnL cap="flat">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2400" b="0" i="0" u="none" strike="noStrike" cap="none" normalizeH="0" baseline="-25000" smtClean="0">
                          <a:ln>
                            <a:noFill/>
                          </a:ln>
                          <a:solidFill>
                            <a:schemeClr val="tx1"/>
                          </a:solidFill>
                          <a:effectLst/>
                          <a:latin typeface="Times New Roman" pitchFamily="18" charset="0"/>
                          <a:ea typeface="宋体" pitchFamily="2" charset="-122"/>
                        </a:rPr>
                        <a:t>2</a:t>
                      </a:r>
                    </a:p>
                  </a:txBody>
                  <a:tcPr marL="120000" marR="120000" marT="46800" marB="46800" anchor="ctr" anchorCtr="1"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2400" b="0" i="0" u="none" strike="noStrike" cap="none" normalizeH="0" baseline="-25000" smtClean="0">
                          <a:ln>
                            <a:noFill/>
                          </a:ln>
                          <a:solidFill>
                            <a:schemeClr val="tx1"/>
                          </a:solidFill>
                          <a:effectLst/>
                          <a:latin typeface="Times New Roman" pitchFamily="18" charset="0"/>
                          <a:ea typeface="宋体" pitchFamily="2" charset="-122"/>
                        </a:rPr>
                        <a:t>1</a:t>
                      </a:r>
                    </a:p>
                  </a:txBody>
                  <a:tcPr marL="120000" marR="120000" marT="46800" marB="46800" anchor="ctr" anchorCtr="1"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M</a:t>
                      </a:r>
                      <a:r>
                        <a:rPr kumimoji="0" lang="en-US" altLang="zh-CN" sz="2400" b="0" i="0" u="none" strike="noStrike" cap="none" normalizeH="0" baseline="-25000" smtClean="0">
                          <a:ln>
                            <a:noFill/>
                          </a:ln>
                          <a:solidFill>
                            <a:schemeClr val="tx1"/>
                          </a:solidFill>
                          <a:effectLst/>
                          <a:latin typeface="Times New Roman" pitchFamily="18" charset="0"/>
                          <a:ea typeface="宋体" pitchFamily="2" charset="-122"/>
                        </a:rPr>
                        <a:t>4</a:t>
                      </a:r>
                    </a:p>
                  </a:txBody>
                  <a:tcPr marL="120000" marR="120000" marT="46800" marB="46800" anchor="ctr" anchorCtr="1"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M</a:t>
                      </a:r>
                      <a:r>
                        <a:rPr kumimoji="0" lang="en-US" altLang="zh-CN" sz="2400" b="0" i="0" u="none" strike="noStrike" cap="none" normalizeH="0" baseline="-25000" smtClean="0">
                          <a:ln>
                            <a:noFill/>
                          </a:ln>
                          <a:solidFill>
                            <a:schemeClr val="tx1"/>
                          </a:solidFill>
                          <a:effectLst/>
                          <a:latin typeface="Times New Roman" pitchFamily="18" charset="0"/>
                          <a:ea typeface="宋体" pitchFamily="2" charset="-122"/>
                        </a:rPr>
                        <a:t>3</a:t>
                      </a:r>
                    </a:p>
                  </a:txBody>
                  <a:tcPr marL="120000" marR="120000" marT="46800" marB="46800" anchor="ctr" anchorCtr="1"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M</a:t>
                      </a:r>
                      <a:r>
                        <a:rPr kumimoji="0" lang="en-US" altLang="zh-CN" sz="2400" b="0" i="0" u="none" strike="noStrike" cap="none" normalizeH="0" baseline="-25000" smtClean="0">
                          <a:ln>
                            <a:noFill/>
                          </a:ln>
                          <a:solidFill>
                            <a:schemeClr val="tx1"/>
                          </a:solidFill>
                          <a:effectLst/>
                          <a:latin typeface="Times New Roman" pitchFamily="18" charset="0"/>
                          <a:ea typeface="宋体" pitchFamily="2" charset="-122"/>
                        </a:rPr>
                        <a:t>2</a:t>
                      </a:r>
                    </a:p>
                  </a:txBody>
                  <a:tcPr marL="120000" marR="120000" marT="46800" marB="46800" anchor="ctr" anchorCtr="1"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M</a:t>
                      </a:r>
                      <a:r>
                        <a:rPr kumimoji="0" lang="en-US" altLang="zh-CN" sz="2400" b="0" i="0" u="none" strike="noStrike" cap="none" normalizeH="0" baseline="-25000" smtClean="0">
                          <a:ln>
                            <a:noFill/>
                          </a:ln>
                          <a:solidFill>
                            <a:schemeClr val="tx1"/>
                          </a:solidFill>
                          <a:effectLst/>
                          <a:latin typeface="Times New Roman" pitchFamily="18" charset="0"/>
                          <a:ea typeface="宋体" pitchFamily="2" charset="-122"/>
                        </a:rPr>
                        <a:t>1</a:t>
                      </a:r>
                    </a:p>
                  </a:txBody>
                  <a:tcPr marL="120000" marR="120000" marT="46800" marB="46800" anchor="ctr" anchorCtr="1" horzOverflow="overflow">
                    <a:lnL>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24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0</a:t>
                      </a:r>
                    </a:p>
                  </a:txBody>
                  <a:tcPr marL="120000" marR="120000" marT="46800" marB="46800" anchor="ctr" anchorCtr="1"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0</a:t>
                      </a:r>
                    </a:p>
                  </a:txBody>
                  <a:tcPr marL="120000" marR="120000" marT="46800" marB="4680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0</a:t>
                      </a:r>
                    </a:p>
                  </a:txBody>
                  <a:tcPr marL="120000" marR="120000" marT="46800" marB="4680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0</a:t>
                      </a:r>
                    </a:p>
                  </a:txBody>
                  <a:tcPr marL="120000" marR="120000" marT="46800" marB="4680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0</a:t>
                      </a:r>
                    </a:p>
                  </a:txBody>
                  <a:tcPr marL="120000" marR="120000" marT="46800" marB="4680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0</a:t>
                      </a:r>
                    </a:p>
                  </a:txBody>
                  <a:tcPr marL="120000" marR="120000" marT="46800" marB="4680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0</a:t>
                      </a:r>
                    </a:p>
                  </a:txBody>
                  <a:tcPr marL="120000" marR="120000" marT="46800" marB="46800" anchor="ctr" anchorCtr="1"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508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0</a:t>
                      </a:r>
                    </a:p>
                  </a:txBody>
                  <a:tcPr marL="120000" marR="120000" marT="46800" marB="46800" anchor="ctr" anchorCtr="1"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0</a:t>
                      </a:r>
                    </a:p>
                  </a:txBody>
                  <a:tcPr marL="120000" marR="12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1</a:t>
                      </a:r>
                    </a:p>
                  </a:txBody>
                  <a:tcPr marL="120000" marR="12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1</a:t>
                      </a:r>
                    </a:p>
                  </a:txBody>
                  <a:tcPr marL="120000" marR="12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0</a:t>
                      </a:r>
                    </a:p>
                  </a:txBody>
                  <a:tcPr marL="120000" marR="12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0</a:t>
                      </a:r>
                    </a:p>
                  </a:txBody>
                  <a:tcPr marL="120000" marR="12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1</a:t>
                      </a:r>
                    </a:p>
                  </a:txBody>
                  <a:tcPr marL="120000" marR="120000" marT="46800" marB="46800" anchor="ctr" anchorCtr="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524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0</a:t>
                      </a:r>
                    </a:p>
                  </a:txBody>
                  <a:tcPr marL="120000" marR="120000" marT="46800" marB="46800" anchor="ctr" anchorCtr="1"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1</a:t>
                      </a:r>
                    </a:p>
                  </a:txBody>
                  <a:tcPr marL="120000" marR="12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0</a:t>
                      </a:r>
                    </a:p>
                  </a:txBody>
                  <a:tcPr marL="120000" marR="12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1</a:t>
                      </a:r>
                    </a:p>
                  </a:txBody>
                  <a:tcPr marL="120000" marR="12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0</a:t>
                      </a:r>
                    </a:p>
                  </a:txBody>
                  <a:tcPr marL="120000" marR="12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1</a:t>
                      </a:r>
                    </a:p>
                  </a:txBody>
                  <a:tcPr marL="120000" marR="12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0</a:t>
                      </a:r>
                    </a:p>
                  </a:txBody>
                  <a:tcPr marL="120000" marR="120000" marT="46800" marB="46800" anchor="ctr" anchorCtr="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508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0</a:t>
                      </a:r>
                    </a:p>
                  </a:txBody>
                  <a:tcPr marL="120000" marR="120000" marT="46800" marB="46800" anchor="ctr" anchorCtr="1"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1</a:t>
                      </a:r>
                    </a:p>
                  </a:txBody>
                  <a:tcPr marL="120000" marR="12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1</a:t>
                      </a:r>
                    </a:p>
                  </a:txBody>
                  <a:tcPr marL="120000" marR="12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1</a:t>
                      </a:r>
                    </a:p>
                  </a:txBody>
                  <a:tcPr marL="120000" marR="12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rPr>
                        <a:t>0</a:t>
                      </a:r>
                    </a:p>
                  </a:txBody>
                  <a:tcPr marL="120000" marR="12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0</a:t>
                      </a:r>
                    </a:p>
                  </a:txBody>
                  <a:tcPr marL="120000" marR="12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1</a:t>
                      </a:r>
                    </a:p>
                  </a:txBody>
                  <a:tcPr marL="120000" marR="120000" marT="46800" marB="46800" anchor="ctr" anchorCtr="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4524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1</a:t>
                      </a:r>
                    </a:p>
                  </a:txBody>
                  <a:tcPr marL="120000" marR="120000" marT="46800" marB="46800" anchor="ctr" anchorCtr="1"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0</a:t>
                      </a:r>
                    </a:p>
                  </a:txBody>
                  <a:tcPr marL="120000" marR="12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0</a:t>
                      </a:r>
                    </a:p>
                  </a:txBody>
                  <a:tcPr marL="120000" marR="12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1</a:t>
                      </a:r>
                    </a:p>
                  </a:txBody>
                  <a:tcPr marL="120000" marR="12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1</a:t>
                      </a:r>
                    </a:p>
                  </a:txBody>
                  <a:tcPr marL="120000" marR="12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0</a:t>
                      </a:r>
                    </a:p>
                  </a:txBody>
                  <a:tcPr marL="120000" marR="12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0</a:t>
                      </a:r>
                    </a:p>
                  </a:txBody>
                  <a:tcPr marL="120000" marR="120000" marT="46800" marB="46800" anchor="ctr" anchorCtr="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4508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1</a:t>
                      </a:r>
                    </a:p>
                  </a:txBody>
                  <a:tcPr marL="120000" marR="120000" marT="46800" marB="46800" anchor="ctr" anchorCtr="1"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0</a:t>
                      </a:r>
                    </a:p>
                  </a:txBody>
                  <a:tcPr marL="120000" marR="12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1</a:t>
                      </a:r>
                    </a:p>
                  </a:txBody>
                  <a:tcPr marL="120000" marR="12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1</a:t>
                      </a:r>
                    </a:p>
                  </a:txBody>
                  <a:tcPr marL="120000" marR="12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rPr>
                        <a:t>0</a:t>
                      </a:r>
                    </a:p>
                  </a:txBody>
                  <a:tcPr marL="120000" marR="12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0</a:t>
                      </a:r>
                    </a:p>
                  </a:txBody>
                  <a:tcPr marL="120000" marR="12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1</a:t>
                      </a:r>
                    </a:p>
                  </a:txBody>
                  <a:tcPr marL="120000" marR="120000" marT="46800" marB="46800" anchor="ctr" anchorCtr="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4524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1</a:t>
                      </a:r>
                    </a:p>
                  </a:txBody>
                  <a:tcPr marL="120000" marR="120000" marT="46800" marB="46800" anchor="ctr" anchorCtr="1"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1</a:t>
                      </a:r>
                    </a:p>
                  </a:txBody>
                  <a:tcPr marL="120000" marR="12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0</a:t>
                      </a:r>
                    </a:p>
                  </a:txBody>
                  <a:tcPr marL="120000" marR="12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1</a:t>
                      </a:r>
                    </a:p>
                  </a:txBody>
                  <a:tcPr marL="120000" marR="12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0</a:t>
                      </a:r>
                    </a:p>
                  </a:txBody>
                  <a:tcPr marL="120000" marR="12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1</a:t>
                      </a:r>
                    </a:p>
                  </a:txBody>
                  <a:tcPr marL="120000" marR="12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0</a:t>
                      </a:r>
                    </a:p>
                  </a:txBody>
                  <a:tcPr marL="120000" marR="120000" marT="46800" marB="46800" anchor="ctr" anchorCtr="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4508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1</a:t>
                      </a:r>
                    </a:p>
                  </a:txBody>
                  <a:tcPr marL="120000" marR="120000" marT="46800" marB="46800" anchor="ctr" anchorCtr="1" horzOverflow="overflow">
                    <a:lnL cap="flat">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1</a:t>
                      </a:r>
                    </a:p>
                  </a:txBody>
                  <a:tcPr marL="120000" marR="120000" marT="46800" marB="4680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1</a:t>
                      </a:r>
                    </a:p>
                  </a:txBody>
                  <a:tcPr marL="120000" marR="120000" marT="46800" marB="4680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1</a:t>
                      </a:r>
                    </a:p>
                  </a:txBody>
                  <a:tcPr marL="120000" marR="120000" marT="46800" marB="4680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0</a:t>
                      </a:r>
                    </a:p>
                  </a:txBody>
                  <a:tcPr marL="120000" marR="120000" marT="46800" marB="4680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0</a:t>
                      </a:r>
                    </a:p>
                  </a:txBody>
                  <a:tcPr marL="120000" marR="120000" marT="46800" marB="4680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rPr>
                        <a:t>1</a:t>
                      </a:r>
                    </a:p>
                  </a:txBody>
                  <a:tcPr marL="120000" marR="120000" marT="46800" marB="46800" anchor="ctr" anchorCtr="1" horzOverflow="overflow">
                    <a:lnL>
                      <a:noFill/>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625662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Summary</a:t>
            </a:r>
            <a:endParaRPr lang="zh-CN" altLang="en-US" dirty="0"/>
          </a:p>
        </p:txBody>
      </p:sp>
      <p:sp>
        <p:nvSpPr>
          <p:cNvPr id="5" name="内容占位符 4"/>
          <p:cNvSpPr>
            <a:spLocks noGrp="1"/>
          </p:cNvSpPr>
          <p:nvPr>
            <p:ph idx="1"/>
          </p:nvPr>
        </p:nvSpPr>
        <p:spPr/>
        <p:txBody>
          <a:bodyPr>
            <a:normAutofit fontScale="85000" lnSpcReduction="10000"/>
          </a:bodyPr>
          <a:lstStyle/>
          <a:p>
            <a:r>
              <a:rPr lang="en-US" altLang="zh-CN" dirty="0"/>
              <a:t>The process of converting a verbal problem statement into a </a:t>
            </a:r>
            <a:r>
              <a:rPr lang="en-US" altLang="zh-CN" dirty="0" smtClean="0"/>
              <a:t>truth table </a:t>
            </a:r>
          </a:p>
          <a:p>
            <a:pPr lvl="1"/>
            <a:r>
              <a:rPr lang="en-US" altLang="zh-CN" dirty="0"/>
              <a:t>Determine the input variables and output variables that are involved</a:t>
            </a:r>
          </a:p>
          <a:p>
            <a:pPr lvl="1"/>
            <a:r>
              <a:rPr lang="en-US" altLang="zh-CN" dirty="0" smtClean="0"/>
              <a:t>Assign  mnemonic or </a:t>
            </a:r>
            <a:r>
              <a:rPr lang="en-US" altLang="zh-CN" dirty="0"/>
              <a:t>letter or number symbols to each variable</a:t>
            </a:r>
          </a:p>
          <a:p>
            <a:pPr lvl="1"/>
            <a:r>
              <a:rPr lang="en-US" altLang="zh-CN" dirty="0" smtClean="0"/>
              <a:t>determine </a:t>
            </a:r>
            <a:r>
              <a:rPr lang="en-US" altLang="zh-CN" dirty="0"/>
              <a:t>the size of the truth table; how many input combinations exist:  </a:t>
            </a:r>
            <a:endParaRPr lang="en-US" altLang="zh-CN" dirty="0" smtClean="0"/>
          </a:p>
          <a:p>
            <a:pPr lvl="2"/>
            <a:r>
              <a:rPr lang="en-US" altLang="zh-CN" dirty="0" smtClean="0"/>
              <a:t>2</a:t>
            </a:r>
            <a:r>
              <a:rPr lang="en-US" altLang="zh-CN" baseline="30000" dirty="0" smtClean="0"/>
              <a:t>x</a:t>
            </a:r>
            <a:r>
              <a:rPr lang="en-US" altLang="zh-CN" dirty="0" smtClean="0"/>
              <a:t>=y     x=number </a:t>
            </a:r>
            <a:r>
              <a:rPr lang="en-US" altLang="zh-CN" dirty="0"/>
              <a:t>of input </a:t>
            </a:r>
            <a:r>
              <a:rPr lang="en-US" altLang="zh-CN" dirty="0" smtClean="0"/>
              <a:t>variables, y=number </a:t>
            </a:r>
            <a:r>
              <a:rPr lang="en-US" altLang="zh-CN" dirty="0"/>
              <a:t>of combinations.</a:t>
            </a:r>
          </a:p>
          <a:p>
            <a:pPr lvl="1"/>
            <a:r>
              <a:rPr lang="en-US" altLang="zh-CN" dirty="0" smtClean="0"/>
              <a:t>Construct </a:t>
            </a:r>
            <a:r>
              <a:rPr lang="en-US" altLang="zh-CN" dirty="0"/>
              <a:t>a truth table containing all of the input variable combinations</a:t>
            </a:r>
          </a:p>
          <a:p>
            <a:pPr lvl="1"/>
            <a:r>
              <a:rPr lang="en-US" altLang="zh-CN" dirty="0" smtClean="0"/>
              <a:t>By </a:t>
            </a:r>
            <a:r>
              <a:rPr lang="en-US" altLang="zh-CN" dirty="0"/>
              <a:t>careful reading of the problem statement determine the combinations of inputs that cause a given  output to be true</a:t>
            </a:r>
          </a:p>
          <a:p>
            <a:endParaRPr lang="zh-CN" altLang="en-US" dirty="0"/>
          </a:p>
        </p:txBody>
      </p:sp>
      <p:sp>
        <p:nvSpPr>
          <p:cNvPr id="3" name="灯片编号占位符 2"/>
          <p:cNvSpPr>
            <a:spLocks noGrp="1"/>
          </p:cNvSpPr>
          <p:nvPr>
            <p:ph type="sldNum" sz="quarter" idx="12"/>
          </p:nvPr>
        </p:nvSpPr>
        <p:spPr/>
        <p:txBody>
          <a:bodyPr/>
          <a:lstStyle/>
          <a:p>
            <a:fld id="{7F654CDA-2F66-4C43-A884-56DEDD513BE9}" type="slidenum">
              <a:rPr lang="zh-CN" altLang="en-US" smtClean="0"/>
              <a:t>23</a:t>
            </a:fld>
            <a:endParaRPr lang="zh-CN" altLang="en-US"/>
          </a:p>
        </p:txBody>
      </p:sp>
    </p:spTree>
    <p:extLst>
      <p:ext uri="{BB962C8B-B14F-4D97-AF65-F5344CB8AC3E}">
        <p14:creationId xmlns:p14="http://schemas.microsoft.com/office/powerpoint/2010/main" val="108025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arn(inVertic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arn(inVertic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arn(inVertical)">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arn(inVertical)">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barn(inVertical)">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barn(inVertical)">
                                      <p:cBhvr>
                                        <p:cTn id="3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HOMEWORK</a:t>
            </a:r>
            <a:endParaRPr lang="zh-CN" altLang="en-US" dirty="0"/>
          </a:p>
        </p:txBody>
      </p:sp>
      <p:sp>
        <p:nvSpPr>
          <p:cNvPr id="3" name="内容占位符 2"/>
          <p:cNvSpPr>
            <a:spLocks noGrp="1"/>
          </p:cNvSpPr>
          <p:nvPr>
            <p:ph idx="1"/>
          </p:nvPr>
        </p:nvSpPr>
        <p:spPr/>
        <p:txBody>
          <a:bodyPr>
            <a:normAutofit fontScale="92500"/>
          </a:bodyPr>
          <a:lstStyle/>
          <a:p>
            <a:r>
              <a:rPr lang="en-US" altLang="zh-CN" dirty="0" smtClean="0"/>
              <a:t>An automobile system is to be designed that will sound an alarm under certain conditions. The alarm is to sound if the seat belt is not fastened and the engine is running, or if the lights are left on when the key is not in the ignition, or if the key is in the </a:t>
            </a:r>
            <a:r>
              <a:rPr lang="en-US" altLang="zh-CN" smtClean="0"/>
              <a:t>ignition, the </a:t>
            </a:r>
            <a:r>
              <a:rPr lang="en-US" altLang="zh-CN" dirty="0" smtClean="0"/>
              <a:t>engine is not running and the driver’s door is open. Determine the number of inputs and outputs, assign names to variables, and construct a truth table that describes the system.</a:t>
            </a:r>
            <a:endParaRPr lang="zh-CN" altLang="en-US" dirty="0"/>
          </a:p>
        </p:txBody>
      </p:sp>
      <p:sp>
        <p:nvSpPr>
          <p:cNvPr id="4" name="灯片编号占位符 3"/>
          <p:cNvSpPr>
            <a:spLocks noGrp="1"/>
          </p:cNvSpPr>
          <p:nvPr>
            <p:ph type="sldNum" sz="quarter" idx="12"/>
          </p:nvPr>
        </p:nvSpPr>
        <p:spPr/>
        <p:txBody>
          <a:bodyPr/>
          <a:lstStyle/>
          <a:p>
            <a:fld id="{7F654CDA-2F66-4C43-A884-56DEDD513BE9}" type="slidenum">
              <a:rPr lang="zh-CN" altLang="en-US" smtClean="0"/>
              <a:t>24</a:t>
            </a:fld>
            <a:endParaRPr lang="zh-CN" altLang="en-US"/>
          </a:p>
        </p:txBody>
      </p:sp>
    </p:spTree>
    <p:extLst>
      <p:ext uri="{BB962C8B-B14F-4D97-AF65-F5344CB8AC3E}">
        <p14:creationId xmlns:p14="http://schemas.microsoft.com/office/powerpoint/2010/main" val="23060134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Multiple output </a:t>
            </a:r>
            <a:r>
              <a:rPr lang="en-US" altLang="zh-CN" dirty="0" smtClean="0"/>
              <a:t>function</a:t>
            </a:r>
            <a:r>
              <a:rPr lang="zh-CN" altLang="en-US" dirty="0" smtClean="0"/>
              <a:t>*</a:t>
            </a:r>
            <a:endParaRPr lang="zh-CN" altLang="en-US" dirty="0"/>
          </a:p>
        </p:txBody>
      </p:sp>
      <p:sp>
        <p:nvSpPr>
          <p:cNvPr id="3" name="内容占位符 2"/>
          <p:cNvSpPr>
            <a:spLocks noGrp="1"/>
          </p:cNvSpPr>
          <p:nvPr>
            <p:ph idx="1"/>
          </p:nvPr>
        </p:nvSpPr>
        <p:spPr/>
        <p:txBody>
          <a:bodyPr/>
          <a:lstStyle/>
          <a:p>
            <a:r>
              <a:rPr lang="en-US" altLang="zh-CN" dirty="0" smtClean="0"/>
              <a:t>Sharing the common items can reduce the total number of gates.</a:t>
            </a:r>
          </a:p>
          <a:p>
            <a:r>
              <a:rPr lang="en-US" altLang="zh-CN" dirty="0" smtClean="0"/>
              <a:t>E.g. </a:t>
            </a:r>
            <a:r>
              <a:rPr lang="en-US" altLang="zh-CN" dirty="0"/>
              <a:t>F</a:t>
            </a:r>
            <a:r>
              <a:rPr lang="en-US" altLang="zh-CN" baseline="-25000" dirty="0"/>
              <a:t>1</a:t>
            </a:r>
            <a:r>
              <a:rPr lang="en-US" altLang="zh-CN" dirty="0"/>
              <a:t>(</a:t>
            </a:r>
            <a:r>
              <a:rPr lang="en-US" altLang="zh-CN" dirty="0" err="1"/>
              <a:t>a,b,c</a:t>
            </a:r>
            <a:r>
              <a:rPr lang="en-US" altLang="zh-CN" dirty="0"/>
              <a:t>)=∑m(2,6,7</a:t>
            </a:r>
            <a:r>
              <a:rPr lang="en-US" altLang="zh-CN" dirty="0" smtClean="0"/>
              <a:t>)           F</a:t>
            </a:r>
            <a:r>
              <a:rPr lang="en-US" altLang="zh-CN" baseline="-25000" dirty="0" smtClean="0"/>
              <a:t>2</a:t>
            </a:r>
            <a:r>
              <a:rPr lang="en-US" altLang="zh-CN" dirty="0" smtClean="0"/>
              <a:t>(</a:t>
            </a:r>
            <a:r>
              <a:rPr lang="en-US" altLang="zh-CN" dirty="0" err="1" smtClean="0"/>
              <a:t>a,b,c</a:t>
            </a:r>
            <a:r>
              <a:rPr lang="en-US" altLang="zh-CN" dirty="0"/>
              <a:t>)=∑m(1,3,7)</a:t>
            </a:r>
          </a:p>
          <a:p>
            <a:endParaRPr lang="zh-CN" altLang="en-US" dirty="0"/>
          </a:p>
        </p:txBody>
      </p:sp>
      <p:sp>
        <p:nvSpPr>
          <p:cNvPr id="4" name="日期占位符 3"/>
          <p:cNvSpPr>
            <a:spLocks noGrp="1"/>
          </p:cNvSpPr>
          <p:nvPr>
            <p:ph type="dt" sz="half" idx="10"/>
          </p:nvPr>
        </p:nvSpPr>
        <p:spPr/>
        <p:txBody>
          <a:bodyPr/>
          <a:lstStyle/>
          <a:p>
            <a:fld id="{8DC71BAB-43ED-4362-8F1C-E2E3ED31FC9F}" type="datetime1">
              <a:rPr lang="en-US" altLang="zh-CN" smtClean="0"/>
              <a:t>10/26/2021</a:t>
            </a:fld>
            <a:endParaRPr lang="en-US" dirty="0"/>
          </a:p>
        </p:txBody>
      </p:sp>
      <p:sp>
        <p:nvSpPr>
          <p:cNvPr id="5" name="页脚占位符 4"/>
          <p:cNvSpPr>
            <a:spLocks noGrp="1"/>
          </p:cNvSpPr>
          <p:nvPr>
            <p:ph type="ftr" sz="quarter" idx="11"/>
          </p:nvPr>
        </p:nvSpPr>
        <p:spPr/>
        <p:txBody>
          <a:bodyPr/>
          <a:lstStyle/>
          <a:p>
            <a:r>
              <a:rPr lang="zh-CN" altLang="en-US" dirty="0" smtClean="0"/>
              <a:t>计算机学院</a:t>
            </a:r>
            <a:endParaRPr lang="en-US" dirty="0"/>
          </a:p>
        </p:txBody>
      </p:sp>
      <p:sp>
        <p:nvSpPr>
          <p:cNvPr id="6" name="灯片编号占位符 5"/>
          <p:cNvSpPr>
            <a:spLocks noGrp="1"/>
          </p:cNvSpPr>
          <p:nvPr>
            <p:ph type="sldNum" sz="quarter" idx="12"/>
          </p:nvPr>
        </p:nvSpPr>
        <p:spPr/>
        <p:txBody>
          <a:bodyPr/>
          <a:lstStyle/>
          <a:p>
            <a:fld id="{6D22F896-40B5-4ADD-8801-0D06FADFA095}" type="slidenum">
              <a:rPr lang="en-US" smtClean="0"/>
              <a:t>25</a:t>
            </a:fld>
            <a:endParaRPr lang="en-US" dirty="0"/>
          </a:p>
        </p:txBody>
      </p:sp>
      <p:graphicFrame>
        <p:nvGraphicFramePr>
          <p:cNvPr id="7" name="Group 104"/>
          <p:cNvGraphicFramePr>
            <a:graphicFrameLocks noGrp="1"/>
          </p:cNvGraphicFramePr>
          <p:nvPr>
            <p:extLst/>
          </p:nvPr>
        </p:nvGraphicFramePr>
        <p:xfrm>
          <a:off x="2393156" y="4678362"/>
          <a:ext cx="1995488" cy="1082676"/>
        </p:xfrm>
        <a:graphic>
          <a:graphicData uri="http://schemas.openxmlformats.org/drawingml/2006/table">
            <a:tbl>
              <a:tblPr/>
              <a:tblGrid>
                <a:gridCol w="500063">
                  <a:extLst>
                    <a:ext uri="{9D8B030D-6E8A-4147-A177-3AD203B41FA5}">
                      <a16:colId xmlns:a16="http://schemas.microsoft.com/office/drawing/2014/main" val="20000"/>
                    </a:ext>
                  </a:extLst>
                </a:gridCol>
                <a:gridCol w="500062">
                  <a:extLst>
                    <a:ext uri="{9D8B030D-6E8A-4147-A177-3AD203B41FA5}">
                      <a16:colId xmlns:a16="http://schemas.microsoft.com/office/drawing/2014/main" val="20001"/>
                    </a:ext>
                  </a:extLst>
                </a:gridCol>
                <a:gridCol w="496888">
                  <a:extLst>
                    <a:ext uri="{9D8B030D-6E8A-4147-A177-3AD203B41FA5}">
                      <a16:colId xmlns:a16="http://schemas.microsoft.com/office/drawing/2014/main" val="20002"/>
                    </a:ext>
                  </a:extLst>
                </a:gridCol>
                <a:gridCol w="498475">
                  <a:extLst>
                    <a:ext uri="{9D8B030D-6E8A-4147-A177-3AD203B41FA5}">
                      <a16:colId xmlns:a16="http://schemas.microsoft.com/office/drawing/2014/main" val="20003"/>
                    </a:ext>
                  </a:extLst>
                </a:gridCol>
              </a:tblGrid>
              <a:tr h="5413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en-US" altLang="zh-CN" sz="2400" b="0"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en-US" altLang="zh-CN" sz="2400" b="0"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13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en-US" altLang="zh-CN" sz="2400" b="0"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en-US" altLang="zh-CN" sz="2400" b="0"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en-US" altLang="zh-CN" sz="2400" b="0" i="0" u="none" strike="noStrike" cap="none" normalizeH="0" baseline="0" dirty="0" smtClean="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8" name="Line 71"/>
          <p:cNvSpPr>
            <a:spLocks noChangeShapeType="1"/>
          </p:cNvSpPr>
          <p:nvPr/>
        </p:nvSpPr>
        <p:spPr bwMode="auto">
          <a:xfrm flipH="1" flipV="1">
            <a:off x="1889919" y="4175124"/>
            <a:ext cx="503237" cy="50323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Text Box 72"/>
          <p:cNvSpPr txBox="1">
            <a:spLocks noChangeArrowheads="1"/>
          </p:cNvSpPr>
          <p:nvPr/>
        </p:nvSpPr>
        <p:spPr bwMode="auto">
          <a:xfrm>
            <a:off x="2445544" y="5260974"/>
            <a:ext cx="236537"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r>
              <a:rPr lang="en-US" altLang="zh-CN" sz="1400">
                <a:ea typeface="宋体" charset="-122"/>
              </a:rPr>
              <a:t>1</a:t>
            </a:r>
          </a:p>
        </p:txBody>
      </p:sp>
      <p:sp>
        <p:nvSpPr>
          <p:cNvPr id="10" name="Text Box 75"/>
          <p:cNvSpPr txBox="1">
            <a:spLocks noChangeArrowheads="1"/>
          </p:cNvSpPr>
          <p:nvPr/>
        </p:nvSpPr>
        <p:spPr bwMode="auto">
          <a:xfrm>
            <a:off x="2928144" y="5260974"/>
            <a:ext cx="236537"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r>
              <a:rPr lang="en-US" altLang="zh-CN" sz="1400">
                <a:ea typeface="宋体" charset="-122"/>
              </a:rPr>
              <a:t>3</a:t>
            </a:r>
          </a:p>
        </p:txBody>
      </p:sp>
      <p:sp>
        <p:nvSpPr>
          <p:cNvPr id="11" name="Text Box 78"/>
          <p:cNvSpPr txBox="1">
            <a:spLocks noChangeArrowheads="1"/>
          </p:cNvSpPr>
          <p:nvPr/>
        </p:nvSpPr>
        <p:spPr bwMode="auto">
          <a:xfrm>
            <a:off x="3432969" y="5260974"/>
            <a:ext cx="236537"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r>
              <a:rPr lang="en-US" altLang="zh-CN" sz="1400">
                <a:ea typeface="宋体" charset="-122"/>
              </a:rPr>
              <a:t>7</a:t>
            </a:r>
          </a:p>
        </p:txBody>
      </p:sp>
      <p:sp>
        <p:nvSpPr>
          <p:cNvPr id="12" name="Text Box 81"/>
          <p:cNvSpPr txBox="1">
            <a:spLocks noChangeArrowheads="1"/>
          </p:cNvSpPr>
          <p:nvPr/>
        </p:nvSpPr>
        <p:spPr bwMode="auto">
          <a:xfrm>
            <a:off x="1889919" y="4678362"/>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ea typeface="宋体" charset="-122"/>
              </a:rPr>
              <a:t>00</a:t>
            </a:r>
          </a:p>
        </p:txBody>
      </p:sp>
      <p:sp>
        <p:nvSpPr>
          <p:cNvPr id="13" name="Text Box 82"/>
          <p:cNvSpPr txBox="1">
            <a:spLocks noChangeArrowheads="1"/>
          </p:cNvSpPr>
          <p:nvPr/>
        </p:nvSpPr>
        <p:spPr bwMode="auto">
          <a:xfrm>
            <a:off x="1889919" y="5157787"/>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ea typeface="宋体" charset="-122"/>
              </a:rPr>
              <a:t>01</a:t>
            </a:r>
          </a:p>
        </p:txBody>
      </p:sp>
      <p:sp>
        <p:nvSpPr>
          <p:cNvPr id="14" name="Text Box 85"/>
          <p:cNvSpPr txBox="1">
            <a:spLocks noChangeArrowheads="1"/>
          </p:cNvSpPr>
          <p:nvPr/>
        </p:nvSpPr>
        <p:spPr bwMode="auto">
          <a:xfrm>
            <a:off x="2393156" y="4246562"/>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ea typeface="宋体" charset="-122"/>
              </a:rPr>
              <a:t>00</a:t>
            </a:r>
          </a:p>
        </p:txBody>
      </p:sp>
      <p:sp>
        <p:nvSpPr>
          <p:cNvPr id="15" name="Text Box 86"/>
          <p:cNvSpPr txBox="1">
            <a:spLocks noChangeArrowheads="1"/>
          </p:cNvSpPr>
          <p:nvPr/>
        </p:nvSpPr>
        <p:spPr bwMode="auto">
          <a:xfrm>
            <a:off x="2826544" y="4246562"/>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ea typeface="宋体" charset="-122"/>
              </a:rPr>
              <a:t>01</a:t>
            </a:r>
          </a:p>
        </p:txBody>
      </p:sp>
      <p:sp>
        <p:nvSpPr>
          <p:cNvPr id="16" name="Text Box 87"/>
          <p:cNvSpPr txBox="1">
            <a:spLocks noChangeArrowheads="1"/>
          </p:cNvSpPr>
          <p:nvPr/>
        </p:nvSpPr>
        <p:spPr bwMode="auto">
          <a:xfrm>
            <a:off x="3272631" y="4246562"/>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ea typeface="宋体" charset="-122"/>
              </a:rPr>
              <a:t>11</a:t>
            </a:r>
          </a:p>
        </p:txBody>
      </p:sp>
      <p:sp>
        <p:nvSpPr>
          <p:cNvPr id="17" name="Text Box 88"/>
          <p:cNvSpPr txBox="1">
            <a:spLocks noChangeArrowheads="1"/>
          </p:cNvSpPr>
          <p:nvPr/>
        </p:nvSpPr>
        <p:spPr bwMode="auto">
          <a:xfrm>
            <a:off x="3704431" y="4246562"/>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ea typeface="宋体" charset="-122"/>
              </a:rPr>
              <a:t>10</a:t>
            </a:r>
          </a:p>
        </p:txBody>
      </p:sp>
      <p:sp>
        <p:nvSpPr>
          <p:cNvPr id="18" name="Text Box 89"/>
          <p:cNvSpPr txBox="1">
            <a:spLocks noChangeArrowheads="1"/>
          </p:cNvSpPr>
          <p:nvPr/>
        </p:nvSpPr>
        <p:spPr bwMode="auto">
          <a:xfrm>
            <a:off x="1797844" y="4249737"/>
            <a:ext cx="319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ea typeface="宋体" charset="-122"/>
              </a:rPr>
              <a:t>c</a:t>
            </a:r>
          </a:p>
        </p:txBody>
      </p:sp>
      <p:sp>
        <p:nvSpPr>
          <p:cNvPr id="19" name="Text Box 90"/>
          <p:cNvSpPr txBox="1">
            <a:spLocks noChangeArrowheads="1"/>
          </p:cNvSpPr>
          <p:nvPr/>
        </p:nvSpPr>
        <p:spPr bwMode="auto">
          <a:xfrm>
            <a:off x="1974056" y="3889374"/>
            <a:ext cx="47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ea typeface="宋体" charset="-122"/>
              </a:rPr>
              <a:t>ab</a:t>
            </a:r>
          </a:p>
        </p:txBody>
      </p:sp>
      <p:sp>
        <p:nvSpPr>
          <p:cNvPr id="20" name="Text Box 91"/>
          <p:cNvSpPr txBox="1">
            <a:spLocks noChangeArrowheads="1"/>
          </p:cNvSpPr>
          <p:nvPr/>
        </p:nvSpPr>
        <p:spPr bwMode="auto">
          <a:xfrm>
            <a:off x="2445544" y="4681537"/>
            <a:ext cx="236537"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r>
              <a:rPr lang="en-US" altLang="zh-CN" sz="1400">
                <a:ea typeface="宋体" charset="-122"/>
              </a:rPr>
              <a:t>0</a:t>
            </a:r>
          </a:p>
        </p:txBody>
      </p:sp>
      <p:sp>
        <p:nvSpPr>
          <p:cNvPr id="21" name="Text Box 92"/>
          <p:cNvSpPr txBox="1">
            <a:spLocks noChangeArrowheads="1"/>
          </p:cNvSpPr>
          <p:nvPr/>
        </p:nvSpPr>
        <p:spPr bwMode="auto">
          <a:xfrm>
            <a:off x="2928144" y="4681537"/>
            <a:ext cx="236537"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r>
              <a:rPr lang="en-US" altLang="zh-CN" sz="1400">
                <a:ea typeface="宋体" charset="-122"/>
              </a:rPr>
              <a:t>2</a:t>
            </a:r>
          </a:p>
        </p:txBody>
      </p:sp>
      <p:sp>
        <p:nvSpPr>
          <p:cNvPr id="22" name="Text Box 93"/>
          <p:cNvSpPr txBox="1">
            <a:spLocks noChangeArrowheads="1"/>
          </p:cNvSpPr>
          <p:nvPr/>
        </p:nvSpPr>
        <p:spPr bwMode="auto">
          <a:xfrm>
            <a:off x="3432969" y="4678362"/>
            <a:ext cx="236537"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r>
              <a:rPr lang="en-US" altLang="zh-CN" sz="1400">
                <a:ea typeface="宋体" charset="-122"/>
              </a:rPr>
              <a:t>6</a:t>
            </a:r>
          </a:p>
        </p:txBody>
      </p:sp>
      <p:sp>
        <p:nvSpPr>
          <p:cNvPr id="23" name="Text Box 94"/>
          <p:cNvSpPr txBox="1">
            <a:spLocks noChangeArrowheads="1"/>
          </p:cNvSpPr>
          <p:nvPr/>
        </p:nvSpPr>
        <p:spPr bwMode="auto">
          <a:xfrm>
            <a:off x="3936206" y="4678362"/>
            <a:ext cx="236538"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r>
              <a:rPr lang="en-US" altLang="zh-CN" sz="1400">
                <a:ea typeface="宋体" charset="-122"/>
              </a:rPr>
              <a:t>4</a:t>
            </a:r>
          </a:p>
        </p:txBody>
      </p:sp>
      <p:sp>
        <p:nvSpPr>
          <p:cNvPr id="24" name="Text Box 95"/>
          <p:cNvSpPr txBox="1">
            <a:spLocks noChangeArrowheads="1"/>
          </p:cNvSpPr>
          <p:nvPr/>
        </p:nvSpPr>
        <p:spPr bwMode="auto">
          <a:xfrm>
            <a:off x="3936206" y="5260974"/>
            <a:ext cx="236538"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r>
              <a:rPr lang="en-US" altLang="zh-CN" sz="1400">
                <a:ea typeface="宋体" charset="-122"/>
              </a:rPr>
              <a:t>5</a:t>
            </a:r>
          </a:p>
        </p:txBody>
      </p:sp>
      <p:sp>
        <p:nvSpPr>
          <p:cNvPr id="25" name="AutoShape 139"/>
          <p:cNvSpPr>
            <a:spLocks noChangeArrowheads="1"/>
          </p:cNvSpPr>
          <p:nvPr/>
        </p:nvSpPr>
        <p:spPr bwMode="auto">
          <a:xfrm>
            <a:off x="2950369" y="4752974"/>
            <a:ext cx="790575" cy="395288"/>
          </a:xfrm>
          <a:prstGeom prst="roundRect">
            <a:avLst>
              <a:gd name="adj" fmla="val 16667"/>
            </a:avLst>
          </a:prstGeom>
          <a:noFill/>
          <a:ln w="349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AutoShape 140"/>
          <p:cNvSpPr>
            <a:spLocks noChangeArrowheads="1"/>
          </p:cNvSpPr>
          <p:nvPr/>
        </p:nvSpPr>
        <p:spPr bwMode="auto">
          <a:xfrm>
            <a:off x="3453606" y="4825999"/>
            <a:ext cx="360363" cy="863600"/>
          </a:xfrm>
          <a:prstGeom prst="roundRect">
            <a:avLst>
              <a:gd name="adj" fmla="val 16667"/>
            </a:avLst>
          </a:prstGeom>
          <a:noFill/>
          <a:ln w="349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AutoShape 181"/>
          <p:cNvSpPr>
            <a:spLocks noChangeArrowheads="1"/>
          </p:cNvSpPr>
          <p:nvPr/>
        </p:nvSpPr>
        <p:spPr bwMode="auto">
          <a:xfrm>
            <a:off x="3525044" y="5329237"/>
            <a:ext cx="215900" cy="288925"/>
          </a:xfrm>
          <a:prstGeom prst="roundRect">
            <a:avLst>
              <a:gd name="adj" fmla="val 16667"/>
            </a:avLst>
          </a:prstGeom>
          <a:noFill/>
          <a:ln w="19050">
            <a:solidFill>
              <a:srgbClr val="FF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8" name="Group 144"/>
          <p:cNvGraphicFramePr>
            <a:graphicFrameLocks noGrp="1"/>
          </p:cNvGraphicFramePr>
          <p:nvPr>
            <p:extLst/>
          </p:nvPr>
        </p:nvGraphicFramePr>
        <p:xfrm>
          <a:off x="6785451" y="4678362"/>
          <a:ext cx="1995488" cy="1082676"/>
        </p:xfrm>
        <a:graphic>
          <a:graphicData uri="http://schemas.openxmlformats.org/drawingml/2006/table">
            <a:tbl>
              <a:tblPr/>
              <a:tblGrid>
                <a:gridCol w="500063">
                  <a:extLst>
                    <a:ext uri="{9D8B030D-6E8A-4147-A177-3AD203B41FA5}">
                      <a16:colId xmlns:a16="http://schemas.microsoft.com/office/drawing/2014/main" val="20000"/>
                    </a:ext>
                  </a:extLst>
                </a:gridCol>
                <a:gridCol w="500062">
                  <a:extLst>
                    <a:ext uri="{9D8B030D-6E8A-4147-A177-3AD203B41FA5}">
                      <a16:colId xmlns:a16="http://schemas.microsoft.com/office/drawing/2014/main" val="20001"/>
                    </a:ext>
                  </a:extLst>
                </a:gridCol>
                <a:gridCol w="496888">
                  <a:extLst>
                    <a:ext uri="{9D8B030D-6E8A-4147-A177-3AD203B41FA5}">
                      <a16:colId xmlns:a16="http://schemas.microsoft.com/office/drawing/2014/main" val="20002"/>
                    </a:ext>
                  </a:extLst>
                </a:gridCol>
                <a:gridCol w="498475">
                  <a:extLst>
                    <a:ext uri="{9D8B030D-6E8A-4147-A177-3AD203B41FA5}">
                      <a16:colId xmlns:a16="http://schemas.microsoft.com/office/drawing/2014/main" val="20003"/>
                    </a:ext>
                  </a:extLst>
                </a:gridCol>
              </a:tblGrid>
              <a:tr h="5413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en-US" altLang="zh-CN" sz="2400" b="0"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en-US" altLang="zh-CN" sz="2400" b="0"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en-US" altLang="zh-CN" sz="2400" b="0"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en-US" altLang="zh-CN" sz="2400" b="0"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13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rPr>
                        <a:t>1</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en-US" altLang="zh-CN" sz="2400" b="0" i="0" u="none" strike="noStrike" cap="none" normalizeH="0" baseline="0" dirty="0" smtClean="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9" name="Line 161"/>
          <p:cNvSpPr>
            <a:spLocks noChangeShapeType="1"/>
          </p:cNvSpPr>
          <p:nvPr/>
        </p:nvSpPr>
        <p:spPr bwMode="auto">
          <a:xfrm flipH="1" flipV="1">
            <a:off x="6282214" y="4175124"/>
            <a:ext cx="503237" cy="50323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Text Box 162"/>
          <p:cNvSpPr txBox="1">
            <a:spLocks noChangeArrowheads="1"/>
          </p:cNvSpPr>
          <p:nvPr/>
        </p:nvSpPr>
        <p:spPr bwMode="auto">
          <a:xfrm>
            <a:off x="6837839" y="5260974"/>
            <a:ext cx="236537"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r>
              <a:rPr lang="en-US" altLang="zh-CN" sz="1400">
                <a:ea typeface="宋体" charset="-122"/>
              </a:rPr>
              <a:t>1</a:t>
            </a:r>
          </a:p>
        </p:txBody>
      </p:sp>
      <p:sp>
        <p:nvSpPr>
          <p:cNvPr id="31" name="Text Box 163"/>
          <p:cNvSpPr txBox="1">
            <a:spLocks noChangeArrowheads="1"/>
          </p:cNvSpPr>
          <p:nvPr/>
        </p:nvSpPr>
        <p:spPr bwMode="auto">
          <a:xfrm>
            <a:off x="7320439" y="5260974"/>
            <a:ext cx="236537"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r>
              <a:rPr lang="en-US" altLang="zh-CN" sz="1400">
                <a:ea typeface="宋体" charset="-122"/>
              </a:rPr>
              <a:t>3</a:t>
            </a:r>
          </a:p>
        </p:txBody>
      </p:sp>
      <p:sp>
        <p:nvSpPr>
          <p:cNvPr id="32" name="Text Box 164"/>
          <p:cNvSpPr txBox="1">
            <a:spLocks noChangeArrowheads="1"/>
          </p:cNvSpPr>
          <p:nvPr/>
        </p:nvSpPr>
        <p:spPr bwMode="auto">
          <a:xfrm>
            <a:off x="7825264" y="5260974"/>
            <a:ext cx="236537"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r>
              <a:rPr lang="en-US" altLang="zh-CN" sz="1400">
                <a:ea typeface="宋体" charset="-122"/>
              </a:rPr>
              <a:t>7</a:t>
            </a:r>
          </a:p>
        </p:txBody>
      </p:sp>
      <p:sp>
        <p:nvSpPr>
          <p:cNvPr id="33" name="Text Box 165"/>
          <p:cNvSpPr txBox="1">
            <a:spLocks noChangeArrowheads="1"/>
          </p:cNvSpPr>
          <p:nvPr/>
        </p:nvSpPr>
        <p:spPr bwMode="auto">
          <a:xfrm>
            <a:off x="6282214" y="4678362"/>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ea typeface="宋体" charset="-122"/>
              </a:rPr>
              <a:t>00</a:t>
            </a:r>
          </a:p>
        </p:txBody>
      </p:sp>
      <p:sp>
        <p:nvSpPr>
          <p:cNvPr id="34" name="Text Box 166"/>
          <p:cNvSpPr txBox="1">
            <a:spLocks noChangeArrowheads="1"/>
          </p:cNvSpPr>
          <p:nvPr/>
        </p:nvSpPr>
        <p:spPr bwMode="auto">
          <a:xfrm>
            <a:off x="6282214" y="5157787"/>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ea typeface="宋体" charset="-122"/>
              </a:rPr>
              <a:t>01</a:t>
            </a:r>
          </a:p>
        </p:txBody>
      </p:sp>
      <p:sp>
        <p:nvSpPr>
          <p:cNvPr id="35" name="Text Box 167"/>
          <p:cNvSpPr txBox="1">
            <a:spLocks noChangeArrowheads="1"/>
          </p:cNvSpPr>
          <p:nvPr/>
        </p:nvSpPr>
        <p:spPr bwMode="auto">
          <a:xfrm>
            <a:off x="6785451" y="4246562"/>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ea typeface="宋体" charset="-122"/>
              </a:rPr>
              <a:t>00</a:t>
            </a:r>
          </a:p>
        </p:txBody>
      </p:sp>
      <p:sp>
        <p:nvSpPr>
          <p:cNvPr id="36" name="Text Box 168"/>
          <p:cNvSpPr txBox="1">
            <a:spLocks noChangeArrowheads="1"/>
          </p:cNvSpPr>
          <p:nvPr/>
        </p:nvSpPr>
        <p:spPr bwMode="auto">
          <a:xfrm>
            <a:off x="7218839" y="4246562"/>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ea typeface="宋体" charset="-122"/>
              </a:rPr>
              <a:t>01</a:t>
            </a:r>
          </a:p>
        </p:txBody>
      </p:sp>
      <p:sp>
        <p:nvSpPr>
          <p:cNvPr id="37" name="Text Box 169"/>
          <p:cNvSpPr txBox="1">
            <a:spLocks noChangeArrowheads="1"/>
          </p:cNvSpPr>
          <p:nvPr/>
        </p:nvSpPr>
        <p:spPr bwMode="auto">
          <a:xfrm>
            <a:off x="7664926" y="4246562"/>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ea typeface="宋体" charset="-122"/>
              </a:rPr>
              <a:t>11</a:t>
            </a:r>
          </a:p>
        </p:txBody>
      </p:sp>
      <p:sp>
        <p:nvSpPr>
          <p:cNvPr id="38" name="Text Box 170"/>
          <p:cNvSpPr txBox="1">
            <a:spLocks noChangeArrowheads="1"/>
          </p:cNvSpPr>
          <p:nvPr/>
        </p:nvSpPr>
        <p:spPr bwMode="auto">
          <a:xfrm>
            <a:off x="8096726" y="4246562"/>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ea typeface="宋体" charset="-122"/>
              </a:rPr>
              <a:t>10</a:t>
            </a:r>
          </a:p>
        </p:txBody>
      </p:sp>
      <p:sp>
        <p:nvSpPr>
          <p:cNvPr id="39" name="Text Box 171"/>
          <p:cNvSpPr txBox="1">
            <a:spLocks noChangeArrowheads="1"/>
          </p:cNvSpPr>
          <p:nvPr/>
        </p:nvSpPr>
        <p:spPr bwMode="auto">
          <a:xfrm>
            <a:off x="6190139" y="4249737"/>
            <a:ext cx="319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ea typeface="宋体" charset="-122"/>
              </a:rPr>
              <a:t>c</a:t>
            </a:r>
          </a:p>
        </p:txBody>
      </p:sp>
      <p:sp>
        <p:nvSpPr>
          <p:cNvPr id="40" name="Text Box 172"/>
          <p:cNvSpPr txBox="1">
            <a:spLocks noChangeArrowheads="1"/>
          </p:cNvSpPr>
          <p:nvPr/>
        </p:nvSpPr>
        <p:spPr bwMode="auto">
          <a:xfrm>
            <a:off x="6366351" y="3889374"/>
            <a:ext cx="47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ea typeface="宋体" charset="-122"/>
              </a:rPr>
              <a:t>ab</a:t>
            </a:r>
          </a:p>
        </p:txBody>
      </p:sp>
      <p:sp>
        <p:nvSpPr>
          <p:cNvPr id="41" name="Text Box 173"/>
          <p:cNvSpPr txBox="1">
            <a:spLocks noChangeArrowheads="1"/>
          </p:cNvSpPr>
          <p:nvPr/>
        </p:nvSpPr>
        <p:spPr bwMode="auto">
          <a:xfrm>
            <a:off x="6837839" y="4681537"/>
            <a:ext cx="236537"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r>
              <a:rPr lang="en-US" altLang="zh-CN" sz="1400">
                <a:ea typeface="宋体" charset="-122"/>
              </a:rPr>
              <a:t>0</a:t>
            </a:r>
          </a:p>
        </p:txBody>
      </p:sp>
      <p:sp>
        <p:nvSpPr>
          <p:cNvPr id="42" name="Text Box 174"/>
          <p:cNvSpPr txBox="1">
            <a:spLocks noChangeArrowheads="1"/>
          </p:cNvSpPr>
          <p:nvPr/>
        </p:nvSpPr>
        <p:spPr bwMode="auto">
          <a:xfrm>
            <a:off x="7320439" y="4681537"/>
            <a:ext cx="236537"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r>
              <a:rPr lang="en-US" altLang="zh-CN" sz="1400">
                <a:ea typeface="宋体" charset="-122"/>
              </a:rPr>
              <a:t>2</a:t>
            </a:r>
          </a:p>
        </p:txBody>
      </p:sp>
      <p:sp>
        <p:nvSpPr>
          <p:cNvPr id="43" name="Text Box 175"/>
          <p:cNvSpPr txBox="1">
            <a:spLocks noChangeArrowheads="1"/>
          </p:cNvSpPr>
          <p:nvPr/>
        </p:nvSpPr>
        <p:spPr bwMode="auto">
          <a:xfrm>
            <a:off x="7825264" y="4678362"/>
            <a:ext cx="236537"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r>
              <a:rPr lang="en-US" altLang="zh-CN" sz="1400">
                <a:ea typeface="宋体" charset="-122"/>
              </a:rPr>
              <a:t>6</a:t>
            </a:r>
          </a:p>
        </p:txBody>
      </p:sp>
      <p:sp>
        <p:nvSpPr>
          <p:cNvPr id="44" name="Text Box 176"/>
          <p:cNvSpPr txBox="1">
            <a:spLocks noChangeArrowheads="1"/>
          </p:cNvSpPr>
          <p:nvPr/>
        </p:nvSpPr>
        <p:spPr bwMode="auto">
          <a:xfrm>
            <a:off x="8328501" y="4678362"/>
            <a:ext cx="236538"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r>
              <a:rPr lang="en-US" altLang="zh-CN" sz="1400">
                <a:ea typeface="宋体" charset="-122"/>
              </a:rPr>
              <a:t>4</a:t>
            </a:r>
          </a:p>
        </p:txBody>
      </p:sp>
      <p:sp>
        <p:nvSpPr>
          <p:cNvPr id="45" name="Text Box 177"/>
          <p:cNvSpPr txBox="1">
            <a:spLocks noChangeArrowheads="1"/>
          </p:cNvSpPr>
          <p:nvPr/>
        </p:nvSpPr>
        <p:spPr bwMode="auto">
          <a:xfrm>
            <a:off x="8328501" y="5260974"/>
            <a:ext cx="236538"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r>
              <a:rPr lang="en-US" altLang="zh-CN" sz="1400">
                <a:ea typeface="宋体" charset="-122"/>
              </a:rPr>
              <a:t>5</a:t>
            </a:r>
          </a:p>
        </p:txBody>
      </p:sp>
      <p:sp>
        <p:nvSpPr>
          <p:cNvPr id="46" name="AutoShape 178"/>
          <p:cNvSpPr>
            <a:spLocks noChangeArrowheads="1"/>
          </p:cNvSpPr>
          <p:nvPr/>
        </p:nvSpPr>
        <p:spPr bwMode="auto">
          <a:xfrm>
            <a:off x="6907689" y="5329237"/>
            <a:ext cx="790575" cy="323850"/>
          </a:xfrm>
          <a:prstGeom prst="roundRect">
            <a:avLst>
              <a:gd name="adj" fmla="val 16667"/>
            </a:avLst>
          </a:prstGeom>
          <a:noFill/>
          <a:ln w="349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AutoShape 180"/>
          <p:cNvSpPr>
            <a:spLocks noChangeArrowheads="1"/>
          </p:cNvSpPr>
          <p:nvPr/>
        </p:nvSpPr>
        <p:spPr bwMode="auto">
          <a:xfrm>
            <a:off x="7414101" y="5257799"/>
            <a:ext cx="790575" cy="431800"/>
          </a:xfrm>
          <a:prstGeom prst="roundRect">
            <a:avLst>
              <a:gd name="adj" fmla="val 16667"/>
            </a:avLst>
          </a:prstGeom>
          <a:noFill/>
          <a:ln w="349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AutoShape 185"/>
          <p:cNvSpPr>
            <a:spLocks noChangeArrowheads="1"/>
          </p:cNvSpPr>
          <p:nvPr/>
        </p:nvSpPr>
        <p:spPr bwMode="auto">
          <a:xfrm>
            <a:off x="7915751" y="5329237"/>
            <a:ext cx="215900" cy="288925"/>
          </a:xfrm>
          <a:prstGeom prst="roundRect">
            <a:avLst>
              <a:gd name="adj" fmla="val 16667"/>
            </a:avLst>
          </a:prstGeom>
          <a:noFill/>
          <a:ln w="19050">
            <a:solidFill>
              <a:srgbClr val="FF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矩形 48"/>
          <p:cNvSpPr/>
          <p:nvPr/>
        </p:nvSpPr>
        <p:spPr>
          <a:xfrm>
            <a:off x="2116931" y="5911334"/>
            <a:ext cx="2342308" cy="461665"/>
          </a:xfrm>
          <a:prstGeom prst="rect">
            <a:avLst/>
          </a:prstGeom>
        </p:spPr>
        <p:txBody>
          <a:bodyPr wrap="none">
            <a:spAutoFit/>
          </a:bodyPr>
          <a:lstStyle/>
          <a:p>
            <a:r>
              <a:rPr lang="en-US" altLang="zh-CN" sz="2400" dirty="0">
                <a:ea typeface="宋体" charset="-122"/>
              </a:rPr>
              <a:t>F</a:t>
            </a:r>
            <a:r>
              <a:rPr lang="en-US" altLang="zh-CN" sz="2400" baseline="-25000" dirty="0">
                <a:ea typeface="宋体" charset="-122"/>
              </a:rPr>
              <a:t>1</a:t>
            </a:r>
            <a:r>
              <a:rPr lang="en-US" altLang="zh-CN" sz="2400" dirty="0">
                <a:ea typeface="宋体" charset="-122"/>
              </a:rPr>
              <a:t>(</a:t>
            </a:r>
            <a:r>
              <a:rPr lang="en-US" altLang="zh-CN" sz="2400" dirty="0" err="1">
                <a:ea typeface="宋体" charset="-122"/>
              </a:rPr>
              <a:t>a,b,c</a:t>
            </a:r>
            <a:r>
              <a:rPr lang="en-US" altLang="zh-CN" sz="2400" dirty="0">
                <a:ea typeface="宋体" charset="-122"/>
              </a:rPr>
              <a:t>)=</a:t>
            </a:r>
            <a:r>
              <a:rPr lang="en-US" altLang="zh-CN" sz="2400" dirty="0" err="1">
                <a:ea typeface="宋体" charset="-122"/>
              </a:rPr>
              <a:t>bc</a:t>
            </a:r>
            <a:r>
              <a:rPr lang="en-US" altLang="zh-CN" sz="2400" dirty="0">
                <a:ea typeface="宋体" charset="-122"/>
              </a:rPr>
              <a:t>’+</a:t>
            </a:r>
            <a:r>
              <a:rPr lang="en-US" altLang="zh-CN" sz="2400" dirty="0" err="1">
                <a:ea typeface="宋体" charset="-122"/>
              </a:rPr>
              <a:t>ab</a:t>
            </a:r>
            <a:endParaRPr lang="en-US" altLang="zh-CN" sz="2400" dirty="0">
              <a:ea typeface="宋体" charset="-122"/>
            </a:endParaRPr>
          </a:p>
        </p:txBody>
      </p:sp>
      <p:sp>
        <p:nvSpPr>
          <p:cNvPr id="51" name="矩形 50"/>
          <p:cNvSpPr/>
          <p:nvPr/>
        </p:nvSpPr>
        <p:spPr>
          <a:xfrm>
            <a:off x="6474460" y="5911333"/>
            <a:ext cx="2319866" cy="461665"/>
          </a:xfrm>
          <a:prstGeom prst="rect">
            <a:avLst/>
          </a:prstGeom>
        </p:spPr>
        <p:txBody>
          <a:bodyPr wrap="none">
            <a:spAutoFit/>
          </a:bodyPr>
          <a:lstStyle/>
          <a:p>
            <a:r>
              <a:rPr lang="en-US" altLang="zh-CN" sz="2400" dirty="0">
                <a:ea typeface="宋体" charset="-122"/>
              </a:rPr>
              <a:t>F</a:t>
            </a:r>
            <a:r>
              <a:rPr lang="en-US" altLang="zh-CN" sz="2400" baseline="-25000" dirty="0">
                <a:ea typeface="宋体" charset="-122"/>
              </a:rPr>
              <a:t>2</a:t>
            </a:r>
            <a:r>
              <a:rPr lang="en-US" altLang="zh-CN" sz="2400" dirty="0">
                <a:ea typeface="宋体" charset="-122"/>
              </a:rPr>
              <a:t>(</a:t>
            </a:r>
            <a:r>
              <a:rPr lang="en-US" altLang="zh-CN" sz="2400" dirty="0" err="1">
                <a:ea typeface="宋体" charset="-122"/>
              </a:rPr>
              <a:t>a,b,c</a:t>
            </a:r>
            <a:r>
              <a:rPr lang="en-US" altLang="zh-CN" sz="2400" dirty="0">
                <a:ea typeface="宋体" charset="-122"/>
              </a:rPr>
              <a:t>)=</a:t>
            </a:r>
            <a:r>
              <a:rPr lang="en-US" altLang="zh-CN" sz="2400" dirty="0" err="1">
                <a:ea typeface="宋体" charset="-122"/>
              </a:rPr>
              <a:t>a’c+bc</a:t>
            </a:r>
            <a:endParaRPr lang="zh-CN" altLang="en-US" sz="2400" dirty="0">
              <a:ea typeface="宋体" charset="-122"/>
            </a:endParaRPr>
          </a:p>
        </p:txBody>
      </p:sp>
      <p:sp>
        <p:nvSpPr>
          <p:cNvPr id="52" name="Text Box 183"/>
          <p:cNvSpPr txBox="1">
            <a:spLocks noChangeArrowheads="1"/>
          </p:cNvSpPr>
          <p:nvPr/>
        </p:nvSpPr>
        <p:spPr bwMode="auto">
          <a:xfrm>
            <a:off x="9260046" y="4193359"/>
            <a:ext cx="2387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ea typeface="宋体" charset="-122"/>
              </a:rPr>
              <a:t>F</a:t>
            </a:r>
            <a:r>
              <a:rPr lang="en-US" altLang="zh-CN" sz="2400" baseline="-25000" dirty="0">
                <a:ea typeface="宋体" charset="-122"/>
              </a:rPr>
              <a:t>1</a:t>
            </a:r>
            <a:r>
              <a:rPr lang="en-US" altLang="zh-CN" sz="2400" dirty="0">
                <a:ea typeface="宋体" charset="-122"/>
              </a:rPr>
              <a:t>(</a:t>
            </a:r>
            <a:r>
              <a:rPr lang="en-US" altLang="zh-CN" sz="2400" dirty="0" err="1">
                <a:ea typeface="宋体" charset="-122"/>
              </a:rPr>
              <a:t>a,b,c</a:t>
            </a:r>
            <a:r>
              <a:rPr lang="en-US" altLang="zh-CN" sz="2400" dirty="0">
                <a:ea typeface="宋体" charset="-122"/>
              </a:rPr>
              <a:t>)=</a:t>
            </a:r>
            <a:r>
              <a:rPr lang="en-US" altLang="zh-CN" sz="2400" dirty="0" err="1">
                <a:ea typeface="宋体" charset="-122"/>
              </a:rPr>
              <a:t>bc</a:t>
            </a:r>
            <a:r>
              <a:rPr lang="en-US" altLang="zh-CN" sz="2400" dirty="0">
                <a:ea typeface="宋体" charset="-122"/>
              </a:rPr>
              <a:t>’+</a:t>
            </a:r>
            <a:r>
              <a:rPr lang="en-US" altLang="zh-CN" sz="2400" dirty="0" err="1">
                <a:ea typeface="宋体" charset="-122"/>
              </a:rPr>
              <a:t>abc</a:t>
            </a:r>
            <a:endParaRPr lang="en-US" altLang="zh-CN" sz="2400" dirty="0">
              <a:ea typeface="宋体" charset="-122"/>
            </a:endParaRPr>
          </a:p>
          <a:p>
            <a:r>
              <a:rPr lang="en-US" altLang="zh-CN" sz="2400" dirty="0">
                <a:ea typeface="宋体" charset="-122"/>
              </a:rPr>
              <a:t>F</a:t>
            </a:r>
            <a:r>
              <a:rPr lang="en-US" altLang="zh-CN" sz="2400" baseline="-25000" dirty="0">
                <a:ea typeface="宋体" charset="-122"/>
              </a:rPr>
              <a:t>2</a:t>
            </a:r>
            <a:r>
              <a:rPr lang="en-US" altLang="zh-CN" sz="2400" dirty="0">
                <a:ea typeface="宋体" charset="-122"/>
              </a:rPr>
              <a:t>(</a:t>
            </a:r>
            <a:r>
              <a:rPr lang="en-US" altLang="zh-CN" sz="2400" dirty="0" err="1">
                <a:ea typeface="宋体" charset="-122"/>
              </a:rPr>
              <a:t>a,b,c</a:t>
            </a:r>
            <a:r>
              <a:rPr lang="en-US" altLang="zh-CN" sz="2400" dirty="0">
                <a:ea typeface="宋体" charset="-122"/>
              </a:rPr>
              <a:t>)=</a:t>
            </a:r>
            <a:r>
              <a:rPr lang="en-US" altLang="zh-CN" sz="2400" dirty="0" err="1">
                <a:ea typeface="宋体" charset="-122"/>
              </a:rPr>
              <a:t>a’c+abc</a:t>
            </a:r>
            <a:endParaRPr lang="zh-CN" altLang="en-US" sz="2400" dirty="0">
              <a:ea typeface="宋体" charset="-122"/>
            </a:endParaRPr>
          </a:p>
        </p:txBody>
      </p:sp>
    </p:spTree>
    <p:extLst>
      <p:ext uri="{BB962C8B-B14F-4D97-AF65-F5344CB8AC3E}">
        <p14:creationId xmlns:p14="http://schemas.microsoft.com/office/powerpoint/2010/main" val="706005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linds(horizontal)">
                                      <p:cBhvr>
                                        <p:cTn id="7" dur="500"/>
                                        <p:tgtEl>
                                          <p:spTgt spid="2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blinds(horizontal)">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9"/>
                                        </p:tgtEl>
                                        <p:attrNameLst>
                                          <p:attrName>style.visibility</p:attrName>
                                        </p:attrNameLst>
                                      </p:cBhvr>
                                      <p:to>
                                        <p:strVal val="visible"/>
                                      </p:to>
                                    </p:set>
                                    <p:anim calcmode="lin" valueType="num">
                                      <p:cBhvr additive="base">
                                        <p:cTn id="15" dur="500" fill="hold"/>
                                        <p:tgtEl>
                                          <p:spTgt spid="49"/>
                                        </p:tgtEl>
                                        <p:attrNameLst>
                                          <p:attrName>ppt_x</p:attrName>
                                        </p:attrNameLst>
                                      </p:cBhvr>
                                      <p:tavLst>
                                        <p:tav tm="0">
                                          <p:val>
                                            <p:strVal val="#ppt_x"/>
                                          </p:val>
                                        </p:tav>
                                        <p:tav tm="100000">
                                          <p:val>
                                            <p:strVal val="#ppt_x"/>
                                          </p:val>
                                        </p:tav>
                                      </p:tavLst>
                                    </p:anim>
                                    <p:anim calcmode="lin" valueType="num">
                                      <p:cBhvr additive="base">
                                        <p:cTn id="16"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blinds(horizontal)">
                                      <p:cBhvr>
                                        <p:cTn id="21" dur="500"/>
                                        <p:tgtEl>
                                          <p:spTgt spid="46"/>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47"/>
                                        </p:tgtEl>
                                        <p:attrNameLst>
                                          <p:attrName>style.visibility</p:attrName>
                                        </p:attrNameLst>
                                      </p:cBhvr>
                                      <p:to>
                                        <p:strVal val="visible"/>
                                      </p:to>
                                    </p:set>
                                    <p:animEffect transition="in" filter="blinds(horizontal)">
                                      <p:cBhvr>
                                        <p:cTn id="24" dur="500"/>
                                        <p:tgtEl>
                                          <p:spTgt spid="47"/>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1"/>
                                        </p:tgtEl>
                                        <p:attrNameLst>
                                          <p:attrName>style.visibility</p:attrName>
                                        </p:attrNameLst>
                                      </p:cBhvr>
                                      <p:to>
                                        <p:strVal val="visible"/>
                                      </p:to>
                                    </p:set>
                                    <p:anim calcmode="lin" valueType="num">
                                      <p:cBhvr additive="base">
                                        <p:cTn id="29" dur="500" fill="hold"/>
                                        <p:tgtEl>
                                          <p:spTgt spid="51"/>
                                        </p:tgtEl>
                                        <p:attrNameLst>
                                          <p:attrName>ppt_x</p:attrName>
                                        </p:attrNameLst>
                                      </p:cBhvr>
                                      <p:tavLst>
                                        <p:tav tm="0">
                                          <p:val>
                                            <p:strVal val="#ppt_x"/>
                                          </p:val>
                                        </p:tav>
                                        <p:tav tm="100000">
                                          <p:val>
                                            <p:strVal val="#ppt_x"/>
                                          </p:val>
                                        </p:tav>
                                      </p:tavLst>
                                    </p:anim>
                                    <p:anim calcmode="lin" valueType="num">
                                      <p:cBhvr additive="base">
                                        <p:cTn id="30"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box(in)">
                                      <p:cBhvr>
                                        <p:cTn id="35" dur="500"/>
                                        <p:tgtEl>
                                          <p:spTgt spid="27"/>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box(in)">
                                      <p:cBhvr>
                                        <p:cTn id="38" dur="500"/>
                                        <p:tgtEl>
                                          <p:spTgt spid="48"/>
                                        </p:tgtEl>
                                      </p:cBhvr>
                                    </p:animEffect>
                                  </p:childTnLst>
                                </p:cTn>
                              </p:par>
                            </p:childTnLst>
                          </p:cTn>
                        </p:par>
                      </p:childTnLst>
                    </p:cTn>
                  </p:par>
                  <p:par>
                    <p:cTn id="39" fill="hold">
                      <p:stCondLst>
                        <p:cond delay="indefinite"/>
                      </p:stCondLst>
                      <p:childTnLst>
                        <p:par>
                          <p:cTn id="40" fill="hold">
                            <p:stCondLst>
                              <p:cond delay="0"/>
                            </p:stCondLst>
                            <p:childTnLst>
                              <p:par>
                                <p:cTn id="41" presetID="18" presetClass="entr" presetSubtype="12" fill="hold" grpId="0" nodeType="clickEffect">
                                  <p:stCondLst>
                                    <p:cond delay="0"/>
                                  </p:stCondLst>
                                  <p:childTnLst>
                                    <p:set>
                                      <p:cBhvr>
                                        <p:cTn id="42" dur="1" fill="hold">
                                          <p:stCondLst>
                                            <p:cond delay="0"/>
                                          </p:stCondLst>
                                        </p:cTn>
                                        <p:tgtEl>
                                          <p:spTgt spid="52"/>
                                        </p:tgtEl>
                                        <p:attrNameLst>
                                          <p:attrName>style.visibility</p:attrName>
                                        </p:attrNameLst>
                                      </p:cBhvr>
                                      <p:to>
                                        <p:strVal val="visible"/>
                                      </p:to>
                                    </p:set>
                                    <p:animEffect transition="in" filter="strips(downLeft)">
                                      <p:cBhvr>
                                        <p:cTn id="43"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46" grpId="0" animBg="1"/>
      <p:bldP spid="47" grpId="0" animBg="1"/>
      <p:bldP spid="48" grpId="0" animBg="1"/>
      <p:bldP spid="49" grpId="0"/>
      <p:bldP spid="51" grpId="0"/>
      <p:bldP spid="5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6"/>
          <p:cNvGraphicFramePr>
            <a:graphicFrameLocks noChangeAspect="1"/>
          </p:cNvGraphicFramePr>
          <p:nvPr>
            <p:extLst/>
          </p:nvPr>
        </p:nvGraphicFramePr>
        <p:xfrm>
          <a:off x="6386037" y="2331243"/>
          <a:ext cx="3340100" cy="2813050"/>
        </p:xfrm>
        <a:graphic>
          <a:graphicData uri="http://schemas.openxmlformats.org/presentationml/2006/ole">
            <mc:AlternateContent xmlns:mc="http://schemas.openxmlformats.org/markup-compatibility/2006">
              <mc:Choice xmlns:v="urn:schemas-microsoft-com:vml" Requires="v">
                <p:oleObj spid="_x0000_s18444" name="Visio" r:id="rId3" imgW="4170639" imgH="3511296" progId="Visio.Drawing.11">
                  <p:embed/>
                </p:oleObj>
              </mc:Choice>
              <mc:Fallback>
                <p:oleObj name="Visio" r:id="rId3" imgW="4170639" imgH="3511296" progId="Visio.Drawing.11">
                  <p:embed/>
                  <p:pic>
                    <p:nvPicPr>
                      <p:cNvPr id="8"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6037" y="2331243"/>
                        <a:ext cx="3340100" cy="281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日期占位符 3"/>
          <p:cNvSpPr>
            <a:spLocks noGrp="1"/>
          </p:cNvSpPr>
          <p:nvPr>
            <p:ph type="dt" sz="half" idx="10"/>
          </p:nvPr>
        </p:nvSpPr>
        <p:spPr/>
        <p:txBody>
          <a:bodyPr/>
          <a:lstStyle/>
          <a:p>
            <a:fld id="{8DC71BAB-43ED-4362-8F1C-E2E3ED31FC9F}" type="datetime1">
              <a:rPr lang="en-US" altLang="zh-CN" smtClean="0"/>
              <a:t>10/26/2021</a:t>
            </a:fld>
            <a:endParaRPr lang="en-US" dirty="0"/>
          </a:p>
        </p:txBody>
      </p:sp>
      <p:sp>
        <p:nvSpPr>
          <p:cNvPr id="5" name="页脚占位符 4"/>
          <p:cNvSpPr>
            <a:spLocks noGrp="1"/>
          </p:cNvSpPr>
          <p:nvPr>
            <p:ph type="ftr" sz="quarter" idx="11"/>
          </p:nvPr>
        </p:nvSpPr>
        <p:spPr/>
        <p:txBody>
          <a:bodyPr/>
          <a:lstStyle/>
          <a:p>
            <a:r>
              <a:rPr lang="zh-CN" altLang="en-US" dirty="0" smtClean="0"/>
              <a:t>计算机学院</a:t>
            </a:r>
            <a:endParaRPr lang="en-US" dirty="0"/>
          </a:p>
        </p:txBody>
      </p:sp>
      <p:sp>
        <p:nvSpPr>
          <p:cNvPr id="6" name="灯片编号占位符 5"/>
          <p:cNvSpPr>
            <a:spLocks noGrp="1"/>
          </p:cNvSpPr>
          <p:nvPr>
            <p:ph type="sldNum" sz="quarter" idx="12"/>
          </p:nvPr>
        </p:nvSpPr>
        <p:spPr/>
        <p:txBody>
          <a:bodyPr/>
          <a:lstStyle/>
          <a:p>
            <a:fld id="{6D22F896-40B5-4ADD-8801-0D06FADFA095}" type="slidenum">
              <a:rPr lang="en-US" smtClean="0"/>
              <a:t>26</a:t>
            </a:fld>
            <a:endParaRPr lang="en-US" dirty="0"/>
          </a:p>
        </p:txBody>
      </p:sp>
      <p:graphicFrame>
        <p:nvGraphicFramePr>
          <p:cNvPr id="7" name="Object 5"/>
          <p:cNvGraphicFramePr>
            <a:graphicFrameLocks noChangeAspect="1"/>
          </p:cNvGraphicFramePr>
          <p:nvPr>
            <p:extLst/>
          </p:nvPr>
        </p:nvGraphicFramePr>
        <p:xfrm>
          <a:off x="1738024" y="1862138"/>
          <a:ext cx="3336925" cy="3803650"/>
        </p:xfrm>
        <a:graphic>
          <a:graphicData uri="http://schemas.openxmlformats.org/presentationml/2006/ole">
            <mc:AlternateContent xmlns:mc="http://schemas.openxmlformats.org/markup-compatibility/2006">
              <mc:Choice xmlns:v="urn:schemas-microsoft-com:vml" Requires="v">
                <p:oleObj spid="_x0000_s18445" name="Visio" r:id="rId5" imgW="4170639" imgH="4752279" progId="Visio.Drawing.11">
                  <p:embed/>
                </p:oleObj>
              </mc:Choice>
              <mc:Fallback>
                <p:oleObj name="Visio" r:id="rId5" imgW="4170639" imgH="4752279" progId="Visio.Drawing.11">
                  <p:embed/>
                  <p:pic>
                    <p:nvPicPr>
                      <p:cNvPr id="7"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38024" y="1862138"/>
                        <a:ext cx="3336925" cy="380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Text Box 7"/>
          <p:cNvSpPr txBox="1">
            <a:spLocks noChangeArrowheads="1"/>
          </p:cNvSpPr>
          <p:nvPr/>
        </p:nvSpPr>
        <p:spPr bwMode="auto">
          <a:xfrm>
            <a:off x="2057400" y="682785"/>
            <a:ext cx="269817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ea typeface="宋体" charset="-122"/>
              </a:rPr>
              <a:t>F</a:t>
            </a:r>
            <a:r>
              <a:rPr lang="en-US" altLang="zh-CN" sz="2800" baseline="-25000" dirty="0">
                <a:ea typeface="宋体" charset="-122"/>
              </a:rPr>
              <a:t>1</a:t>
            </a:r>
            <a:r>
              <a:rPr lang="en-US" altLang="zh-CN" sz="2800" dirty="0">
                <a:ea typeface="宋体" charset="-122"/>
              </a:rPr>
              <a:t>(</a:t>
            </a:r>
            <a:r>
              <a:rPr lang="en-US" altLang="zh-CN" sz="2800" dirty="0" err="1">
                <a:ea typeface="宋体" charset="-122"/>
              </a:rPr>
              <a:t>a,b,c</a:t>
            </a:r>
            <a:r>
              <a:rPr lang="en-US" altLang="zh-CN" sz="2800" dirty="0">
                <a:ea typeface="宋体" charset="-122"/>
              </a:rPr>
              <a:t>)=</a:t>
            </a:r>
            <a:r>
              <a:rPr lang="en-US" altLang="zh-CN" sz="2800" dirty="0" err="1">
                <a:ea typeface="宋体" charset="-122"/>
              </a:rPr>
              <a:t>bc</a:t>
            </a:r>
            <a:r>
              <a:rPr lang="en-US" altLang="zh-CN" sz="2800" dirty="0">
                <a:ea typeface="宋体" charset="-122"/>
              </a:rPr>
              <a:t>’+</a:t>
            </a:r>
            <a:r>
              <a:rPr lang="en-US" altLang="zh-CN" sz="2800" dirty="0" err="1">
                <a:ea typeface="宋体" charset="-122"/>
              </a:rPr>
              <a:t>ab</a:t>
            </a:r>
            <a:endParaRPr lang="en-US" altLang="zh-CN" sz="2800" dirty="0">
              <a:ea typeface="宋体" charset="-122"/>
            </a:endParaRPr>
          </a:p>
          <a:p>
            <a:r>
              <a:rPr lang="en-US" altLang="zh-CN" sz="2800" dirty="0">
                <a:ea typeface="宋体" charset="-122"/>
              </a:rPr>
              <a:t>F</a:t>
            </a:r>
            <a:r>
              <a:rPr lang="en-US" altLang="zh-CN" sz="2800" baseline="-25000" dirty="0">
                <a:ea typeface="宋体" charset="-122"/>
              </a:rPr>
              <a:t>2</a:t>
            </a:r>
            <a:r>
              <a:rPr lang="en-US" altLang="zh-CN" sz="2800" dirty="0">
                <a:ea typeface="宋体" charset="-122"/>
              </a:rPr>
              <a:t>(</a:t>
            </a:r>
            <a:r>
              <a:rPr lang="en-US" altLang="zh-CN" sz="2800" dirty="0" err="1">
                <a:ea typeface="宋体" charset="-122"/>
              </a:rPr>
              <a:t>a,b,c</a:t>
            </a:r>
            <a:r>
              <a:rPr lang="en-US" altLang="zh-CN" sz="2800" dirty="0">
                <a:ea typeface="宋体" charset="-122"/>
              </a:rPr>
              <a:t>)=</a:t>
            </a:r>
            <a:r>
              <a:rPr lang="en-US" altLang="zh-CN" sz="2800" dirty="0" err="1">
                <a:ea typeface="宋体" charset="-122"/>
              </a:rPr>
              <a:t>a’c+bc</a:t>
            </a:r>
            <a:endParaRPr lang="zh-CN" altLang="en-US" sz="2800" dirty="0">
              <a:ea typeface="宋体" charset="-122"/>
            </a:endParaRPr>
          </a:p>
        </p:txBody>
      </p:sp>
      <p:sp>
        <p:nvSpPr>
          <p:cNvPr id="10" name="Text Box 8"/>
          <p:cNvSpPr txBox="1">
            <a:spLocks noChangeArrowheads="1"/>
          </p:cNvSpPr>
          <p:nvPr/>
        </p:nvSpPr>
        <p:spPr bwMode="auto">
          <a:xfrm>
            <a:off x="6522720" y="682785"/>
            <a:ext cx="286488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ea typeface="宋体" charset="-122"/>
              </a:rPr>
              <a:t>F</a:t>
            </a:r>
            <a:r>
              <a:rPr lang="en-US" altLang="zh-CN" sz="2800" baseline="-25000" dirty="0">
                <a:ea typeface="宋体" charset="-122"/>
              </a:rPr>
              <a:t>1</a:t>
            </a:r>
            <a:r>
              <a:rPr lang="en-US" altLang="zh-CN" sz="2800" dirty="0">
                <a:ea typeface="宋体" charset="-122"/>
              </a:rPr>
              <a:t>(</a:t>
            </a:r>
            <a:r>
              <a:rPr lang="en-US" altLang="zh-CN" sz="2800" dirty="0" err="1">
                <a:ea typeface="宋体" charset="-122"/>
              </a:rPr>
              <a:t>a,b,c</a:t>
            </a:r>
            <a:r>
              <a:rPr lang="en-US" altLang="zh-CN" sz="2800" dirty="0">
                <a:ea typeface="宋体" charset="-122"/>
              </a:rPr>
              <a:t>)=</a:t>
            </a:r>
            <a:r>
              <a:rPr lang="en-US" altLang="zh-CN" sz="2800" dirty="0" err="1">
                <a:ea typeface="宋体" charset="-122"/>
              </a:rPr>
              <a:t>bc</a:t>
            </a:r>
            <a:r>
              <a:rPr lang="en-US" altLang="zh-CN" sz="2800" dirty="0">
                <a:ea typeface="宋体" charset="-122"/>
              </a:rPr>
              <a:t>’+</a:t>
            </a:r>
            <a:r>
              <a:rPr lang="en-US" altLang="zh-CN" sz="2800" dirty="0" err="1">
                <a:ea typeface="宋体" charset="-122"/>
              </a:rPr>
              <a:t>abc</a:t>
            </a:r>
            <a:endParaRPr lang="en-US" altLang="zh-CN" sz="2800" dirty="0">
              <a:ea typeface="宋体" charset="-122"/>
            </a:endParaRPr>
          </a:p>
          <a:p>
            <a:r>
              <a:rPr lang="en-US" altLang="zh-CN" sz="2800" dirty="0">
                <a:ea typeface="宋体" charset="-122"/>
              </a:rPr>
              <a:t>F</a:t>
            </a:r>
            <a:r>
              <a:rPr lang="en-US" altLang="zh-CN" sz="2800" baseline="-25000" dirty="0">
                <a:ea typeface="宋体" charset="-122"/>
              </a:rPr>
              <a:t>2</a:t>
            </a:r>
            <a:r>
              <a:rPr lang="en-US" altLang="zh-CN" sz="2800" dirty="0">
                <a:ea typeface="宋体" charset="-122"/>
              </a:rPr>
              <a:t>(</a:t>
            </a:r>
            <a:r>
              <a:rPr lang="en-US" altLang="zh-CN" sz="2800" dirty="0" err="1">
                <a:ea typeface="宋体" charset="-122"/>
              </a:rPr>
              <a:t>a,b,c</a:t>
            </a:r>
            <a:r>
              <a:rPr lang="en-US" altLang="zh-CN" sz="2800" dirty="0">
                <a:ea typeface="宋体" charset="-122"/>
              </a:rPr>
              <a:t>)=</a:t>
            </a:r>
            <a:r>
              <a:rPr lang="en-US" altLang="zh-CN" sz="2800" dirty="0" err="1">
                <a:ea typeface="宋体" charset="-122"/>
              </a:rPr>
              <a:t>a’c+abc</a:t>
            </a:r>
            <a:endParaRPr lang="zh-CN" altLang="en-US" sz="2800" dirty="0">
              <a:ea typeface="宋体" charset="-122"/>
            </a:endParaRPr>
          </a:p>
        </p:txBody>
      </p:sp>
      <p:sp>
        <p:nvSpPr>
          <p:cNvPr id="11" name="Rectangle 9"/>
          <p:cNvSpPr>
            <a:spLocks noChangeArrowheads="1"/>
          </p:cNvSpPr>
          <p:nvPr/>
        </p:nvSpPr>
        <p:spPr bwMode="auto">
          <a:xfrm>
            <a:off x="6801803" y="3340416"/>
            <a:ext cx="1077912" cy="863600"/>
          </a:xfrm>
          <a:prstGeom prst="rect">
            <a:avLst/>
          </a:prstGeom>
          <a:noFill/>
          <a:ln w="2857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矩形 12"/>
          <p:cNvSpPr/>
          <p:nvPr/>
        </p:nvSpPr>
        <p:spPr>
          <a:xfrm>
            <a:off x="9190278" y="3596640"/>
            <a:ext cx="1763175" cy="461665"/>
          </a:xfrm>
          <a:prstGeom prst="rect">
            <a:avLst/>
          </a:prstGeom>
        </p:spPr>
        <p:txBody>
          <a:bodyPr wrap="none">
            <a:spAutoFit/>
          </a:bodyPr>
          <a:lstStyle/>
          <a:p>
            <a:pPr algn="ctr"/>
            <a:r>
              <a:rPr lang="en-US" altLang="zh-CN" sz="2400" dirty="0"/>
              <a:t>Shared item</a:t>
            </a:r>
            <a:endParaRPr lang="zh-CN" altLang="en-US" sz="2400" dirty="0">
              <a:ea typeface="宋体" charset="-122"/>
            </a:endParaRPr>
          </a:p>
        </p:txBody>
      </p:sp>
    </p:spTree>
    <p:extLst>
      <p:ext uri="{BB962C8B-B14F-4D97-AF65-F5344CB8AC3E}">
        <p14:creationId xmlns:p14="http://schemas.microsoft.com/office/powerpoint/2010/main" val="809104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ox(in)">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fill="hold"/>
                                        <p:tgtEl>
                                          <p:spTgt spid="13"/>
                                        </p:tgtEl>
                                        <p:attrNameLst>
                                          <p:attrName>ppt_x</p:attrName>
                                        </p:attrNameLst>
                                      </p:cBhvr>
                                      <p:tavLst>
                                        <p:tav tm="0">
                                          <p:val>
                                            <p:strVal val="#ppt_x"/>
                                          </p:val>
                                        </p:tav>
                                        <p:tav tm="100000">
                                          <p:val>
                                            <p:strVal val="#ppt_x"/>
                                          </p:val>
                                        </p:tav>
                                      </p:tavLst>
                                    </p:anim>
                                    <p:anim calcmode="lin" valueType="num">
                                      <p:cBhvr additive="base">
                                        <p:cTn id="2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Implementing Combinational </a:t>
            </a:r>
            <a:r>
              <a:rPr lang="en-US" altLang="zh-CN" dirty="0" smtClean="0"/>
              <a:t>Logic</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half" idx="1"/>
              </p:nvPr>
            </p:nvSpPr>
            <p:spPr/>
            <p:txBody>
              <a:bodyPr>
                <a:normAutofit lnSpcReduction="10000"/>
              </a:bodyPr>
              <a:lstStyle/>
              <a:p>
                <a:r>
                  <a:rPr lang="en-US" altLang="zh-CN" dirty="0" smtClean="0"/>
                  <a:t>Implementing a SOP expression is done by first forming the AND terms; then the terms are </a:t>
                </a:r>
                <a:r>
                  <a:rPr lang="en-US" altLang="zh-CN" dirty="0" err="1"/>
                  <a:t>ORed</a:t>
                </a:r>
                <a:r>
                  <a:rPr lang="en-US" altLang="zh-CN" dirty="0"/>
                  <a:t> together.</a:t>
                </a:r>
              </a:p>
              <a:p>
                <a:pPr lvl="1"/>
                <a:r>
                  <a:rPr lang="en-US" altLang="zh-CN" dirty="0" smtClean="0"/>
                  <a:t>E.g. Show </a:t>
                </a:r>
                <a:r>
                  <a:rPr lang="en-US" altLang="zh-CN" dirty="0"/>
                  <a:t>the circuit that will implement the Boolean </a:t>
                </a:r>
                <a:r>
                  <a:rPr lang="en-US" altLang="zh-CN" dirty="0" smtClean="0"/>
                  <a:t>expression</a:t>
                </a:r>
                <a14:m>
                  <m:oMath xmlns:m="http://schemas.openxmlformats.org/officeDocument/2006/math">
                    <m:r>
                      <a:rPr lang="en-US" altLang="zh-CN" b="0" i="1" smtClean="0">
                        <a:latin typeface="Cambria Math"/>
                      </a:rPr>
                      <m:t>𝑋</m:t>
                    </m:r>
                    <m:r>
                      <a:rPr lang="en-US" altLang="zh-CN" b="0" i="1" smtClean="0">
                        <a:latin typeface="Cambria Math"/>
                      </a:rPr>
                      <m:t>=</m:t>
                    </m:r>
                    <m:acc>
                      <m:accPr>
                        <m:chr m:val="̅"/>
                        <m:ctrlPr>
                          <a:rPr lang="en-US" altLang="zh-CN" b="0" i="1" smtClean="0">
                            <a:latin typeface="Cambria Math" panose="02040503050406030204" pitchFamily="18" charset="0"/>
                          </a:rPr>
                        </m:ctrlPr>
                      </m:accPr>
                      <m:e>
                        <m:r>
                          <a:rPr lang="en-US" altLang="zh-CN" b="0" i="1" smtClean="0">
                            <a:latin typeface="Cambria Math"/>
                          </a:rPr>
                          <m:t>𝐴</m:t>
                        </m:r>
                      </m:e>
                    </m:acc>
                    <m:r>
                      <a:rPr lang="en-US" altLang="zh-CN" b="0" i="1" smtClean="0">
                        <a:latin typeface="Cambria Math"/>
                      </a:rPr>
                      <m:t>𝐵</m:t>
                    </m:r>
                    <m:acc>
                      <m:accPr>
                        <m:chr m:val="̅"/>
                        <m:ctrlPr>
                          <a:rPr lang="en-US" altLang="zh-CN" b="0" i="1" smtClean="0">
                            <a:latin typeface="Cambria Math" panose="02040503050406030204" pitchFamily="18" charset="0"/>
                          </a:rPr>
                        </m:ctrlPr>
                      </m:accPr>
                      <m:e>
                        <m:r>
                          <a:rPr lang="en-US" altLang="zh-CN" b="0" i="1" smtClean="0">
                            <a:latin typeface="Cambria Math"/>
                          </a:rPr>
                          <m:t>𝐶</m:t>
                        </m:r>
                      </m:e>
                    </m:acc>
                    <m:r>
                      <a:rPr lang="en-US" altLang="zh-CN" b="0" i="1" smtClean="0">
                        <a:latin typeface="Cambria Math"/>
                      </a:rPr>
                      <m:t>+</m:t>
                    </m:r>
                    <m:r>
                      <a:rPr lang="en-US" altLang="zh-CN" b="0" i="1" smtClean="0">
                        <a:latin typeface="Cambria Math"/>
                      </a:rPr>
                      <m:t>𝐴</m:t>
                    </m:r>
                    <m:acc>
                      <m:accPr>
                        <m:chr m:val="̅"/>
                        <m:ctrlPr>
                          <a:rPr lang="en-US" altLang="zh-CN" b="0" i="1" smtClean="0">
                            <a:latin typeface="Cambria Math" panose="02040503050406030204" pitchFamily="18" charset="0"/>
                          </a:rPr>
                        </m:ctrlPr>
                      </m:accPr>
                      <m:e>
                        <m:r>
                          <a:rPr lang="en-US" altLang="zh-CN" b="0" i="1" smtClean="0">
                            <a:latin typeface="Cambria Math"/>
                          </a:rPr>
                          <m:t>𝐵</m:t>
                        </m:r>
                      </m:e>
                    </m:acc>
                    <m:r>
                      <a:rPr lang="en-US" altLang="zh-CN" b="0" i="1" smtClean="0">
                        <a:latin typeface="Cambria Math"/>
                      </a:rPr>
                      <m:t>𝐷</m:t>
                    </m:r>
                    <m:r>
                      <a:rPr lang="en-US" altLang="zh-CN" b="0" i="1" smtClean="0">
                        <a:latin typeface="Cambria Math"/>
                      </a:rPr>
                      <m:t>+</m:t>
                    </m:r>
                    <m:r>
                      <a:rPr lang="en-US" altLang="zh-CN" b="0" i="1" smtClean="0">
                        <a:latin typeface="Cambria Math"/>
                      </a:rPr>
                      <m:t>𝐵</m:t>
                    </m:r>
                    <m:acc>
                      <m:accPr>
                        <m:chr m:val="̅"/>
                        <m:ctrlPr>
                          <a:rPr lang="en-US" altLang="zh-CN" b="0" i="1" smtClean="0">
                            <a:latin typeface="Cambria Math" panose="02040503050406030204" pitchFamily="18" charset="0"/>
                          </a:rPr>
                        </m:ctrlPr>
                      </m:accPr>
                      <m:e>
                        <m:r>
                          <a:rPr lang="en-US" altLang="zh-CN" b="0" i="1" smtClean="0">
                            <a:latin typeface="Cambria Math"/>
                          </a:rPr>
                          <m:t>𝐷</m:t>
                        </m:r>
                      </m:e>
                    </m:acc>
                    <m:r>
                      <a:rPr lang="en-US" altLang="zh-CN" b="0" i="1" smtClean="0">
                        <a:latin typeface="Cambria Math"/>
                      </a:rPr>
                      <m:t>𝐸</m:t>
                    </m:r>
                  </m:oMath>
                </a14:m>
                <a:r>
                  <a:rPr lang="en-US" altLang="zh-CN" dirty="0"/>
                  <a:t>. (Assume that the variables and their complements are available.)</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sz="half" idx="1"/>
              </p:nvPr>
            </p:nvSpPr>
            <p:spPr>
              <a:blipFill rotWithShape="1">
                <a:blip r:embed="rId4"/>
                <a:stretch>
                  <a:fillRect l="-2500" t="-2926" r="-1375"/>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8DC71BAB-43ED-4362-8F1C-E2E3ED31FC9F}" type="datetime1">
              <a:rPr lang="en-US" altLang="zh-CN" smtClean="0"/>
              <a:t>10/26/2021</a:t>
            </a:fld>
            <a:endParaRPr lang="en-US" dirty="0"/>
          </a:p>
        </p:txBody>
      </p:sp>
      <p:sp>
        <p:nvSpPr>
          <p:cNvPr id="5" name="页脚占位符 4"/>
          <p:cNvSpPr>
            <a:spLocks noGrp="1"/>
          </p:cNvSpPr>
          <p:nvPr>
            <p:ph type="ftr" sz="quarter" idx="11"/>
          </p:nvPr>
        </p:nvSpPr>
        <p:spPr/>
        <p:txBody>
          <a:bodyPr/>
          <a:lstStyle/>
          <a:p>
            <a:r>
              <a:rPr lang="zh-CN" altLang="en-US" dirty="0" smtClean="0"/>
              <a:t>计算机学院</a:t>
            </a:r>
            <a:endParaRPr lang="en-US" dirty="0"/>
          </a:p>
        </p:txBody>
      </p:sp>
      <p:sp>
        <p:nvSpPr>
          <p:cNvPr id="6" name="灯片编号占位符 5"/>
          <p:cNvSpPr>
            <a:spLocks noGrp="1"/>
          </p:cNvSpPr>
          <p:nvPr>
            <p:ph type="sldNum" sz="quarter" idx="12"/>
          </p:nvPr>
        </p:nvSpPr>
        <p:spPr/>
        <p:txBody>
          <a:bodyPr/>
          <a:lstStyle/>
          <a:p>
            <a:fld id="{6D22F896-40B5-4ADD-8801-0D06FADFA095}" type="slidenum">
              <a:rPr lang="en-US" smtClean="0"/>
              <a:t>3</a:t>
            </a:fld>
            <a:endParaRPr lang="en-US" dirty="0"/>
          </a:p>
        </p:txBody>
      </p:sp>
      <p:graphicFrame>
        <p:nvGraphicFramePr>
          <p:cNvPr id="36" name="Object 32"/>
          <p:cNvGraphicFramePr>
            <a:graphicFrameLocks noChangeAspect="1"/>
          </p:cNvGraphicFramePr>
          <p:nvPr>
            <p:extLst>
              <p:ext uri="{D42A27DB-BD31-4B8C-83A1-F6EECF244321}">
                <p14:modId xmlns:p14="http://schemas.microsoft.com/office/powerpoint/2010/main" val="1530898786"/>
              </p:ext>
            </p:extLst>
          </p:nvPr>
        </p:nvGraphicFramePr>
        <p:xfrm>
          <a:off x="6517900" y="2711449"/>
          <a:ext cx="3895725" cy="2295525"/>
        </p:xfrm>
        <a:graphic>
          <a:graphicData uri="http://schemas.openxmlformats.org/presentationml/2006/ole">
            <mc:AlternateContent xmlns:mc="http://schemas.openxmlformats.org/markup-compatibility/2006">
              <mc:Choice xmlns:v="urn:schemas-microsoft-com:vml" Requires="v">
                <p:oleObj spid="_x0000_s7190" name="CorelDRAW" r:id="rId5" imgW="1460152" imgH="859942" progId="CorelDRAW.Graphic.13">
                  <p:embed/>
                </p:oleObj>
              </mc:Choice>
              <mc:Fallback>
                <p:oleObj name="CorelDRAW" r:id="rId5" imgW="1460152" imgH="859942" progId="CorelDRAW.Graphic.1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17900" y="2711449"/>
                        <a:ext cx="3895725" cy="229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8" name="Group 52"/>
          <p:cNvGrpSpPr>
            <a:grpSpLocks/>
          </p:cNvGrpSpPr>
          <p:nvPr/>
        </p:nvGrpSpPr>
        <p:grpSpPr bwMode="auto">
          <a:xfrm>
            <a:off x="6222625" y="2673349"/>
            <a:ext cx="304800" cy="746125"/>
            <a:chOff x="1776" y="2400"/>
            <a:chExt cx="192" cy="470"/>
          </a:xfrm>
        </p:grpSpPr>
        <p:grpSp>
          <p:nvGrpSpPr>
            <p:cNvPr id="39" name="Group 50"/>
            <p:cNvGrpSpPr>
              <a:grpSpLocks/>
            </p:cNvGrpSpPr>
            <p:nvPr/>
          </p:nvGrpSpPr>
          <p:grpSpPr bwMode="auto">
            <a:xfrm>
              <a:off x="1776" y="2658"/>
              <a:ext cx="192" cy="212"/>
              <a:chOff x="624" y="2976"/>
              <a:chExt cx="192" cy="212"/>
            </a:xfrm>
          </p:grpSpPr>
          <p:sp>
            <p:nvSpPr>
              <p:cNvPr id="44" name="Text Box 37"/>
              <p:cNvSpPr txBox="1">
                <a:spLocks noChangeArrowheads="1"/>
              </p:cNvSpPr>
              <p:nvPr/>
            </p:nvSpPr>
            <p:spPr bwMode="auto">
              <a:xfrm>
                <a:off x="624" y="2976"/>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600" i="1">
                    <a:solidFill>
                      <a:srgbClr val="FF0000"/>
                    </a:solidFill>
                    <a:latin typeface="Arial" charset="0"/>
                    <a:ea typeface="宋体" charset="-122"/>
                  </a:rPr>
                  <a:t>C</a:t>
                </a:r>
              </a:p>
            </p:txBody>
          </p:sp>
          <p:sp>
            <p:nvSpPr>
              <p:cNvPr id="45" name="Line 38"/>
              <p:cNvSpPr>
                <a:spLocks noChangeShapeType="1"/>
              </p:cNvSpPr>
              <p:nvPr/>
            </p:nvSpPr>
            <p:spPr bwMode="auto">
              <a:xfrm>
                <a:off x="688" y="3016"/>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0" name="Group 48"/>
            <p:cNvGrpSpPr>
              <a:grpSpLocks/>
            </p:cNvGrpSpPr>
            <p:nvPr/>
          </p:nvGrpSpPr>
          <p:grpSpPr bwMode="auto">
            <a:xfrm>
              <a:off x="1776" y="2400"/>
              <a:ext cx="192" cy="212"/>
              <a:chOff x="624" y="2640"/>
              <a:chExt cx="192" cy="212"/>
            </a:xfrm>
          </p:grpSpPr>
          <p:sp>
            <p:nvSpPr>
              <p:cNvPr id="42" name="Text Box 35"/>
              <p:cNvSpPr txBox="1">
                <a:spLocks noChangeArrowheads="1"/>
              </p:cNvSpPr>
              <p:nvPr/>
            </p:nvSpPr>
            <p:spPr bwMode="auto">
              <a:xfrm>
                <a:off x="624" y="2640"/>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600" i="1">
                    <a:solidFill>
                      <a:srgbClr val="FF0000"/>
                    </a:solidFill>
                    <a:latin typeface="Arial" charset="0"/>
                    <a:ea typeface="宋体" charset="-122"/>
                  </a:rPr>
                  <a:t>A</a:t>
                </a:r>
              </a:p>
            </p:txBody>
          </p:sp>
          <p:sp>
            <p:nvSpPr>
              <p:cNvPr id="43" name="Line 42"/>
              <p:cNvSpPr>
                <a:spLocks noChangeShapeType="1"/>
              </p:cNvSpPr>
              <p:nvPr/>
            </p:nvSpPr>
            <p:spPr bwMode="auto">
              <a:xfrm>
                <a:off x="684" y="2673"/>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1" name="Text Box 45"/>
            <p:cNvSpPr txBox="1">
              <a:spLocks noChangeArrowheads="1"/>
            </p:cNvSpPr>
            <p:nvPr/>
          </p:nvSpPr>
          <p:spPr bwMode="auto">
            <a:xfrm>
              <a:off x="1776" y="2516"/>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600" i="1">
                  <a:solidFill>
                    <a:srgbClr val="FF0000"/>
                  </a:solidFill>
                  <a:latin typeface="Arial" charset="0"/>
                  <a:ea typeface="宋体" charset="-122"/>
                </a:rPr>
                <a:t>B</a:t>
              </a:r>
            </a:p>
          </p:txBody>
        </p:sp>
      </p:grpSp>
      <p:grpSp>
        <p:nvGrpSpPr>
          <p:cNvPr id="46" name="Group 54"/>
          <p:cNvGrpSpPr>
            <a:grpSpLocks/>
          </p:cNvGrpSpPr>
          <p:nvPr/>
        </p:nvGrpSpPr>
        <p:grpSpPr bwMode="auto">
          <a:xfrm>
            <a:off x="6222625" y="4273549"/>
            <a:ext cx="304800" cy="779462"/>
            <a:chOff x="1776" y="3408"/>
            <a:chExt cx="192" cy="491"/>
          </a:xfrm>
        </p:grpSpPr>
        <p:sp>
          <p:nvSpPr>
            <p:cNvPr id="47" name="Text Box 39"/>
            <p:cNvSpPr txBox="1">
              <a:spLocks noChangeArrowheads="1"/>
            </p:cNvSpPr>
            <p:nvPr/>
          </p:nvSpPr>
          <p:spPr bwMode="auto">
            <a:xfrm>
              <a:off x="1776" y="3687"/>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600" i="1">
                  <a:solidFill>
                    <a:srgbClr val="FF0000"/>
                  </a:solidFill>
                  <a:latin typeface="Arial" charset="0"/>
                  <a:ea typeface="宋体" charset="-122"/>
                </a:rPr>
                <a:t>E</a:t>
              </a:r>
            </a:p>
          </p:txBody>
        </p:sp>
        <p:grpSp>
          <p:nvGrpSpPr>
            <p:cNvPr id="48" name="Group 51"/>
            <p:cNvGrpSpPr>
              <a:grpSpLocks/>
            </p:cNvGrpSpPr>
            <p:nvPr/>
          </p:nvGrpSpPr>
          <p:grpSpPr bwMode="auto">
            <a:xfrm>
              <a:off x="1776" y="3562"/>
              <a:ext cx="192" cy="212"/>
              <a:chOff x="624" y="3244"/>
              <a:chExt cx="192" cy="212"/>
            </a:xfrm>
          </p:grpSpPr>
          <p:sp>
            <p:nvSpPr>
              <p:cNvPr id="50" name="Text Box 40"/>
              <p:cNvSpPr txBox="1">
                <a:spLocks noChangeArrowheads="1"/>
              </p:cNvSpPr>
              <p:nvPr/>
            </p:nvSpPr>
            <p:spPr bwMode="auto">
              <a:xfrm>
                <a:off x="624" y="3244"/>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600" i="1">
                    <a:solidFill>
                      <a:srgbClr val="FF0000"/>
                    </a:solidFill>
                    <a:latin typeface="Arial" charset="0"/>
                    <a:ea typeface="宋体" charset="-122"/>
                  </a:rPr>
                  <a:t>D</a:t>
                </a:r>
              </a:p>
            </p:txBody>
          </p:sp>
          <p:sp>
            <p:nvSpPr>
              <p:cNvPr id="51" name="Line 41"/>
              <p:cNvSpPr>
                <a:spLocks noChangeShapeType="1"/>
              </p:cNvSpPr>
              <p:nvPr/>
            </p:nvSpPr>
            <p:spPr bwMode="auto">
              <a:xfrm>
                <a:off x="676" y="3280"/>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9" name="Text Box 46"/>
            <p:cNvSpPr txBox="1">
              <a:spLocks noChangeArrowheads="1"/>
            </p:cNvSpPr>
            <p:nvPr/>
          </p:nvSpPr>
          <p:spPr bwMode="auto">
            <a:xfrm>
              <a:off x="1776" y="3408"/>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600" i="1">
                  <a:solidFill>
                    <a:srgbClr val="FF0000"/>
                  </a:solidFill>
                  <a:latin typeface="Arial" charset="0"/>
                  <a:ea typeface="宋体" charset="-122"/>
                </a:rPr>
                <a:t>B</a:t>
              </a:r>
            </a:p>
          </p:txBody>
        </p:sp>
      </p:grpSp>
      <p:grpSp>
        <p:nvGrpSpPr>
          <p:cNvPr id="52" name="Group 53"/>
          <p:cNvGrpSpPr>
            <a:grpSpLocks/>
          </p:cNvGrpSpPr>
          <p:nvPr/>
        </p:nvGrpSpPr>
        <p:grpSpPr bwMode="auto">
          <a:xfrm>
            <a:off x="6217862" y="3454399"/>
            <a:ext cx="309563" cy="774700"/>
            <a:chOff x="1773" y="2892"/>
            <a:chExt cx="195" cy="488"/>
          </a:xfrm>
        </p:grpSpPr>
        <p:sp>
          <p:nvSpPr>
            <p:cNvPr id="53" name="Text Box 43"/>
            <p:cNvSpPr txBox="1">
              <a:spLocks noChangeArrowheads="1"/>
            </p:cNvSpPr>
            <p:nvPr/>
          </p:nvSpPr>
          <p:spPr bwMode="auto">
            <a:xfrm>
              <a:off x="1776" y="2892"/>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600" i="1">
                  <a:solidFill>
                    <a:srgbClr val="FF0000"/>
                  </a:solidFill>
                  <a:latin typeface="Arial" charset="0"/>
                  <a:ea typeface="宋体" charset="-122"/>
                </a:rPr>
                <a:t>A</a:t>
              </a:r>
            </a:p>
          </p:txBody>
        </p:sp>
        <p:grpSp>
          <p:nvGrpSpPr>
            <p:cNvPr id="54" name="Group 49"/>
            <p:cNvGrpSpPr>
              <a:grpSpLocks/>
            </p:cNvGrpSpPr>
            <p:nvPr/>
          </p:nvGrpSpPr>
          <p:grpSpPr bwMode="auto">
            <a:xfrm>
              <a:off x="1776" y="3045"/>
              <a:ext cx="192" cy="212"/>
              <a:chOff x="624" y="2793"/>
              <a:chExt cx="192" cy="212"/>
            </a:xfrm>
          </p:grpSpPr>
          <p:sp>
            <p:nvSpPr>
              <p:cNvPr id="56" name="Text Box 36"/>
              <p:cNvSpPr txBox="1">
                <a:spLocks noChangeArrowheads="1"/>
              </p:cNvSpPr>
              <p:nvPr/>
            </p:nvSpPr>
            <p:spPr bwMode="auto">
              <a:xfrm>
                <a:off x="624" y="2793"/>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600" i="1">
                    <a:solidFill>
                      <a:srgbClr val="FF0000"/>
                    </a:solidFill>
                    <a:latin typeface="Arial" charset="0"/>
                    <a:ea typeface="宋体" charset="-122"/>
                  </a:rPr>
                  <a:t>B</a:t>
                </a:r>
              </a:p>
            </p:txBody>
          </p:sp>
          <p:sp>
            <p:nvSpPr>
              <p:cNvPr id="57" name="Line 44"/>
              <p:cNvSpPr>
                <a:spLocks noChangeShapeType="1"/>
              </p:cNvSpPr>
              <p:nvPr/>
            </p:nvSpPr>
            <p:spPr bwMode="auto">
              <a:xfrm>
                <a:off x="684" y="2832"/>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5" name="Text Box 47"/>
            <p:cNvSpPr txBox="1">
              <a:spLocks noChangeArrowheads="1"/>
            </p:cNvSpPr>
            <p:nvPr/>
          </p:nvSpPr>
          <p:spPr bwMode="auto">
            <a:xfrm>
              <a:off x="1773" y="3168"/>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600" i="1">
                  <a:solidFill>
                    <a:srgbClr val="FF0000"/>
                  </a:solidFill>
                  <a:latin typeface="Arial" charset="0"/>
                  <a:ea typeface="宋体" charset="-122"/>
                </a:rPr>
                <a:t>D</a:t>
              </a:r>
            </a:p>
          </p:txBody>
        </p:sp>
      </p:grpSp>
      <p:sp>
        <p:nvSpPr>
          <p:cNvPr id="65" name="圆角矩形 64"/>
          <p:cNvSpPr/>
          <p:nvPr/>
        </p:nvSpPr>
        <p:spPr>
          <a:xfrm>
            <a:off x="6685284" y="5257459"/>
            <a:ext cx="1543274" cy="4213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t>First AND </a:t>
            </a:r>
            <a:endParaRPr lang="zh-CN" altLang="en-US" sz="2400" dirty="0"/>
          </a:p>
        </p:txBody>
      </p:sp>
      <p:sp>
        <p:nvSpPr>
          <p:cNvPr id="66" name="圆角矩形 65"/>
          <p:cNvSpPr/>
          <p:nvPr/>
        </p:nvSpPr>
        <p:spPr>
          <a:xfrm>
            <a:off x="8894043" y="5234439"/>
            <a:ext cx="1543274" cy="4213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smtClean="0"/>
              <a:t>Then OR</a:t>
            </a:r>
            <a:endParaRPr lang="zh-CN" altLang="en-US" sz="2400" dirty="0"/>
          </a:p>
        </p:txBody>
      </p:sp>
      <mc:AlternateContent xmlns:mc="http://schemas.openxmlformats.org/markup-compatibility/2006" xmlns:a14="http://schemas.microsoft.com/office/drawing/2010/main">
        <mc:Choice Requires="a14">
          <p:sp>
            <p:nvSpPr>
              <p:cNvPr id="8" name="矩形 7"/>
              <p:cNvSpPr/>
              <p:nvPr/>
            </p:nvSpPr>
            <p:spPr>
              <a:xfrm>
                <a:off x="7010173" y="2011400"/>
                <a:ext cx="4020844" cy="5241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800" i="1">
                          <a:latin typeface="Cambria Math"/>
                        </a:rPr>
                        <m:t>𝑋</m:t>
                      </m:r>
                      <m:r>
                        <a:rPr lang="en-US" altLang="zh-CN" sz="2800" i="1">
                          <a:latin typeface="Cambria Math"/>
                        </a:rPr>
                        <m:t>=</m:t>
                      </m:r>
                      <m:acc>
                        <m:accPr>
                          <m:chr m:val="̅"/>
                          <m:ctrlPr>
                            <a:rPr lang="en-US" altLang="zh-CN" sz="2800" i="1">
                              <a:latin typeface="Cambria Math" panose="02040503050406030204" pitchFamily="18" charset="0"/>
                            </a:rPr>
                          </m:ctrlPr>
                        </m:accPr>
                        <m:e>
                          <m:r>
                            <a:rPr lang="en-US" altLang="zh-CN" sz="2800" i="1">
                              <a:latin typeface="Cambria Math"/>
                            </a:rPr>
                            <m:t>𝐴</m:t>
                          </m:r>
                        </m:e>
                      </m:acc>
                      <m:r>
                        <a:rPr lang="en-US" altLang="zh-CN" sz="2800" i="1">
                          <a:latin typeface="Cambria Math"/>
                        </a:rPr>
                        <m:t>𝐵</m:t>
                      </m:r>
                      <m:acc>
                        <m:accPr>
                          <m:chr m:val="̅"/>
                          <m:ctrlPr>
                            <a:rPr lang="en-US" altLang="zh-CN" sz="2800" i="1">
                              <a:latin typeface="Cambria Math" panose="02040503050406030204" pitchFamily="18" charset="0"/>
                            </a:rPr>
                          </m:ctrlPr>
                        </m:accPr>
                        <m:e>
                          <m:r>
                            <a:rPr lang="en-US" altLang="zh-CN" sz="2800" i="1">
                              <a:latin typeface="Cambria Math"/>
                            </a:rPr>
                            <m:t>𝐶</m:t>
                          </m:r>
                        </m:e>
                      </m:acc>
                      <m:r>
                        <a:rPr lang="en-US" altLang="zh-CN" sz="2800" i="1">
                          <a:latin typeface="Cambria Math"/>
                        </a:rPr>
                        <m:t>+</m:t>
                      </m:r>
                      <m:r>
                        <a:rPr lang="en-US" altLang="zh-CN" sz="2800" i="1">
                          <a:latin typeface="Cambria Math"/>
                        </a:rPr>
                        <m:t>𝐴</m:t>
                      </m:r>
                      <m:acc>
                        <m:accPr>
                          <m:chr m:val="̅"/>
                          <m:ctrlPr>
                            <a:rPr lang="en-US" altLang="zh-CN" sz="2800" i="1">
                              <a:latin typeface="Cambria Math" panose="02040503050406030204" pitchFamily="18" charset="0"/>
                            </a:rPr>
                          </m:ctrlPr>
                        </m:accPr>
                        <m:e>
                          <m:r>
                            <a:rPr lang="en-US" altLang="zh-CN" sz="2800" i="1">
                              <a:latin typeface="Cambria Math"/>
                            </a:rPr>
                            <m:t>𝐵</m:t>
                          </m:r>
                        </m:e>
                      </m:acc>
                      <m:r>
                        <a:rPr lang="en-US" altLang="zh-CN" sz="2800" i="1">
                          <a:latin typeface="Cambria Math"/>
                        </a:rPr>
                        <m:t>𝐷</m:t>
                      </m:r>
                      <m:r>
                        <a:rPr lang="en-US" altLang="zh-CN" sz="2800" i="1">
                          <a:latin typeface="Cambria Math"/>
                        </a:rPr>
                        <m:t>+</m:t>
                      </m:r>
                      <m:r>
                        <a:rPr lang="en-US" altLang="zh-CN" sz="2800" i="1">
                          <a:latin typeface="Cambria Math"/>
                        </a:rPr>
                        <m:t>𝐵</m:t>
                      </m:r>
                      <m:acc>
                        <m:accPr>
                          <m:chr m:val="̅"/>
                          <m:ctrlPr>
                            <a:rPr lang="en-US" altLang="zh-CN" sz="2800" i="1">
                              <a:latin typeface="Cambria Math" panose="02040503050406030204" pitchFamily="18" charset="0"/>
                            </a:rPr>
                          </m:ctrlPr>
                        </m:accPr>
                        <m:e>
                          <m:r>
                            <a:rPr lang="en-US" altLang="zh-CN" sz="2800" i="1">
                              <a:latin typeface="Cambria Math"/>
                            </a:rPr>
                            <m:t>𝐷</m:t>
                          </m:r>
                        </m:e>
                      </m:acc>
                      <m:r>
                        <a:rPr lang="en-US" altLang="zh-CN" sz="2800" i="1">
                          <a:latin typeface="Cambria Math"/>
                        </a:rPr>
                        <m:t>𝐸</m:t>
                      </m:r>
                    </m:oMath>
                  </m:oMathPara>
                </a14:m>
                <a:endParaRPr lang="zh-CN" altLang="en-US" sz="2800" dirty="0"/>
              </a:p>
            </p:txBody>
          </p:sp>
        </mc:Choice>
        <mc:Fallback xmlns="">
          <p:sp>
            <p:nvSpPr>
              <p:cNvPr id="8" name="矩形 7"/>
              <p:cNvSpPr>
                <a:spLocks noRot="1" noChangeAspect="1" noMove="1" noResize="1" noEditPoints="1" noAdjustHandles="1" noChangeArrowheads="1" noChangeShapeType="1" noTextEdit="1"/>
              </p:cNvSpPr>
              <p:nvPr/>
            </p:nvSpPr>
            <p:spPr>
              <a:xfrm>
                <a:off x="7010173" y="2011400"/>
                <a:ext cx="4020844" cy="524118"/>
              </a:xfrm>
              <a:prstGeom prst="rect">
                <a:avLst/>
              </a:prstGeom>
              <a:blipFill>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95383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inVertic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dissolve">
                                      <p:cBhvr>
                                        <p:cTn id="16" dur="500"/>
                                        <p:tgtEl>
                                          <p:spTgt spid="36"/>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38"/>
                                        </p:tgtEl>
                                        <p:attrNameLst>
                                          <p:attrName>style.visibility</p:attrName>
                                        </p:attrNameLst>
                                      </p:cBhvr>
                                      <p:to>
                                        <p:strVal val="visible"/>
                                      </p:to>
                                    </p:set>
                                    <p:anim calcmode="lin" valueType="num">
                                      <p:cBhvr additive="base">
                                        <p:cTn id="21" dur="500" fill="hold"/>
                                        <p:tgtEl>
                                          <p:spTgt spid="38"/>
                                        </p:tgtEl>
                                        <p:attrNameLst>
                                          <p:attrName>ppt_x</p:attrName>
                                        </p:attrNameLst>
                                      </p:cBhvr>
                                      <p:tavLst>
                                        <p:tav tm="0">
                                          <p:val>
                                            <p:strVal val="0-#ppt_w/2"/>
                                          </p:val>
                                        </p:tav>
                                        <p:tav tm="100000">
                                          <p:val>
                                            <p:strVal val="#ppt_x"/>
                                          </p:val>
                                        </p:tav>
                                      </p:tavLst>
                                    </p:anim>
                                    <p:anim calcmode="lin" valueType="num">
                                      <p:cBhvr additive="base">
                                        <p:cTn id="22"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52"/>
                                        </p:tgtEl>
                                        <p:attrNameLst>
                                          <p:attrName>style.visibility</p:attrName>
                                        </p:attrNameLst>
                                      </p:cBhvr>
                                      <p:to>
                                        <p:strVal val="visible"/>
                                      </p:to>
                                    </p:set>
                                    <p:anim calcmode="lin" valueType="num">
                                      <p:cBhvr additive="base">
                                        <p:cTn id="27" dur="500" fill="hold"/>
                                        <p:tgtEl>
                                          <p:spTgt spid="52"/>
                                        </p:tgtEl>
                                        <p:attrNameLst>
                                          <p:attrName>ppt_x</p:attrName>
                                        </p:attrNameLst>
                                      </p:cBhvr>
                                      <p:tavLst>
                                        <p:tav tm="0">
                                          <p:val>
                                            <p:strVal val="0-#ppt_w/2"/>
                                          </p:val>
                                        </p:tav>
                                        <p:tav tm="100000">
                                          <p:val>
                                            <p:strVal val="#ppt_x"/>
                                          </p:val>
                                        </p:tav>
                                      </p:tavLst>
                                    </p:anim>
                                    <p:anim calcmode="lin" valueType="num">
                                      <p:cBhvr additive="base">
                                        <p:cTn id="28" dur="500" fill="hold"/>
                                        <p:tgtEl>
                                          <p:spTgt spid="52"/>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46"/>
                                        </p:tgtEl>
                                        <p:attrNameLst>
                                          <p:attrName>style.visibility</p:attrName>
                                        </p:attrNameLst>
                                      </p:cBhvr>
                                      <p:to>
                                        <p:strVal val="visible"/>
                                      </p:to>
                                    </p:set>
                                    <p:anim calcmode="lin" valueType="num">
                                      <p:cBhvr additive="base">
                                        <p:cTn id="33" dur="500" fill="hold"/>
                                        <p:tgtEl>
                                          <p:spTgt spid="46"/>
                                        </p:tgtEl>
                                        <p:attrNameLst>
                                          <p:attrName>ppt_x</p:attrName>
                                        </p:attrNameLst>
                                      </p:cBhvr>
                                      <p:tavLst>
                                        <p:tav tm="0">
                                          <p:val>
                                            <p:strVal val="0-#ppt_w/2"/>
                                          </p:val>
                                        </p:tav>
                                        <p:tav tm="100000">
                                          <p:val>
                                            <p:strVal val="#ppt_x"/>
                                          </p:val>
                                        </p:tav>
                                      </p:tavLst>
                                    </p:anim>
                                    <p:anim calcmode="lin" valueType="num">
                                      <p:cBhvr additive="base">
                                        <p:cTn id="34"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5"/>
                                        </p:tgtEl>
                                        <p:attrNameLst>
                                          <p:attrName>style.visibility</p:attrName>
                                        </p:attrNameLst>
                                      </p:cBhvr>
                                      <p:to>
                                        <p:strVal val="visible"/>
                                      </p:to>
                                    </p:set>
                                    <p:anim calcmode="lin" valueType="num">
                                      <p:cBhvr additive="base">
                                        <p:cTn id="39" dur="500" fill="hold"/>
                                        <p:tgtEl>
                                          <p:spTgt spid="65"/>
                                        </p:tgtEl>
                                        <p:attrNameLst>
                                          <p:attrName>ppt_x</p:attrName>
                                        </p:attrNameLst>
                                      </p:cBhvr>
                                      <p:tavLst>
                                        <p:tav tm="0">
                                          <p:val>
                                            <p:strVal val="#ppt_x"/>
                                          </p:val>
                                        </p:tav>
                                        <p:tav tm="100000">
                                          <p:val>
                                            <p:strVal val="#ppt_x"/>
                                          </p:val>
                                        </p:tav>
                                      </p:tavLst>
                                    </p:anim>
                                    <p:anim calcmode="lin" valueType="num">
                                      <p:cBhvr additive="base">
                                        <p:cTn id="40"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66"/>
                                        </p:tgtEl>
                                        <p:attrNameLst>
                                          <p:attrName>style.visibility</p:attrName>
                                        </p:attrNameLst>
                                      </p:cBhvr>
                                      <p:to>
                                        <p:strVal val="visible"/>
                                      </p:to>
                                    </p:set>
                                    <p:anim calcmode="lin" valueType="num">
                                      <p:cBhvr additive="base">
                                        <p:cTn id="45" dur="500" fill="hold"/>
                                        <p:tgtEl>
                                          <p:spTgt spid="66"/>
                                        </p:tgtEl>
                                        <p:attrNameLst>
                                          <p:attrName>ppt_x</p:attrName>
                                        </p:attrNameLst>
                                      </p:cBhvr>
                                      <p:tavLst>
                                        <p:tav tm="0">
                                          <p:val>
                                            <p:strVal val="#ppt_x"/>
                                          </p:val>
                                        </p:tav>
                                        <p:tav tm="100000">
                                          <p:val>
                                            <p:strVal val="#ppt_x"/>
                                          </p:val>
                                        </p:tav>
                                      </p:tavLst>
                                    </p:anim>
                                    <p:anim calcmode="lin" valueType="num">
                                      <p:cBhvr additive="base">
                                        <p:cTn id="46"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5" grpId="0" animBg="1"/>
      <p:bldP spid="66" grpId="0" animBg="1"/>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Karnaugh</a:t>
            </a:r>
            <a:r>
              <a:rPr lang="en-US" altLang="zh-CN" dirty="0"/>
              <a:t> Map </a:t>
            </a:r>
            <a:r>
              <a:rPr lang="en-US" altLang="zh-CN" dirty="0" smtClean="0"/>
              <a:t>Implementation</a:t>
            </a:r>
            <a:endParaRPr lang="zh-CN" altLang="en-US" dirty="0"/>
          </a:p>
        </p:txBody>
      </p:sp>
      <p:sp>
        <p:nvSpPr>
          <p:cNvPr id="8" name="内容占位符 7"/>
          <p:cNvSpPr>
            <a:spLocks noGrp="1"/>
          </p:cNvSpPr>
          <p:nvPr>
            <p:ph idx="1"/>
          </p:nvPr>
        </p:nvSpPr>
        <p:spPr/>
        <p:txBody>
          <a:bodyPr/>
          <a:lstStyle/>
          <a:p>
            <a:r>
              <a:rPr lang="en-US" altLang="zh-CN" dirty="0">
                <a:ea typeface="宋体" charset="-122"/>
              </a:rPr>
              <a:t>For basic combinational logic circuits, the </a:t>
            </a:r>
            <a:r>
              <a:rPr lang="en-US" altLang="zh-CN" dirty="0" err="1">
                <a:ea typeface="宋体" charset="-122"/>
              </a:rPr>
              <a:t>Karnaugh</a:t>
            </a:r>
            <a:r>
              <a:rPr lang="en-US" altLang="zh-CN" dirty="0">
                <a:ea typeface="宋体" charset="-122"/>
              </a:rPr>
              <a:t> map can be read and the circuit drawn as a minimum SOP.</a:t>
            </a:r>
          </a:p>
          <a:p>
            <a:endParaRPr lang="zh-CN" altLang="en-US" dirty="0"/>
          </a:p>
        </p:txBody>
      </p:sp>
      <p:sp>
        <p:nvSpPr>
          <p:cNvPr id="5" name="日期占位符 4"/>
          <p:cNvSpPr>
            <a:spLocks noGrp="1"/>
          </p:cNvSpPr>
          <p:nvPr>
            <p:ph type="dt" sz="half" idx="10"/>
          </p:nvPr>
        </p:nvSpPr>
        <p:spPr/>
        <p:txBody>
          <a:bodyPr/>
          <a:lstStyle/>
          <a:p>
            <a:fld id="{86823553-20B2-47A8-A2D9-B2FBBD925E7F}" type="datetime1">
              <a:rPr lang="en-US" altLang="zh-CN" smtClean="0"/>
              <a:t>10/26/2021</a:t>
            </a:fld>
            <a:endParaRPr lang="en-US" dirty="0"/>
          </a:p>
        </p:txBody>
      </p:sp>
      <p:sp>
        <p:nvSpPr>
          <p:cNvPr id="6" name="页脚占位符 5"/>
          <p:cNvSpPr>
            <a:spLocks noGrp="1"/>
          </p:cNvSpPr>
          <p:nvPr>
            <p:ph type="ftr" sz="quarter" idx="11"/>
          </p:nvPr>
        </p:nvSpPr>
        <p:spPr/>
        <p:txBody>
          <a:bodyPr/>
          <a:lstStyle/>
          <a:p>
            <a:r>
              <a:rPr lang="zh-CN" altLang="en-US" smtClean="0"/>
              <a:t>计算机学院</a:t>
            </a:r>
            <a:endParaRPr lang="en-US" dirty="0"/>
          </a:p>
        </p:txBody>
      </p:sp>
      <p:sp>
        <p:nvSpPr>
          <p:cNvPr id="7" name="灯片编号占位符 6"/>
          <p:cNvSpPr>
            <a:spLocks noGrp="1"/>
          </p:cNvSpPr>
          <p:nvPr>
            <p:ph type="sldNum" sz="quarter" idx="12"/>
          </p:nvPr>
        </p:nvSpPr>
        <p:spPr/>
        <p:txBody>
          <a:bodyPr/>
          <a:lstStyle/>
          <a:p>
            <a:fld id="{6D22F896-40B5-4ADD-8801-0D06FADFA095}" type="slidenum">
              <a:rPr lang="en-US" smtClean="0"/>
              <a:t>4</a:t>
            </a:fld>
            <a:endParaRPr lang="en-US" dirty="0"/>
          </a:p>
        </p:txBody>
      </p:sp>
      <p:graphicFrame>
        <p:nvGraphicFramePr>
          <p:cNvPr id="9" name="Object 45"/>
          <p:cNvGraphicFramePr>
            <a:graphicFrameLocks noChangeAspect="1"/>
          </p:cNvGraphicFramePr>
          <p:nvPr>
            <p:extLst>
              <p:ext uri="{D42A27DB-BD31-4B8C-83A1-F6EECF244321}">
                <p14:modId xmlns:p14="http://schemas.microsoft.com/office/powerpoint/2010/main" val="874799404"/>
              </p:ext>
            </p:extLst>
          </p:nvPr>
        </p:nvGraphicFramePr>
        <p:xfrm>
          <a:off x="2176462" y="3321049"/>
          <a:ext cx="2362200" cy="3276600"/>
        </p:xfrm>
        <a:graphic>
          <a:graphicData uri="http://schemas.openxmlformats.org/presentationml/2006/ole">
            <mc:AlternateContent xmlns:mc="http://schemas.openxmlformats.org/markup-compatibility/2006">
              <mc:Choice xmlns:v="urn:schemas-microsoft-com:vml" Requires="v">
                <p:oleObj spid="_x0000_s8246" name="CorelDRAW" r:id="rId4" imgW="1163117" imgH="1614373" progId="CorelDRAW.Graphic.12">
                  <p:embed/>
                </p:oleObj>
              </mc:Choice>
              <mc:Fallback>
                <p:oleObj name="CorelDRAW" r:id="rId4" imgW="1163117" imgH="1614373" progId="CorelDRAW.Graphic.1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6462" y="3321049"/>
                        <a:ext cx="23622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46"/>
          <p:cNvGraphicFramePr>
            <a:graphicFrameLocks noChangeAspect="1"/>
          </p:cNvGraphicFramePr>
          <p:nvPr>
            <p:extLst>
              <p:ext uri="{D42A27DB-BD31-4B8C-83A1-F6EECF244321}">
                <p14:modId xmlns:p14="http://schemas.microsoft.com/office/powerpoint/2010/main" val="1873738210"/>
              </p:ext>
            </p:extLst>
          </p:nvPr>
        </p:nvGraphicFramePr>
        <p:xfrm>
          <a:off x="2176462" y="3340099"/>
          <a:ext cx="2362200" cy="3276600"/>
        </p:xfrm>
        <a:graphic>
          <a:graphicData uri="http://schemas.openxmlformats.org/presentationml/2006/ole">
            <mc:AlternateContent xmlns:mc="http://schemas.openxmlformats.org/markup-compatibility/2006">
              <mc:Choice xmlns:v="urn:schemas-microsoft-com:vml" Requires="v">
                <p:oleObj spid="_x0000_s8247" name="CorelDRAW" r:id="rId6" imgW="1163117" imgH="1614373" progId="CorelDRAW.Graphic.12">
                  <p:embed/>
                </p:oleObj>
              </mc:Choice>
              <mc:Fallback>
                <p:oleObj name="CorelDRAW" r:id="rId6" imgW="1163117" imgH="1614373" progId="CorelDRAW.Graphic.1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76462" y="3340099"/>
                        <a:ext cx="23622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1" name="Group 47"/>
          <p:cNvGrpSpPr>
            <a:grpSpLocks/>
          </p:cNvGrpSpPr>
          <p:nvPr/>
        </p:nvGrpSpPr>
        <p:grpSpPr bwMode="auto">
          <a:xfrm>
            <a:off x="2176462" y="3917949"/>
            <a:ext cx="923925" cy="990600"/>
            <a:chOff x="816" y="2056"/>
            <a:chExt cx="582" cy="624"/>
          </a:xfrm>
        </p:grpSpPr>
        <p:sp>
          <p:nvSpPr>
            <p:cNvPr id="12" name="Line 48"/>
            <p:cNvSpPr>
              <a:spLocks noChangeShapeType="1"/>
            </p:cNvSpPr>
            <p:nvPr/>
          </p:nvSpPr>
          <p:spPr bwMode="auto">
            <a:xfrm>
              <a:off x="816" y="2352"/>
              <a:ext cx="582" cy="9"/>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Oval 50"/>
            <p:cNvSpPr>
              <a:spLocks noChangeArrowheads="1"/>
            </p:cNvSpPr>
            <p:nvPr/>
          </p:nvSpPr>
          <p:spPr bwMode="auto">
            <a:xfrm>
              <a:off x="1016" y="2056"/>
              <a:ext cx="144" cy="624"/>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grpSp>
        <p:nvGrpSpPr>
          <p:cNvPr id="15" name="Group 58"/>
          <p:cNvGrpSpPr>
            <a:grpSpLocks/>
          </p:cNvGrpSpPr>
          <p:nvPr/>
        </p:nvGrpSpPr>
        <p:grpSpPr bwMode="auto">
          <a:xfrm>
            <a:off x="2786062" y="3473449"/>
            <a:ext cx="1295400" cy="2095500"/>
            <a:chOff x="1200" y="1760"/>
            <a:chExt cx="816" cy="1320"/>
          </a:xfrm>
        </p:grpSpPr>
        <p:sp>
          <p:nvSpPr>
            <p:cNvPr id="16" name="Line 59"/>
            <p:cNvSpPr>
              <a:spLocks noChangeShapeType="1"/>
            </p:cNvSpPr>
            <p:nvPr/>
          </p:nvSpPr>
          <p:spPr bwMode="auto">
            <a:xfrm flipV="1">
              <a:off x="1616" y="2592"/>
              <a:ext cx="0" cy="48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Oval 61"/>
            <p:cNvSpPr>
              <a:spLocks noChangeArrowheads="1"/>
            </p:cNvSpPr>
            <p:nvPr/>
          </p:nvSpPr>
          <p:spPr bwMode="auto">
            <a:xfrm rot="-5400000">
              <a:off x="1512" y="1448"/>
              <a:ext cx="192" cy="816"/>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mc:AlternateContent xmlns:mc="http://schemas.openxmlformats.org/markup-compatibility/2006" xmlns:a14="http://schemas.microsoft.com/office/drawing/2010/main">
        <mc:Choice Requires="a14">
          <p:sp>
            <p:nvSpPr>
              <p:cNvPr id="19" name="TextBox 18"/>
              <p:cNvSpPr txBox="1"/>
              <p:nvPr/>
            </p:nvSpPr>
            <p:spPr>
              <a:xfrm>
                <a:off x="5268686" y="3425468"/>
                <a:ext cx="4339586" cy="462434"/>
              </a:xfrm>
              <a:prstGeom prst="rect">
                <a:avLst/>
              </a:prstGeom>
              <a:noFill/>
            </p:spPr>
            <p:txBody>
              <a:bodyPr wrap="none" rtlCol="0">
                <a:spAutoFit/>
              </a:bodyPr>
              <a:lstStyle/>
              <a:p>
                <a:r>
                  <a:rPr lang="en-US" altLang="zh-CN" sz="2400" dirty="0" smtClean="0"/>
                  <a:t>1</a:t>
                </a:r>
                <a:r>
                  <a:rPr lang="en-US" altLang="zh-CN" sz="2400" dirty="0"/>
                  <a:t>. The vertical group is read </a:t>
                </a:r>
                <a:r>
                  <a:rPr lang="en-US" altLang="zh-CN" sz="2400" dirty="0" smtClean="0"/>
                  <a:t> </a:t>
                </a:r>
                <a14:m>
                  <m:oMath xmlns:m="http://schemas.openxmlformats.org/officeDocument/2006/math">
                    <m:acc>
                      <m:accPr>
                        <m:chr m:val="̅"/>
                        <m:ctrlPr>
                          <a:rPr lang="en-US" altLang="zh-CN" sz="2400" i="1" smtClean="0">
                            <a:latin typeface="Cambria Math" panose="02040503050406030204" pitchFamily="18" charset="0"/>
                          </a:rPr>
                        </m:ctrlPr>
                      </m:accPr>
                      <m:e>
                        <m:r>
                          <a:rPr lang="en-US" altLang="zh-CN" sz="2400" b="0" i="1" smtClean="0">
                            <a:latin typeface="Cambria Math"/>
                          </a:rPr>
                          <m:t>𝐴</m:t>
                        </m:r>
                      </m:e>
                    </m:acc>
                    <m:acc>
                      <m:accPr>
                        <m:chr m:val="̅"/>
                        <m:ctrlPr>
                          <a:rPr lang="en-US" altLang="zh-CN" sz="2400" i="1" smtClean="0">
                            <a:latin typeface="Cambria Math" panose="02040503050406030204" pitchFamily="18" charset="0"/>
                          </a:rPr>
                        </m:ctrlPr>
                      </m:accPr>
                      <m:e>
                        <m:r>
                          <a:rPr lang="en-US" altLang="zh-CN" sz="2400" b="0" i="1" smtClean="0">
                            <a:latin typeface="Cambria Math"/>
                          </a:rPr>
                          <m:t>𝐶</m:t>
                        </m:r>
                      </m:e>
                    </m:acc>
                  </m:oMath>
                </a14:m>
                <a:endParaRPr lang="zh-CN" altLang="en-US" sz="2400" dirty="0"/>
              </a:p>
            </p:txBody>
          </p:sp>
        </mc:Choice>
        <mc:Fallback xmlns="">
          <p:sp>
            <p:nvSpPr>
              <p:cNvPr id="19" name="TextBox 18"/>
              <p:cNvSpPr txBox="1">
                <a:spLocks noRot="1" noChangeAspect="1" noMove="1" noResize="1" noEditPoints="1" noAdjustHandles="1" noChangeArrowheads="1" noChangeShapeType="1" noTextEdit="1"/>
              </p:cNvSpPr>
              <p:nvPr/>
            </p:nvSpPr>
            <p:spPr>
              <a:xfrm>
                <a:off x="5268686" y="3425468"/>
                <a:ext cx="4339586" cy="462434"/>
              </a:xfrm>
              <a:prstGeom prst="rect">
                <a:avLst/>
              </a:prstGeom>
              <a:blipFill rotWithShape="1">
                <a:blip r:embed="rId8"/>
                <a:stretch>
                  <a:fillRect l="-2107" t="-9211" r="-7725"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5268682" y="3937106"/>
                <a:ext cx="4654800" cy="462434"/>
              </a:xfrm>
              <a:prstGeom prst="rect">
                <a:avLst/>
              </a:prstGeom>
              <a:noFill/>
            </p:spPr>
            <p:txBody>
              <a:bodyPr wrap="none" rtlCol="0">
                <a:spAutoFit/>
              </a:bodyPr>
              <a:lstStyle/>
              <a:p>
                <a:r>
                  <a:rPr lang="en-US" altLang="zh-CN" sz="2400" dirty="0" smtClean="0"/>
                  <a:t>2. </a:t>
                </a:r>
                <a:r>
                  <a:rPr lang="en-US" altLang="zh-CN" sz="2400" dirty="0"/>
                  <a:t>The horizontal group is read </a:t>
                </a:r>
                <a:r>
                  <a:rPr lang="en-US" altLang="zh-CN" sz="2400" dirty="0" smtClean="0"/>
                  <a:t> </a:t>
                </a:r>
                <a14:m>
                  <m:oMath xmlns:m="http://schemas.openxmlformats.org/officeDocument/2006/math">
                    <m:acc>
                      <m:accPr>
                        <m:chr m:val="̅"/>
                        <m:ctrlPr>
                          <a:rPr lang="en-US" altLang="zh-CN" sz="2400" i="1" smtClean="0">
                            <a:latin typeface="Cambria Math" panose="02040503050406030204" pitchFamily="18" charset="0"/>
                          </a:rPr>
                        </m:ctrlPr>
                      </m:accPr>
                      <m:e>
                        <m:r>
                          <a:rPr lang="en-US" altLang="zh-CN" sz="2400" b="0" i="1" smtClean="0">
                            <a:latin typeface="Cambria Math"/>
                          </a:rPr>
                          <m:t>𝐴</m:t>
                        </m:r>
                      </m:e>
                    </m:acc>
                    <m:r>
                      <a:rPr lang="en-US" altLang="zh-CN" sz="2400" b="0" i="1" smtClean="0">
                        <a:latin typeface="Cambria Math"/>
                      </a:rPr>
                      <m:t>𝐵</m:t>
                    </m:r>
                  </m:oMath>
                </a14:m>
                <a:endParaRPr lang="zh-CN" altLang="en-US" sz="2400" dirty="0"/>
              </a:p>
            </p:txBody>
          </p:sp>
        </mc:Choice>
        <mc:Fallback xmlns="">
          <p:sp>
            <p:nvSpPr>
              <p:cNvPr id="20" name="TextBox 19"/>
              <p:cNvSpPr txBox="1">
                <a:spLocks noRot="1" noChangeAspect="1" noMove="1" noResize="1" noEditPoints="1" noAdjustHandles="1" noChangeArrowheads="1" noChangeShapeType="1" noTextEdit="1"/>
              </p:cNvSpPr>
              <p:nvPr/>
            </p:nvSpPr>
            <p:spPr>
              <a:xfrm>
                <a:off x="5268682" y="3937106"/>
                <a:ext cx="4654800" cy="462434"/>
              </a:xfrm>
              <a:prstGeom prst="rect">
                <a:avLst/>
              </a:prstGeom>
              <a:blipFill rotWithShape="1">
                <a:blip r:embed="rId9"/>
                <a:stretch>
                  <a:fillRect l="-1963" t="-9211" r="-3534" b="-30263"/>
                </a:stretch>
              </a:blipFill>
            </p:spPr>
            <p:txBody>
              <a:bodyPr/>
              <a:lstStyle/>
              <a:p>
                <a:r>
                  <a:rPr lang="zh-CN" altLang="en-US">
                    <a:noFill/>
                  </a:rPr>
                  <a:t> </a:t>
                </a:r>
              </a:p>
            </p:txBody>
          </p:sp>
        </mc:Fallback>
      </mc:AlternateContent>
      <p:graphicFrame>
        <p:nvGraphicFramePr>
          <p:cNvPr id="21" name="Object 13"/>
          <p:cNvGraphicFramePr>
            <a:graphicFrameLocks noChangeAspect="1"/>
          </p:cNvGraphicFramePr>
          <p:nvPr>
            <p:extLst>
              <p:ext uri="{D42A27DB-BD31-4B8C-83A1-F6EECF244321}">
                <p14:modId xmlns:p14="http://schemas.microsoft.com/office/powerpoint/2010/main" val="652591094"/>
              </p:ext>
            </p:extLst>
          </p:nvPr>
        </p:nvGraphicFramePr>
        <p:xfrm>
          <a:off x="5573482" y="4648200"/>
          <a:ext cx="3016250" cy="1304925"/>
        </p:xfrm>
        <a:graphic>
          <a:graphicData uri="http://schemas.openxmlformats.org/presentationml/2006/ole">
            <mc:AlternateContent xmlns:mc="http://schemas.openxmlformats.org/markup-compatibility/2006">
              <mc:Choice xmlns:v="urn:schemas-microsoft-com:vml" Requires="v">
                <p:oleObj spid="_x0000_s8248" name="CorelDRAW" r:id="rId10" imgW="1460152" imgH="631058" progId="CorelDRAW.Graphic.13">
                  <p:embed/>
                </p:oleObj>
              </mc:Choice>
              <mc:Fallback>
                <p:oleObj name="CorelDRAW" r:id="rId10" imgW="1460152" imgH="631058" progId="CorelDRAW.Graphic.1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73482" y="4648200"/>
                        <a:ext cx="3016250"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2" name="Group 24"/>
          <p:cNvGrpSpPr>
            <a:grpSpLocks/>
          </p:cNvGrpSpPr>
          <p:nvPr/>
        </p:nvGrpSpPr>
        <p:grpSpPr bwMode="auto">
          <a:xfrm>
            <a:off x="5268682" y="4902200"/>
            <a:ext cx="304800" cy="336550"/>
            <a:chOff x="624" y="2976"/>
            <a:chExt cx="192" cy="212"/>
          </a:xfrm>
        </p:grpSpPr>
        <p:sp>
          <p:nvSpPr>
            <p:cNvPr id="23" name="Text Box 25"/>
            <p:cNvSpPr txBox="1">
              <a:spLocks noChangeArrowheads="1"/>
            </p:cNvSpPr>
            <p:nvPr/>
          </p:nvSpPr>
          <p:spPr bwMode="auto">
            <a:xfrm>
              <a:off x="624" y="2976"/>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600" i="1">
                  <a:solidFill>
                    <a:srgbClr val="FF0000"/>
                  </a:solidFill>
                  <a:latin typeface="Arial" charset="0"/>
                  <a:ea typeface="宋体" charset="-122"/>
                </a:rPr>
                <a:t>C</a:t>
              </a:r>
            </a:p>
          </p:txBody>
        </p:sp>
        <p:sp>
          <p:nvSpPr>
            <p:cNvPr id="24" name="Line 26"/>
            <p:cNvSpPr>
              <a:spLocks noChangeShapeType="1"/>
            </p:cNvSpPr>
            <p:nvPr/>
          </p:nvSpPr>
          <p:spPr bwMode="auto">
            <a:xfrm>
              <a:off x="688" y="3016"/>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5" name="Group 27"/>
          <p:cNvGrpSpPr>
            <a:grpSpLocks/>
          </p:cNvGrpSpPr>
          <p:nvPr/>
        </p:nvGrpSpPr>
        <p:grpSpPr bwMode="auto">
          <a:xfrm>
            <a:off x="5268682" y="4572000"/>
            <a:ext cx="304800" cy="336550"/>
            <a:chOff x="624" y="2640"/>
            <a:chExt cx="192" cy="212"/>
          </a:xfrm>
        </p:grpSpPr>
        <p:sp>
          <p:nvSpPr>
            <p:cNvPr id="26" name="Text Box 28"/>
            <p:cNvSpPr txBox="1">
              <a:spLocks noChangeArrowheads="1"/>
            </p:cNvSpPr>
            <p:nvPr/>
          </p:nvSpPr>
          <p:spPr bwMode="auto">
            <a:xfrm>
              <a:off x="624" y="2640"/>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600" i="1">
                  <a:solidFill>
                    <a:srgbClr val="FF0000"/>
                  </a:solidFill>
                  <a:latin typeface="Arial" charset="0"/>
                  <a:ea typeface="宋体" charset="-122"/>
                </a:rPr>
                <a:t>A</a:t>
              </a:r>
            </a:p>
          </p:txBody>
        </p:sp>
        <p:sp>
          <p:nvSpPr>
            <p:cNvPr id="27" name="Line 29"/>
            <p:cNvSpPr>
              <a:spLocks noChangeShapeType="1"/>
            </p:cNvSpPr>
            <p:nvPr/>
          </p:nvSpPr>
          <p:spPr bwMode="auto">
            <a:xfrm>
              <a:off x="684" y="2673"/>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8" name="Group 43"/>
          <p:cNvGrpSpPr>
            <a:grpSpLocks/>
          </p:cNvGrpSpPr>
          <p:nvPr/>
        </p:nvGrpSpPr>
        <p:grpSpPr bwMode="auto">
          <a:xfrm>
            <a:off x="5268682" y="5334000"/>
            <a:ext cx="304800" cy="336550"/>
            <a:chOff x="624" y="2640"/>
            <a:chExt cx="192" cy="212"/>
          </a:xfrm>
        </p:grpSpPr>
        <p:sp>
          <p:nvSpPr>
            <p:cNvPr id="29" name="Text Box 44"/>
            <p:cNvSpPr txBox="1">
              <a:spLocks noChangeArrowheads="1"/>
            </p:cNvSpPr>
            <p:nvPr/>
          </p:nvSpPr>
          <p:spPr bwMode="auto">
            <a:xfrm>
              <a:off x="624" y="2640"/>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600" i="1">
                  <a:solidFill>
                    <a:srgbClr val="FF0000"/>
                  </a:solidFill>
                  <a:latin typeface="Arial" charset="0"/>
                  <a:ea typeface="宋体" charset="-122"/>
                </a:rPr>
                <a:t>A</a:t>
              </a:r>
            </a:p>
          </p:txBody>
        </p:sp>
        <p:sp>
          <p:nvSpPr>
            <p:cNvPr id="30" name="Line 45"/>
            <p:cNvSpPr>
              <a:spLocks noChangeShapeType="1"/>
            </p:cNvSpPr>
            <p:nvPr/>
          </p:nvSpPr>
          <p:spPr bwMode="auto">
            <a:xfrm>
              <a:off x="684" y="2673"/>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1" name="Group 54"/>
          <p:cNvGrpSpPr>
            <a:grpSpLocks/>
          </p:cNvGrpSpPr>
          <p:nvPr/>
        </p:nvGrpSpPr>
        <p:grpSpPr bwMode="auto">
          <a:xfrm>
            <a:off x="8729432" y="4959350"/>
            <a:ext cx="304800" cy="336550"/>
            <a:chOff x="624" y="2976"/>
            <a:chExt cx="192" cy="212"/>
          </a:xfrm>
        </p:grpSpPr>
        <p:sp>
          <p:nvSpPr>
            <p:cNvPr id="32" name="Text Box 55"/>
            <p:cNvSpPr txBox="1">
              <a:spLocks noChangeArrowheads="1"/>
            </p:cNvSpPr>
            <p:nvPr/>
          </p:nvSpPr>
          <p:spPr bwMode="auto">
            <a:xfrm>
              <a:off x="624" y="2976"/>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600" i="1">
                  <a:solidFill>
                    <a:srgbClr val="FF0000"/>
                  </a:solidFill>
                  <a:latin typeface="Arial" charset="0"/>
                  <a:ea typeface="宋体" charset="-122"/>
                </a:rPr>
                <a:t>C</a:t>
              </a:r>
            </a:p>
          </p:txBody>
        </p:sp>
        <p:sp>
          <p:nvSpPr>
            <p:cNvPr id="33" name="Line 56"/>
            <p:cNvSpPr>
              <a:spLocks noChangeShapeType="1"/>
            </p:cNvSpPr>
            <p:nvPr/>
          </p:nvSpPr>
          <p:spPr bwMode="auto">
            <a:xfrm>
              <a:off x="688" y="3016"/>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 name="Group 57"/>
          <p:cNvGrpSpPr>
            <a:grpSpLocks/>
          </p:cNvGrpSpPr>
          <p:nvPr/>
        </p:nvGrpSpPr>
        <p:grpSpPr bwMode="auto">
          <a:xfrm>
            <a:off x="8545282" y="4972050"/>
            <a:ext cx="304800" cy="336550"/>
            <a:chOff x="624" y="2640"/>
            <a:chExt cx="192" cy="212"/>
          </a:xfrm>
        </p:grpSpPr>
        <p:sp>
          <p:nvSpPr>
            <p:cNvPr id="35" name="Text Box 58"/>
            <p:cNvSpPr txBox="1">
              <a:spLocks noChangeArrowheads="1"/>
            </p:cNvSpPr>
            <p:nvPr/>
          </p:nvSpPr>
          <p:spPr bwMode="auto">
            <a:xfrm>
              <a:off x="624" y="2640"/>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600" i="1">
                  <a:solidFill>
                    <a:srgbClr val="FF0000"/>
                  </a:solidFill>
                  <a:latin typeface="Arial" charset="0"/>
                  <a:ea typeface="宋体" charset="-122"/>
                </a:rPr>
                <a:t>A</a:t>
              </a:r>
            </a:p>
          </p:txBody>
        </p:sp>
        <p:sp>
          <p:nvSpPr>
            <p:cNvPr id="36" name="Line 59"/>
            <p:cNvSpPr>
              <a:spLocks noChangeShapeType="1"/>
            </p:cNvSpPr>
            <p:nvPr/>
          </p:nvSpPr>
          <p:spPr bwMode="auto">
            <a:xfrm>
              <a:off x="684" y="2673"/>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7" name="Text Box 60"/>
          <p:cNvSpPr txBox="1">
            <a:spLocks noChangeArrowheads="1"/>
          </p:cNvSpPr>
          <p:nvPr/>
        </p:nvSpPr>
        <p:spPr bwMode="auto">
          <a:xfrm>
            <a:off x="8958032" y="4959350"/>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600" i="1">
                <a:solidFill>
                  <a:srgbClr val="FF0000"/>
                </a:solidFill>
                <a:latin typeface="Arial" charset="0"/>
                <a:ea typeface="宋体" charset="-122"/>
              </a:rPr>
              <a:t>+</a:t>
            </a:r>
          </a:p>
        </p:txBody>
      </p:sp>
      <p:grpSp>
        <p:nvGrpSpPr>
          <p:cNvPr id="38" name="Group 61"/>
          <p:cNvGrpSpPr>
            <a:grpSpLocks/>
          </p:cNvGrpSpPr>
          <p:nvPr/>
        </p:nvGrpSpPr>
        <p:grpSpPr bwMode="auto">
          <a:xfrm>
            <a:off x="9262832" y="4959350"/>
            <a:ext cx="304800" cy="336550"/>
            <a:chOff x="624" y="2640"/>
            <a:chExt cx="192" cy="212"/>
          </a:xfrm>
        </p:grpSpPr>
        <p:sp>
          <p:nvSpPr>
            <p:cNvPr id="39" name="Text Box 62"/>
            <p:cNvSpPr txBox="1">
              <a:spLocks noChangeArrowheads="1"/>
            </p:cNvSpPr>
            <p:nvPr/>
          </p:nvSpPr>
          <p:spPr bwMode="auto">
            <a:xfrm>
              <a:off x="624" y="2640"/>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600" i="1">
                  <a:solidFill>
                    <a:srgbClr val="FF0000"/>
                  </a:solidFill>
                  <a:latin typeface="Arial" charset="0"/>
                  <a:ea typeface="宋体" charset="-122"/>
                </a:rPr>
                <a:t>A</a:t>
              </a:r>
            </a:p>
          </p:txBody>
        </p:sp>
        <p:sp>
          <p:nvSpPr>
            <p:cNvPr id="40" name="Line 63"/>
            <p:cNvSpPr>
              <a:spLocks noChangeShapeType="1"/>
            </p:cNvSpPr>
            <p:nvPr/>
          </p:nvSpPr>
          <p:spPr bwMode="auto">
            <a:xfrm>
              <a:off x="684" y="2673"/>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1" name="Text Box 64"/>
          <p:cNvSpPr txBox="1">
            <a:spLocks noChangeArrowheads="1"/>
          </p:cNvSpPr>
          <p:nvPr/>
        </p:nvSpPr>
        <p:spPr bwMode="auto">
          <a:xfrm>
            <a:off x="9453332" y="4959350"/>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600" i="1">
                <a:solidFill>
                  <a:srgbClr val="FF0000"/>
                </a:solidFill>
                <a:latin typeface="Arial" charset="0"/>
                <a:ea typeface="宋体" charset="-122"/>
              </a:rPr>
              <a:t>B</a:t>
            </a:r>
          </a:p>
        </p:txBody>
      </p:sp>
      <p:sp>
        <p:nvSpPr>
          <p:cNvPr id="42" name="Text Box 71"/>
          <p:cNvSpPr txBox="1">
            <a:spLocks noChangeArrowheads="1"/>
          </p:cNvSpPr>
          <p:nvPr/>
        </p:nvSpPr>
        <p:spPr bwMode="auto">
          <a:xfrm>
            <a:off x="8088082" y="4972050"/>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600" i="1">
                <a:solidFill>
                  <a:srgbClr val="FF0000"/>
                </a:solidFill>
                <a:latin typeface="Arial" charset="0"/>
                <a:ea typeface="宋体" charset="-122"/>
              </a:rPr>
              <a:t>X =</a:t>
            </a:r>
          </a:p>
        </p:txBody>
      </p:sp>
      <p:sp>
        <p:nvSpPr>
          <p:cNvPr id="43" name="Text Box 119"/>
          <p:cNvSpPr txBox="1">
            <a:spLocks noChangeArrowheads="1"/>
          </p:cNvSpPr>
          <p:nvPr/>
        </p:nvSpPr>
        <p:spPr bwMode="auto">
          <a:xfrm>
            <a:off x="5268682" y="5689600"/>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600" i="1">
                <a:solidFill>
                  <a:srgbClr val="FF0000"/>
                </a:solidFill>
                <a:latin typeface="Arial" charset="0"/>
                <a:ea typeface="宋体" charset="-122"/>
              </a:rPr>
              <a:t>B</a:t>
            </a:r>
          </a:p>
        </p:txBody>
      </p:sp>
      <p:sp>
        <p:nvSpPr>
          <p:cNvPr id="45" name="圆角矩形 44"/>
          <p:cNvSpPr/>
          <p:nvPr/>
        </p:nvSpPr>
        <p:spPr>
          <a:xfrm>
            <a:off x="6622591" y="5846989"/>
            <a:ext cx="3845382" cy="7862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How about implement this form using only NAND </a:t>
            </a:r>
            <a:r>
              <a:rPr lang="en-US" altLang="zh-CN" sz="2400" dirty="0" smtClean="0"/>
              <a:t>gates?</a:t>
            </a:r>
            <a:endParaRPr lang="zh-CN" altLang="en-US" sz="2400" dirty="0"/>
          </a:p>
        </p:txBody>
      </p:sp>
    </p:spTree>
    <p:extLst>
      <p:ext uri="{BB962C8B-B14F-4D97-AF65-F5344CB8AC3E}">
        <p14:creationId xmlns:p14="http://schemas.microsoft.com/office/powerpoint/2010/main" val="2202473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arn(inVertic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1"/>
                                        </p:tgtEl>
                                      </p:cBhvr>
                                    </p:animEffect>
                                    <p:set>
                                      <p:cBhvr>
                                        <p:cTn id="17" dur="1" fill="hold">
                                          <p:stCondLst>
                                            <p:cond delay="499"/>
                                          </p:stCondLst>
                                        </p:cTn>
                                        <p:tgtEl>
                                          <p:spTgt spid="11"/>
                                        </p:tgtEl>
                                        <p:attrNameLst>
                                          <p:attrName>style.visibility</p:attrName>
                                        </p:attrNameLst>
                                      </p:cBhvr>
                                      <p:to>
                                        <p:strVal val="hidden"/>
                                      </p:to>
                                    </p:set>
                                  </p:childTnLst>
                                </p:cTn>
                              </p:par>
                            </p:childTnLst>
                          </p:cTn>
                        </p:par>
                        <p:par>
                          <p:cTn id="18" fill="hold">
                            <p:stCondLst>
                              <p:cond delay="500"/>
                            </p:stCondLst>
                            <p:childTnLst>
                              <p:par>
                                <p:cTn id="19" presetID="22" presetClass="entr" presetSubtype="4"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down)">
                                      <p:cBhvr>
                                        <p:cTn id="21" dur="10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fill="hold"/>
                                        <p:tgtEl>
                                          <p:spTgt spid="20"/>
                                        </p:tgtEl>
                                        <p:attrNameLst>
                                          <p:attrName>ppt_x</p:attrName>
                                        </p:attrNameLst>
                                      </p:cBhvr>
                                      <p:tavLst>
                                        <p:tav tm="0">
                                          <p:val>
                                            <p:strVal val="#ppt_x"/>
                                          </p:val>
                                        </p:tav>
                                        <p:tav tm="100000">
                                          <p:val>
                                            <p:strVal val="#ppt_x"/>
                                          </p:val>
                                        </p:tav>
                                      </p:tavLst>
                                    </p:anim>
                                    <p:anim calcmode="lin" valueType="num">
                                      <p:cBhvr additive="base">
                                        <p:cTn id="27"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left)">
                                      <p:cBhvr>
                                        <p:cTn id="32" dur="500"/>
                                        <p:tgtEl>
                                          <p:spTgt spid="21"/>
                                        </p:tgtEl>
                                      </p:cBhvr>
                                    </p:animEffect>
                                  </p:childTnLst>
                                </p:cTn>
                              </p:par>
                              <p:par>
                                <p:cTn id="33" presetID="22" presetClass="entr" presetSubtype="8"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left)">
                                      <p:cBhvr>
                                        <p:cTn id="35" dur="500"/>
                                        <p:tgtEl>
                                          <p:spTgt spid="22"/>
                                        </p:tgtEl>
                                      </p:cBhvr>
                                    </p:animEffect>
                                  </p:childTnLst>
                                </p:cTn>
                              </p:par>
                              <p:par>
                                <p:cTn id="36" presetID="22" presetClass="entr" presetSubtype="8" fill="hold"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wipe(left)">
                                      <p:cBhvr>
                                        <p:cTn id="38" dur="500"/>
                                        <p:tgtEl>
                                          <p:spTgt spid="25"/>
                                        </p:tgtEl>
                                      </p:cBhvr>
                                    </p:animEffect>
                                  </p:childTnLst>
                                </p:cTn>
                              </p:par>
                              <p:par>
                                <p:cTn id="39" presetID="22" presetClass="entr" presetSubtype="8"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wipe(left)">
                                      <p:cBhvr>
                                        <p:cTn id="41" dur="500"/>
                                        <p:tgtEl>
                                          <p:spTgt spid="28"/>
                                        </p:tgtEl>
                                      </p:cBhvr>
                                    </p:animEffect>
                                  </p:childTnLst>
                                </p:cTn>
                              </p:par>
                              <p:par>
                                <p:cTn id="42" presetID="22" presetClass="entr" presetSubtype="8" fill="hold" nodeType="with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wipe(left)">
                                      <p:cBhvr>
                                        <p:cTn id="44" dur="500"/>
                                        <p:tgtEl>
                                          <p:spTgt spid="31"/>
                                        </p:tgtEl>
                                      </p:cBhvr>
                                    </p:animEffect>
                                  </p:childTnLst>
                                </p:cTn>
                              </p:par>
                              <p:par>
                                <p:cTn id="45" presetID="22" presetClass="entr" presetSubtype="8" fill="hold" nodeType="with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wipe(left)">
                                      <p:cBhvr>
                                        <p:cTn id="47" dur="500"/>
                                        <p:tgtEl>
                                          <p:spTgt spid="34"/>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wipe(left)">
                                      <p:cBhvr>
                                        <p:cTn id="50" dur="500"/>
                                        <p:tgtEl>
                                          <p:spTgt spid="37"/>
                                        </p:tgtEl>
                                      </p:cBhvr>
                                    </p:animEffect>
                                  </p:childTnLst>
                                </p:cTn>
                              </p:par>
                              <p:par>
                                <p:cTn id="51" presetID="22" presetClass="entr" presetSubtype="8" fill="hold" nodeType="with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wipe(left)">
                                      <p:cBhvr>
                                        <p:cTn id="53" dur="500"/>
                                        <p:tgtEl>
                                          <p:spTgt spid="38"/>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wipe(left)">
                                      <p:cBhvr>
                                        <p:cTn id="56" dur="500"/>
                                        <p:tgtEl>
                                          <p:spTgt spid="41"/>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42"/>
                                        </p:tgtEl>
                                        <p:attrNameLst>
                                          <p:attrName>style.visibility</p:attrName>
                                        </p:attrNameLst>
                                      </p:cBhvr>
                                      <p:to>
                                        <p:strVal val="visible"/>
                                      </p:to>
                                    </p:set>
                                    <p:animEffect transition="in" filter="wipe(left)">
                                      <p:cBhvr>
                                        <p:cTn id="59" dur="500"/>
                                        <p:tgtEl>
                                          <p:spTgt spid="42"/>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wipe(left)">
                                      <p:cBhvr>
                                        <p:cTn id="62" dur="500"/>
                                        <p:tgtEl>
                                          <p:spTgt spid="43"/>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5"/>
                                        </p:tgtEl>
                                        <p:attrNameLst>
                                          <p:attrName>style.visibility</p:attrName>
                                        </p:attrNameLst>
                                      </p:cBhvr>
                                      <p:to>
                                        <p:strVal val="visible"/>
                                      </p:to>
                                    </p:set>
                                    <p:anim calcmode="lin" valueType="num">
                                      <p:cBhvr additive="base">
                                        <p:cTn id="67" dur="500" fill="hold"/>
                                        <p:tgtEl>
                                          <p:spTgt spid="45"/>
                                        </p:tgtEl>
                                        <p:attrNameLst>
                                          <p:attrName>ppt_x</p:attrName>
                                        </p:attrNameLst>
                                      </p:cBhvr>
                                      <p:tavLst>
                                        <p:tav tm="0">
                                          <p:val>
                                            <p:strVal val="#ppt_x"/>
                                          </p:val>
                                        </p:tav>
                                        <p:tav tm="100000">
                                          <p:val>
                                            <p:strVal val="#ppt_x"/>
                                          </p:val>
                                        </p:tav>
                                      </p:tavLst>
                                    </p:anim>
                                    <p:anim calcmode="lin" valueType="num">
                                      <p:cBhvr additive="base">
                                        <p:cTn id="68"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37" grpId="0"/>
      <p:bldP spid="41" grpId="0"/>
      <p:bldP spid="42" grpId="0"/>
      <p:bldP spid="43" grpId="0"/>
      <p:bldP spid="4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NAND </a:t>
            </a:r>
            <a:r>
              <a:rPr lang="en-US" altLang="zh-CN" dirty="0" smtClean="0"/>
              <a:t>Logic</a:t>
            </a:r>
            <a:endParaRPr lang="zh-CN" altLang="en-US" dirty="0"/>
          </a:p>
        </p:txBody>
      </p:sp>
      <p:sp>
        <p:nvSpPr>
          <p:cNvPr id="4" name="日期占位符 3"/>
          <p:cNvSpPr>
            <a:spLocks noGrp="1"/>
          </p:cNvSpPr>
          <p:nvPr>
            <p:ph type="dt" sz="half" idx="10"/>
          </p:nvPr>
        </p:nvSpPr>
        <p:spPr/>
        <p:txBody>
          <a:bodyPr/>
          <a:lstStyle/>
          <a:p>
            <a:fld id="{8DC71BAB-43ED-4362-8F1C-E2E3ED31FC9F}" type="datetime1">
              <a:rPr lang="en-US" altLang="zh-CN" smtClean="0"/>
              <a:t>10/26/2021</a:t>
            </a:fld>
            <a:endParaRPr lang="en-US" dirty="0"/>
          </a:p>
        </p:txBody>
      </p:sp>
      <p:sp>
        <p:nvSpPr>
          <p:cNvPr id="5" name="页脚占位符 4"/>
          <p:cNvSpPr>
            <a:spLocks noGrp="1"/>
          </p:cNvSpPr>
          <p:nvPr>
            <p:ph type="ftr" sz="quarter" idx="11"/>
          </p:nvPr>
        </p:nvSpPr>
        <p:spPr/>
        <p:txBody>
          <a:bodyPr/>
          <a:lstStyle/>
          <a:p>
            <a:r>
              <a:rPr lang="zh-CN" altLang="en-US" dirty="0" smtClean="0"/>
              <a:t>计算机学院</a:t>
            </a:r>
            <a:endParaRPr lang="en-US" dirty="0"/>
          </a:p>
        </p:txBody>
      </p:sp>
      <p:sp>
        <p:nvSpPr>
          <p:cNvPr id="6" name="灯片编号占位符 5"/>
          <p:cNvSpPr>
            <a:spLocks noGrp="1"/>
          </p:cNvSpPr>
          <p:nvPr>
            <p:ph type="sldNum" sz="quarter" idx="12"/>
          </p:nvPr>
        </p:nvSpPr>
        <p:spPr/>
        <p:txBody>
          <a:bodyPr/>
          <a:lstStyle/>
          <a:p>
            <a:fld id="{6D22F896-40B5-4ADD-8801-0D06FADFA095}" type="slidenum">
              <a:rPr lang="en-US" smtClean="0"/>
              <a:t>5</a:t>
            </a:fld>
            <a:endParaRPr lang="en-US" dirty="0"/>
          </a:p>
        </p:txBody>
      </p:sp>
      <p:sp>
        <p:nvSpPr>
          <p:cNvPr id="7" name="WordArt 11"/>
          <p:cNvSpPr>
            <a:spLocks noChangeArrowheads="1" noChangeShapeType="1" noTextEdit="1"/>
          </p:cNvSpPr>
          <p:nvPr/>
        </p:nvSpPr>
        <p:spPr bwMode="auto">
          <a:xfrm>
            <a:off x="1295400" y="1963737"/>
            <a:ext cx="1219200" cy="42862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dirty="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Example</a:t>
            </a:r>
            <a:endParaRPr lang="zh-CN" altLang="en-US" sz="2800" kern="10" dirty="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sp>
        <p:nvSpPr>
          <p:cNvPr id="8" name="Text Box 12"/>
          <p:cNvSpPr txBox="1">
            <a:spLocks noChangeArrowheads="1"/>
          </p:cNvSpPr>
          <p:nvPr/>
        </p:nvSpPr>
        <p:spPr bwMode="auto">
          <a:xfrm>
            <a:off x="2743200" y="1963737"/>
            <a:ext cx="604610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dirty="0">
                <a:ea typeface="宋体" charset="-122"/>
              </a:rPr>
              <a:t>Convert the circuit in the previous example to one that uses only NAND gates.</a:t>
            </a:r>
          </a:p>
        </p:txBody>
      </p:sp>
      <p:sp>
        <p:nvSpPr>
          <p:cNvPr id="9" name="Text Box 13"/>
          <p:cNvSpPr txBox="1">
            <a:spLocks noChangeArrowheads="1"/>
          </p:cNvSpPr>
          <p:nvPr/>
        </p:nvSpPr>
        <p:spPr bwMode="auto">
          <a:xfrm>
            <a:off x="1295399" y="3275012"/>
            <a:ext cx="91548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dirty="0">
                <a:ea typeface="宋体" charset="-122"/>
              </a:rPr>
              <a:t>Recall from Boolean algebra that double inversion cancels. By adding inverting bubbles to above circuit, it is easily converted to NAND gates:</a:t>
            </a:r>
          </a:p>
        </p:txBody>
      </p:sp>
      <p:sp>
        <p:nvSpPr>
          <p:cNvPr id="10" name="WordArt 41"/>
          <p:cNvSpPr>
            <a:spLocks noChangeArrowheads="1" noChangeShapeType="1" noTextEdit="1"/>
          </p:cNvSpPr>
          <p:nvPr/>
        </p:nvSpPr>
        <p:spPr bwMode="auto">
          <a:xfrm>
            <a:off x="1295400" y="2786062"/>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dirty="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Solution</a:t>
            </a:r>
            <a:endParaRPr lang="zh-CN" altLang="en-US" sz="2800" kern="10" dirty="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graphicFrame>
        <p:nvGraphicFramePr>
          <p:cNvPr id="11" name="Object 14"/>
          <p:cNvGraphicFramePr>
            <a:graphicFrameLocks noChangeAspect="1"/>
          </p:cNvGraphicFramePr>
          <p:nvPr>
            <p:extLst>
              <p:ext uri="{D42A27DB-BD31-4B8C-83A1-F6EECF244321}">
                <p14:modId xmlns:p14="http://schemas.microsoft.com/office/powerpoint/2010/main" val="2141535657"/>
              </p:ext>
            </p:extLst>
          </p:nvPr>
        </p:nvGraphicFramePr>
        <p:xfrm>
          <a:off x="2209800" y="4378325"/>
          <a:ext cx="3016250" cy="1304925"/>
        </p:xfrm>
        <a:graphic>
          <a:graphicData uri="http://schemas.openxmlformats.org/presentationml/2006/ole">
            <mc:AlternateContent xmlns:mc="http://schemas.openxmlformats.org/markup-compatibility/2006">
              <mc:Choice xmlns:v="urn:schemas-microsoft-com:vml" Requires="v">
                <p:oleObj spid="_x0000_s9231" name="CorelDRAW" r:id="rId4" imgW="1460152" imgH="631058" progId="CorelDRAW.Graphic.13">
                  <p:embed/>
                </p:oleObj>
              </mc:Choice>
              <mc:Fallback>
                <p:oleObj name="CorelDRAW" r:id="rId4" imgW="1460152" imgH="631058" progId="CorelDRAW.Graphic.1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4378325"/>
                        <a:ext cx="3016250"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2" name="Group 15"/>
          <p:cNvGrpSpPr>
            <a:grpSpLocks/>
          </p:cNvGrpSpPr>
          <p:nvPr/>
        </p:nvGrpSpPr>
        <p:grpSpPr bwMode="auto">
          <a:xfrm>
            <a:off x="1905000" y="4632325"/>
            <a:ext cx="304800" cy="336550"/>
            <a:chOff x="624" y="2976"/>
            <a:chExt cx="192" cy="212"/>
          </a:xfrm>
        </p:grpSpPr>
        <p:sp>
          <p:nvSpPr>
            <p:cNvPr id="13" name="Text Box 16"/>
            <p:cNvSpPr txBox="1">
              <a:spLocks noChangeArrowheads="1"/>
            </p:cNvSpPr>
            <p:nvPr/>
          </p:nvSpPr>
          <p:spPr bwMode="auto">
            <a:xfrm>
              <a:off x="624" y="2976"/>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600" i="1">
                  <a:solidFill>
                    <a:srgbClr val="FF0000"/>
                  </a:solidFill>
                  <a:latin typeface="Arial" charset="0"/>
                  <a:ea typeface="宋体" charset="-122"/>
                </a:rPr>
                <a:t>C</a:t>
              </a:r>
            </a:p>
          </p:txBody>
        </p:sp>
        <p:sp>
          <p:nvSpPr>
            <p:cNvPr id="14" name="Line 17"/>
            <p:cNvSpPr>
              <a:spLocks noChangeShapeType="1"/>
            </p:cNvSpPr>
            <p:nvPr/>
          </p:nvSpPr>
          <p:spPr bwMode="auto">
            <a:xfrm>
              <a:off x="688" y="3016"/>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 name="Group 18"/>
          <p:cNvGrpSpPr>
            <a:grpSpLocks/>
          </p:cNvGrpSpPr>
          <p:nvPr/>
        </p:nvGrpSpPr>
        <p:grpSpPr bwMode="auto">
          <a:xfrm>
            <a:off x="1905000" y="4302125"/>
            <a:ext cx="304800" cy="336550"/>
            <a:chOff x="624" y="2640"/>
            <a:chExt cx="192" cy="212"/>
          </a:xfrm>
        </p:grpSpPr>
        <p:sp>
          <p:nvSpPr>
            <p:cNvPr id="16" name="Text Box 19"/>
            <p:cNvSpPr txBox="1">
              <a:spLocks noChangeArrowheads="1"/>
            </p:cNvSpPr>
            <p:nvPr/>
          </p:nvSpPr>
          <p:spPr bwMode="auto">
            <a:xfrm>
              <a:off x="624" y="2640"/>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600" i="1">
                  <a:solidFill>
                    <a:srgbClr val="FF0000"/>
                  </a:solidFill>
                  <a:latin typeface="Arial" charset="0"/>
                  <a:ea typeface="宋体" charset="-122"/>
                </a:rPr>
                <a:t>A</a:t>
              </a:r>
            </a:p>
          </p:txBody>
        </p:sp>
        <p:sp>
          <p:nvSpPr>
            <p:cNvPr id="17" name="Line 20"/>
            <p:cNvSpPr>
              <a:spLocks noChangeShapeType="1"/>
            </p:cNvSpPr>
            <p:nvPr/>
          </p:nvSpPr>
          <p:spPr bwMode="auto">
            <a:xfrm>
              <a:off x="684" y="2673"/>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8" name="Text Box 21"/>
          <p:cNvSpPr txBox="1">
            <a:spLocks noChangeArrowheads="1"/>
          </p:cNvSpPr>
          <p:nvPr/>
        </p:nvSpPr>
        <p:spPr bwMode="auto">
          <a:xfrm>
            <a:off x="1905000" y="5419725"/>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600" i="1">
                <a:solidFill>
                  <a:srgbClr val="FF0000"/>
                </a:solidFill>
                <a:latin typeface="Arial" charset="0"/>
                <a:ea typeface="宋体" charset="-122"/>
              </a:rPr>
              <a:t>B</a:t>
            </a:r>
          </a:p>
        </p:txBody>
      </p:sp>
      <p:grpSp>
        <p:nvGrpSpPr>
          <p:cNvPr id="19" name="Group 22"/>
          <p:cNvGrpSpPr>
            <a:grpSpLocks/>
          </p:cNvGrpSpPr>
          <p:nvPr/>
        </p:nvGrpSpPr>
        <p:grpSpPr bwMode="auto">
          <a:xfrm>
            <a:off x="1905000" y="5064125"/>
            <a:ext cx="304800" cy="336550"/>
            <a:chOff x="624" y="2640"/>
            <a:chExt cx="192" cy="212"/>
          </a:xfrm>
        </p:grpSpPr>
        <p:sp>
          <p:nvSpPr>
            <p:cNvPr id="20" name="Text Box 23"/>
            <p:cNvSpPr txBox="1">
              <a:spLocks noChangeArrowheads="1"/>
            </p:cNvSpPr>
            <p:nvPr/>
          </p:nvSpPr>
          <p:spPr bwMode="auto">
            <a:xfrm>
              <a:off x="624" y="2640"/>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600" i="1">
                  <a:solidFill>
                    <a:srgbClr val="FF0000"/>
                  </a:solidFill>
                  <a:latin typeface="Arial" charset="0"/>
                  <a:ea typeface="宋体" charset="-122"/>
                </a:rPr>
                <a:t>A</a:t>
              </a:r>
            </a:p>
          </p:txBody>
        </p:sp>
        <p:sp>
          <p:nvSpPr>
            <p:cNvPr id="21" name="Line 24"/>
            <p:cNvSpPr>
              <a:spLocks noChangeShapeType="1"/>
            </p:cNvSpPr>
            <p:nvPr/>
          </p:nvSpPr>
          <p:spPr bwMode="auto">
            <a:xfrm>
              <a:off x="684" y="2673"/>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 name="Group 25"/>
          <p:cNvGrpSpPr>
            <a:grpSpLocks/>
          </p:cNvGrpSpPr>
          <p:nvPr/>
        </p:nvGrpSpPr>
        <p:grpSpPr bwMode="auto">
          <a:xfrm>
            <a:off x="5365750" y="4689475"/>
            <a:ext cx="304800" cy="336550"/>
            <a:chOff x="624" y="2976"/>
            <a:chExt cx="192" cy="212"/>
          </a:xfrm>
        </p:grpSpPr>
        <p:sp>
          <p:nvSpPr>
            <p:cNvPr id="23" name="Text Box 26"/>
            <p:cNvSpPr txBox="1">
              <a:spLocks noChangeArrowheads="1"/>
            </p:cNvSpPr>
            <p:nvPr/>
          </p:nvSpPr>
          <p:spPr bwMode="auto">
            <a:xfrm>
              <a:off x="624" y="2976"/>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600" i="1">
                  <a:solidFill>
                    <a:srgbClr val="FF0000"/>
                  </a:solidFill>
                  <a:latin typeface="Arial" charset="0"/>
                  <a:ea typeface="宋体" charset="-122"/>
                </a:rPr>
                <a:t>C</a:t>
              </a:r>
            </a:p>
          </p:txBody>
        </p:sp>
        <p:sp>
          <p:nvSpPr>
            <p:cNvPr id="24" name="Line 27"/>
            <p:cNvSpPr>
              <a:spLocks noChangeShapeType="1"/>
            </p:cNvSpPr>
            <p:nvPr/>
          </p:nvSpPr>
          <p:spPr bwMode="auto">
            <a:xfrm>
              <a:off x="688" y="3016"/>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5" name="Group 28"/>
          <p:cNvGrpSpPr>
            <a:grpSpLocks/>
          </p:cNvGrpSpPr>
          <p:nvPr/>
        </p:nvGrpSpPr>
        <p:grpSpPr bwMode="auto">
          <a:xfrm>
            <a:off x="5181600" y="4702175"/>
            <a:ext cx="304800" cy="336550"/>
            <a:chOff x="624" y="2640"/>
            <a:chExt cx="192" cy="212"/>
          </a:xfrm>
        </p:grpSpPr>
        <p:sp>
          <p:nvSpPr>
            <p:cNvPr id="26" name="Text Box 29"/>
            <p:cNvSpPr txBox="1">
              <a:spLocks noChangeArrowheads="1"/>
            </p:cNvSpPr>
            <p:nvPr/>
          </p:nvSpPr>
          <p:spPr bwMode="auto">
            <a:xfrm>
              <a:off x="624" y="2640"/>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600" i="1">
                  <a:solidFill>
                    <a:srgbClr val="FF0000"/>
                  </a:solidFill>
                  <a:latin typeface="Arial" charset="0"/>
                  <a:ea typeface="宋体" charset="-122"/>
                </a:rPr>
                <a:t>A</a:t>
              </a:r>
            </a:p>
          </p:txBody>
        </p:sp>
        <p:sp>
          <p:nvSpPr>
            <p:cNvPr id="27" name="Line 30"/>
            <p:cNvSpPr>
              <a:spLocks noChangeShapeType="1"/>
            </p:cNvSpPr>
            <p:nvPr/>
          </p:nvSpPr>
          <p:spPr bwMode="auto">
            <a:xfrm>
              <a:off x="684" y="2673"/>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8" name="Text Box 31"/>
          <p:cNvSpPr txBox="1">
            <a:spLocks noChangeArrowheads="1"/>
          </p:cNvSpPr>
          <p:nvPr/>
        </p:nvSpPr>
        <p:spPr bwMode="auto">
          <a:xfrm>
            <a:off x="5594350" y="4689475"/>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600" i="1">
                <a:solidFill>
                  <a:srgbClr val="FF0000"/>
                </a:solidFill>
                <a:latin typeface="Arial" charset="0"/>
                <a:ea typeface="宋体" charset="-122"/>
              </a:rPr>
              <a:t>+</a:t>
            </a:r>
          </a:p>
        </p:txBody>
      </p:sp>
      <p:grpSp>
        <p:nvGrpSpPr>
          <p:cNvPr id="29" name="Group 32"/>
          <p:cNvGrpSpPr>
            <a:grpSpLocks/>
          </p:cNvGrpSpPr>
          <p:nvPr/>
        </p:nvGrpSpPr>
        <p:grpSpPr bwMode="auto">
          <a:xfrm>
            <a:off x="5899150" y="4689475"/>
            <a:ext cx="304800" cy="336550"/>
            <a:chOff x="624" y="2640"/>
            <a:chExt cx="192" cy="212"/>
          </a:xfrm>
        </p:grpSpPr>
        <p:sp>
          <p:nvSpPr>
            <p:cNvPr id="30" name="Text Box 33"/>
            <p:cNvSpPr txBox="1">
              <a:spLocks noChangeArrowheads="1"/>
            </p:cNvSpPr>
            <p:nvPr/>
          </p:nvSpPr>
          <p:spPr bwMode="auto">
            <a:xfrm>
              <a:off x="624" y="2640"/>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600" i="1">
                  <a:solidFill>
                    <a:srgbClr val="FF0000"/>
                  </a:solidFill>
                  <a:latin typeface="Arial" charset="0"/>
                  <a:ea typeface="宋体" charset="-122"/>
                </a:rPr>
                <a:t>A</a:t>
              </a:r>
            </a:p>
          </p:txBody>
        </p:sp>
        <p:sp>
          <p:nvSpPr>
            <p:cNvPr id="31" name="Line 34"/>
            <p:cNvSpPr>
              <a:spLocks noChangeShapeType="1"/>
            </p:cNvSpPr>
            <p:nvPr/>
          </p:nvSpPr>
          <p:spPr bwMode="auto">
            <a:xfrm>
              <a:off x="684" y="2673"/>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2" name="Text Box 35"/>
          <p:cNvSpPr txBox="1">
            <a:spLocks noChangeArrowheads="1"/>
          </p:cNvSpPr>
          <p:nvPr/>
        </p:nvSpPr>
        <p:spPr bwMode="auto">
          <a:xfrm>
            <a:off x="6089650" y="4689475"/>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600" i="1">
                <a:solidFill>
                  <a:srgbClr val="FF0000"/>
                </a:solidFill>
                <a:latin typeface="Arial" charset="0"/>
                <a:ea typeface="宋体" charset="-122"/>
              </a:rPr>
              <a:t>B</a:t>
            </a:r>
          </a:p>
        </p:txBody>
      </p:sp>
      <p:sp>
        <p:nvSpPr>
          <p:cNvPr id="33" name="Text Box 36"/>
          <p:cNvSpPr txBox="1">
            <a:spLocks noChangeArrowheads="1"/>
          </p:cNvSpPr>
          <p:nvPr/>
        </p:nvSpPr>
        <p:spPr bwMode="auto">
          <a:xfrm>
            <a:off x="4724400" y="4702175"/>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600" i="1">
                <a:solidFill>
                  <a:srgbClr val="FF0000"/>
                </a:solidFill>
                <a:latin typeface="Arial" charset="0"/>
                <a:ea typeface="宋体" charset="-122"/>
              </a:rPr>
              <a:t>X =</a:t>
            </a:r>
          </a:p>
        </p:txBody>
      </p:sp>
      <p:sp>
        <p:nvSpPr>
          <p:cNvPr id="34" name="Oval 37"/>
          <p:cNvSpPr>
            <a:spLocks noChangeArrowheads="1"/>
          </p:cNvSpPr>
          <p:nvPr/>
        </p:nvSpPr>
        <p:spPr bwMode="auto">
          <a:xfrm>
            <a:off x="4081463" y="4843463"/>
            <a:ext cx="114300" cy="109537"/>
          </a:xfrm>
          <a:prstGeom prst="ellipse">
            <a:avLst/>
          </a:prstGeom>
          <a:solidFill>
            <a:srgbClr val="DDDDDD"/>
          </a:solidFill>
          <a:ln w="1905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35" name="Oval 38"/>
          <p:cNvSpPr>
            <a:spLocks noChangeArrowheads="1"/>
          </p:cNvSpPr>
          <p:nvPr/>
        </p:nvSpPr>
        <p:spPr bwMode="auto">
          <a:xfrm>
            <a:off x="4076700" y="5105400"/>
            <a:ext cx="114300" cy="109538"/>
          </a:xfrm>
          <a:prstGeom prst="ellipse">
            <a:avLst/>
          </a:prstGeom>
          <a:solidFill>
            <a:srgbClr val="DDDDDD"/>
          </a:solidFill>
          <a:ln w="1905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36" name="Oval 39"/>
          <p:cNvSpPr>
            <a:spLocks noChangeArrowheads="1"/>
          </p:cNvSpPr>
          <p:nvPr/>
        </p:nvSpPr>
        <p:spPr bwMode="auto">
          <a:xfrm>
            <a:off x="3233738" y="4581525"/>
            <a:ext cx="114300" cy="109538"/>
          </a:xfrm>
          <a:prstGeom prst="ellipse">
            <a:avLst/>
          </a:prstGeom>
          <a:solidFill>
            <a:srgbClr val="DDDDDD"/>
          </a:solidFill>
          <a:ln w="19050">
            <a:solidFill>
              <a:schemeClr val="bg1">
                <a:lumMod val="95000"/>
                <a:lumOff val="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37" name="Oval 40"/>
          <p:cNvSpPr>
            <a:spLocks noChangeArrowheads="1"/>
          </p:cNvSpPr>
          <p:nvPr/>
        </p:nvSpPr>
        <p:spPr bwMode="auto">
          <a:xfrm>
            <a:off x="3228975" y="5395913"/>
            <a:ext cx="114300" cy="109537"/>
          </a:xfrm>
          <a:prstGeom prst="ellipse">
            <a:avLst/>
          </a:prstGeom>
          <a:solidFill>
            <a:srgbClr val="DDDDDD"/>
          </a:solidFill>
          <a:ln w="1905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nvGrpSpPr>
          <p:cNvPr id="39" name="组合 38"/>
          <p:cNvGrpSpPr>
            <a:grpSpLocks/>
          </p:cNvGrpSpPr>
          <p:nvPr/>
        </p:nvGrpSpPr>
        <p:grpSpPr bwMode="auto">
          <a:xfrm>
            <a:off x="8789307" y="300743"/>
            <a:ext cx="3092450" cy="2070100"/>
            <a:chOff x="5137151" y="3949732"/>
            <a:chExt cx="3092450" cy="2070068"/>
          </a:xfrm>
        </p:grpSpPr>
        <p:sp>
          <p:nvSpPr>
            <p:cNvPr id="40" name="圆角矩形 1"/>
            <p:cNvSpPr>
              <a:spLocks noChangeArrowheads="1"/>
            </p:cNvSpPr>
            <p:nvPr/>
          </p:nvSpPr>
          <p:spPr bwMode="auto">
            <a:xfrm>
              <a:off x="5137151" y="3949732"/>
              <a:ext cx="3092450" cy="2070068"/>
            </a:xfrm>
            <a:prstGeom prst="roundRect">
              <a:avLst>
                <a:gd name="adj" fmla="val 16667"/>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400" dirty="0">
                  <a:ea typeface="宋体" charset="-122"/>
                </a:rPr>
                <a:t>Fixed Function Logic</a:t>
              </a:r>
            </a:p>
            <a:p>
              <a:endParaRPr lang="en-US" altLang="zh-CN" sz="2400" dirty="0">
                <a:ea typeface="宋体" charset="-122"/>
              </a:endParaRPr>
            </a:p>
            <a:p>
              <a:endParaRPr lang="zh-CN" altLang="en-US" sz="2400" dirty="0">
                <a:ea typeface="宋体" charset="-122"/>
              </a:endParaRPr>
            </a:p>
          </p:txBody>
        </p:sp>
        <p:pic>
          <p:nvPicPr>
            <p:cNvPr id="41" name="Picture 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94400" y="4574155"/>
              <a:ext cx="1524000"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2" name="圆角矩形标注 41"/>
          <p:cNvSpPr>
            <a:spLocks noChangeArrowheads="1"/>
          </p:cNvSpPr>
          <p:nvPr/>
        </p:nvSpPr>
        <p:spPr bwMode="auto">
          <a:xfrm>
            <a:off x="3646715" y="5756275"/>
            <a:ext cx="2710542" cy="893762"/>
          </a:xfrm>
          <a:prstGeom prst="wedgeRoundRectCallout">
            <a:avLst>
              <a:gd name="adj1" fmla="val -14017"/>
              <a:gd name="adj2" fmla="val -112253"/>
              <a:gd name="adj3" fmla="val 16667"/>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400" dirty="0" smtClean="0">
                <a:ea typeface="宋体" charset="-122"/>
              </a:rPr>
              <a:t>The equivalent form of NAND gate. </a:t>
            </a:r>
            <a:endParaRPr lang="zh-CN" altLang="en-US" sz="2400" dirty="0">
              <a:ea typeface="宋体" charset="-122"/>
            </a:endParaRPr>
          </a:p>
        </p:txBody>
      </p:sp>
      <p:sp>
        <p:nvSpPr>
          <p:cNvPr id="43" name="Text Box 60"/>
          <p:cNvSpPr txBox="1">
            <a:spLocks noChangeArrowheads="1"/>
          </p:cNvSpPr>
          <p:nvPr/>
        </p:nvSpPr>
        <p:spPr bwMode="auto">
          <a:xfrm>
            <a:off x="6825343" y="4432300"/>
            <a:ext cx="469174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dirty="0">
                <a:ea typeface="宋体" charset="-122"/>
              </a:rPr>
              <a:t>The logic is easy to read if you (mentally) cancel the two connected bubbles on a line. </a:t>
            </a:r>
          </a:p>
        </p:txBody>
      </p:sp>
    </p:spTree>
    <p:extLst>
      <p:ext uri="{BB962C8B-B14F-4D97-AF65-F5344CB8AC3E}">
        <p14:creationId xmlns:p14="http://schemas.microsoft.com/office/powerpoint/2010/main" val="2534027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2" presetClass="entr" presetSubtype="4"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7" presetClass="entr" presetSubtype="0"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1000"/>
                                        <p:tgtEl>
                                          <p:spTgt spid="11"/>
                                        </p:tgtEl>
                                      </p:cBhvr>
                                    </p:animEffect>
                                    <p:anim calcmode="lin" valueType="num">
                                      <p:cBhvr>
                                        <p:cTn id="19" dur="1000" fill="hold"/>
                                        <p:tgtEl>
                                          <p:spTgt spid="11"/>
                                        </p:tgtEl>
                                        <p:attrNameLst>
                                          <p:attrName>ppt_x</p:attrName>
                                        </p:attrNameLst>
                                      </p:cBhvr>
                                      <p:tavLst>
                                        <p:tav tm="0">
                                          <p:val>
                                            <p:strVal val="#ppt_x"/>
                                          </p:val>
                                        </p:tav>
                                        <p:tav tm="100000">
                                          <p:val>
                                            <p:strVal val="#ppt_x"/>
                                          </p:val>
                                        </p:tav>
                                      </p:tavLst>
                                    </p:anim>
                                    <p:anim calcmode="lin" valueType="num">
                                      <p:cBhvr>
                                        <p:cTn id="20" dur="900" decel="100000" fill="hold"/>
                                        <p:tgtEl>
                                          <p:spTgt spid="11"/>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par>
                                <p:cTn id="22" presetID="37"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900" decel="100000" fill="hold"/>
                                        <p:tgtEl>
                                          <p:spTgt spid="12"/>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par>
                                <p:cTn id="28" presetID="37" presetClass="entr" presetSubtype="0"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1000"/>
                                        <p:tgtEl>
                                          <p:spTgt spid="15"/>
                                        </p:tgtEl>
                                      </p:cBhvr>
                                    </p:animEffect>
                                    <p:anim calcmode="lin" valueType="num">
                                      <p:cBhvr>
                                        <p:cTn id="31" dur="1000" fill="hold"/>
                                        <p:tgtEl>
                                          <p:spTgt spid="15"/>
                                        </p:tgtEl>
                                        <p:attrNameLst>
                                          <p:attrName>ppt_x</p:attrName>
                                        </p:attrNameLst>
                                      </p:cBhvr>
                                      <p:tavLst>
                                        <p:tav tm="0">
                                          <p:val>
                                            <p:strVal val="#ppt_x"/>
                                          </p:val>
                                        </p:tav>
                                        <p:tav tm="100000">
                                          <p:val>
                                            <p:strVal val="#ppt_x"/>
                                          </p:val>
                                        </p:tav>
                                      </p:tavLst>
                                    </p:anim>
                                    <p:anim calcmode="lin" valueType="num">
                                      <p:cBhvr>
                                        <p:cTn id="32" dur="900" decel="100000" fill="hold"/>
                                        <p:tgtEl>
                                          <p:spTgt spid="15"/>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par>
                                <p:cTn id="34" presetID="37" presetClass="entr" presetSubtype="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1000"/>
                                        <p:tgtEl>
                                          <p:spTgt spid="18"/>
                                        </p:tgtEl>
                                      </p:cBhvr>
                                    </p:animEffect>
                                    <p:anim calcmode="lin" valueType="num">
                                      <p:cBhvr>
                                        <p:cTn id="37" dur="1000" fill="hold"/>
                                        <p:tgtEl>
                                          <p:spTgt spid="18"/>
                                        </p:tgtEl>
                                        <p:attrNameLst>
                                          <p:attrName>ppt_x</p:attrName>
                                        </p:attrNameLst>
                                      </p:cBhvr>
                                      <p:tavLst>
                                        <p:tav tm="0">
                                          <p:val>
                                            <p:strVal val="#ppt_x"/>
                                          </p:val>
                                        </p:tav>
                                        <p:tav tm="100000">
                                          <p:val>
                                            <p:strVal val="#ppt_x"/>
                                          </p:val>
                                        </p:tav>
                                      </p:tavLst>
                                    </p:anim>
                                    <p:anim calcmode="lin" valueType="num">
                                      <p:cBhvr>
                                        <p:cTn id="38" dur="900" decel="100000" fill="hold"/>
                                        <p:tgtEl>
                                          <p:spTgt spid="18"/>
                                        </p:tgtEl>
                                        <p:attrNameLst>
                                          <p:attrName>ppt_y</p:attrName>
                                        </p:attrNameLst>
                                      </p:cBhvr>
                                      <p:tavLst>
                                        <p:tav tm="0">
                                          <p:val>
                                            <p:strVal val="#ppt_y+1"/>
                                          </p:val>
                                        </p:tav>
                                        <p:tav tm="100000">
                                          <p:val>
                                            <p:strVal val="#ppt_y-.03"/>
                                          </p:val>
                                        </p:tav>
                                      </p:tavLst>
                                    </p:anim>
                                    <p:anim calcmode="lin" valueType="num">
                                      <p:cBhvr>
                                        <p:cTn id="39" dur="100" accel="100000" fill="hold">
                                          <p:stCondLst>
                                            <p:cond delay="900"/>
                                          </p:stCondLst>
                                        </p:cTn>
                                        <p:tgtEl>
                                          <p:spTgt spid="18"/>
                                        </p:tgtEl>
                                        <p:attrNameLst>
                                          <p:attrName>ppt_y</p:attrName>
                                        </p:attrNameLst>
                                      </p:cBhvr>
                                      <p:tavLst>
                                        <p:tav tm="0">
                                          <p:val>
                                            <p:strVal val="#ppt_y-.03"/>
                                          </p:val>
                                        </p:tav>
                                        <p:tav tm="100000">
                                          <p:val>
                                            <p:strVal val="#ppt_y"/>
                                          </p:val>
                                        </p:tav>
                                      </p:tavLst>
                                    </p:anim>
                                  </p:childTnLst>
                                </p:cTn>
                              </p:par>
                              <p:par>
                                <p:cTn id="40" presetID="37" presetClass="entr" presetSubtype="0"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1000"/>
                                        <p:tgtEl>
                                          <p:spTgt spid="19"/>
                                        </p:tgtEl>
                                      </p:cBhvr>
                                    </p:animEffect>
                                    <p:anim calcmode="lin" valueType="num">
                                      <p:cBhvr>
                                        <p:cTn id="43" dur="1000" fill="hold"/>
                                        <p:tgtEl>
                                          <p:spTgt spid="19"/>
                                        </p:tgtEl>
                                        <p:attrNameLst>
                                          <p:attrName>ppt_x</p:attrName>
                                        </p:attrNameLst>
                                      </p:cBhvr>
                                      <p:tavLst>
                                        <p:tav tm="0">
                                          <p:val>
                                            <p:strVal val="#ppt_x"/>
                                          </p:val>
                                        </p:tav>
                                        <p:tav tm="100000">
                                          <p:val>
                                            <p:strVal val="#ppt_x"/>
                                          </p:val>
                                        </p:tav>
                                      </p:tavLst>
                                    </p:anim>
                                    <p:anim calcmode="lin" valueType="num">
                                      <p:cBhvr>
                                        <p:cTn id="44" dur="900" decel="100000" fill="hold"/>
                                        <p:tgtEl>
                                          <p:spTgt spid="19"/>
                                        </p:tgtEl>
                                        <p:attrNameLst>
                                          <p:attrName>ppt_y</p:attrName>
                                        </p:attrNameLst>
                                      </p:cBhvr>
                                      <p:tavLst>
                                        <p:tav tm="0">
                                          <p:val>
                                            <p:strVal val="#ppt_y+1"/>
                                          </p:val>
                                        </p:tav>
                                        <p:tav tm="100000">
                                          <p:val>
                                            <p:strVal val="#ppt_y-.03"/>
                                          </p:val>
                                        </p:tav>
                                      </p:tavLst>
                                    </p:anim>
                                    <p:anim calcmode="lin" valueType="num">
                                      <p:cBhvr>
                                        <p:cTn id="45" dur="100" accel="100000" fill="hold">
                                          <p:stCondLst>
                                            <p:cond delay="900"/>
                                          </p:stCondLst>
                                        </p:cTn>
                                        <p:tgtEl>
                                          <p:spTgt spid="19"/>
                                        </p:tgtEl>
                                        <p:attrNameLst>
                                          <p:attrName>ppt_y</p:attrName>
                                        </p:attrNameLst>
                                      </p:cBhvr>
                                      <p:tavLst>
                                        <p:tav tm="0">
                                          <p:val>
                                            <p:strVal val="#ppt_y-.03"/>
                                          </p:val>
                                        </p:tav>
                                        <p:tav tm="100000">
                                          <p:val>
                                            <p:strVal val="#ppt_y"/>
                                          </p:val>
                                        </p:tav>
                                      </p:tavLst>
                                    </p:anim>
                                  </p:childTnLst>
                                </p:cTn>
                              </p:par>
                              <p:par>
                                <p:cTn id="46" presetID="37" presetClass="entr" presetSubtype="0" fill="hold"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1000"/>
                                        <p:tgtEl>
                                          <p:spTgt spid="22"/>
                                        </p:tgtEl>
                                      </p:cBhvr>
                                    </p:animEffect>
                                    <p:anim calcmode="lin" valueType="num">
                                      <p:cBhvr>
                                        <p:cTn id="49" dur="1000" fill="hold"/>
                                        <p:tgtEl>
                                          <p:spTgt spid="22"/>
                                        </p:tgtEl>
                                        <p:attrNameLst>
                                          <p:attrName>ppt_x</p:attrName>
                                        </p:attrNameLst>
                                      </p:cBhvr>
                                      <p:tavLst>
                                        <p:tav tm="0">
                                          <p:val>
                                            <p:strVal val="#ppt_x"/>
                                          </p:val>
                                        </p:tav>
                                        <p:tav tm="100000">
                                          <p:val>
                                            <p:strVal val="#ppt_x"/>
                                          </p:val>
                                        </p:tav>
                                      </p:tavLst>
                                    </p:anim>
                                    <p:anim calcmode="lin" valueType="num">
                                      <p:cBhvr>
                                        <p:cTn id="50" dur="900" decel="100000" fill="hold"/>
                                        <p:tgtEl>
                                          <p:spTgt spid="22"/>
                                        </p:tgtEl>
                                        <p:attrNameLst>
                                          <p:attrName>ppt_y</p:attrName>
                                        </p:attrNameLst>
                                      </p:cBhvr>
                                      <p:tavLst>
                                        <p:tav tm="0">
                                          <p:val>
                                            <p:strVal val="#ppt_y+1"/>
                                          </p:val>
                                        </p:tav>
                                        <p:tav tm="100000">
                                          <p:val>
                                            <p:strVal val="#ppt_y-.03"/>
                                          </p:val>
                                        </p:tav>
                                      </p:tavLst>
                                    </p:anim>
                                    <p:anim calcmode="lin" valueType="num">
                                      <p:cBhvr>
                                        <p:cTn id="51" dur="100" accel="100000" fill="hold">
                                          <p:stCondLst>
                                            <p:cond delay="900"/>
                                          </p:stCondLst>
                                        </p:cTn>
                                        <p:tgtEl>
                                          <p:spTgt spid="22"/>
                                        </p:tgtEl>
                                        <p:attrNameLst>
                                          <p:attrName>ppt_y</p:attrName>
                                        </p:attrNameLst>
                                      </p:cBhvr>
                                      <p:tavLst>
                                        <p:tav tm="0">
                                          <p:val>
                                            <p:strVal val="#ppt_y-.03"/>
                                          </p:val>
                                        </p:tav>
                                        <p:tav tm="100000">
                                          <p:val>
                                            <p:strVal val="#ppt_y"/>
                                          </p:val>
                                        </p:tav>
                                      </p:tavLst>
                                    </p:anim>
                                  </p:childTnLst>
                                </p:cTn>
                              </p:par>
                              <p:par>
                                <p:cTn id="52" presetID="37" presetClass="entr" presetSubtype="0" fill="hold"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1000"/>
                                        <p:tgtEl>
                                          <p:spTgt spid="25"/>
                                        </p:tgtEl>
                                      </p:cBhvr>
                                    </p:animEffect>
                                    <p:anim calcmode="lin" valueType="num">
                                      <p:cBhvr>
                                        <p:cTn id="55" dur="1000" fill="hold"/>
                                        <p:tgtEl>
                                          <p:spTgt spid="25"/>
                                        </p:tgtEl>
                                        <p:attrNameLst>
                                          <p:attrName>ppt_x</p:attrName>
                                        </p:attrNameLst>
                                      </p:cBhvr>
                                      <p:tavLst>
                                        <p:tav tm="0">
                                          <p:val>
                                            <p:strVal val="#ppt_x"/>
                                          </p:val>
                                        </p:tav>
                                        <p:tav tm="100000">
                                          <p:val>
                                            <p:strVal val="#ppt_x"/>
                                          </p:val>
                                        </p:tav>
                                      </p:tavLst>
                                    </p:anim>
                                    <p:anim calcmode="lin" valueType="num">
                                      <p:cBhvr>
                                        <p:cTn id="56" dur="900" decel="100000" fill="hold"/>
                                        <p:tgtEl>
                                          <p:spTgt spid="25"/>
                                        </p:tgtEl>
                                        <p:attrNameLst>
                                          <p:attrName>ppt_y</p:attrName>
                                        </p:attrNameLst>
                                      </p:cBhvr>
                                      <p:tavLst>
                                        <p:tav tm="0">
                                          <p:val>
                                            <p:strVal val="#ppt_y+1"/>
                                          </p:val>
                                        </p:tav>
                                        <p:tav tm="100000">
                                          <p:val>
                                            <p:strVal val="#ppt_y-.03"/>
                                          </p:val>
                                        </p:tav>
                                      </p:tavLst>
                                    </p:anim>
                                    <p:anim calcmode="lin" valueType="num">
                                      <p:cBhvr>
                                        <p:cTn id="57" dur="100" accel="100000" fill="hold">
                                          <p:stCondLst>
                                            <p:cond delay="900"/>
                                          </p:stCondLst>
                                        </p:cTn>
                                        <p:tgtEl>
                                          <p:spTgt spid="25"/>
                                        </p:tgtEl>
                                        <p:attrNameLst>
                                          <p:attrName>ppt_y</p:attrName>
                                        </p:attrNameLst>
                                      </p:cBhvr>
                                      <p:tavLst>
                                        <p:tav tm="0">
                                          <p:val>
                                            <p:strVal val="#ppt_y-.03"/>
                                          </p:val>
                                        </p:tav>
                                        <p:tav tm="100000">
                                          <p:val>
                                            <p:strVal val="#ppt_y"/>
                                          </p:val>
                                        </p:tav>
                                      </p:tavLst>
                                    </p:anim>
                                  </p:childTnLst>
                                </p:cTn>
                              </p:par>
                              <p:par>
                                <p:cTn id="58" presetID="37" presetClass="entr" presetSubtype="0" fill="hold" grpId="0" nodeType="with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fade">
                                      <p:cBhvr>
                                        <p:cTn id="60" dur="1000"/>
                                        <p:tgtEl>
                                          <p:spTgt spid="28"/>
                                        </p:tgtEl>
                                      </p:cBhvr>
                                    </p:animEffect>
                                    <p:anim calcmode="lin" valueType="num">
                                      <p:cBhvr>
                                        <p:cTn id="61" dur="1000" fill="hold"/>
                                        <p:tgtEl>
                                          <p:spTgt spid="28"/>
                                        </p:tgtEl>
                                        <p:attrNameLst>
                                          <p:attrName>ppt_x</p:attrName>
                                        </p:attrNameLst>
                                      </p:cBhvr>
                                      <p:tavLst>
                                        <p:tav tm="0">
                                          <p:val>
                                            <p:strVal val="#ppt_x"/>
                                          </p:val>
                                        </p:tav>
                                        <p:tav tm="100000">
                                          <p:val>
                                            <p:strVal val="#ppt_x"/>
                                          </p:val>
                                        </p:tav>
                                      </p:tavLst>
                                    </p:anim>
                                    <p:anim calcmode="lin" valueType="num">
                                      <p:cBhvr>
                                        <p:cTn id="62" dur="900" decel="100000" fill="hold"/>
                                        <p:tgtEl>
                                          <p:spTgt spid="28"/>
                                        </p:tgtEl>
                                        <p:attrNameLst>
                                          <p:attrName>ppt_y</p:attrName>
                                        </p:attrNameLst>
                                      </p:cBhvr>
                                      <p:tavLst>
                                        <p:tav tm="0">
                                          <p:val>
                                            <p:strVal val="#ppt_y+1"/>
                                          </p:val>
                                        </p:tav>
                                        <p:tav tm="100000">
                                          <p:val>
                                            <p:strVal val="#ppt_y-.03"/>
                                          </p:val>
                                        </p:tav>
                                      </p:tavLst>
                                    </p:anim>
                                    <p:anim calcmode="lin" valueType="num">
                                      <p:cBhvr>
                                        <p:cTn id="63"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par>
                                <p:cTn id="64" presetID="37" presetClass="entr" presetSubtype="0" fill="hold" nodeType="with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fade">
                                      <p:cBhvr>
                                        <p:cTn id="66" dur="1000"/>
                                        <p:tgtEl>
                                          <p:spTgt spid="29"/>
                                        </p:tgtEl>
                                      </p:cBhvr>
                                    </p:animEffect>
                                    <p:anim calcmode="lin" valueType="num">
                                      <p:cBhvr>
                                        <p:cTn id="67" dur="1000" fill="hold"/>
                                        <p:tgtEl>
                                          <p:spTgt spid="29"/>
                                        </p:tgtEl>
                                        <p:attrNameLst>
                                          <p:attrName>ppt_x</p:attrName>
                                        </p:attrNameLst>
                                      </p:cBhvr>
                                      <p:tavLst>
                                        <p:tav tm="0">
                                          <p:val>
                                            <p:strVal val="#ppt_x"/>
                                          </p:val>
                                        </p:tav>
                                        <p:tav tm="100000">
                                          <p:val>
                                            <p:strVal val="#ppt_x"/>
                                          </p:val>
                                        </p:tav>
                                      </p:tavLst>
                                    </p:anim>
                                    <p:anim calcmode="lin" valueType="num">
                                      <p:cBhvr>
                                        <p:cTn id="68" dur="900" decel="100000" fill="hold"/>
                                        <p:tgtEl>
                                          <p:spTgt spid="29"/>
                                        </p:tgtEl>
                                        <p:attrNameLst>
                                          <p:attrName>ppt_y</p:attrName>
                                        </p:attrNameLst>
                                      </p:cBhvr>
                                      <p:tavLst>
                                        <p:tav tm="0">
                                          <p:val>
                                            <p:strVal val="#ppt_y+1"/>
                                          </p:val>
                                        </p:tav>
                                        <p:tav tm="100000">
                                          <p:val>
                                            <p:strVal val="#ppt_y-.03"/>
                                          </p:val>
                                        </p:tav>
                                      </p:tavLst>
                                    </p:anim>
                                    <p:anim calcmode="lin" valueType="num">
                                      <p:cBhvr>
                                        <p:cTn id="69" dur="100" accel="100000" fill="hold">
                                          <p:stCondLst>
                                            <p:cond delay="900"/>
                                          </p:stCondLst>
                                        </p:cTn>
                                        <p:tgtEl>
                                          <p:spTgt spid="29"/>
                                        </p:tgtEl>
                                        <p:attrNameLst>
                                          <p:attrName>ppt_y</p:attrName>
                                        </p:attrNameLst>
                                      </p:cBhvr>
                                      <p:tavLst>
                                        <p:tav tm="0">
                                          <p:val>
                                            <p:strVal val="#ppt_y-.03"/>
                                          </p:val>
                                        </p:tav>
                                        <p:tav tm="100000">
                                          <p:val>
                                            <p:strVal val="#ppt_y"/>
                                          </p:val>
                                        </p:tav>
                                      </p:tavLst>
                                    </p:anim>
                                  </p:childTnLst>
                                </p:cTn>
                              </p:par>
                              <p:par>
                                <p:cTn id="70" presetID="37" presetClass="entr" presetSubtype="0" fill="hold" grpId="0" nodeType="with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fade">
                                      <p:cBhvr>
                                        <p:cTn id="72" dur="1000"/>
                                        <p:tgtEl>
                                          <p:spTgt spid="32"/>
                                        </p:tgtEl>
                                      </p:cBhvr>
                                    </p:animEffect>
                                    <p:anim calcmode="lin" valueType="num">
                                      <p:cBhvr>
                                        <p:cTn id="73" dur="1000" fill="hold"/>
                                        <p:tgtEl>
                                          <p:spTgt spid="32"/>
                                        </p:tgtEl>
                                        <p:attrNameLst>
                                          <p:attrName>ppt_x</p:attrName>
                                        </p:attrNameLst>
                                      </p:cBhvr>
                                      <p:tavLst>
                                        <p:tav tm="0">
                                          <p:val>
                                            <p:strVal val="#ppt_x"/>
                                          </p:val>
                                        </p:tav>
                                        <p:tav tm="100000">
                                          <p:val>
                                            <p:strVal val="#ppt_x"/>
                                          </p:val>
                                        </p:tav>
                                      </p:tavLst>
                                    </p:anim>
                                    <p:anim calcmode="lin" valueType="num">
                                      <p:cBhvr>
                                        <p:cTn id="74" dur="900" decel="100000" fill="hold"/>
                                        <p:tgtEl>
                                          <p:spTgt spid="32"/>
                                        </p:tgtEl>
                                        <p:attrNameLst>
                                          <p:attrName>ppt_y</p:attrName>
                                        </p:attrNameLst>
                                      </p:cBhvr>
                                      <p:tavLst>
                                        <p:tav tm="0">
                                          <p:val>
                                            <p:strVal val="#ppt_y+1"/>
                                          </p:val>
                                        </p:tav>
                                        <p:tav tm="100000">
                                          <p:val>
                                            <p:strVal val="#ppt_y-.03"/>
                                          </p:val>
                                        </p:tav>
                                      </p:tavLst>
                                    </p:anim>
                                    <p:anim calcmode="lin" valueType="num">
                                      <p:cBhvr>
                                        <p:cTn id="75"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par>
                                <p:cTn id="76" presetID="37" presetClass="entr" presetSubtype="0" fill="hold" grpId="0" nodeType="with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fade">
                                      <p:cBhvr>
                                        <p:cTn id="78" dur="1000"/>
                                        <p:tgtEl>
                                          <p:spTgt spid="33"/>
                                        </p:tgtEl>
                                      </p:cBhvr>
                                    </p:animEffect>
                                    <p:anim calcmode="lin" valueType="num">
                                      <p:cBhvr>
                                        <p:cTn id="79" dur="1000" fill="hold"/>
                                        <p:tgtEl>
                                          <p:spTgt spid="33"/>
                                        </p:tgtEl>
                                        <p:attrNameLst>
                                          <p:attrName>ppt_x</p:attrName>
                                        </p:attrNameLst>
                                      </p:cBhvr>
                                      <p:tavLst>
                                        <p:tav tm="0">
                                          <p:val>
                                            <p:strVal val="#ppt_x"/>
                                          </p:val>
                                        </p:tav>
                                        <p:tav tm="100000">
                                          <p:val>
                                            <p:strVal val="#ppt_x"/>
                                          </p:val>
                                        </p:tav>
                                      </p:tavLst>
                                    </p:anim>
                                    <p:anim calcmode="lin" valueType="num">
                                      <p:cBhvr>
                                        <p:cTn id="80" dur="900" decel="100000" fill="hold"/>
                                        <p:tgtEl>
                                          <p:spTgt spid="33"/>
                                        </p:tgtEl>
                                        <p:attrNameLst>
                                          <p:attrName>ppt_y</p:attrName>
                                        </p:attrNameLst>
                                      </p:cBhvr>
                                      <p:tavLst>
                                        <p:tav tm="0">
                                          <p:val>
                                            <p:strVal val="#ppt_y+1"/>
                                          </p:val>
                                        </p:tav>
                                        <p:tav tm="100000">
                                          <p:val>
                                            <p:strVal val="#ppt_y-.03"/>
                                          </p:val>
                                        </p:tav>
                                      </p:tavLst>
                                    </p:anim>
                                    <p:anim calcmode="lin" valueType="num">
                                      <p:cBhvr>
                                        <p:cTn id="81" dur="100" accel="100000" fill="hold">
                                          <p:stCondLst>
                                            <p:cond delay="900"/>
                                          </p:stCondLst>
                                        </p:cTn>
                                        <p:tgtEl>
                                          <p:spTgt spid="33"/>
                                        </p:tgtEl>
                                        <p:attrNameLst>
                                          <p:attrName>ppt_y</p:attrName>
                                        </p:attrNameLst>
                                      </p:cBhvr>
                                      <p:tavLst>
                                        <p:tav tm="0">
                                          <p:val>
                                            <p:strVal val="#ppt_y-.03"/>
                                          </p:val>
                                        </p:tav>
                                        <p:tav tm="100000">
                                          <p:val>
                                            <p:strVal val="#ppt_y"/>
                                          </p:val>
                                        </p:tav>
                                      </p:tavLst>
                                    </p:anim>
                                  </p:childTnLst>
                                </p:cTn>
                              </p:par>
                            </p:childTnLst>
                          </p:cTn>
                        </p:par>
                        <p:par>
                          <p:cTn id="82" fill="hold">
                            <p:stCondLst>
                              <p:cond delay="1000"/>
                            </p:stCondLst>
                            <p:childTnLst>
                              <p:par>
                                <p:cTn id="83" presetID="15" presetClass="entr" presetSubtype="0" fill="hold" grpId="0" nodeType="afterEffect">
                                  <p:stCondLst>
                                    <p:cond delay="0"/>
                                  </p:stCondLst>
                                  <p:childTnLst>
                                    <p:set>
                                      <p:cBhvr>
                                        <p:cTn id="84" dur="1" fill="hold">
                                          <p:stCondLst>
                                            <p:cond delay="0"/>
                                          </p:stCondLst>
                                        </p:cTn>
                                        <p:tgtEl>
                                          <p:spTgt spid="34"/>
                                        </p:tgtEl>
                                        <p:attrNameLst>
                                          <p:attrName>style.visibility</p:attrName>
                                        </p:attrNameLst>
                                      </p:cBhvr>
                                      <p:to>
                                        <p:strVal val="visible"/>
                                      </p:to>
                                    </p:set>
                                    <p:anim calcmode="lin" valueType="num">
                                      <p:cBhvr>
                                        <p:cTn id="85" dur="1000" fill="hold"/>
                                        <p:tgtEl>
                                          <p:spTgt spid="34"/>
                                        </p:tgtEl>
                                        <p:attrNameLst>
                                          <p:attrName>ppt_w</p:attrName>
                                        </p:attrNameLst>
                                      </p:cBhvr>
                                      <p:tavLst>
                                        <p:tav tm="0">
                                          <p:val>
                                            <p:fltVal val="0"/>
                                          </p:val>
                                        </p:tav>
                                        <p:tav tm="100000">
                                          <p:val>
                                            <p:strVal val="#ppt_w"/>
                                          </p:val>
                                        </p:tav>
                                      </p:tavLst>
                                    </p:anim>
                                    <p:anim calcmode="lin" valueType="num">
                                      <p:cBhvr>
                                        <p:cTn id="86" dur="1000" fill="hold"/>
                                        <p:tgtEl>
                                          <p:spTgt spid="34"/>
                                        </p:tgtEl>
                                        <p:attrNameLst>
                                          <p:attrName>ppt_h</p:attrName>
                                        </p:attrNameLst>
                                      </p:cBhvr>
                                      <p:tavLst>
                                        <p:tav tm="0">
                                          <p:val>
                                            <p:fltVal val="0"/>
                                          </p:val>
                                        </p:tav>
                                        <p:tav tm="100000">
                                          <p:val>
                                            <p:strVal val="#ppt_h"/>
                                          </p:val>
                                        </p:tav>
                                      </p:tavLst>
                                    </p:anim>
                                    <p:anim calcmode="lin" valueType="num">
                                      <p:cBhvr>
                                        <p:cTn id="87" dur="1000" fill="hold"/>
                                        <p:tgtEl>
                                          <p:spTgt spid="34"/>
                                        </p:tgtEl>
                                        <p:attrNameLst>
                                          <p:attrName>ppt_x</p:attrName>
                                        </p:attrNameLst>
                                      </p:cBhvr>
                                      <p:tavLst>
                                        <p:tav tm="0" fmla="#ppt_x+(cos(-2*pi*(1-$))*-#ppt_x-sin(-2*pi*(1-$))*(1-#ppt_y))*(1-$)">
                                          <p:val>
                                            <p:fltVal val="0"/>
                                          </p:val>
                                        </p:tav>
                                        <p:tav tm="100000">
                                          <p:val>
                                            <p:fltVal val="1"/>
                                          </p:val>
                                        </p:tav>
                                      </p:tavLst>
                                    </p:anim>
                                    <p:anim calcmode="lin" valueType="num">
                                      <p:cBhvr>
                                        <p:cTn id="88" dur="1000" fill="hold"/>
                                        <p:tgtEl>
                                          <p:spTgt spid="34"/>
                                        </p:tgtEl>
                                        <p:attrNameLst>
                                          <p:attrName>ppt_y</p:attrName>
                                        </p:attrNameLst>
                                      </p:cBhvr>
                                      <p:tavLst>
                                        <p:tav tm="0" fmla="#ppt_y+(sin(-2*pi*(1-$))*-#ppt_x+cos(-2*pi*(1-$))*(1-#ppt_y))*(1-$)">
                                          <p:val>
                                            <p:fltVal val="0"/>
                                          </p:val>
                                        </p:tav>
                                        <p:tav tm="100000">
                                          <p:val>
                                            <p:fltVal val="1"/>
                                          </p:val>
                                        </p:tav>
                                      </p:tavLst>
                                    </p:anim>
                                  </p:childTnLst>
                                </p:cTn>
                              </p:par>
                              <p:par>
                                <p:cTn id="89" presetID="15" presetClass="entr" presetSubtype="0" fill="hold" grpId="0" nodeType="withEffect">
                                  <p:stCondLst>
                                    <p:cond delay="0"/>
                                  </p:stCondLst>
                                  <p:childTnLst>
                                    <p:set>
                                      <p:cBhvr>
                                        <p:cTn id="90" dur="1" fill="hold">
                                          <p:stCondLst>
                                            <p:cond delay="0"/>
                                          </p:stCondLst>
                                        </p:cTn>
                                        <p:tgtEl>
                                          <p:spTgt spid="36"/>
                                        </p:tgtEl>
                                        <p:attrNameLst>
                                          <p:attrName>style.visibility</p:attrName>
                                        </p:attrNameLst>
                                      </p:cBhvr>
                                      <p:to>
                                        <p:strVal val="visible"/>
                                      </p:to>
                                    </p:set>
                                    <p:anim calcmode="lin" valueType="num">
                                      <p:cBhvr>
                                        <p:cTn id="91" dur="1000" fill="hold"/>
                                        <p:tgtEl>
                                          <p:spTgt spid="36"/>
                                        </p:tgtEl>
                                        <p:attrNameLst>
                                          <p:attrName>ppt_w</p:attrName>
                                        </p:attrNameLst>
                                      </p:cBhvr>
                                      <p:tavLst>
                                        <p:tav tm="0">
                                          <p:val>
                                            <p:fltVal val="0"/>
                                          </p:val>
                                        </p:tav>
                                        <p:tav tm="100000">
                                          <p:val>
                                            <p:strVal val="#ppt_w"/>
                                          </p:val>
                                        </p:tav>
                                      </p:tavLst>
                                    </p:anim>
                                    <p:anim calcmode="lin" valueType="num">
                                      <p:cBhvr>
                                        <p:cTn id="92" dur="1000" fill="hold"/>
                                        <p:tgtEl>
                                          <p:spTgt spid="36"/>
                                        </p:tgtEl>
                                        <p:attrNameLst>
                                          <p:attrName>ppt_h</p:attrName>
                                        </p:attrNameLst>
                                      </p:cBhvr>
                                      <p:tavLst>
                                        <p:tav tm="0">
                                          <p:val>
                                            <p:fltVal val="0"/>
                                          </p:val>
                                        </p:tav>
                                        <p:tav tm="100000">
                                          <p:val>
                                            <p:strVal val="#ppt_h"/>
                                          </p:val>
                                        </p:tav>
                                      </p:tavLst>
                                    </p:anim>
                                    <p:anim calcmode="lin" valueType="num">
                                      <p:cBhvr>
                                        <p:cTn id="93" dur="1000" fill="hold"/>
                                        <p:tgtEl>
                                          <p:spTgt spid="36"/>
                                        </p:tgtEl>
                                        <p:attrNameLst>
                                          <p:attrName>ppt_x</p:attrName>
                                        </p:attrNameLst>
                                      </p:cBhvr>
                                      <p:tavLst>
                                        <p:tav tm="0" fmla="#ppt_x+(cos(-2*pi*(1-$))*-#ppt_x-sin(-2*pi*(1-$))*(1-#ppt_y))*(1-$)">
                                          <p:val>
                                            <p:fltVal val="0"/>
                                          </p:val>
                                        </p:tav>
                                        <p:tav tm="100000">
                                          <p:val>
                                            <p:fltVal val="1"/>
                                          </p:val>
                                        </p:tav>
                                      </p:tavLst>
                                    </p:anim>
                                    <p:anim calcmode="lin" valueType="num">
                                      <p:cBhvr>
                                        <p:cTn id="94" dur="1000" fill="hold"/>
                                        <p:tgtEl>
                                          <p:spTgt spid="36"/>
                                        </p:tgtEl>
                                        <p:attrNameLst>
                                          <p:attrName>ppt_y</p:attrName>
                                        </p:attrNameLst>
                                      </p:cBhvr>
                                      <p:tavLst>
                                        <p:tav tm="0" fmla="#ppt_y+(sin(-2*pi*(1-$))*-#ppt_x+cos(-2*pi*(1-$))*(1-#ppt_y))*(1-$)">
                                          <p:val>
                                            <p:fltVal val="0"/>
                                          </p:val>
                                        </p:tav>
                                        <p:tav tm="100000">
                                          <p:val>
                                            <p:fltVal val="1"/>
                                          </p:val>
                                        </p:tav>
                                      </p:tavLst>
                                    </p:anim>
                                  </p:childTnLst>
                                </p:cTn>
                              </p:par>
                            </p:childTnLst>
                          </p:cTn>
                        </p:par>
                        <p:par>
                          <p:cTn id="95" fill="hold">
                            <p:stCondLst>
                              <p:cond delay="2000"/>
                            </p:stCondLst>
                            <p:childTnLst>
                              <p:par>
                                <p:cTn id="96" presetID="15" presetClass="entr" presetSubtype="0" fill="hold" grpId="0" nodeType="afterEffect">
                                  <p:stCondLst>
                                    <p:cond delay="0"/>
                                  </p:stCondLst>
                                  <p:childTnLst>
                                    <p:set>
                                      <p:cBhvr>
                                        <p:cTn id="97" dur="1" fill="hold">
                                          <p:stCondLst>
                                            <p:cond delay="0"/>
                                          </p:stCondLst>
                                        </p:cTn>
                                        <p:tgtEl>
                                          <p:spTgt spid="35"/>
                                        </p:tgtEl>
                                        <p:attrNameLst>
                                          <p:attrName>style.visibility</p:attrName>
                                        </p:attrNameLst>
                                      </p:cBhvr>
                                      <p:to>
                                        <p:strVal val="visible"/>
                                      </p:to>
                                    </p:set>
                                    <p:anim calcmode="lin" valueType="num">
                                      <p:cBhvr>
                                        <p:cTn id="98" dur="1000" fill="hold"/>
                                        <p:tgtEl>
                                          <p:spTgt spid="35"/>
                                        </p:tgtEl>
                                        <p:attrNameLst>
                                          <p:attrName>ppt_w</p:attrName>
                                        </p:attrNameLst>
                                      </p:cBhvr>
                                      <p:tavLst>
                                        <p:tav tm="0">
                                          <p:val>
                                            <p:fltVal val="0"/>
                                          </p:val>
                                        </p:tav>
                                        <p:tav tm="100000">
                                          <p:val>
                                            <p:strVal val="#ppt_w"/>
                                          </p:val>
                                        </p:tav>
                                      </p:tavLst>
                                    </p:anim>
                                    <p:anim calcmode="lin" valueType="num">
                                      <p:cBhvr>
                                        <p:cTn id="99" dur="1000" fill="hold"/>
                                        <p:tgtEl>
                                          <p:spTgt spid="35"/>
                                        </p:tgtEl>
                                        <p:attrNameLst>
                                          <p:attrName>ppt_h</p:attrName>
                                        </p:attrNameLst>
                                      </p:cBhvr>
                                      <p:tavLst>
                                        <p:tav tm="0">
                                          <p:val>
                                            <p:fltVal val="0"/>
                                          </p:val>
                                        </p:tav>
                                        <p:tav tm="100000">
                                          <p:val>
                                            <p:strVal val="#ppt_h"/>
                                          </p:val>
                                        </p:tav>
                                      </p:tavLst>
                                    </p:anim>
                                    <p:anim calcmode="lin" valueType="num">
                                      <p:cBhvr>
                                        <p:cTn id="100" dur="1000" fill="hold"/>
                                        <p:tgtEl>
                                          <p:spTgt spid="35"/>
                                        </p:tgtEl>
                                        <p:attrNameLst>
                                          <p:attrName>ppt_x</p:attrName>
                                        </p:attrNameLst>
                                      </p:cBhvr>
                                      <p:tavLst>
                                        <p:tav tm="0" fmla="#ppt_x+(cos(-2*pi*(1-$))*-#ppt_x-sin(-2*pi*(1-$))*(1-#ppt_y))*(1-$)">
                                          <p:val>
                                            <p:fltVal val="0"/>
                                          </p:val>
                                        </p:tav>
                                        <p:tav tm="100000">
                                          <p:val>
                                            <p:fltVal val="1"/>
                                          </p:val>
                                        </p:tav>
                                      </p:tavLst>
                                    </p:anim>
                                    <p:anim calcmode="lin" valueType="num">
                                      <p:cBhvr>
                                        <p:cTn id="101" dur="1000" fill="hold"/>
                                        <p:tgtEl>
                                          <p:spTgt spid="35"/>
                                        </p:tgtEl>
                                        <p:attrNameLst>
                                          <p:attrName>ppt_y</p:attrName>
                                        </p:attrNameLst>
                                      </p:cBhvr>
                                      <p:tavLst>
                                        <p:tav tm="0" fmla="#ppt_y+(sin(-2*pi*(1-$))*-#ppt_x+cos(-2*pi*(1-$))*(1-#ppt_y))*(1-$)">
                                          <p:val>
                                            <p:fltVal val="0"/>
                                          </p:val>
                                        </p:tav>
                                        <p:tav tm="100000">
                                          <p:val>
                                            <p:fltVal val="1"/>
                                          </p:val>
                                        </p:tav>
                                      </p:tavLst>
                                    </p:anim>
                                  </p:childTnLst>
                                </p:cTn>
                              </p:par>
                              <p:par>
                                <p:cTn id="102" presetID="15" presetClass="entr" presetSubtype="0" fill="hold" grpId="0" nodeType="withEffect">
                                  <p:stCondLst>
                                    <p:cond delay="0"/>
                                  </p:stCondLst>
                                  <p:childTnLst>
                                    <p:set>
                                      <p:cBhvr>
                                        <p:cTn id="103" dur="1" fill="hold">
                                          <p:stCondLst>
                                            <p:cond delay="0"/>
                                          </p:stCondLst>
                                        </p:cTn>
                                        <p:tgtEl>
                                          <p:spTgt spid="37"/>
                                        </p:tgtEl>
                                        <p:attrNameLst>
                                          <p:attrName>style.visibility</p:attrName>
                                        </p:attrNameLst>
                                      </p:cBhvr>
                                      <p:to>
                                        <p:strVal val="visible"/>
                                      </p:to>
                                    </p:set>
                                    <p:anim calcmode="lin" valueType="num">
                                      <p:cBhvr>
                                        <p:cTn id="104" dur="1000" fill="hold"/>
                                        <p:tgtEl>
                                          <p:spTgt spid="37"/>
                                        </p:tgtEl>
                                        <p:attrNameLst>
                                          <p:attrName>ppt_w</p:attrName>
                                        </p:attrNameLst>
                                      </p:cBhvr>
                                      <p:tavLst>
                                        <p:tav tm="0">
                                          <p:val>
                                            <p:fltVal val="0"/>
                                          </p:val>
                                        </p:tav>
                                        <p:tav tm="100000">
                                          <p:val>
                                            <p:strVal val="#ppt_w"/>
                                          </p:val>
                                        </p:tav>
                                      </p:tavLst>
                                    </p:anim>
                                    <p:anim calcmode="lin" valueType="num">
                                      <p:cBhvr>
                                        <p:cTn id="105" dur="1000" fill="hold"/>
                                        <p:tgtEl>
                                          <p:spTgt spid="37"/>
                                        </p:tgtEl>
                                        <p:attrNameLst>
                                          <p:attrName>ppt_h</p:attrName>
                                        </p:attrNameLst>
                                      </p:cBhvr>
                                      <p:tavLst>
                                        <p:tav tm="0">
                                          <p:val>
                                            <p:fltVal val="0"/>
                                          </p:val>
                                        </p:tav>
                                        <p:tav tm="100000">
                                          <p:val>
                                            <p:strVal val="#ppt_h"/>
                                          </p:val>
                                        </p:tav>
                                      </p:tavLst>
                                    </p:anim>
                                    <p:anim calcmode="lin" valueType="num">
                                      <p:cBhvr>
                                        <p:cTn id="106" dur="1000" fill="hold"/>
                                        <p:tgtEl>
                                          <p:spTgt spid="37"/>
                                        </p:tgtEl>
                                        <p:attrNameLst>
                                          <p:attrName>ppt_x</p:attrName>
                                        </p:attrNameLst>
                                      </p:cBhvr>
                                      <p:tavLst>
                                        <p:tav tm="0" fmla="#ppt_x+(cos(-2*pi*(1-$))*-#ppt_x-sin(-2*pi*(1-$))*(1-#ppt_y))*(1-$)">
                                          <p:val>
                                            <p:fltVal val="0"/>
                                          </p:val>
                                        </p:tav>
                                        <p:tav tm="100000">
                                          <p:val>
                                            <p:fltVal val="1"/>
                                          </p:val>
                                        </p:tav>
                                      </p:tavLst>
                                    </p:anim>
                                    <p:anim calcmode="lin" valueType="num">
                                      <p:cBhvr>
                                        <p:cTn id="107" dur="1000" fill="hold"/>
                                        <p:tgtEl>
                                          <p:spTgt spid="3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08" fill="hold">
                      <p:stCondLst>
                        <p:cond delay="indefinite"/>
                      </p:stCondLst>
                      <p:childTnLst>
                        <p:par>
                          <p:cTn id="109" fill="hold">
                            <p:stCondLst>
                              <p:cond delay="0"/>
                            </p:stCondLst>
                            <p:childTnLst>
                              <p:par>
                                <p:cTn id="110" presetID="2" presetClass="entr" presetSubtype="4" fill="hold" grpId="0" nodeType="clickEffect">
                                  <p:stCondLst>
                                    <p:cond delay="0"/>
                                  </p:stCondLst>
                                  <p:childTnLst>
                                    <p:set>
                                      <p:cBhvr>
                                        <p:cTn id="111" dur="1" fill="hold">
                                          <p:stCondLst>
                                            <p:cond delay="0"/>
                                          </p:stCondLst>
                                        </p:cTn>
                                        <p:tgtEl>
                                          <p:spTgt spid="42"/>
                                        </p:tgtEl>
                                        <p:attrNameLst>
                                          <p:attrName>style.visibility</p:attrName>
                                        </p:attrNameLst>
                                      </p:cBhvr>
                                      <p:to>
                                        <p:strVal val="visible"/>
                                      </p:to>
                                    </p:set>
                                    <p:anim calcmode="lin" valueType="num">
                                      <p:cBhvr additive="base">
                                        <p:cTn id="112" dur="500" fill="hold"/>
                                        <p:tgtEl>
                                          <p:spTgt spid="42"/>
                                        </p:tgtEl>
                                        <p:attrNameLst>
                                          <p:attrName>ppt_x</p:attrName>
                                        </p:attrNameLst>
                                      </p:cBhvr>
                                      <p:tavLst>
                                        <p:tav tm="0">
                                          <p:val>
                                            <p:strVal val="#ppt_x"/>
                                          </p:val>
                                        </p:tav>
                                        <p:tav tm="100000">
                                          <p:val>
                                            <p:strVal val="#ppt_x"/>
                                          </p:val>
                                        </p:tav>
                                      </p:tavLst>
                                    </p:anim>
                                    <p:anim calcmode="lin" valueType="num">
                                      <p:cBhvr additive="base">
                                        <p:cTn id="113"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37" presetClass="entr" presetSubtype="0" fill="hold" grpId="0" nodeType="clickEffect">
                                  <p:stCondLst>
                                    <p:cond delay="0"/>
                                  </p:stCondLst>
                                  <p:childTnLst>
                                    <p:set>
                                      <p:cBhvr>
                                        <p:cTn id="117" dur="1" fill="hold">
                                          <p:stCondLst>
                                            <p:cond delay="0"/>
                                          </p:stCondLst>
                                        </p:cTn>
                                        <p:tgtEl>
                                          <p:spTgt spid="43"/>
                                        </p:tgtEl>
                                        <p:attrNameLst>
                                          <p:attrName>style.visibility</p:attrName>
                                        </p:attrNameLst>
                                      </p:cBhvr>
                                      <p:to>
                                        <p:strVal val="visible"/>
                                      </p:to>
                                    </p:set>
                                    <p:animEffect transition="in" filter="fade">
                                      <p:cBhvr>
                                        <p:cTn id="118" dur="1000"/>
                                        <p:tgtEl>
                                          <p:spTgt spid="43"/>
                                        </p:tgtEl>
                                      </p:cBhvr>
                                    </p:animEffect>
                                    <p:anim calcmode="lin" valueType="num">
                                      <p:cBhvr>
                                        <p:cTn id="119" dur="1000" fill="hold"/>
                                        <p:tgtEl>
                                          <p:spTgt spid="43"/>
                                        </p:tgtEl>
                                        <p:attrNameLst>
                                          <p:attrName>ppt_x</p:attrName>
                                        </p:attrNameLst>
                                      </p:cBhvr>
                                      <p:tavLst>
                                        <p:tav tm="0">
                                          <p:val>
                                            <p:strVal val="#ppt_x"/>
                                          </p:val>
                                        </p:tav>
                                        <p:tav tm="100000">
                                          <p:val>
                                            <p:strVal val="#ppt_x"/>
                                          </p:val>
                                        </p:tav>
                                      </p:tavLst>
                                    </p:anim>
                                    <p:anim calcmode="lin" valueType="num">
                                      <p:cBhvr>
                                        <p:cTn id="120" dur="900" decel="100000" fill="hold"/>
                                        <p:tgtEl>
                                          <p:spTgt spid="43"/>
                                        </p:tgtEl>
                                        <p:attrNameLst>
                                          <p:attrName>ppt_y</p:attrName>
                                        </p:attrNameLst>
                                      </p:cBhvr>
                                      <p:tavLst>
                                        <p:tav tm="0">
                                          <p:val>
                                            <p:strVal val="#ppt_y+1"/>
                                          </p:val>
                                        </p:tav>
                                        <p:tav tm="100000">
                                          <p:val>
                                            <p:strVal val="#ppt_y-.03"/>
                                          </p:val>
                                        </p:tav>
                                      </p:tavLst>
                                    </p:anim>
                                    <p:anim calcmode="lin" valueType="num">
                                      <p:cBhvr>
                                        <p:cTn id="121" dur="100" accel="100000" fill="hold">
                                          <p:stCondLst>
                                            <p:cond delay="900"/>
                                          </p:stCondLst>
                                        </p:cTn>
                                        <p:tgtEl>
                                          <p:spTgt spid="43"/>
                                        </p:tgtEl>
                                        <p:attrNameLst>
                                          <p:attrName>ppt_y</p:attrName>
                                        </p:attrNameLst>
                                      </p:cBhvr>
                                      <p:tavLst>
                                        <p:tav tm="0">
                                          <p:val>
                                            <p:strVal val="#ppt_y-.03"/>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2" presetClass="entr" presetSubtype="4" fill="hold" nodeType="clickEffect">
                                  <p:stCondLst>
                                    <p:cond delay="0"/>
                                  </p:stCondLst>
                                  <p:childTnLst>
                                    <p:set>
                                      <p:cBhvr>
                                        <p:cTn id="125" dur="1" fill="hold">
                                          <p:stCondLst>
                                            <p:cond delay="0"/>
                                          </p:stCondLst>
                                        </p:cTn>
                                        <p:tgtEl>
                                          <p:spTgt spid="39"/>
                                        </p:tgtEl>
                                        <p:attrNameLst>
                                          <p:attrName>style.visibility</p:attrName>
                                        </p:attrNameLst>
                                      </p:cBhvr>
                                      <p:to>
                                        <p:strVal val="visible"/>
                                      </p:to>
                                    </p:set>
                                    <p:anim calcmode="lin" valueType="num">
                                      <p:cBhvr additive="base">
                                        <p:cTn id="126" dur="500" fill="hold"/>
                                        <p:tgtEl>
                                          <p:spTgt spid="39"/>
                                        </p:tgtEl>
                                        <p:attrNameLst>
                                          <p:attrName>ppt_x</p:attrName>
                                        </p:attrNameLst>
                                      </p:cBhvr>
                                      <p:tavLst>
                                        <p:tav tm="0">
                                          <p:val>
                                            <p:strVal val="#ppt_x"/>
                                          </p:val>
                                        </p:tav>
                                        <p:tav tm="100000">
                                          <p:val>
                                            <p:strVal val="#ppt_x"/>
                                          </p:val>
                                        </p:tav>
                                      </p:tavLst>
                                    </p:anim>
                                    <p:anim calcmode="lin" valueType="num">
                                      <p:cBhvr additive="base">
                                        <p:cTn id="127"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8" grpId="0"/>
      <p:bldP spid="28" grpId="0"/>
      <p:bldP spid="32" grpId="0"/>
      <p:bldP spid="33" grpId="0"/>
      <p:bldP spid="34" grpId="0" animBg="1"/>
      <p:bldP spid="35" grpId="0" animBg="1"/>
      <p:bldP spid="36" grpId="0" animBg="1"/>
      <p:bldP spid="37" grpId="0" animBg="1"/>
      <p:bldP spid="42" grpId="0" animBg="1"/>
      <p:bldP spid="4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Universal Gates </a:t>
            </a:r>
            <a:r>
              <a:rPr lang="en-US" altLang="zh-CN" dirty="0" smtClean="0"/>
              <a:t/>
            </a:r>
            <a:br>
              <a:rPr lang="en-US" altLang="zh-CN" dirty="0" smtClean="0"/>
            </a:br>
            <a:r>
              <a:rPr lang="zh-CN" altLang="en-US" sz="2800" dirty="0" smtClean="0"/>
              <a:t>通用</a:t>
            </a:r>
            <a:r>
              <a:rPr lang="zh-CN" altLang="en-US" sz="2800" dirty="0"/>
              <a:t>逻辑</a:t>
            </a:r>
            <a:r>
              <a:rPr lang="zh-CN" altLang="en-US" sz="2800" dirty="0" smtClean="0"/>
              <a:t>门</a:t>
            </a:r>
            <a:endParaRPr lang="zh-CN" altLang="en-US" sz="2800" dirty="0"/>
          </a:p>
        </p:txBody>
      </p:sp>
      <p:sp>
        <p:nvSpPr>
          <p:cNvPr id="6" name="内容占位符 5"/>
          <p:cNvSpPr>
            <a:spLocks noGrp="1"/>
          </p:cNvSpPr>
          <p:nvPr>
            <p:ph idx="1"/>
          </p:nvPr>
        </p:nvSpPr>
        <p:spPr/>
        <p:txBody>
          <a:bodyPr/>
          <a:lstStyle/>
          <a:p>
            <a:r>
              <a:rPr lang="en-US" altLang="zh-CN" dirty="0"/>
              <a:t>NAND/NOR gates are sometimes called universal gates because  they can be used to produce the other basic Boolean functions</a:t>
            </a:r>
            <a:endParaRPr lang="zh-CN" altLang="en-US" dirty="0"/>
          </a:p>
        </p:txBody>
      </p:sp>
      <p:sp>
        <p:nvSpPr>
          <p:cNvPr id="3" name="日期占位符 2"/>
          <p:cNvSpPr>
            <a:spLocks noGrp="1"/>
          </p:cNvSpPr>
          <p:nvPr>
            <p:ph type="dt" sz="half" idx="10"/>
          </p:nvPr>
        </p:nvSpPr>
        <p:spPr/>
        <p:txBody>
          <a:bodyPr/>
          <a:lstStyle/>
          <a:p>
            <a:fld id="{CCD219A8-A8C5-4DB2-9CDE-46DB047CC4D6}" type="datetime1">
              <a:rPr lang="en-US" altLang="zh-CN" smtClean="0"/>
              <a:t>10/26/2021</a:t>
            </a:fld>
            <a:endParaRPr lang="en-US" dirty="0"/>
          </a:p>
        </p:txBody>
      </p:sp>
      <p:sp>
        <p:nvSpPr>
          <p:cNvPr id="4" name="页脚占位符 3"/>
          <p:cNvSpPr>
            <a:spLocks noGrp="1"/>
          </p:cNvSpPr>
          <p:nvPr>
            <p:ph type="ftr" sz="quarter" idx="11"/>
          </p:nvPr>
        </p:nvSpPr>
        <p:spPr>
          <a:xfrm>
            <a:off x="1108754" y="5880553"/>
            <a:ext cx="6239309" cy="365125"/>
          </a:xfrm>
        </p:spPr>
        <p:txBody>
          <a:bodyPr/>
          <a:lstStyle/>
          <a:p>
            <a:r>
              <a:rPr lang="zh-CN" altLang="en-US" smtClean="0"/>
              <a:t>计算机学院</a:t>
            </a:r>
            <a:endParaRPr lang="en-US" dirty="0"/>
          </a:p>
        </p:txBody>
      </p:sp>
      <p:sp>
        <p:nvSpPr>
          <p:cNvPr id="5" name="灯片编号占位符 4"/>
          <p:cNvSpPr>
            <a:spLocks noGrp="1"/>
          </p:cNvSpPr>
          <p:nvPr>
            <p:ph type="sldNum" sz="quarter" idx="12"/>
          </p:nvPr>
        </p:nvSpPr>
        <p:spPr/>
        <p:txBody>
          <a:bodyPr/>
          <a:lstStyle/>
          <a:p>
            <a:fld id="{6D22F896-40B5-4ADD-8801-0D06FADFA095}" type="slidenum">
              <a:rPr lang="en-US" smtClean="0"/>
              <a:t>6</a:t>
            </a:fld>
            <a:endParaRPr lang="en-US" dirty="0"/>
          </a:p>
        </p:txBody>
      </p:sp>
      <p:sp>
        <p:nvSpPr>
          <p:cNvPr id="11" name="Text Box 63"/>
          <p:cNvSpPr txBox="1">
            <a:spLocks noChangeArrowheads="1"/>
          </p:cNvSpPr>
          <p:nvPr/>
        </p:nvSpPr>
        <p:spPr bwMode="auto">
          <a:xfrm>
            <a:off x="1828800" y="4561115"/>
            <a:ext cx="1219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600">
                <a:ea typeface="宋体" charset="-122"/>
              </a:rPr>
              <a:t>Inverter</a:t>
            </a:r>
          </a:p>
        </p:txBody>
      </p:sp>
      <p:grpSp>
        <p:nvGrpSpPr>
          <p:cNvPr id="12" name="Group 64"/>
          <p:cNvGrpSpPr>
            <a:grpSpLocks/>
          </p:cNvGrpSpPr>
          <p:nvPr/>
        </p:nvGrpSpPr>
        <p:grpSpPr bwMode="auto">
          <a:xfrm>
            <a:off x="2895600" y="4103915"/>
            <a:ext cx="304800" cy="336550"/>
            <a:chOff x="624" y="2640"/>
            <a:chExt cx="192" cy="212"/>
          </a:xfrm>
        </p:grpSpPr>
        <p:sp>
          <p:nvSpPr>
            <p:cNvPr id="13" name="Text Box 65"/>
            <p:cNvSpPr txBox="1">
              <a:spLocks noChangeArrowheads="1"/>
            </p:cNvSpPr>
            <p:nvPr/>
          </p:nvSpPr>
          <p:spPr bwMode="auto">
            <a:xfrm>
              <a:off x="624" y="2640"/>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600" i="1">
                  <a:solidFill>
                    <a:srgbClr val="FF0000"/>
                  </a:solidFill>
                  <a:latin typeface="Arial" charset="0"/>
                  <a:ea typeface="宋体" charset="-122"/>
                </a:rPr>
                <a:t>A</a:t>
              </a:r>
            </a:p>
          </p:txBody>
        </p:sp>
        <p:sp>
          <p:nvSpPr>
            <p:cNvPr id="14" name="Line 66"/>
            <p:cNvSpPr>
              <a:spLocks noChangeShapeType="1"/>
            </p:cNvSpPr>
            <p:nvPr/>
          </p:nvSpPr>
          <p:spPr bwMode="auto">
            <a:xfrm>
              <a:off x="684" y="2673"/>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5" name="Text Box 68"/>
          <p:cNvSpPr txBox="1">
            <a:spLocks noChangeArrowheads="1"/>
          </p:cNvSpPr>
          <p:nvPr/>
        </p:nvSpPr>
        <p:spPr bwMode="auto">
          <a:xfrm>
            <a:off x="1371600" y="4103915"/>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600" i="1">
                <a:solidFill>
                  <a:srgbClr val="FF0000"/>
                </a:solidFill>
                <a:latin typeface="Arial" charset="0"/>
                <a:ea typeface="宋体" charset="-122"/>
              </a:rPr>
              <a:t>A</a:t>
            </a:r>
          </a:p>
        </p:txBody>
      </p:sp>
      <p:graphicFrame>
        <p:nvGraphicFramePr>
          <p:cNvPr id="16" name="Object 72"/>
          <p:cNvGraphicFramePr>
            <a:graphicFrameLocks noChangeAspect="1"/>
          </p:cNvGraphicFramePr>
          <p:nvPr>
            <p:extLst>
              <p:ext uri="{D42A27DB-BD31-4B8C-83A1-F6EECF244321}">
                <p14:modId xmlns:p14="http://schemas.microsoft.com/office/powerpoint/2010/main" val="3276208803"/>
              </p:ext>
            </p:extLst>
          </p:nvPr>
        </p:nvGraphicFramePr>
        <p:xfrm>
          <a:off x="1676400" y="4027715"/>
          <a:ext cx="1219200" cy="555625"/>
        </p:xfrm>
        <a:graphic>
          <a:graphicData uri="http://schemas.openxmlformats.org/presentationml/2006/ole">
            <mc:AlternateContent xmlns:mc="http://schemas.openxmlformats.org/markup-compatibility/2006">
              <mc:Choice xmlns:v="urn:schemas-microsoft-com:vml" Requires="v">
                <p:oleObj spid="_x0000_s10284" name="CorelDRAW" r:id="rId3" imgW="760075" imgH="345603" progId="CorelDRAW.Graphic.13">
                  <p:embed/>
                </p:oleObj>
              </mc:Choice>
              <mc:Fallback>
                <p:oleObj name="CorelDRAW" r:id="rId3" imgW="760075" imgH="345603"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4027715"/>
                        <a:ext cx="1219200"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 name="Object 73"/>
          <p:cNvGraphicFramePr>
            <a:graphicFrameLocks noChangeAspect="1"/>
          </p:cNvGraphicFramePr>
          <p:nvPr>
            <p:extLst>
              <p:ext uri="{D42A27DB-BD31-4B8C-83A1-F6EECF244321}">
                <p14:modId xmlns:p14="http://schemas.microsoft.com/office/powerpoint/2010/main" val="1925218663"/>
              </p:ext>
            </p:extLst>
          </p:nvPr>
        </p:nvGraphicFramePr>
        <p:xfrm>
          <a:off x="3810000" y="4049486"/>
          <a:ext cx="1828800" cy="554038"/>
        </p:xfrm>
        <a:graphic>
          <a:graphicData uri="http://schemas.openxmlformats.org/presentationml/2006/ole">
            <mc:AlternateContent xmlns:mc="http://schemas.openxmlformats.org/markup-compatibility/2006">
              <mc:Choice xmlns:v="urn:schemas-microsoft-com:vml" Requires="v">
                <p:oleObj spid="_x0000_s10285" name="CorelDRAW" r:id="rId5" imgW="1212783" imgH="368686" progId="CorelDRAW.Graphic.13">
                  <p:embed/>
                </p:oleObj>
              </mc:Choice>
              <mc:Fallback>
                <p:oleObj name="CorelDRAW" r:id="rId5" imgW="1212783" imgH="368686" progId="CorelDRAW.Graphic.1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4049486"/>
                        <a:ext cx="18288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 name="Text Box 74"/>
          <p:cNvSpPr txBox="1">
            <a:spLocks noChangeArrowheads="1"/>
          </p:cNvSpPr>
          <p:nvPr/>
        </p:nvSpPr>
        <p:spPr bwMode="auto">
          <a:xfrm>
            <a:off x="3886200" y="4582886"/>
            <a:ext cx="1219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600">
                <a:ea typeface="宋体" charset="-122"/>
              </a:rPr>
              <a:t>AND gate</a:t>
            </a:r>
          </a:p>
        </p:txBody>
      </p:sp>
      <p:sp>
        <p:nvSpPr>
          <p:cNvPr id="19" name="Text Box 75"/>
          <p:cNvSpPr txBox="1">
            <a:spLocks noChangeArrowheads="1"/>
          </p:cNvSpPr>
          <p:nvPr/>
        </p:nvSpPr>
        <p:spPr bwMode="auto">
          <a:xfrm>
            <a:off x="3505200" y="4049486"/>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600" i="1">
                <a:solidFill>
                  <a:srgbClr val="FF0000"/>
                </a:solidFill>
                <a:latin typeface="Arial" charset="0"/>
                <a:ea typeface="宋体" charset="-122"/>
              </a:rPr>
              <a:t>A</a:t>
            </a:r>
          </a:p>
        </p:txBody>
      </p:sp>
      <p:sp>
        <p:nvSpPr>
          <p:cNvPr id="20" name="Text Box 76"/>
          <p:cNvSpPr txBox="1">
            <a:spLocks noChangeArrowheads="1"/>
          </p:cNvSpPr>
          <p:nvPr/>
        </p:nvSpPr>
        <p:spPr bwMode="auto">
          <a:xfrm>
            <a:off x="3505200" y="4278086"/>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600" i="1">
                <a:solidFill>
                  <a:srgbClr val="FF0000"/>
                </a:solidFill>
                <a:latin typeface="Arial" charset="0"/>
                <a:ea typeface="宋体" charset="-122"/>
              </a:rPr>
              <a:t>B</a:t>
            </a:r>
          </a:p>
        </p:txBody>
      </p:sp>
      <p:sp>
        <p:nvSpPr>
          <p:cNvPr id="21" name="Text Box 78"/>
          <p:cNvSpPr txBox="1">
            <a:spLocks noChangeArrowheads="1"/>
          </p:cNvSpPr>
          <p:nvPr/>
        </p:nvSpPr>
        <p:spPr bwMode="auto">
          <a:xfrm>
            <a:off x="5638800" y="4125686"/>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600" i="1">
                <a:solidFill>
                  <a:srgbClr val="FF0000"/>
                </a:solidFill>
                <a:latin typeface="Arial" charset="0"/>
                <a:ea typeface="宋体" charset="-122"/>
              </a:rPr>
              <a:t>AB</a:t>
            </a:r>
          </a:p>
        </p:txBody>
      </p:sp>
      <p:graphicFrame>
        <p:nvGraphicFramePr>
          <p:cNvPr id="22" name="Object 79"/>
          <p:cNvGraphicFramePr>
            <a:graphicFrameLocks noChangeAspect="1"/>
          </p:cNvGraphicFramePr>
          <p:nvPr>
            <p:extLst>
              <p:ext uri="{D42A27DB-BD31-4B8C-83A1-F6EECF244321}">
                <p14:modId xmlns:p14="http://schemas.microsoft.com/office/powerpoint/2010/main" val="3053581930"/>
              </p:ext>
            </p:extLst>
          </p:nvPr>
        </p:nvGraphicFramePr>
        <p:xfrm>
          <a:off x="2362200" y="4970462"/>
          <a:ext cx="2133600" cy="1109663"/>
        </p:xfrm>
        <a:graphic>
          <a:graphicData uri="http://schemas.openxmlformats.org/presentationml/2006/ole">
            <mc:AlternateContent xmlns:mc="http://schemas.openxmlformats.org/markup-compatibility/2006">
              <mc:Choice xmlns:v="urn:schemas-microsoft-com:vml" Requires="v">
                <p:oleObj spid="_x0000_s10286" name="CorelDRAW" r:id="rId7" imgW="1314490" imgH="684052" progId="CorelDRAW.Graphic.13">
                  <p:embed/>
                </p:oleObj>
              </mc:Choice>
              <mc:Fallback>
                <p:oleObj name="CorelDRAW" r:id="rId7" imgW="1314490" imgH="684052" progId="CorelDRAW.Graphic.1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2200" y="4970462"/>
                        <a:ext cx="2133600" cy="1109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 name="Text Box 80"/>
          <p:cNvSpPr txBox="1">
            <a:spLocks noChangeArrowheads="1"/>
          </p:cNvSpPr>
          <p:nvPr/>
        </p:nvSpPr>
        <p:spPr bwMode="auto">
          <a:xfrm>
            <a:off x="2057400" y="5046662"/>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600" i="1">
                <a:solidFill>
                  <a:srgbClr val="FF0000"/>
                </a:solidFill>
                <a:latin typeface="Arial" charset="0"/>
                <a:ea typeface="宋体" charset="-122"/>
              </a:rPr>
              <a:t>A</a:t>
            </a:r>
          </a:p>
        </p:txBody>
      </p:sp>
      <p:sp>
        <p:nvSpPr>
          <p:cNvPr id="24" name="Text Box 81"/>
          <p:cNvSpPr txBox="1">
            <a:spLocks noChangeArrowheads="1"/>
          </p:cNvSpPr>
          <p:nvPr/>
        </p:nvSpPr>
        <p:spPr bwMode="auto">
          <a:xfrm>
            <a:off x="2057400" y="5624512"/>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600" i="1">
                <a:solidFill>
                  <a:srgbClr val="FF0000"/>
                </a:solidFill>
                <a:latin typeface="Arial" charset="0"/>
                <a:ea typeface="宋体" charset="-122"/>
              </a:rPr>
              <a:t>B</a:t>
            </a:r>
          </a:p>
        </p:txBody>
      </p:sp>
      <p:sp>
        <p:nvSpPr>
          <p:cNvPr id="25" name="Text Box 82"/>
          <p:cNvSpPr txBox="1">
            <a:spLocks noChangeArrowheads="1"/>
          </p:cNvSpPr>
          <p:nvPr/>
        </p:nvSpPr>
        <p:spPr bwMode="auto">
          <a:xfrm>
            <a:off x="4495800" y="5351462"/>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600" i="1">
                <a:solidFill>
                  <a:srgbClr val="FF0000"/>
                </a:solidFill>
                <a:latin typeface="Arial" charset="0"/>
                <a:ea typeface="宋体" charset="-122"/>
              </a:rPr>
              <a:t>A + B</a:t>
            </a:r>
          </a:p>
        </p:txBody>
      </p:sp>
      <p:sp>
        <p:nvSpPr>
          <p:cNvPr id="26" name="Text Box 83"/>
          <p:cNvSpPr txBox="1">
            <a:spLocks noChangeArrowheads="1"/>
          </p:cNvSpPr>
          <p:nvPr/>
        </p:nvSpPr>
        <p:spPr bwMode="auto">
          <a:xfrm>
            <a:off x="2514600" y="6113462"/>
            <a:ext cx="1219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600">
                <a:ea typeface="宋体" charset="-122"/>
              </a:rPr>
              <a:t>OR gate</a:t>
            </a:r>
          </a:p>
        </p:txBody>
      </p:sp>
      <p:sp>
        <p:nvSpPr>
          <p:cNvPr id="27" name="Text Box 6"/>
          <p:cNvSpPr txBox="1">
            <a:spLocks noChangeArrowheads="1"/>
          </p:cNvSpPr>
          <p:nvPr/>
        </p:nvSpPr>
        <p:spPr bwMode="auto">
          <a:xfrm>
            <a:off x="7217229" y="4527777"/>
            <a:ext cx="1219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600">
                <a:ea typeface="宋体" charset="-122"/>
              </a:rPr>
              <a:t>Inverter</a:t>
            </a:r>
          </a:p>
        </p:txBody>
      </p:sp>
      <p:grpSp>
        <p:nvGrpSpPr>
          <p:cNvPr id="28" name="Group 7"/>
          <p:cNvGrpSpPr>
            <a:grpSpLocks/>
          </p:cNvGrpSpPr>
          <p:nvPr/>
        </p:nvGrpSpPr>
        <p:grpSpPr bwMode="auto">
          <a:xfrm>
            <a:off x="8284029" y="4070577"/>
            <a:ext cx="304800" cy="336550"/>
            <a:chOff x="624" y="2640"/>
            <a:chExt cx="192" cy="212"/>
          </a:xfrm>
        </p:grpSpPr>
        <p:sp>
          <p:nvSpPr>
            <p:cNvPr id="29" name="Text Box 8"/>
            <p:cNvSpPr txBox="1">
              <a:spLocks noChangeArrowheads="1"/>
            </p:cNvSpPr>
            <p:nvPr/>
          </p:nvSpPr>
          <p:spPr bwMode="auto">
            <a:xfrm>
              <a:off x="624" y="2640"/>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600" i="1">
                  <a:solidFill>
                    <a:srgbClr val="FF0000"/>
                  </a:solidFill>
                  <a:latin typeface="Arial" charset="0"/>
                  <a:ea typeface="宋体" charset="-122"/>
                </a:rPr>
                <a:t>A</a:t>
              </a:r>
            </a:p>
          </p:txBody>
        </p:sp>
        <p:sp>
          <p:nvSpPr>
            <p:cNvPr id="30" name="Line 9"/>
            <p:cNvSpPr>
              <a:spLocks noChangeShapeType="1"/>
            </p:cNvSpPr>
            <p:nvPr/>
          </p:nvSpPr>
          <p:spPr bwMode="auto">
            <a:xfrm>
              <a:off x="684" y="2673"/>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1" name="Text Box 10"/>
          <p:cNvSpPr txBox="1">
            <a:spLocks noChangeArrowheads="1"/>
          </p:cNvSpPr>
          <p:nvPr/>
        </p:nvSpPr>
        <p:spPr bwMode="auto">
          <a:xfrm>
            <a:off x="6760029" y="4070577"/>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600" i="1">
                <a:solidFill>
                  <a:srgbClr val="FF0000"/>
                </a:solidFill>
                <a:latin typeface="Arial" charset="0"/>
                <a:ea typeface="宋体" charset="-122"/>
              </a:rPr>
              <a:t>A</a:t>
            </a:r>
          </a:p>
        </p:txBody>
      </p:sp>
      <p:graphicFrame>
        <p:nvGraphicFramePr>
          <p:cNvPr id="32" name="Object 29"/>
          <p:cNvGraphicFramePr>
            <a:graphicFrameLocks noChangeAspect="1"/>
          </p:cNvGraphicFramePr>
          <p:nvPr>
            <p:extLst>
              <p:ext uri="{D42A27DB-BD31-4B8C-83A1-F6EECF244321}">
                <p14:modId xmlns:p14="http://schemas.microsoft.com/office/powerpoint/2010/main" val="1675063327"/>
              </p:ext>
            </p:extLst>
          </p:nvPr>
        </p:nvGraphicFramePr>
        <p:xfrm>
          <a:off x="7064829" y="3994377"/>
          <a:ext cx="1219200" cy="555625"/>
        </p:xfrm>
        <a:graphic>
          <a:graphicData uri="http://schemas.openxmlformats.org/presentationml/2006/ole">
            <mc:AlternateContent xmlns:mc="http://schemas.openxmlformats.org/markup-compatibility/2006">
              <mc:Choice xmlns:v="urn:schemas-microsoft-com:vml" Requires="v">
                <p:oleObj spid="_x0000_s10287" name="CorelDRAW" r:id="rId9" imgW="760075" imgH="345603" progId="CorelDRAW.Graphic.13">
                  <p:embed/>
                </p:oleObj>
              </mc:Choice>
              <mc:Fallback>
                <p:oleObj name="CorelDRAW" r:id="rId9" imgW="760075" imgH="345603" progId="CorelDRAW.Graphic.1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64829" y="3994377"/>
                        <a:ext cx="1219200"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 name="Text Box 13"/>
          <p:cNvSpPr txBox="1">
            <a:spLocks noChangeArrowheads="1"/>
          </p:cNvSpPr>
          <p:nvPr/>
        </p:nvSpPr>
        <p:spPr bwMode="auto">
          <a:xfrm>
            <a:off x="9122228" y="4561115"/>
            <a:ext cx="1219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600">
                <a:ea typeface="宋体" charset="-122"/>
              </a:rPr>
              <a:t>OR gate</a:t>
            </a:r>
          </a:p>
        </p:txBody>
      </p:sp>
      <p:sp>
        <p:nvSpPr>
          <p:cNvPr id="34" name="Text Box 14"/>
          <p:cNvSpPr txBox="1">
            <a:spLocks noChangeArrowheads="1"/>
          </p:cNvSpPr>
          <p:nvPr/>
        </p:nvSpPr>
        <p:spPr bwMode="auto">
          <a:xfrm>
            <a:off x="8741228" y="4027715"/>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600" i="1">
                <a:solidFill>
                  <a:srgbClr val="FF0000"/>
                </a:solidFill>
                <a:latin typeface="Arial" charset="0"/>
                <a:ea typeface="宋体" charset="-122"/>
              </a:rPr>
              <a:t>A</a:t>
            </a:r>
          </a:p>
        </p:txBody>
      </p:sp>
      <p:sp>
        <p:nvSpPr>
          <p:cNvPr id="35" name="Text Box 15"/>
          <p:cNvSpPr txBox="1">
            <a:spLocks noChangeArrowheads="1"/>
          </p:cNvSpPr>
          <p:nvPr/>
        </p:nvSpPr>
        <p:spPr bwMode="auto">
          <a:xfrm>
            <a:off x="8741228" y="4256315"/>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600" i="1">
                <a:solidFill>
                  <a:srgbClr val="FF0000"/>
                </a:solidFill>
                <a:latin typeface="Arial" charset="0"/>
                <a:ea typeface="宋体" charset="-122"/>
              </a:rPr>
              <a:t>B</a:t>
            </a:r>
          </a:p>
        </p:txBody>
      </p:sp>
      <p:sp>
        <p:nvSpPr>
          <p:cNvPr id="36" name="Text Box 16"/>
          <p:cNvSpPr txBox="1">
            <a:spLocks noChangeArrowheads="1"/>
          </p:cNvSpPr>
          <p:nvPr/>
        </p:nvSpPr>
        <p:spPr bwMode="auto">
          <a:xfrm>
            <a:off x="11027228" y="4103915"/>
            <a:ext cx="914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600" i="1">
                <a:solidFill>
                  <a:srgbClr val="FF0000"/>
                </a:solidFill>
                <a:latin typeface="Arial" charset="0"/>
                <a:ea typeface="宋体" charset="-122"/>
              </a:rPr>
              <a:t>A +  B</a:t>
            </a:r>
          </a:p>
        </p:txBody>
      </p:sp>
      <p:graphicFrame>
        <p:nvGraphicFramePr>
          <p:cNvPr id="37" name="Object 30"/>
          <p:cNvGraphicFramePr>
            <a:graphicFrameLocks noChangeAspect="1"/>
          </p:cNvGraphicFramePr>
          <p:nvPr>
            <p:extLst>
              <p:ext uri="{D42A27DB-BD31-4B8C-83A1-F6EECF244321}">
                <p14:modId xmlns:p14="http://schemas.microsoft.com/office/powerpoint/2010/main" val="148728312"/>
              </p:ext>
            </p:extLst>
          </p:nvPr>
        </p:nvGraphicFramePr>
        <p:xfrm>
          <a:off x="9046028" y="4040415"/>
          <a:ext cx="1981200" cy="509588"/>
        </p:xfrm>
        <a:graphic>
          <a:graphicData uri="http://schemas.openxmlformats.org/presentationml/2006/ole">
            <mc:AlternateContent xmlns:mc="http://schemas.openxmlformats.org/markup-compatibility/2006">
              <mc:Choice xmlns:v="urn:schemas-microsoft-com:vml" Requires="v">
                <p:oleObj spid="_x0000_s10288" name="CorelDRAW" r:id="rId11" imgW="1348499" imgH="345603" progId="CorelDRAW.Graphic.13">
                  <p:embed/>
                </p:oleObj>
              </mc:Choice>
              <mc:Fallback>
                <p:oleObj name="CorelDRAW" r:id="rId11" imgW="1348499" imgH="345603" progId="CorelDRAW.Graphic.1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046028" y="4040415"/>
                        <a:ext cx="1981200" cy="50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 name="Text Box 18"/>
          <p:cNvSpPr txBox="1">
            <a:spLocks noChangeArrowheads="1"/>
          </p:cNvSpPr>
          <p:nvPr/>
        </p:nvSpPr>
        <p:spPr bwMode="auto">
          <a:xfrm>
            <a:off x="6781800" y="5122862"/>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600" i="1">
                <a:solidFill>
                  <a:srgbClr val="FF0000"/>
                </a:solidFill>
                <a:latin typeface="Arial" charset="0"/>
                <a:ea typeface="宋体" charset="-122"/>
              </a:rPr>
              <a:t>A</a:t>
            </a:r>
          </a:p>
        </p:txBody>
      </p:sp>
      <p:sp>
        <p:nvSpPr>
          <p:cNvPr id="39" name="Text Box 19"/>
          <p:cNvSpPr txBox="1">
            <a:spLocks noChangeArrowheads="1"/>
          </p:cNvSpPr>
          <p:nvPr/>
        </p:nvSpPr>
        <p:spPr bwMode="auto">
          <a:xfrm>
            <a:off x="6781800" y="5700712"/>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600" i="1">
                <a:solidFill>
                  <a:srgbClr val="FF0000"/>
                </a:solidFill>
                <a:latin typeface="Arial" charset="0"/>
                <a:ea typeface="宋体" charset="-122"/>
              </a:rPr>
              <a:t>B</a:t>
            </a:r>
          </a:p>
        </p:txBody>
      </p:sp>
      <p:sp>
        <p:nvSpPr>
          <p:cNvPr id="40" name="Text Box 20"/>
          <p:cNvSpPr txBox="1">
            <a:spLocks noChangeArrowheads="1"/>
          </p:cNvSpPr>
          <p:nvPr/>
        </p:nvSpPr>
        <p:spPr bwMode="auto">
          <a:xfrm>
            <a:off x="9220200" y="5427662"/>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600" i="1">
                <a:solidFill>
                  <a:srgbClr val="FF0000"/>
                </a:solidFill>
                <a:latin typeface="Arial" charset="0"/>
                <a:ea typeface="宋体" charset="-122"/>
              </a:rPr>
              <a:t>AB</a:t>
            </a:r>
          </a:p>
        </p:txBody>
      </p:sp>
      <p:sp>
        <p:nvSpPr>
          <p:cNvPr id="41" name="Text Box 21"/>
          <p:cNvSpPr txBox="1">
            <a:spLocks noChangeArrowheads="1"/>
          </p:cNvSpPr>
          <p:nvPr/>
        </p:nvSpPr>
        <p:spPr bwMode="auto">
          <a:xfrm>
            <a:off x="7239000" y="6189662"/>
            <a:ext cx="1219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600">
                <a:ea typeface="宋体" charset="-122"/>
              </a:rPr>
              <a:t>AND gate</a:t>
            </a:r>
          </a:p>
        </p:txBody>
      </p:sp>
      <p:graphicFrame>
        <p:nvGraphicFramePr>
          <p:cNvPr id="42" name="Object 31"/>
          <p:cNvGraphicFramePr>
            <a:graphicFrameLocks noChangeAspect="1"/>
          </p:cNvGraphicFramePr>
          <p:nvPr>
            <p:extLst>
              <p:ext uri="{D42A27DB-BD31-4B8C-83A1-F6EECF244321}">
                <p14:modId xmlns:p14="http://schemas.microsoft.com/office/powerpoint/2010/main" val="3892802427"/>
              </p:ext>
            </p:extLst>
          </p:nvPr>
        </p:nvGraphicFramePr>
        <p:xfrm>
          <a:off x="7086600" y="5002212"/>
          <a:ext cx="2133600" cy="1111250"/>
        </p:xfrm>
        <a:graphic>
          <a:graphicData uri="http://schemas.openxmlformats.org/presentationml/2006/ole">
            <mc:AlternateContent xmlns:mc="http://schemas.openxmlformats.org/markup-compatibility/2006">
              <mc:Choice xmlns:v="urn:schemas-microsoft-com:vml" Requires="v">
                <p:oleObj spid="_x0000_s10289" name="CorelDRAW" r:id="rId13" imgW="1314490" imgH="684052" progId="CorelDRAW.Graphic.13">
                  <p:embed/>
                </p:oleObj>
              </mc:Choice>
              <mc:Fallback>
                <p:oleObj name="CorelDRAW" r:id="rId13" imgW="1314490" imgH="684052" progId="CorelDRAW.Graphic.1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86600" y="5002212"/>
                        <a:ext cx="2133600" cy="111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120008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dissolve">
                                      <p:cBhvr>
                                        <p:cTn id="25" dur="500"/>
                                        <p:tgtEl>
                                          <p:spTgt spid="17"/>
                                        </p:tgtEl>
                                      </p:cBhvr>
                                    </p:animEffect>
                                  </p:childTnLst>
                                </p:cTn>
                              </p:par>
                            </p:childTnLst>
                          </p:cTn>
                        </p:par>
                        <p:par>
                          <p:cTn id="26" fill="hold">
                            <p:stCondLst>
                              <p:cond delay="500"/>
                            </p:stCondLst>
                            <p:childTnLst>
                              <p:par>
                                <p:cTn id="27" presetID="2" presetClass="entr" presetSubtype="8"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0-#ppt_w/2"/>
                                          </p:val>
                                        </p:tav>
                                        <p:tav tm="100000">
                                          <p:val>
                                            <p:strVal val="#ppt_x"/>
                                          </p:val>
                                        </p:tav>
                                      </p:tavLst>
                                    </p:anim>
                                    <p:anim calcmode="lin" valueType="num">
                                      <p:cBhvr additive="base">
                                        <p:cTn id="30" dur="500" fill="hold"/>
                                        <p:tgtEl>
                                          <p:spTgt spid="19"/>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additive="base">
                                        <p:cTn id="33" dur="500" fill="hold"/>
                                        <p:tgtEl>
                                          <p:spTgt spid="20"/>
                                        </p:tgtEl>
                                        <p:attrNameLst>
                                          <p:attrName>ppt_x</p:attrName>
                                        </p:attrNameLst>
                                      </p:cBhvr>
                                      <p:tavLst>
                                        <p:tav tm="0">
                                          <p:val>
                                            <p:strVal val="0-#ppt_w/2"/>
                                          </p:val>
                                        </p:tav>
                                        <p:tav tm="100000">
                                          <p:val>
                                            <p:strVal val="#ppt_x"/>
                                          </p:val>
                                        </p:tav>
                                      </p:tavLst>
                                    </p:anim>
                                    <p:anim calcmode="lin" valueType="num">
                                      <p:cBhvr additive="base">
                                        <p:cTn id="34" dur="500" fill="hold"/>
                                        <p:tgtEl>
                                          <p:spTgt spid="20"/>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0-#ppt_w/2"/>
                                          </p:val>
                                        </p:tav>
                                        <p:tav tm="100000">
                                          <p:val>
                                            <p:strVal val="#ppt_x"/>
                                          </p:val>
                                        </p:tav>
                                      </p:tavLst>
                                    </p:anim>
                                    <p:anim calcmode="lin" valueType="num">
                                      <p:cBhvr additive="base">
                                        <p:cTn id="38" dur="500" fill="hold"/>
                                        <p:tgtEl>
                                          <p:spTgt spid="21"/>
                                        </p:tgtEl>
                                        <p:attrNameLst>
                                          <p:attrName>ppt_y</p:attrName>
                                        </p:attrNameLst>
                                      </p:cBhvr>
                                      <p:tavLst>
                                        <p:tav tm="0">
                                          <p:val>
                                            <p:strVal val="#ppt_y"/>
                                          </p:val>
                                        </p:tav>
                                        <p:tav tm="100000">
                                          <p:val>
                                            <p:strVal val="#ppt_y"/>
                                          </p:val>
                                        </p:tav>
                                      </p:tavLst>
                                    </p:anim>
                                  </p:childTnLst>
                                </p:cTn>
                              </p:par>
                            </p:childTnLst>
                          </p:cTn>
                        </p:par>
                        <p:par>
                          <p:cTn id="39" fill="hold">
                            <p:stCondLst>
                              <p:cond delay="1000"/>
                            </p:stCondLst>
                            <p:childTnLst>
                              <p:par>
                                <p:cTn id="40" presetID="22" presetClass="entr" presetSubtype="8" fill="hold" grpId="0" nodeType="after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left)">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dissolve">
                                      <p:cBhvr>
                                        <p:cTn id="47" dur="500"/>
                                        <p:tgtEl>
                                          <p:spTgt spid="22"/>
                                        </p:tgtEl>
                                      </p:cBhvr>
                                    </p:animEffect>
                                  </p:childTnLst>
                                </p:cTn>
                              </p:par>
                            </p:childTnLst>
                          </p:cTn>
                        </p:par>
                        <p:par>
                          <p:cTn id="48" fill="hold">
                            <p:stCondLst>
                              <p:cond delay="500"/>
                            </p:stCondLst>
                            <p:childTnLst>
                              <p:par>
                                <p:cTn id="49" presetID="2" presetClass="entr" presetSubtype="8" fill="hold" grpId="0" nodeType="after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additive="base">
                                        <p:cTn id="51" dur="500" fill="hold"/>
                                        <p:tgtEl>
                                          <p:spTgt spid="23"/>
                                        </p:tgtEl>
                                        <p:attrNameLst>
                                          <p:attrName>ppt_x</p:attrName>
                                        </p:attrNameLst>
                                      </p:cBhvr>
                                      <p:tavLst>
                                        <p:tav tm="0">
                                          <p:val>
                                            <p:strVal val="0-#ppt_w/2"/>
                                          </p:val>
                                        </p:tav>
                                        <p:tav tm="100000">
                                          <p:val>
                                            <p:strVal val="#ppt_x"/>
                                          </p:val>
                                        </p:tav>
                                      </p:tavLst>
                                    </p:anim>
                                    <p:anim calcmode="lin" valueType="num">
                                      <p:cBhvr additive="base">
                                        <p:cTn id="52" dur="500" fill="hold"/>
                                        <p:tgtEl>
                                          <p:spTgt spid="23"/>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additive="base">
                                        <p:cTn id="55" dur="500" fill="hold"/>
                                        <p:tgtEl>
                                          <p:spTgt spid="24"/>
                                        </p:tgtEl>
                                        <p:attrNameLst>
                                          <p:attrName>ppt_x</p:attrName>
                                        </p:attrNameLst>
                                      </p:cBhvr>
                                      <p:tavLst>
                                        <p:tav tm="0">
                                          <p:val>
                                            <p:strVal val="0-#ppt_w/2"/>
                                          </p:val>
                                        </p:tav>
                                        <p:tav tm="100000">
                                          <p:val>
                                            <p:strVal val="#ppt_x"/>
                                          </p:val>
                                        </p:tav>
                                      </p:tavLst>
                                    </p:anim>
                                    <p:anim calcmode="lin" valueType="num">
                                      <p:cBhvr additive="base">
                                        <p:cTn id="56" dur="500" fill="hold"/>
                                        <p:tgtEl>
                                          <p:spTgt spid="24"/>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anim calcmode="lin" valueType="num">
                                      <p:cBhvr additive="base">
                                        <p:cTn id="59" dur="500" fill="hold"/>
                                        <p:tgtEl>
                                          <p:spTgt spid="25"/>
                                        </p:tgtEl>
                                        <p:attrNameLst>
                                          <p:attrName>ppt_x</p:attrName>
                                        </p:attrNameLst>
                                      </p:cBhvr>
                                      <p:tavLst>
                                        <p:tav tm="0">
                                          <p:val>
                                            <p:strVal val="0-#ppt_w/2"/>
                                          </p:val>
                                        </p:tav>
                                        <p:tav tm="100000">
                                          <p:val>
                                            <p:strVal val="#ppt_x"/>
                                          </p:val>
                                        </p:tav>
                                      </p:tavLst>
                                    </p:anim>
                                    <p:anim calcmode="lin" valueType="num">
                                      <p:cBhvr additive="base">
                                        <p:cTn id="60" dur="500" fill="hold"/>
                                        <p:tgtEl>
                                          <p:spTgt spid="25"/>
                                        </p:tgtEl>
                                        <p:attrNameLst>
                                          <p:attrName>ppt_y</p:attrName>
                                        </p:attrNameLst>
                                      </p:cBhvr>
                                      <p:tavLst>
                                        <p:tav tm="0">
                                          <p:val>
                                            <p:strVal val="#ppt_y"/>
                                          </p:val>
                                        </p:tav>
                                        <p:tav tm="100000">
                                          <p:val>
                                            <p:strVal val="#ppt_y"/>
                                          </p:val>
                                        </p:tav>
                                      </p:tavLst>
                                    </p:anim>
                                  </p:childTnLst>
                                </p:cTn>
                              </p:par>
                            </p:childTnLst>
                          </p:cTn>
                        </p:par>
                        <p:par>
                          <p:cTn id="61" fill="hold">
                            <p:stCondLst>
                              <p:cond delay="1000"/>
                            </p:stCondLst>
                            <p:childTnLst>
                              <p:par>
                                <p:cTn id="62" presetID="22" presetClass="entr" presetSubtype="8" fill="hold" grpId="0" nodeType="after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wipe(left)">
                                      <p:cBhvr>
                                        <p:cTn id="64" dur="500"/>
                                        <p:tgtEl>
                                          <p:spTgt spid="26"/>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nodeType="clickEffect">
                                  <p:stCondLst>
                                    <p:cond delay="0"/>
                                  </p:stCondLst>
                                  <p:childTnLst>
                                    <p:set>
                                      <p:cBhvr>
                                        <p:cTn id="68" dur="1" fill="hold">
                                          <p:stCondLst>
                                            <p:cond delay="0"/>
                                          </p:stCondLst>
                                        </p:cTn>
                                        <p:tgtEl>
                                          <p:spTgt spid="32"/>
                                        </p:tgtEl>
                                        <p:attrNameLst>
                                          <p:attrName>style.visibility</p:attrName>
                                        </p:attrNameLst>
                                      </p:cBhvr>
                                      <p:to>
                                        <p:strVal val="visible"/>
                                      </p:to>
                                    </p:set>
                                    <p:animEffect transition="in" filter="dissolve">
                                      <p:cBhvr>
                                        <p:cTn id="69" dur="500"/>
                                        <p:tgtEl>
                                          <p:spTgt spid="32"/>
                                        </p:tgtEl>
                                      </p:cBhvr>
                                    </p:animEffect>
                                  </p:childTnLst>
                                </p:cTn>
                              </p:par>
                            </p:childTnLst>
                          </p:cTn>
                        </p:par>
                        <p:par>
                          <p:cTn id="70" fill="hold">
                            <p:stCondLst>
                              <p:cond delay="500"/>
                            </p:stCondLst>
                            <p:childTnLst>
                              <p:par>
                                <p:cTn id="71" presetID="2" presetClass="entr" presetSubtype="8" fill="hold" grpId="0" nodeType="afterEffect">
                                  <p:stCondLst>
                                    <p:cond delay="0"/>
                                  </p:stCondLst>
                                  <p:childTnLst>
                                    <p:set>
                                      <p:cBhvr>
                                        <p:cTn id="72" dur="1" fill="hold">
                                          <p:stCondLst>
                                            <p:cond delay="0"/>
                                          </p:stCondLst>
                                        </p:cTn>
                                        <p:tgtEl>
                                          <p:spTgt spid="31"/>
                                        </p:tgtEl>
                                        <p:attrNameLst>
                                          <p:attrName>style.visibility</p:attrName>
                                        </p:attrNameLst>
                                      </p:cBhvr>
                                      <p:to>
                                        <p:strVal val="visible"/>
                                      </p:to>
                                    </p:set>
                                    <p:anim calcmode="lin" valueType="num">
                                      <p:cBhvr additive="base">
                                        <p:cTn id="73" dur="500" fill="hold"/>
                                        <p:tgtEl>
                                          <p:spTgt spid="31"/>
                                        </p:tgtEl>
                                        <p:attrNameLst>
                                          <p:attrName>ppt_x</p:attrName>
                                        </p:attrNameLst>
                                      </p:cBhvr>
                                      <p:tavLst>
                                        <p:tav tm="0">
                                          <p:val>
                                            <p:strVal val="0-#ppt_w/2"/>
                                          </p:val>
                                        </p:tav>
                                        <p:tav tm="100000">
                                          <p:val>
                                            <p:strVal val="#ppt_x"/>
                                          </p:val>
                                        </p:tav>
                                      </p:tavLst>
                                    </p:anim>
                                    <p:anim calcmode="lin" valueType="num">
                                      <p:cBhvr additive="base">
                                        <p:cTn id="74" dur="500" fill="hold"/>
                                        <p:tgtEl>
                                          <p:spTgt spid="31"/>
                                        </p:tgtEl>
                                        <p:attrNameLst>
                                          <p:attrName>ppt_y</p:attrName>
                                        </p:attrNameLst>
                                      </p:cBhvr>
                                      <p:tavLst>
                                        <p:tav tm="0">
                                          <p:val>
                                            <p:strVal val="#ppt_y"/>
                                          </p:val>
                                        </p:tav>
                                        <p:tav tm="100000">
                                          <p:val>
                                            <p:strVal val="#ppt_y"/>
                                          </p:val>
                                        </p:tav>
                                      </p:tavLst>
                                    </p:anim>
                                  </p:childTnLst>
                                </p:cTn>
                              </p:par>
                              <p:par>
                                <p:cTn id="75" presetID="2" presetClass="entr" presetSubtype="8" fill="hold" nodeType="withEffect">
                                  <p:stCondLst>
                                    <p:cond delay="0"/>
                                  </p:stCondLst>
                                  <p:childTnLst>
                                    <p:set>
                                      <p:cBhvr>
                                        <p:cTn id="76" dur="1" fill="hold">
                                          <p:stCondLst>
                                            <p:cond delay="0"/>
                                          </p:stCondLst>
                                        </p:cTn>
                                        <p:tgtEl>
                                          <p:spTgt spid="28"/>
                                        </p:tgtEl>
                                        <p:attrNameLst>
                                          <p:attrName>style.visibility</p:attrName>
                                        </p:attrNameLst>
                                      </p:cBhvr>
                                      <p:to>
                                        <p:strVal val="visible"/>
                                      </p:to>
                                    </p:set>
                                    <p:anim calcmode="lin" valueType="num">
                                      <p:cBhvr additive="base">
                                        <p:cTn id="77" dur="500" fill="hold"/>
                                        <p:tgtEl>
                                          <p:spTgt spid="28"/>
                                        </p:tgtEl>
                                        <p:attrNameLst>
                                          <p:attrName>ppt_x</p:attrName>
                                        </p:attrNameLst>
                                      </p:cBhvr>
                                      <p:tavLst>
                                        <p:tav tm="0">
                                          <p:val>
                                            <p:strVal val="0-#ppt_w/2"/>
                                          </p:val>
                                        </p:tav>
                                        <p:tav tm="100000">
                                          <p:val>
                                            <p:strVal val="#ppt_x"/>
                                          </p:val>
                                        </p:tav>
                                      </p:tavLst>
                                    </p:anim>
                                    <p:anim calcmode="lin" valueType="num">
                                      <p:cBhvr additive="base">
                                        <p:cTn id="78" dur="500" fill="hold"/>
                                        <p:tgtEl>
                                          <p:spTgt spid="28"/>
                                        </p:tgtEl>
                                        <p:attrNameLst>
                                          <p:attrName>ppt_y</p:attrName>
                                        </p:attrNameLst>
                                      </p:cBhvr>
                                      <p:tavLst>
                                        <p:tav tm="0">
                                          <p:val>
                                            <p:strVal val="#ppt_y"/>
                                          </p:val>
                                        </p:tav>
                                        <p:tav tm="100000">
                                          <p:val>
                                            <p:strVal val="#ppt_y"/>
                                          </p:val>
                                        </p:tav>
                                      </p:tavLst>
                                    </p:anim>
                                  </p:childTnLst>
                                </p:cTn>
                              </p:par>
                            </p:childTnLst>
                          </p:cTn>
                        </p:par>
                        <p:par>
                          <p:cTn id="79" fill="hold">
                            <p:stCondLst>
                              <p:cond delay="1000"/>
                            </p:stCondLst>
                            <p:childTnLst>
                              <p:par>
                                <p:cTn id="80" presetID="22" presetClass="entr" presetSubtype="8" fill="hold" grpId="0" nodeType="afterEffect">
                                  <p:stCondLst>
                                    <p:cond delay="0"/>
                                  </p:stCondLst>
                                  <p:childTnLst>
                                    <p:set>
                                      <p:cBhvr>
                                        <p:cTn id="81" dur="1" fill="hold">
                                          <p:stCondLst>
                                            <p:cond delay="0"/>
                                          </p:stCondLst>
                                        </p:cTn>
                                        <p:tgtEl>
                                          <p:spTgt spid="27"/>
                                        </p:tgtEl>
                                        <p:attrNameLst>
                                          <p:attrName>style.visibility</p:attrName>
                                        </p:attrNameLst>
                                      </p:cBhvr>
                                      <p:to>
                                        <p:strVal val="visible"/>
                                      </p:to>
                                    </p:set>
                                    <p:animEffect transition="in" filter="wipe(left)">
                                      <p:cBhvr>
                                        <p:cTn id="82" dur="500"/>
                                        <p:tgtEl>
                                          <p:spTgt spid="27"/>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nodeType="clickEffect">
                                  <p:stCondLst>
                                    <p:cond delay="0"/>
                                  </p:stCondLst>
                                  <p:childTnLst>
                                    <p:set>
                                      <p:cBhvr>
                                        <p:cTn id="86" dur="1" fill="hold">
                                          <p:stCondLst>
                                            <p:cond delay="0"/>
                                          </p:stCondLst>
                                        </p:cTn>
                                        <p:tgtEl>
                                          <p:spTgt spid="37"/>
                                        </p:tgtEl>
                                        <p:attrNameLst>
                                          <p:attrName>style.visibility</p:attrName>
                                        </p:attrNameLst>
                                      </p:cBhvr>
                                      <p:to>
                                        <p:strVal val="visible"/>
                                      </p:to>
                                    </p:set>
                                    <p:animEffect transition="in" filter="dissolve">
                                      <p:cBhvr>
                                        <p:cTn id="87" dur="500"/>
                                        <p:tgtEl>
                                          <p:spTgt spid="37"/>
                                        </p:tgtEl>
                                      </p:cBhvr>
                                    </p:animEffect>
                                  </p:childTnLst>
                                </p:cTn>
                              </p:par>
                            </p:childTnLst>
                          </p:cTn>
                        </p:par>
                        <p:par>
                          <p:cTn id="88" fill="hold">
                            <p:stCondLst>
                              <p:cond delay="500"/>
                            </p:stCondLst>
                            <p:childTnLst>
                              <p:par>
                                <p:cTn id="89" presetID="2" presetClass="entr" presetSubtype="8" fill="hold" grpId="0" nodeType="afterEffect">
                                  <p:stCondLst>
                                    <p:cond delay="0"/>
                                  </p:stCondLst>
                                  <p:childTnLst>
                                    <p:set>
                                      <p:cBhvr>
                                        <p:cTn id="90" dur="1" fill="hold">
                                          <p:stCondLst>
                                            <p:cond delay="0"/>
                                          </p:stCondLst>
                                        </p:cTn>
                                        <p:tgtEl>
                                          <p:spTgt spid="34"/>
                                        </p:tgtEl>
                                        <p:attrNameLst>
                                          <p:attrName>style.visibility</p:attrName>
                                        </p:attrNameLst>
                                      </p:cBhvr>
                                      <p:to>
                                        <p:strVal val="visible"/>
                                      </p:to>
                                    </p:set>
                                    <p:anim calcmode="lin" valueType="num">
                                      <p:cBhvr additive="base">
                                        <p:cTn id="91" dur="500" fill="hold"/>
                                        <p:tgtEl>
                                          <p:spTgt spid="34"/>
                                        </p:tgtEl>
                                        <p:attrNameLst>
                                          <p:attrName>ppt_x</p:attrName>
                                        </p:attrNameLst>
                                      </p:cBhvr>
                                      <p:tavLst>
                                        <p:tav tm="0">
                                          <p:val>
                                            <p:strVal val="0-#ppt_w/2"/>
                                          </p:val>
                                        </p:tav>
                                        <p:tav tm="100000">
                                          <p:val>
                                            <p:strVal val="#ppt_x"/>
                                          </p:val>
                                        </p:tav>
                                      </p:tavLst>
                                    </p:anim>
                                    <p:anim calcmode="lin" valueType="num">
                                      <p:cBhvr additive="base">
                                        <p:cTn id="92" dur="500" fill="hold"/>
                                        <p:tgtEl>
                                          <p:spTgt spid="34"/>
                                        </p:tgtEl>
                                        <p:attrNameLst>
                                          <p:attrName>ppt_y</p:attrName>
                                        </p:attrNameLst>
                                      </p:cBhvr>
                                      <p:tavLst>
                                        <p:tav tm="0">
                                          <p:val>
                                            <p:strVal val="#ppt_y"/>
                                          </p:val>
                                        </p:tav>
                                        <p:tav tm="100000">
                                          <p:val>
                                            <p:strVal val="#ppt_y"/>
                                          </p:val>
                                        </p:tav>
                                      </p:tavLst>
                                    </p:anim>
                                  </p:childTnLst>
                                </p:cTn>
                              </p:par>
                              <p:par>
                                <p:cTn id="93" presetID="2" presetClass="entr" presetSubtype="8" fill="hold" grpId="0" nodeType="withEffect">
                                  <p:stCondLst>
                                    <p:cond delay="0"/>
                                  </p:stCondLst>
                                  <p:childTnLst>
                                    <p:set>
                                      <p:cBhvr>
                                        <p:cTn id="94" dur="1" fill="hold">
                                          <p:stCondLst>
                                            <p:cond delay="0"/>
                                          </p:stCondLst>
                                        </p:cTn>
                                        <p:tgtEl>
                                          <p:spTgt spid="35"/>
                                        </p:tgtEl>
                                        <p:attrNameLst>
                                          <p:attrName>style.visibility</p:attrName>
                                        </p:attrNameLst>
                                      </p:cBhvr>
                                      <p:to>
                                        <p:strVal val="visible"/>
                                      </p:to>
                                    </p:set>
                                    <p:anim calcmode="lin" valueType="num">
                                      <p:cBhvr additive="base">
                                        <p:cTn id="95" dur="500" fill="hold"/>
                                        <p:tgtEl>
                                          <p:spTgt spid="35"/>
                                        </p:tgtEl>
                                        <p:attrNameLst>
                                          <p:attrName>ppt_x</p:attrName>
                                        </p:attrNameLst>
                                      </p:cBhvr>
                                      <p:tavLst>
                                        <p:tav tm="0">
                                          <p:val>
                                            <p:strVal val="0-#ppt_w/2"/>
                                          </p:val>
                                        </p:tav>
                                        <p:tav tm="100000">
                                          <p:val>
                                            <p:strVal val="#ppt_x"/>
                                          </p:val>
                                        </p:tav>
                                      </p:tavLst>
                                    </p:anim>
                                    <p:anim calcmode="lin" valueType="num">
                                      <p:cBhvr additive="base">
                                        <p:cTn id="96" dur="500" fill="hold"/>
                                        <p:tgtEl>
                                          <p:spTgt spid="35"/>
                                        </p:tgtEl>
                                        <p:attrNameLst>
                                          <p:attrName>ppt_y</p:attrName>
                                        </p:attrNameLst>
                                      </p:cBhvr>
                                      <p:tavLst>
                                        <p:tav tm="0">
                                          <p:val>
                                            <p:strVal val="#ppt_y"/>
                                          </p:val>
                                        </p:tav>
                                        <p:tav tm="100000">
                                          <p:val>
                                            <p:strVal val="#ppt_y"/>
                                          </p:val>
                                        </p:tav>
                                      </p:tavLst>
                                    </p:anim>
                                  </p:childTnLst>
                                </p:cTn>
                              </p:par>
                              <p:par>
                                <p:cTn id="97" presetID="2" presetClass="entr" presetSubtype="8" fill="hold" grpId="0" nodeType="withEffect">
                                  <p:stCondLst>
                                    <p:cond delay="0"/>
                                  </p:stCondLst>
                                  <p:childTnLst>
                                    <p:set>
                                      <p:cBhvr>
                                        <p:cTn id="98" dur="1" fill="hold">
                                          <p:stCondLst>
                                            <p:cond delay="0"/>
                                          </p:stCondLst>
                                        </p:cTn>
                                        <p:tgtEl>
                                          <p:spTgt spid="36"/>
                                        </p:tgtEl>
                                        <p:attrNameLst>
                                          <p:attrName>style.visibility</p:attrName>
                                        </p:attrNameLst>
                                      </p:cBhvr>
                                      <p:to>
                                        <p:strVal val="visible"/>
                                      </p:to>
                                    </p:set>
                                    <p:anim calcmode="lin" valueType="num">
                                      <p:cBhvr additive="base">
                                        <p:cTn id="99" dur="500" fill="hold"/>
                                        <p:tgtEl>
                                          <p:spTgt spid="36"/>
                                        </p:tgtEl>
                                        <p:attrNameLst>
                                          <p:attrName>ppt_x</p:attrName>
                                        </p:attrNameLst>
                                      </p:cBhvr>
                                      <p:tavLst>
                                        <p:tav tm="0">
                                          <p:val>
                                            <p:strVal val="0-#ppt_w/2"/>
                                          </p:val>
                                        </p:tav>
                                        <p:tav tm="100000">
                                          <p:val>
                                            <p:strVal val="#ppt_x"/>
                                          </p:val>
                                        </p:tav>
                                      </p:tavLst>
                                    </p:anim>
                                    <p:anim calcmode="lin" valueType="num">
                                      <p:cBhvr additive="base">
                                        <p:cTn id="100" dur="500" fill="hold"/>
                                        <p:tgtEl>
                                          <p:spTgt spid="36"/>
                                        </p:tgtEl>
                                        <p:attrNameLst>
                                          <p:attrName>ppt_y</p:attrName>
                                        </p:attrNameLst>
                                      </p:cBhvr>
                                      <p:tavLst>
                                        <p:tav tm="0">
                                          <p:val>
                                            <p:strVal val="#ppt_y"/>
                                          </p:val>
                                        </p:tav>
                                        <p:tav tm="100000">
                                          <p:val>
                                            <p:strVal val="#ppt_y"/>
                                          </p:val>
                                        </p:tav>
                                      </p:tavLst>
                                    </p:anim>
                                  </p:childTnLst>
                                </p:cTn>
                              </p:par>
                            </p:childTnLst>
                          </p:cTn>
                        </p:par>
                        <p:par>
                          <p:cTn id="101" fill="hold">
                            <p:stCondLst>
                              <p:cond delay="1000"/>
                            </p:stCondLst>
                            <p:childTnLst>
                              <p:par>
                                <p:cTn id="102" presetID="22" presetClass="entr" presetSubtype="8" fill="hold" grpId="0" nodeType="afterEffect">
                                  <p:stCondLst>
                                    <p:cond delay="0"/>
                                  </p:stCondLst>
                                  <p:childTnLst>
                                    <p:set>
                                      <p:cBhvr>
                                        <p:cTn id="103" dur="1" fill="hold">
                                          <p:stCondLst>
                                            <p:cond delay="0"/>
                                          </p:stCondLst>
                                        </p:cTn>
                                        <p:tgtEl>
                                          <p:spTgt spid="33"/>
                                        </p:tgtEl>
                                        <p:attrNameLst>
                                          <p:attrName>style.visibility</p:attrName>
                                        </p:attrNameLst>
                                      </p:cBhvr>
                                      <p:to>
                                        <p:strVal val="visible"/>
                                      </p:to>
                                    </p:set>
                                    <p:animEffect transition="in" filter="wipe(left)">
                                      <p:cBhvr>
                                        <p:cTn id="104" dur="500"/>
                                        <p:tgtEl>
                                          <p:spTgt spid="33"/>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nodeType="clickEffect">
                                  <p:stCondLst>
                                    <p:cond delay="0"/>
                                  </p:stCondLst>
                                  <p:childTnLst>
                                    <p:set>
                                      <p:cBhvr>
                                        <p:cTn id="108" dur="1" fill="hold">
                                          <p:stCondLst>
                                            <p:cond delay="0"/>
                                          </p:stCondLst>
                                        </p:cTn>
                                        <p:tgtEl>
                                          <p:spTgt spid="42"/>
                                        </p:tgtEl>
                                        <p:attrNameLst>
                                          <p:attrName>style.visibility</p:attrName>
                                        </p:attrNameLst>
                                      </p:cBhvr>
                                      <p:to>
                                        <p:strVal val="visible"/>
                                      </p:to>
                                    </p:set>
                                    <p:animEffect transition="in" filter="dissolve">
                                      <p:cBhvr>
                                        <p:cTn id="109" dur="500"/>
                                        <p:tgtEl>
                                          <p:spTgt spid="42"/>
                                        </p:tgtEl>
                                      </p:cBhvr>
                                    </p:animEffect>
                                  </p:childTnLst>
                                </p:cTn>
                              </p:par>
                            </p:childTnLst>
                          </p:cTn>
                        </p:par>
                        <p:par>
                          <p:cTn id="110" fill="hold">
                            <p:stCondLst>
                              <p:cond delay="500"/>
                            </p:stCondLst>
                            <p:childTnLst>
                              <p:par>
                                <p:cTn id="111" presetID="2" presetClass="entr" presetSubtype="8" fill="hold" grpId="0" nodeType="afterEffect">
                                  <p:stCondLst>
                                    <p:cond delay="0"/>
                                  </p:stCondLst>
                                  <p:childTnLst>
                                    <p:set>
                                      <p:cBhvr>
                                        <p:cTn id="112" dur="1" fill="hold">
                                          <p:stCondLst>
                                            <p:cond delay="0"/>
                                          </p:stCondLst>
                                        </p:cTn>
                                        <p:tgtEl>
                                          <p:spTgt spid="38"/>
                                        </p:tgtEl>
                                        <p:attrNameLst>
                                          <p:attrName>style.visibility</p:attrName>
                                        </p:attrNameLst>
                                      </p:cBhvr>
                                      <p:to>
                                        <p:strVal val="visible"/>
                                      </p:to>
                                    </p:set>
                                    <p:anim calcmode="lin" valueType="num">
                                      <p:cBhvr additive="base">
                                        <p:cTn id="113" dur="500" fill="hold"/>
                                        <p:tgtEl>
                                          <p:spTgt spid="38"/>
                                        </p:tgtEl>
                                        <p:attrNameLst>
                                          <p:attrName>ppt_x</p:attrName>
                                        </p:attrNameLst>
                                      </p:cBhvr>
                                      <p:tavLst>
                                        <p:tav tm="0">
                                          <p:val>
                                            <p:strVal val="0-#ppt_w/2"/>
                                          </p:val>
                                        </p:tav>
                                        <p:tav tm="100000">
                                          <p:val>
                                            <p:strVal val="#ppt_x"/>
                                          </p:val>
                                        </p:tav>
                                      </p:tavLst>
                                    </p:anim>
                                    <p:anim calcmode="lin" valueType="num">
                                      <p:cBhvr additive="base">
                                        <p:cTn id="114" dur="500" fill="hold"/>
                                        <p:tgtEl>
                                          <p:spTgt spid="38"/>
                                        </p:tgtEl>
                                        <p:attrNameLst>
                                          <p:attrName>ppt_y</p:attrName>
                                        </p:attrNameLst>
                                      </p:cBhvr>
                                      <p:tavLst>
                                        <p:tav tm="0">
                                          <p:val>
                                            <p:strVal val="#ppt_y"/>
                                          </p:val>
                                        </p:tav>
                                        <p:tav tm="100000">
                                          <p:val>
                                            <p:strVal val="#ppt_y"/>
                                          </p:val>
                                        </p:tav>
                                      </p:tavLst>
                                    </p:anim>
                                  </p:childTnLst>
                                </p:cTn>
                              </p:par>
                              <p:par>
                                <p:cTn id="115" presetID="2" presetClass="entr" presetSubtype="8" fill="hold" grpId="0" nodeType="withEffect">
                                  <p:stCondLst>
                                    <p:cond delay="0"/>
                                  </p:stCondLst>
                                  <p:childTnLst>
                                    <p:set>
                                      <p:cBhvr>
                                        <p:cTn id="116" dur="1" fill="hold">
                                          <p:stCondLst>
                                            <p:cond delay="0"/>
                                          </p:stCondLst>
                                        </p:cTn>
                                        <p:tgtEl>
                                          <p:spTgt spid="39"/>
                                        </p:tgtEl>
                                        <p:attrNameLst>
                                          <p:attrName>style.visibility</p:attrName>
                                        </p:attrNameLst>
                                      </p:cBhvr>
                                      <p:to>
                                        <p:strVal val="visible"/>
                                      </p:to>
                                    </p:set>
                                    <p:anim calcmode="lin" valueType="num">
                                      <p:cBhvr additive="base">
                                        <p:cTn id="117" dur="500" fill="hold"/>
                                        <p:tgtEl>
                                          <p:spTgt spid="39"/>
                                        </p:tgtEl>
                                        <p:attrNameLst>
                                          <p:attrName>ppt_x</p:attrName>
                                        </p:attrNameLst>
                                      </p:cBhvr>
                                      <p:tavLst>
                                        <p:tav tm="0">
                                          <p:val>
                                            <p:strVal val="0-#ppt_w/2"/>
                                          </p:val>
                                        </p:tav>
                                        <p:tav tm="100000">
                                          <p:val>
                                            <p:strVal val="#ppt_x"/>
                                          </p:val>
                                        </p:tav>
                                      </p:tavLst>
                                    </p:anim>
                                    <p:anim calcmode="lin" valueType="num">
                                      <p:cBhvr additive="base">
                                        <p:cTn id="118" dur="500" fill="hold"/>
                                        <p:tgtEl>
                                          <p:spTgt spid="39"/>
                                        </p:tgtEl>
                                        <p:attrNameLst>
                                          <p:attrName>ppt_y</p:attrName>
                                        </p:attrNameLst>
                                      </p:cBhvr>
                                      <p:tavLst>
                                        <p:tav tm="0">
                                          <p:val>
                                            <p:strVal val="#ppt_y"/>
                                          </p:val>
                                        </p:tav>
                                        <p:tav tm="100000">
                                          <p:val>
                                            <p:strVal val="#ppt_y"/>
                                          </p:val>
                                        </p:tav>
                                      </p:tavLst>
                                    </p:anim>
                                  </p:childTnLst>
                                </p:cTn>
                              </p:par>
                              <p:par>
                                <p:cTn id="119" presetID="2" presetClass="entr" presetSubtype="8" fill="hold" grpId="0" nodeType="withEffect">
                                  <p:stCondLst>
                                    <p:cond delay="0"/>
                                  </p:stCondLst>
                                  <p:childTnLst>
                                    <p:set>
                                      <p:cBhvr>
                                        <p:cTn id="120" dur="1" fill="hold">
                                          <p:stCondLst>
                                            <p:cond delay="0"/>
                                          </p:stCondLst>
                                        </p:cTn>
                                        <p:tgtEl>
                                          <p:spTgt spid="40"/>
                                        </p:tgtEl>
                                        <p:attrNameLst>
                                          <p:attrName>style.visibility</p:attrName>
                                        </p:attrNameLst>
                                      </p:cBhvr>
                                      <p:to>
                                        <p:strVal val="visible"/>
                                      </p:to>
                                    </p:set>
                                    <p:anim calcmode="lin" valueType="num">
                                      <p:cBhvr additive="base">
                                        <p:cTn id="121" dur="500" fill="hold"/>
                                        <p:tgtEl>
                                          <p:spTgt spid="40"/>
                                        </p:tgtEl>
                                        <p:attrNameLst>
                                          <p:attrName>ppt_x</p:attrName>
                                        </p:attrNameLst>
                                      </p:cBhvr>
                                      <p:tavLst>
                                        <p:tav tm="0">
                                          <p:val>
                                            <p:strVal val="0-#ppt_w/2"/>
                                          </p:val>
                                        </p:tav>
                                        <p:tav tm="100000">
                                          <p:val>
                                            <p:strVal val="#ppt_x"/>
                                          </p:val>
                                        </p:tav>
                                      </p:tavLst>
                                    </p:anim>
                                    <p:anim calcmode="lin" valueType="num">
                                      <p:cBhvr additive="base">
                                        <p:cTn id="122" dur="500" fill="hold"/>
                                        <p:tgtEl>
                                          <p:spTgt spid="40"/>
                                        </p:tgtEl>
                                        <p:attrNameLst>
                                          <p:attrName>ppt_y</p:attrName>
                                        </p:attrNameLst>
                                      </p:cBhvr>
                                      <p:tavLst>
                                        <p:tav tm="0">
                                          <p:val>
                                            <p:strVal val="#ppt_y"/>
                                          </p:val>
                                        </p:tav>
                                        <p:tav tm="100000">
                                          <p:val>
                                            <p:strVal val="#ppt_y"/>
                                          </p:val>
                                        </p:tav>
                                      </p:tavLst>
                                    </p:anim>
                                  </p:childTnLst>
                                </p:cTn>
                              </p:par>
                            </p:childTnLst>
                          </p:cTn>
                        </p:par>
                        <p:par>
                          <p:cTn id="123" fill="hold">
                            <p:stCondLst>
                              <p:cond delay="1000"/>
                            </p:stCondLst>
                            <p:childTnLst>
                              <p:par>
                                <p:cTn id="124" presetID="22" presetClass="entr" presetSubtype="8" fill="hold" grpId="0" nodeType="afterEffect">
                                  <p:stCondLst>
                                    <p:cond delay="0"/>
                                  </p:stCondLst>
                                  <p:childTnLst>
                                    <p:set>
                                      <p:cBhvr>
                                        <p:cTn id="125" dur="1" fill="hold">
                                          <p:stCondLst>
                                            <p:cond delay="0"/>
                                          </p:stCondLst>
                                        </p:cTn>
                                        <p:tgtEl>
                                          <p:spTgt spid="41"/>
                                        </p:tgtEl>
                                        <p:attrNameLst>
                                          <p:attrName>style.visibility</p:attrName>
                                        </p:attrNameLst>
                                      </p:cBhvr>
                                      <p:to>
                                        <p:strVal val="visible"/>
                                      </p:to>
                                    </p:set>
                                    <p:animEffect transition="in" filter="wipe(left)">
                                      <p:cBhvr>
                                        <p:cTn id="12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8" grpId="0"/>
      <p:bldP spid="19" grpId="0"/>
      <p:bldP spid="20" grpId="0"/>
      <p:bldP spid="21" grpId="0"/>
      <p:bldP spid="23" grpId="0"/>
      <p:bldP spid="24" grpId="0"/>
      <p:bldP spid="25" grpId="0"/>
      <p:bldP spid="26" grpId="0"/>
      <p:bldP spid="27" grpId="0"/>
      <p:bldP spid="31" grpId="0"/>
      <p:bldP spid="33" grpId="0"/>
      <p:bldP spid="34" grpId="0"/>
      <p:bldP spid="35" grpId="0"/>
      <p:bldP spid="36" grpId="0"/>
      <p:bldP spid="38" grpId="0"/>
      <p:bldP spid="39" grpId="0"/>
      <p:bldP spid="40" grpId="0"/>
      <p:bldP spid="4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ctrTitle"/>
          </p:nvPr>
        </p:nvSpPr>
        <p:spPr/>
        <p:txBody>
          <a:bodyPr/>
          <a:lstStyle/>
          <a:p>
            <a:r>
              <a:rPr lang="en-US" altLang="zh-CN" dirty="0" smtClean="0"/>
              <a:t>Bubble logic</a:t>
            </a:r>
            <a:r>
              <a:rPr lang="zh-CN" altLang="en-US" dirty="0" smtClean="0"/>
              <a:t>*</a:t>
            </a:r>
            <a:endParaRPr lang="zh-CN" altLang="en-US" dirty="0"/>
          </a:p>
        </p:txBody>
      </p:sp>
      <p:sp>
        <p:nvSpPr>
          <p:cNvPr id="10" name="副标题 9"/>
          <p:cNvSpPr>
            <a:spLocks noGrp="1"/>
          </p:cNvSpPr>
          <p:nvPr>
            <p:ph type="subTitle" idx="1"/>
          </p:nvPr>
        </p:nvSpPr>
        <p:spPr/>
        <p:txBody>
          <a:bodyPr/>
          <a:lstStyle/>
          <a:p>
            <a:endParaRPr lang="zh-CN" altLang="en-US"/>
          </a:p>
        </p:txBody>
      </p:sp>
      <p:sp>
        <p:nvSpPr>
          <p:cNvPr id="4" name="日期占位符 3"/>
          <p:cNvSpPr>
            <a:spLocks noGrp="1"/>
          </p:cNvSpPr>
          <p:nvPr>
            <p:ph type="dt" sz="half" idx="10"/>
          </p:nvPr>
        </p:nvSpPr>
        <p:spPr/>
        <p:txBody>
          <a:bodyPr/>
          <a:lstStyle/>
          <a:p>
            <a:fld id="{8DC71BAB-43ED-4362-8F1C-E2E3ED31FC9F}" type="datetime1">
              <a:rPr lang="en-US" altLang="zh-CN" smtClean="0"/>
              <a:t>10/26/2021</a:t>
            </a:fld>
            <a:endParaRPr lang="en-US" dirty="0"/>
          </a:p>
        </p:txBody>
      </p:sp>
      <p:sp>
        <p:nvSpPr>
          <p:cNvPr id="5" name="页脚占位符 4"/>
          <p:cNvSpPr>
            <a:spLocks noGrp="1"/>
          </p:cNvSpPr>
          <p:nvPr>
            <p:ph type="ftr" sz="quarter" idx="11"/>
          </p:nvPr>
        </p:nvSpPr>
        <p:spPr/>
        <p:txBody>
          <a:bodyPr/>
          <a:lstStyle/>
          <a:p>
            <a:r>
              <a:rPr lang="zh-CN" altLang="en-US" smtClean="0"/>
              <a:t>计算机学院</a:t>
            </a:r>
            <a:endParaRPr lang="en-US" dirty="0"/>
          </a:p>
        </p:txBody>
      </p:sp>
      <p:sp>
        <p:nvSpPr>
          <p:cNvPr id="6" name="灯片编号占位符 5"/>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32482244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dirty="0"/>
              <a:t>Bubble logic</a:t>
            </a:r>
            <a:endParaRPr lang="zh-CN" altLang="en-US" dirty="0"/>
          </a:p>
        </p:txBody>
      </p:sp>
      <p:sp>
        <p:nvSpPr>
          <p:cNvPr id="4" name="日期占位符 3"/>
          <p:cNvSpPr>
            <a:spLocks noGrp="1"/>
          </p:cNvSpPr>
          <p:nvPr>
            <p:ph type="dt" sz="half" idx="10"/>
          </p:nvPr>
        </p:nvSpPr>
        <p:spPr/>
        <p:txBody>
          <a:bodyPr/>
          <a:lstStyle/>
          <a:p>
            <a:fld id="{8DC71BAB-43ED-4362-8F1C-E2E3ED31FC9F}" type="datetime1">
              <a:rPr lang="en-US" altLang="zh-CN" smtClean="0"/>
              <a:t>10/26/2021</a:t>
            </a:fld>
            <a:endParaRPr lang="en-US" dirty="0"/>
          </a:p>
        </p:txBody>
      </p:sp>
      <p:sp>
        <p:nvSpPr>
          <p:cNvPr id="5" name="页脚占位符 4"/>
          <p:cNvSpPr>
            <a:spLocks noGrp="1"/>
          </p:cNvSpPr>
          <p:nvPr>
            <p:ph type="ftr" sz="quarter" idx="11"/>
          </p:nvPr>
        </p:nvSpPr>
        <p:spPr/>
        <p:txBody>
          <a:bodyPr/>
          <a:lstStyle/>
          <a:p>
            <a:r>
              <a:rPr lang="zh-CN" altLang="en-US" smtClean="0"/>
              <a:t>计算机学院</a:t>
            </a:r>
            <a:endParaRPr lang="en-US" dirty="0"/>
          </a:p>
        </p:txBody>
      </p:sp>
      <p:sp>
        <p:nvSpPr>
          <p:cNvPr id="6" name="灯片编号占位符 5"/>
          <p:cNvSpPr>
            <a:spLocks noGrp="1"/>
          </p:cNvSpPr>
          <p:nvPr>
            <p:ph type="sldNum" sz="quarter" idx="12"/>
          </p:nvPr>
        </p:nvSpPr>
        <p:spPr/>
        <p:txBody>
          <a:bodyPr/>
          <a:lstStyle/>
          <a:p>
            <a:fld id="{6D22F896-40B5-4ADD-8801-0D06FADFA095}" type="slidenum">
              <a:rPr lang="en-US" smtClean="0"/>
              <a:t>8</a:t>
            </a:fld>
            <a:endParaRPr lang="en-US" dirty="0"/>
          </a:p>
        </p:txBody>
      </p:sp>
      <p:graphicFrame>
        <p:nvGraphicFramePr>
          <p:cNvPr id="8" name="对象 7"/>
          <p:cNvGraphicFramePr>
            <a:graphicFrameLocks noChangeAspect="1"/>
          </p:cNvGraphicFramePr>
          <p:nvPr>
            <p:extLst/>
          </p:nvPr>
        </p:nvGraphicFramePr>
        <p:xfrm>
          <a:off x="3605213" y="2150110"/>
          <a:ext cx="1946275" cy="496888"/>
        </p:xfrm>
        <a:graphic>
          <a:graphicData uri="http://schemas.openxmlformats.org/presentationml/2006/ole">
            <mc:AlternateContent xmlns:mc="http://schemas.openxmlformats.org/markup-compatibility/2006">
              <mc:Choice xmlns:v="urn:schemas-microsoft-com:vml" Requires="v">
                <p:oleObj spid="_x0000_s11286" name="公式" r:id="rId3" imgW="647419" imgH="165028" progId="Equation.3">
                  <p:embed/>
                </p:oleObj>
              </mc:Choice>
              <mc:Fallback>
                <p:oleObj name="公式" r:id="rId3" imgW="647419" imgH="165028" progId="Equation.3">
                  <p:embed/>
                  <p:pic>
                    <p:nvPicPr>
                      <p:cNvPr id="8" name="对象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5213" y="2150110"/>
                        <a:ext cx="19462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对象 8"/>
          <p:cNvGraphicFramePr>
            <a:graphicFrameLocks noChangeAspect="1"/>
          </p:cNvGraphicFramePr>
          <p:nvPr>
            <p:extLst/>
          </p:nvPr>
        </p:nvGraphicFramePr>
        <p:xfrm>
          <a:off x="5549900" y="1999298"/>
          <a:ext cx="1446213" cy="647700"/>
        </p:xfrm>
        <a:graphic>
          <a:graphicData uri="http://schemas.openxmlformats.org/presentationml/2006/ole">
            <mc:AlternateContent xmlns:mc="http://schemas.openxmlformats.org/markup-compatibility/2006">
              <mc:Choice xmlns:v="urn:schemas-microsoft-com:vml" Requires="v">
                <p:oleObj spid="_x0000_s11287" name="公式" r:id="rId5" imgW="482181" imgH="215713" progId="Equation.3">
                  <p:embed/>
                </p:oleObj>
              </mc:Choice>
              <mc:Fallback>
                <p:oleObj name="公式" r:id="rId5" imgW="482181" imgH="215713" progId="Equation.3">
                  <p:embed/>
                  <p:pic>
                    <p:nvPicPr>
                      <p:cNvPr id="9" name="对象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49900" y="1999298"/>
                        <a:ext cx="1446213"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对象 9"/>
          <p:cNvGraphicFramePr>
            <a:graphicFrameLocks noChangeAspect="1"/>
          </p:cNvGraphicFramePr>
          <p:nvPr>
            <p:extLst/>
          </p:nvPr>
        </p:nvGraphicFramePr>
        <p:xfrm>
          <a:off x="1050925" y="3308668"/>
          <a:ext cx="4073525" cy="1116012"/>
        </p:xfrm>
        <a:graphic>
          <a:graphicData uri="http://schemas.openxmlformats.org/presentationml/2006/ole">
            <mc:AlternateContent xmlns:mc="http://schemas.openxmlformats.org/markup-compatibility/2006">
              <mc:Choice xmlns:v="urn:schemas-microsoft-com:vml" Requires="v">
                <p:oleObj spid="_x0000_s11288" name="Visio" r:id="rId7" imgW="3391327" imgH="928868" progId="Visio.Drawing.11">
                  <p:embed/>
                </p:oleObj>
              </mc:Choice>
              <mc:Fallback>
                <p:oleObj name="Visio" r:id="rId7" imgW="3391327" imgH="928868" progId="Visio.Drawing.11">
                  <p:embed/>
                  <p:pic>
                    <p:nvPicPr>
                      <p:cNvPr id="10" name="对象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0925" y="3308668"/>
                        <a:ext cx="4073525" cy="111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AutoShape 25"/>
          <p:cNvSpPr>
            <a:spLocks noChangeArrowheads="1"/>
          </p:cNvSpPr>
          <p:nvPr/>
        </p:nvSpPr>
        <p:spPr bwMode="auto">
          <a:xfrm>
            <a:off x="776287" y="4673600"/>
            <a:ext cx="1223963" cy="863600"/>
          </a:xfrm>
          <a:prstGeom prst="wedgeRoundRectCallout">
            <a:avLst>
              <a:gd name="adj1" fmla="val 12155"/>
              <a:gd name="adj2" fmla="val -88421"/>
              <a:gd name="adj3" fmla="val 16667"/>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400" b="1" dirty="0" smtClean="0">
                <a:ea typeface="宋体" charset="-122"/>
              </a:rPr>
              <a:t>Active high</a:t>
            </a:r>
            <a:endParaRPr lang="zh-CN" altLang="en-US" sz="2400" b="1" dirty="0">
              <a:ea typeface="宋体" charset="-122"/>
            </a:endParaRPr>
          </a:p>
        </p:txBody>
      </p:sp>
      <p:sp>
        <p:nvSpPr>
          <p:cNvPr id="12" name="AutoShape 26"/>
          <p:cNvSpPr>
            <a:spLocks noChangeArrowheads="1"/>
          </p:cNvSpPr>
          <p:nvPr/>
        </p:nvSpPr>
        <p:spPr bwMode="auto">
          <a:xfrm>
            <a:off x="3756025" y="4673600"/>
            <a:ext cx="1223963" cy="863600"/>
          </a:xfrm>
          <a:prstGeom prst="wedgeRoundRectCallout">
            <a:avLst>
              <a:gd name="adj1" fmla="val -10077"/>
              <a:gd name="adj2" fmla="val -98861"/>
              <a:gd name="adj3" fmla="val 16667"/>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400" b="1" dirty="0">
                <a:ea typeface="宋体" charset="-122"/>
              </a:rPr>
              <a:t>Active high</a:t>
            </a:r>
            <a:endParaRPr lang="zh-CN" altLang="en-US" sz="2400" b="1" dirty="0">
              <a:ea typeface="宋体" charset="-122"/>
            </a:endParaRPr>
          </a:p>
        </p:txBody>
      </p:sp>
      <p:graphicFrame>
        <p:nvGraphicFramePr>
          <p:cNvPr id="13" name="对象 12"/>
          <p:cNvGraphicFramePr>
            <a:graphicFrameLocks noChangeAspect="1"/>
          </p:cNvGraphicFramePr>
          <p:nvPr>
            <p:extLst/>
          </p:nvPr>
        </p:nvGraphicFramePr>
        <p:xfrm>
          <a:off x="6988493" y="3263265"/>
          <a:ext cx="4132262" cy="1177925"/>
        </p:xfrm>
        <a:graphic>
          <a:graphicData uri="http://schemas.openxmlformats.org/presentationml/2006/ole">
            <mc:AlternateContent xmlns:mc="http://schemas.openxmlformats.org/markup-compatibility/2006">
              <mc:Choice xmlns:v="urn:schemas-microsoft-com:vml" Requires="v">
                <p:oleObj spid="_x0000_s11289" name="Visio" r:id="rId9" imgW="3438794" imgH="979912" progId="Visio.Drawing.11">
                  <p:embed/>
                </p:oleObj>
              </mc:Choice>
              <mc:Fallback>
                <p:oleObj name="Visio" r:id="rId9" imgW="3438794" imgH="979912" progId="Visio.Drawing.11">
                  <p:embed/>
                  <p:pic>
                    <p:nvPicPr>
                      <p:cNvPr id="13" name="对象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88493" y="3263265"/>
                        <a:ext cx="4132262" cy="117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AutoShape 27"/>
          <p:cNvSpPr>
            <a:spLocks noChangeArrowheads="1"/>
          </p:cNvSpPr>
          <p:nvPr/>
        </p:nvSpPr>
        <p:spPr bwMode="auto">
          <a:xfrm>
            <a:off x="6309995" y="4673600"/>
            <a:ext cx="1223963" cy="863600"/>
          </a:xfrm>
          <a:prstGeom prst="wedgeRoundRectCallout">
            <a:avLst>
              <a:gd name="adj1" fmla="val 38121"/>
              <a:gd name="adj2" fmla="val -93344"/>
              <a:gd name="adj3" fmla="val 16667"/>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400" b="1" dirty="0" smtClean="0">
                <a:ea typeface="宋体" charset="-122"/>
              </a:rPr>
              <a:t>Active low</a:t>
            </a:r>
            <a:endParaRPr lang="zh-CN" altLang="en-US" sz="2400" b="1" dirty="0">
              <a:ea typeface="宋体" charset="-122"/>
            </a:endParaRPr>
          </a:p>
        </p:txBody>
      </p:sp>
      <p:sp>
        <p:nvSpPr>
          <p:cNvPr id="15" name="AutoShape 28"/>
          <p:cNvSpPr>
            <a:spLocks noChangeArrowheads="1"/>
          </p:cNvSpPr>
          <p:nvPr/>
        </p:nvSpPr>
        <p:spPr bwMode="auto">
          <a:xfrm>
            <a:off x="10290810" y="4687888"/>
            <a:ext cx="1223963" cy="863600"/>
          </a:xfrm>
          <a:prstGeom prst="wedgeRoundRectCallout">
            <a:avLst>
              <a:gd name="adj1" fmla="val -36327"/>
              <a:gd name="adj2" fmla="val -88492"/>
              <a:gd name="adj3" fmla="val 16667"/>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400" b="1" dirty="0">
                <a:ea typeface="宋体" charset="-122"/>
              </a:rPr>
              <a:t>Active low</a:t>
            </a:r>
            <a:endParaRPr lang="zh-CN" altLang="en-US" sz="2400" b="1" dirty="0">
              <a:ea typeface="宋体" charset="-122"/>
            </a:endParaRPr>
          </a:p>
        </p:txBody>
      </p:sp>
    </p:spTree>
    <p:extLst>
      <p:ext uri="{BB962C8B-B14F-4D97-AF65-F5344CB8AC3E}">
        <p14:creationId xmlns:p14="http://schemas.microsoft.com/office/powerpoint/2010/main" val="3755878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amond(in)">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checkerboard(across)">
                                      <p:cBhvr>
                                        <p:cTn id="17" dur="500"/>
                                        <p:tgtEl>
                                          <p:spTgt spid="11"/>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checkerboard(across)">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linds(horizontal)">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8" presetClass="entr" presetSubtype="16"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diamond(in)">
                                      <p:cBhvr>
                                        <p:cTn id="30" dur="2000"/>
                                        <p:tgtEl>
                                          <p:spTgt spid="14"/>
                                        </p:tgtEl>
                                      </p:cBhvr>
                                    </p:animEffect>
                                  </p:childTnLst>
                                </p:cTn>
                              </p:par>
                              <p:par>
                                <p:cTn id="31" presetID="8" presetClass="entr" presetSubtype="16"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diamond(in)">
                                      <p:cBhvr>
                                        <p:cTn id="33"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Bubble logic</a:t>
            </a:r>
            <a:endParaRPr lang="zh-CN" altLang="en-US" dirty="0"/>
          </a:p>
        </p:txBody>
      </p:sp>
      <p:sp>
        <p:nvSpPr>
          <p:cNvPr id="3" name="日期占位符 2"/>
          <p:cNvSpPr>
            <a:spLocks noGrp="1"/>
          </p:cNvSpPr>
          <p:nvPr>
            <p:ph type="dt" sz="half" idx="10"/>
          </p:nvPr>
        </p:nvSpPr>
        <p:spPr/>
        <p:txBody>
          <a:bodyPr/>
          <a:lstStyle/>
          <a:p>
            <a:fld id="{CCD219A8-A8C5-4DB2-9CDE-46DB047CC4D6}" type="datetime1">
              <a:rPr lang="en-US" altLang="zh-CN" smtClean="0"/>
              <a:t>10/26/2021</a:t>
            </a:fld>
            <a:endParaRPr lang="en-US" dirty="0"/>
          </a:p>
        </p:txBody>
      </p:sp>
      <p:sp>
        <p:nvSpPr>
          <p:cNvPr id="4" name="页脚占位符 3"/>
          <p:cNvSpPr>
            <a:spLocks noGrp="1"/>
          </p:cNvSpPr>
          <p:nvPr>
            <p:ph type="ftr" sz="quarter" idx="11"/>
          </p:nvPr>
        </p:nvSpPr>
        <p:spPr/>
        <p:txBody>
          <a:bodyPr/>
          <a:lstStyle/>
          <a:p>
            <a:r>
              <a:rPr lang="zh-CN" altLang="en-US" smtClean="0"/>
              <a:t>计算机学院</a:t>
            </a:r>
            <a:endParaRPr lang="en-US" dirty="0"/>
          </a:p>
        </p:txBody>
      </p:sp>
      <p:sp>
        <p:nvSpPr>
          <p:cNvPr id="5" name="灯片编号占位符 4"/>
          <p:cNvSpPr>
            <a:spLocks noGrp="1"/>
          </p:cNvSpPr>
          <p:nvPr>
            <p:ph type="sldNum" sz="quarter" idx="12"/>
          </p:nvPr>
        </p:nvSpPr>
        <p:spPr/>
        <p:txBody>
          <a:bodyPr/>
          <a:lstStyle/>
          <a:p>
            <a:fld id="{6D22F896-40B5-4ADD-8801-0D06FADFA095}" type="slidenum">
              <a:rPr lang="en-US" smtClean="0"/>
              <a:t>9</a:t>
            </a:fld>
            <a:endParaRPr lang="en-US" dirty="0"/>
          </a:p>
        </p:txBody>
      </p:sp>
      <p:graphicFrame>
        <p:nvGraphicFramePr>
          <p:cNvPr id="6" name="对象 5"/>
          <p:cNvGraphicFramePr>
            <a:graphicFrameLocks noChangeAspect="1"/>
          </p:cNvGraphicFramePr>
          <p:nvPr>
            <p:extLst/>
          </p:nvPr>
        </p:nvGraphicFramePr>
        <p:xfrm>
          <a:off x="3808413" y="1922463"/>
          <a:ext cx="4056062" cy="644525"/>
        </p:xfrm>
        <a:graphic>
          <a:graphicData uri="http://schemas.openxmlformats.org/presentationml/2006/ole">
            <mc:AlternateContent xmlns:mc="http://schemas.openxmlformats.org/markup-compatibility/2006">
              <mc:Choice xmlns:v="urn:schemas-microsoft-com:vml" Requires="v">
                <p:oleObj spid="_x0000_s12305" name="公式" r:id="rId3" imgW="1358640" imgH="215640" progId="Equation.3">
                  <p:embed/>
                </p:oleObj>
              </mc:Choice>
              <mc:Fallback>
                <p:oleObj name="公式" r:id="rId3" imgW="1358640" imgH="215640" progId="Equation.3">
                  <p:embed/>
                  <p:pic>
                    <p:nvPicPr>
                      <p:cNvPr id="6" name="对象 5"/>
                      <p:cNvPicPr>
                        <a:picLocks noChangeAspect="1" noChangeArrowheads="1"/>
                      </p:cNvPicPr>
                      <p:nvPr/>
                    </p:nvPicPr>
                    <p:blipFill>
                      <a:blip r:embed="rId4"/>
                      <a:srcRect/>
                      <a:stretch>
                        <a:fillRect/>
                      </a:stretch>
                    </p:blipFill>
                    <p:spPr bwMode="auto">
                      <a:xfrm>
                        <a:off x="3808413" y="1922463"/>
                        <a:ext cx="4056062"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对象 6"/>
          <p:cNvGraphicFramePr>
            <a:graphicFrameLocks noChangeAspect="1"/>
          </p:cNvGraphicFramePr>
          <p:nvPr>
            <p:extLst/>
          </p:nvPr>
        </p:nvGraphicFramePr>
        <p:xfrm>
          <a:off x="913448" y="3246438"/>
          <a:ext cx="3970337" cy="1138237"/>
        </p:xfrm>
        <a:graphic>
          <a:graphicData uri="http://schemas.openxmlformats.org/presentationml/2006/ole">
            <mc:AlternateContent xmlns:mc="http://schemas.openxmlformats.org/markup-compatibility/2006">
              <mc:Choice xmlns:v="urn:schemas-microsoft-com:vml" Requires="v">
                <p:oleObj spid="_x0000_s12306" name="Visio" r:id="rId5" imgW="3307446" imgH="947725" progId="Visio.Drawing.11">
                  <p:embed/>
                </p:oleObj>
              </mc:Choice>
              <mc:Fallback>
                <p:oleObj name="Visio" r:id="rId5" imgW="3307446" imgH="947725" progId="Visio.Drawing.11">
                  <p:embed/>
                  <p:pic>
                    <p:nvPicPr>
                      <p:cNvPr id="7" name="对象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3448" y="3246438"/>
                        <a:ext cx="3970337" cy="113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对象 7"/>
          <p:cNvGraphicFramePr>
            <a:graphicFrameLocks noChangeAspect="1"/>
          </p:cNvGraphicFramePr>
          <p:nvPr>
            <p:extLst/>
          </p:nvPr>
        </p:nvGraphicFramePr>
        <p:xfrm>
          <a:off x="7079933" y="3264853"/>
          <a:ext cx="4059237" cy="1176337"/>
        </p:xfrm>
        <a:graphic>
          <a:graphicData uri="http://schemas.openxmlformats.org/presentationml/2006/ole">
            <mc:AlternateContent xmlns:mc="http://schemas.openxmlformats.org/markup-compatibility/2006">
              <mc:Choice xmlns:v="urn:schemas-microsoft-com:vml" Requires="v">
                <p:oleObj spid="_x0000_s12307" name="Visio" r:id="rId7" imgW="3379622" imgH="979912" progId="Visio.Drawing.11">
                  <p:embed/>
                </p:oleObj>
              </mc:Choice>
              <mc:Fallback>
                <p:oleObj name="Visio" r:id="rId7" imgW="3379622" imgH="979912" progId="Visio.Drawing.11">
                  <p:embed/>
                  <p:pic>
                    <p:nvPicPr>
                      <p:cNvPr id="8" name="对象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79933" y="3264853"/>
                        <a:ext cx="4059237" cy="117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AutoShape 25"/>
          <p:cNvSpPr>
            <a:spLocks noChangeArrowheads="1"/>
          </p:cNvSpPr>
          <p:nvPr/>
        </p:nvSpPr>
        <p:spPr bwMode="auto">
          <a:xfrm>
            <a:off x="776287" y="4673600"/>
            <a:ext cx="1223963" cy="863600"/>
          </a:xfrm>
          <a:prstGeom prst="wedgeRoundRectCallout">
            <a:avLst>
              <a:gd name="adj1" fmla="val 12155"/>
              <a:gd name="adj2" fmla="val -88421"/>
              <a:gd name="adj3" fmla="val 16667"/>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400" b="1" dirty="0" smtClean="0">
                <a:ea typeface="宋体" charset="-122"/>
              </a:rPr>
              <a:t>Active high</a:t>
            </a:r>
            <a:endParaRPr lang="zh-CN" altLang="en-US" sz="2400" b="1" dirty="0">
              <a:ea typeface="宋体" charset="-122"/>
            </a:endParaRPr>
          </a:p>
        </p:txBody>
      </p:sp>
      <p:sp>
        <p:nvSpPr>
          <p:cNvPr id="10" name="AutoShape 26"/>
          <p:cNvSpPr>
            <a:spLocks noChangeArrowheads="1"/>
          </p:cNvSpPr>
          <p:nvPr/>
        </p:nvSpPr>
        <p:spPr bwMode="auto">
          <a:xfrm>
            <a:off x="3756025" y="4673600"/>
            <a:ext cx="1223963" cy="863600"/>
          </a:xfrm>
          <a:prstGeom prst="wedgeRoundRectCallout">
            <a:avLst>
              <a:gd name="adj1" fmla="val -10077"/>
              <a:gd name="adj2" fmla="val -98861"/>
              <a:gd name="adj3" fmla="val 16667"/>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400" b="1" dirty="0">
                <a:ea typeface="宋体" charset="-122"/>
              </a:rPr>
              <a:t>Active high</a:t>
            </a:r>
            <a:endParaRPr lang="zh-CN" altLang="en-US" sz="2400" b="1" dirty="0">
              <a:ea typeface="宋体" charset="-122"/>
            </a:endParaRPr>
          </a:p>
        </p:txBody>
      </p:sp>
      <p:sp>
        <p:nvSpPr>
          <p:cNvPr id="11" name="AutoShape 27"/>
          <p:cNvSpPr>
            <a:spLocks noChangeArrowheads="1"/>
          </p:cNvSpPr>
          <p:nvPr/>
        </p:nvSpPr>
        <p:spPr bwMode="auto">
          <a:xfrm>
            <a:off x="6309995" y="4673600"/>
            <a:ext cx="1223963" cy="863600"/>
          </a:xfrm>
          <a:prstGeom prst="wedgeRoundRectCallout">
            <a:avLst>
              <a:gd name="adj1" fmla="val 38121"/>
              <a:gd name="adj2" fmla="val -93344"/>
              <a:gd name="adj3" fmla="val 16667"/>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400" b="1" dirty="0" smtClean="0">
                <a:ea typeface="宋体" charset="-122"/>
              </a:rPr>
              <a:t>Active low</a:t>
            </a:r>
            <a:endParaRPr lang="zh-CN" altLang="en-US" sz="2400" b="1" dirty="0">
              <a:ea typeface="宋体" charset="-122"/>
            </a:endParaRPr>
          </a:p>
        </p:txBody>
      </p:sp>
      <p:sp>
        <p:nvSpPr>
          <p:cNvPr id="12" name="AutoShape 28"/>
          <p:cNvSpPr>
            <a:spLocks noChangeArrowheads="1"/>
          </p:cNvSpPr>
          <p:nvPr/>
        </p:nvSpPr>
        <p:spPr bwMode="auto">
          <a:xfrm>
            <a:off x="10290810" y="4687888"/>
            <a:ext cx="1223963" cy="863600"/>
          </a:xfrm>
          <a:prstGeom prst="wedgeRoundRectCallout">
            <a:avLst>
              <a:gd name="adj1" fmla="val -36327"/>
              <a:gd name="adj2" fmla="val -88492"/>
              <a:gd name="adj3" fmla="val 16667"/>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400" b="1" dirty="0">
                <a:ea typeface="宋体" charset="-122"/>
              </a:rPr>
              <a:t>Active low</a:t>
            </a:r>
            <a:endParaRPr lang="zh-CN" altLang="en-US" sz="2400" b="1" dirty="0">
              <a:ea typeface="宋体" charset="-122"/>
            </a:endParaRPr>
          </a:p>
        </p:txBody>
      </p:sp>
    </p:spTree>
    <p:extLst>
      <p:ext uri="{BB962C8B-B14F-4D97-AF65-F5344CB8AC3E}">
        <p14:creationId xmlns:p14="http://schemas.microsoft.com/office/powerpoint/2010/main" val="1109885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checkerboard(across)">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diamond(in)">
                                      <p:cBhvr>
                                        <p:cTn id="15" dur="2000"/>
                                        <p:tgtEl>
                                          <p:spTgt spid="11"/>
                                        </p:tgtEl>
                                      </p:cBhvr>
                                    </p:animEffect>
                                  </p:childTnLst>
                                </p:cTn>
                              </p:par>
                              <p:par>
                                <p:cTn id="16" presetID="8" presetClass="entr" presetSubtype="16"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diamond(in)">
                                      <p:cBhvr>
                                        <p:cTn id="18"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上课用字体1">
      <a:majorFont>
        <a:latin typeface="Franklin Gothic Heavy"/>
        <a:ea typeface="微软雅黑"/>
        <a:cs typeface=""/>
      </a:majorFont>
      <a:minorFont>
        <a:latin typeface="Franklin Gothic Book"/>
        <a:ea typeface="微软雅黑"/>
        <a:cs typeface=""/>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Circuit</Template>
  <TotalTime>379</TotalTime>
  <Words>1111</Words>
  <Application>Microsoft Office PowerPoint</Application>
  <PresentationFormat>宽屏</PresentationFormat>
  <Paragraphs>351</Paragraphs>
  <Slides>26</Slides>
  <Notes>9</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26</vt:i4>
      </vt:variant>
    </vt:vector>
  </HeadingPairs>
  <TitlesOfParts>
    <vt:vector size="41" baseType="lpstr">
      <vt:lpstr>宋体</vt:lpstr>
      <vt:lpstr>微软雅黑</vt:lpstr>
      <vt:lpstr>Arial</vt:lpstr>
      <vt:lpstr>Calibri</vt:lpstr>
      <vt:lpstr>Cambria Math</vt:lpstr>
      <vt:lpstr>Franklin Gothic Book</vt:lpstr>
      <vt:lpstr>Franklin Gothic Heavy</vt:lpstr>
      <vt:lpstr>Impact</vt:lpstr>
      <vt:lpstr>Times New Roman</vt:lpstr>
      <vt:lpstr>Trebuchet MS</vt:lpstr>
      <vt:lpstr>Wingdings</vt:lpstr>
      <vt:lpstr>Circuit</vt:lpstr>
      <vt:lpstr>CorelDRAW</vt:lpstr>
      <vt:lpstr>公式</vt:lpstr>
      <vt:lpstr>Visio</vt:lpstr>
      <vt:lpstr>Chapter 5 Combinational Logic aNalysis</vt:lpstr>
      <vt:lpstr>PowerPoint 演示文稿</vt:lpstr>
      <vt:lpstr>Implementing Combinational Logic</vt:lpstr>
      <vt:lpstr>Karnaugh Map Implementation</vt:lpstr>
      <vt:lpstr>NAND Logic</vt:lpstr>
      <vt:lpstr>Universal Gates  通用逻辑门</vt:lpstr>
      <vt:lpstr>Bubble logic*</vt:lpstr>
      <vt:lpstr>Bubble logic</vt:lpstr>
      <vt:lpstr>Bubble logic</vt:lpstr>
      <vt:lpstr>Bubble logic</vt:lpstr>
      <vt:lpstr>Bubble logic</vt:lpstr>
      <vt:lpstr>Bubble logic</vt:lpstr>
      <vt:lpstr>Bubble logic</vt:lpstr>
      <vt:lpstr>COMBINATIONAL LOGIC</vt:lpstr>
      <vt:lpstr>DEFINITION OF COMBINATIONAL LOGIC</vt:lpstr>
      <vt:lpstr>General logic design sequence</vt:lpstr>
      <vt:lpstr>PROBLEM STATEMENTS TO TRUTH TABLES</vt:lpstr>
      <vt:lpstr>Example 1: Conveyor system</vt:lpstr>
      <vt:lpstr>Example 1: Conveyor system</vt:lpstr>
      <vt:lpstr>Example 1: Conveyor system</vt:lpstr>
      <vt:lpstr>Example 2: Conveyor system </vt:lpstr>
      <vt:lpstr>Example 2: Conveyor system</vt:lpstr>
      <vt:lpstr>Summary</vt:lpstr>
      <vt:lpstr>HOMEWORK</vt:lpstr>
      <vt:lpstr> Multiple output function*</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marige</dc:creator>
  <cp:lastModifiedBy>marige</cp:lastModifiedBy>
  <cp:revision>51</cp:revision>
  <dcterms:created xsi:type="dcterms:W3CDTF">2014-08-26T23:43:54Z</dcterms:created>
  <dcterms:modified xsi:type="dcterms:W3CDTF">2021-10-26T14:11:23Z</dcterms:modified>
</cp:coreProperties>
</file>