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99" r:id="rId27"/>
    <p:sldId id="30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79733" autoAdjust="0"/>
  </p:normalViewPr>
  <p:slideViewPr>
    <p:cSldViewPr snapToGrid="0">
      <p:cViewPr varScale="1">
        <p:scale>
          <a:sx n="60" d="100"/>
          <a:sy n="60" d="100"/>
        </p:scale>
        <p:origin x="423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729F-046A-43B1-89B7-FB1B1CB1077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199D-55EA-494A-A9FC-1B0509E12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3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2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2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4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54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57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1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1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9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6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+mj-lt"/>
                <a:ea typeface="+mj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B60D76-311F-4F95-A253-429A6CF16A3B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2F3-B24B-4C1D-B27B-295B609D09B5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C4-D6A7-4AD6-BF74-C9963FFDF4D7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3E4C-4267-48C5-9665-D883C1A83A6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64E-73C9-4B6B-8A25-9DEB56BB0F55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4FE-747F-49E4-A56E-CBF14F823D8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0C8A-B8E9-4A4C-A735-785219E0FA98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A00-5CEA-4540-810E-433129F12784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410-2B1A-4AFE-B909-79BC3F861632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9AE6-F88F-4F51-A4BF-434A65FC6991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665C-C9C8-4523-AD79-C5B022BAF5BB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0BF0-1A1C-41F7-A444-EA038BE8292C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FC9-1512-4DB7-B15B-FA3DE31B6E3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47A-5093-4DE6-B356-08EA9897DA54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F160-F017-4547-A61E-A558FAD3B835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6</a:t>
            </a:r>
            <a:br>
              <a:rPr lang="en-US" altLang="zh-CN" dirty="0" smtClean="0"/>
            </a:br>
            <a:r>
              <a:rPr lang="en-US" altLang="zh-CN" dirty="0" smtClean="0"/>
              <a:t>FUNCTIONS OF COMBINATIONAL LOGIC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组合逻辑电路函数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9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宋体" charset="-122"/>
              </a:rPr>
              <a:t>Keyboard encoder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3" descr="AAGIGWO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68" y="154305"/>
            <a:ext cx="6660832" cy="63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en-US" altLang="zh-CN" dirty="0" smtClean="0"/>
              <a:t>converters</a:t>
            </a:r>
            <a:br>
              <a:rPr lang="en-US" altLang="zh-CN" dirty="0" smtClean="0"/>
            </a:br>
            <a:r>
              <a:rPr lang="zh-CN" altLang="en-US" sz="2800" dirty="0" smtClean="0"/>
              <a:t>代码转换器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907090" cy="3541714"/>
          </a:xfrm>
        </p:spPr>
        <p:txBody>
          <a:bodyPr/>
          <a:lstStyle/>
          <a:p>
            <a:r>
              <a:rPr lang="en-US" altLang="zh-CN" dirty="0"/>
              <a:t>There are various code converters that change one code to another. Two examples are the four bit binary-to-Gray converter and the Gray-to-binary </a:t>
            </a:r>
            <a:r>
              <a:rPr lang="en-US" altLang="zh-CN" dirty="0" smtClean="0"/>
              <a:t>converter.</a:t>
            </a:r>
          </a:p>
          <a:p>
            <a:endParaRPr lang="en-US" altLang="zh-CN" dirty="0" smtClean="0"/>
          </a:p>
          <a:p>
            <a:r>
              <a:rPr lang="en-US" altLang="zh-CN" dirty="0"/>
              <a:t>E.g. Show the conversion of binary 0111 to Gray and back.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FC9-1512-4DB7-B15B-FA3DE31B6E3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7048500" y="44783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8420100" y="4325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8420100" y="33353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048500" y="3944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7048500" y="33353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7048500" y="271145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7200900" y="2420937"/>
            <a:ext cx="4800600" cy="2684463"/>
            <a:chOff x="1728" y="2169"/>
            <a:chExt cx="3024" cy="1691"/>
          </a:xfrm>
        </p:grpSpPr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1776" y="2169"/>
            <a:ext cx="2448" cy="1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CorelDRAW" r:id="rId4" imgW="1966120" imgH="1161004" progId="CorelDRAW.Graphic.13">
                    <p:embed/>
                  </p:oleObj>
                </mc:Choice>
                <mc:Fallback>
                  <p:oleObj name="CorelDRAW" r:id="rId4" imgW="1966120" imgH="1161004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69"/>
                          <a:ext cx="2448" cy="1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728" y="3648"/>
              <a:ext cx="2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ea typeface="宋体" charset="-122"/>
                </a:rPr>
                <a:t>Binary-to-Gray                        Gray-to-Binary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2688" y="345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charset="-122"/>
                </a:rPr>
                <a:t>MSB</a:t>
              </a: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2688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charset="-122"/>
                </a:rPr>
                <a:t>LSB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4320" y="345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charset="-122"/>
                </a:rPr>
                <a:t>MSB</a:t>
              </a:r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4320" y="220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ea typeface="宋体" charset="-122"/>
                </a:rPr>
                <a:t>LSB</a:t>
              </a:r>
            </a:p>
          </p:txBody>
        </p:sp>
      </p:grp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8420100" y="3944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8420100" y="27257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9486900" y="44783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9486900" y="3182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9486900" y="3944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9486900" y="2420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10934700" y="4325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10934700" y="3182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10934700" y="3944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0858500" y="2420937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21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Multiplexers</a:t>
            </a:r>
            <a:br>
              <a:rPr lang="en-US" altLang="zh-CN" dirty="0" smtClean="0"/>
            </a:br>
            <a:r>
              <a:rPr lang="zh-CN" altLang="en-US" sz="2800" dirty="0" smtClean="0"/>
              <a:t>数字</a:t>
            </a:r>
            <a:r>
              <a:rPr lang="zh-CN" altLang="en-US" sz="2800" dirty="0"/>
              <a:t>多路</a:t>
            </a:r>
            <a:r>
              <a:rPr lang="zh-CN" altLang="en-US" sz="2800" dirty="0" smtClean="0"/>
              <a:t>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“Selects” binary information from one of many input lines and directs it to a single output line. Also know as the “selector” </a:t>
            </a:r>
            <a:r>
              <a:rPr lang="en-US" altLang="zh-CN" dirty="0" smtClean="0"/>
              <a:t>circuit.</a:t>
            </a:r>
          </a:p>
          <a:p>
            <a:r>
              <a:rPr lang="en-US" altLang="zh-CN" dirty="0"/>
              <a:t>Selection is controlled by a particular set of inputs lines whose output depends on the combination of the data input lines.</a:t>
            </a:r>
          </a:p>
          <a:p>
            <a:r>
              <a:rPr lang="en-US" altLang="zh-CN" dirty="0"/>
              <a:t>For a 2</a:t>
            </a:r>
            <a:r>
              <a:rPr lang="en-US" altLang="zh-CN" baseline="30000" dirty="0"/>
              <a:t>n</a:t>
            </a:r>
            <a:r>
              <a:rPr lang="en-US" altLang="zh-CN" dirty="0"/>
              <a:t>-to-1 multiplexer, there are 2</a:t>
            </a:r>
            <a:r>
              <a:rPr lang="en-US" altLang="zh-CN" baseline="30000" dirty="0"/>
              <a:t>n</a:t>
            </a:r>
            <a:r>
              <a:rPr lang="en-US" altLang="zh-CN" dirty="0"/>
              <a:t> data input lines and n selection lines whose bit combination determines which input is selected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9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Multiplexers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4" descr="11"/>
          <p:cNvPicPr>
            <a:picLocks noChangeAspect="1" noChangeArrowheads="1"/>
          </p:cNvPicPr>
          <p:nvPr/>
        </p:nvPicPr>
        <p:blipFill>
          <a:blip r:embed="rId2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2632710"/>
            <a:ext cx="39624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94560"/>
            <a:ext cx="43434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0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</a:t>
            </a:r>
            <a:r>
              <a:rPr lang="en-US" altLang="zh-CN" dirty="0" smtClean="0"/>
              <a:t>Multiplexer</a:t>
            </a:r>
            <a:br>
              <a:rPr lang="en-US" altLang="zh-CN" dirty="0" smtClean="0"/>
            </a:br>
            <a:r>
              <a:rPr lang="en-US" altLang="zh-CN" sz="2800" dirty="0" smtClean="0"/>
              <a:t>4-1</a:t>
            </a:r>
            <a:r>
              <a:rPr lang="zh-CN" altLang="en-US" sz="2800" dirty="0"/>
              <a:t>多路</a:t>
            </a:r>
            <a:r>
              <a:rPr lang="zh-CN" altLang="en-US" sz="2800" dirty="0" smtClean="0"/>
              <a:t>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14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89" y="1996869"/>
            <a:ext cx="6150198" cy="37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80628"/>
              </p:ext>
            </p:extLst>
          </p:nvPr>
        </p:nvGraphicFramePr>
        <p:xfrm>
          <a:off x="5986463" y="1397635"/>
          <a:ext cx="2447925" cy="1992000"/>
        </p:xfrm>
        <a:graphic>
          <a:graphicData uri="http://schemas.openxmlformats.org/drawingml/2006/table">
            <a:tbl>
              <a:tblPr/>
              <a:tblGrid>
                <a:gridCol w="81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50"/>
          <p:cNvSpPr txBox="1">
            <a:spLocks noChangeArrowheads="1"/>
          </p:cNvSpPr>
          <p:nvPr/>
        </p:nvSpPr>
        <p:spPr bwMode="auto">
          <a:xfrm>
            <a:off x="2325370" y="5739766"/>
            <a:ext cx="650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Y = S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’S</a:t>
            </a:r>
            <a:r>
              <a:rPr lang="en-US" altLang="zh-CN" sz="2400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’D</a:t>
            </a:r>
            <a:r>
              <a:rPr lang="en-US" altLang="zh-CN" sz="2400" baseline="-25000" dirty="0">
                <a:ea typeface="宋体" charset="-122"/>
              </a:rPr>
              <a:t>0 </a:t>
            </a:r>
            <a:r>
              <a:rPr lang="en-US" altLang="zh-CN" sz="2400" dirty="0">
                <a:ea typeface="宋体" charset="-122"/>
              </a:rPr>
              <a:t>+ S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’S</a:t>
            </a:r>
            <a:r>
              <a:rPr lang="en-US" altLang="zh-CN" sz="2400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D</a:t>
            </a:r>
            <a:r>
              <a:rPr lang="en-US" altLang="zh-CN" sz="2400" baseline="-25000" dirty="0">
                <a:ea typeface="宋体" charset="-122"/>
              </a:rPr>
              <a:t>1 </a:t>
            </a:r>
            <a:r>
              <a:rPr lang="en-US" altLang="zh-CN" sz="2400" dirty="0">
                <a:ea typeface="宋体" charset="-122"/>
              </a:rPr>
              <a:t>+ S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en-US" altLang="zh-CN" sz="2400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’D</a:t>
            </a:r>
            <a:r>
              <a:rPr lang="en-US" altLang="zh-CN" sz="2400" baseline="-25000" dirty="0">
                <a:ea typeface="宋体" charset="-122"/>
              </a:rPr>
              <a:t>2 </a:t>
            </a:r>
            <a:r>
              <a:rPr lang="en-US" altLang="zh-CN" sz="2400" dirty="0">
                <a:ea typeface="宋体" charset="-122"/>
              </a:rPr>
              <a:t>+ S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en-US" altLang="zh-CN" sz="2400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D</a:t>
            </a:r>
            <a:r>
              <a:rPr lang="en-US" altLang="zh-CN" sz="2400" baseline="-250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=∑</a:t>
            </a:r>
            <a:r>
              <a:rPr lang="en-US" altLang="zh-CN" sz="2400" dirty="0" err="1">
                <a:ea typeface="宋体" charset="-122"/>
              </a:rPr>
              <a:t>m</a:t>
            </a:r>
            <a:r>
              <a:rPr lang="en-US" altLang="zh-CN" sz="2400" baseline="-25000" dirty="0" err="1">
                <a:ea typeface="宋体" charset="-122"/>
              </a:rPr>
              <a:t>i</a:t>
            </a:r>
            <a:r>
              <a:rPr lang="en-US" altLang="zh-CN" sz="2400" dirty="0" err="1">
                <a:ea typeface="宋体" charset="-122"/>
              </a:rPr>
              <a:t>D</a:t>
            </a:r>
            <a:r>
              <a:rPr lang="en-US" altLang="zh-CN" sz="2400" baseline="-25000" dirty="0" err="1">
                <a:ea typeface="宋体" charset="-122"/>
              </a:rPr>
              <a:t>i</a:t>
            </a:r>
            <a:r>
              <a:rPr lang="en-US" altLang="zh-CN" sz="2400" baseline="-25000" dirty="0">
                <a:ea typeface="宋体" charset="-122"/>
              </a:rPr>
              <a:t> 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233" y="1996869"/>
            <a:ext cx="2987675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2895600" y="6196966"/>
            <a:ext cx="6858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70168" y="6196966"/>
            <a:ext cx="6858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76570" y="6196966"/>
            <a:ext cx="6858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81800" y="6196966"/>
            <a:ext cx="6858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0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4-1 Multiplexer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select lines are shown here to choose any of the four data inputs.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WordArt 165"/>
          <p:cNvSpPr>
            <a:spLocks noChangeArrowheads="1" noChangeShapeType="1" noTextEdit="1"/>
          </p:cNvSpPr>
          <p:nvPr/>
        </p:nvSpPr>
        <p:spPr bwMode="auto">
          <a:xfrm>
            <a:off x="1264920" y="3665538"/>
            <a:ext cx="13716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Question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8" name="Text Box 166"/>
          <p:cNvSpPr txBox="1">
            <a:spLocks noChangeArrowheads="1"/>
          </p:cNvSpPr>
          <p:nvPr/>
        </p:nvSpPr>
        <p:spPr bwMode="auto">
          <a:xfrm>
            <a:off x="2788920" y="3698875"/>
            <a:ext cx="3124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Which data line is selected if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baseline="-25000" dirty="0"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 = 10?</a:t>
            </a:r>
          </a:p>
        </p:txBody>
      </p:sp>
      <p:graphicFrame>
        <p:nvGraphicFramePr>
          <p:cNvPr id="9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422829"/>
              </p:ext>
            </p:extLst>
          </p:nvPr>
        </p:nvGraphicFramePr>
        <p:xfrm>
          <a:off x="7162800" y="3171825"/>
          <a:ext cx="24384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CorelDRAW" r:id="rId3" imgW="1364221" imgH="1314785" progId="CorelDRAW.Graphic.13">
                  <p:embed/>
                </p:oleObj>
              </mc:Choice>
              <mc:Fallback>
                <p:oleObj name="CorelDRAW" r:id="rId3" imgW="1364221" imgH="131478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71825"/>
                        <a:ext cx="24384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6"/>
          <p:cNvSpPr txBox="1">
            <a:spLocks noChangeArrowheads="1"/>
          </p:cNvSpPr>
          <p:nvPr/>
        </p:nvSpPr>
        <p:spPr bwMode="auto">
          <a:xfrm>
            <a:off x="6648450" y="3514725"/>
            <a:ext cx="6492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>
                <a:ea typeface="宋体" charset="-122"/>
              </a:rPr>
              <a:t>Data </a:t>
            </a:r>
          </a:p>
          <a:p>
            <a:r>
              <a:rPr lang="en-US" altLang="zh-CN" sz="1600" dirty="0">
                <a:ea typeface="宋体" charset="-122"/>
              </a:rPr>
              <a:t>select</a:t>
            </a:r>
          </a:p>
        </p:txBody>
      </p:sp>
      <p:sp>
        <p:nvSpPr>
          <p:cNvPr id="11" name="Text Box 157"/>
          <p:cNvSpPr txBox="1">
            <a:spLocks noChangeArrowheads="1"/>
          </p:cNvSpPr>
          <p:nvPr/>
        </p:nvSpPr>
        <p:spPr bwMode="auto">
          <a:xfrm>
            <a:off x="6629400" y="4505325"/>
            <a:ext cx="68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Data </a:t>
            </a:r>
          </a:p>
          <a:p>
            <a:r>
              <a:rPr lang="en-US" altLang="zh-CN" sz="1600">
                <a:ea typeface="宋体" charset="-122"/>
              </a:rPr>
              <a:t>inputs</a:t>
            </a:r>
          </a:p>
        </p:txBody>
      </p:sp>
      <p:sp>
        <p:nvSpPr>
          <p:cNvPr id="12" name="Text Box 158"/>
          <p:cNvSpPr txBox="1">
            <a:spLocks noChangeArrowheads="1"/>
          </p:cNvSpPr>
          <p:nvPr/>
        </p:nvSpPr>
        <p:spPr bwMode="auto">
          <a:xfrm>
            <a:off x="9677400" y="41243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dirty="0">
                <a:ea typeface="宋体" charset="-122"/>
              </a:rPr>
              <a:t>Data </a:t>
            </a:r>
          </a:p>
          <a:p>
            <a:r>
              <a:rPr lang="en-US" altLang="zh-CN" sz="1600" dirty="0">
                <a:ea typeface="宋体" charset="-122"/>
              </a:rPr>
              <a:t>output</a:t>
            </a:r>
          </a:p>
        </p:txBody>
      </p:sp>
      <p:sp>
        <p:nvSpPr>
          <p:cNvPr id="13" name="Text Box 159"/>
          <p:cNvSpPr txBox="1">
            <a:spLocks noChangeArrowheads="1"/>
          </p:cNvSpPr>
          <p:nvPr/>
        </p:nvSpPr>
        <p:spPr bwMode="auto">
          <a:xfrm>
            <a:off x="7239000" y="43783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i="1">
                <a:solidFill>
                  <a:srgbClr val="FF0000"/>
                </a:solidFill>
                <a:latin typeface="Arial" charset="0"/>
                <a:ea typeface="宋体" charset="-122"/>
              </a:rPr>
              <a:t>D</a:t>
            </a:r>
            <a:r>
              <a:rPr lang="en-US" altLang="zh-CN" sz="1600" baseline="-25000">
                <a:solidFill>
                  <a:srgbClr val="FF0000"/>
                </a:solidFill>
                <a:latin typeface="Arial" charset="0"/>
                <a:ea typeface="宋体" charset="-122"/>
              </a:rPr>
              <a:t>1</a:t>
            </a:r>
            <a:endParaRPr lang="en-US" altLang="zh-CN" sz="160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4" name="Text Box 160"/>
          <p:cNvSpPr txBox="1">
            <a:spLocks noChangeArrowheads="1"/>
          </p:cNvSpPr>
          <p:nvPr/>
        </p:nvSpPr>
        <p:spPr bwMode="auto">
          <a:xfrm>
            <a:off x="7239000" y="41497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i="1">
                <a:solidFill>
                  <a:srgbClr val="FF0000"/>
                </a:solidFill>
                <a:latin typeface="Arial" charset="0"/>
                <a:ea typeface="宋体" charset="-122"/>
              </a:rPr>
              <a:t>D</a:t>
            </a:r>
            <a:r>
              <a:rPr lang="en-US" altLang="zh-CN" sz="1600" baseline="-25000">
                <a:solidFill>
                  <a:srgbClr val="FF0000"/>
                </a:solidFill>
                <a:latin typeface="Arial" charset="0"/>
                <a:ea typeface="宋体" charset="-122"/>
              </a:rPr>
              <a:t>0</a:t>
            </a:r>
            <a:endParaRPr lang="en-US" altLang="zh-CN" sz="160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5" name="Text Box 161"/>
          <p:cNvSpPr txBox="1">
            <a:spLocks noChangeArrowheads="1"/>
          </p:cNvSpPr>
          <p:nvPr/>
        </p:nvSpPr>
        <p:spPr bwMode="auto">
          <a:xfrm>
            <a:off x="7239000" y="46069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i="1">
                <a:solidFill>
                  <a:srgbClr val="FF0000"/>
                </a:solidFill>
                <a:latin typeface="Arial" charset="0"/>
                <a:ea typeface="宋体" charset="-122"/>
              </a:rPr>
              <a:t>D</a:t>
            </a:r>
            <a:r>
              <a:rPr lang="en-US" altLang="zh-CN" sz="1600" baseline="-25000">
                <a:solidFill>
                  <a:srgbClr val="FF0000"/>
                </a:solidFill>
                <a:latin typeface="Arial" charset="0"/>
                <a:ea typeface="宋体" charset="-122"/>
              </a:rPr>
              <a:t>2</a:t>
            </a:r>
            <a:endParaRPr lang="en-US" altLang="zh-CN" sz="160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" name="Text Box 162"/>
          <p:cNvSpPr txBox="1">
            <a:spLocks noChangeArrowheads="1"/>
          </p:cNvSpPr>
          <p:nvPr/>
        </p:nvSpPr>
        <p:spPr bwMode="auto">
          <a:xfrm>
            <a:off x="7239000" y="48355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i="1">
                <a:solidFill>
                  <a:srgbClr val="FF0000"/>
                </a:solidFill>
                <a:latin typeface="Arial" charset="0"/>
                <a:ea typeface="宋体" charset="-122"/>
              </a:rPr>
              <a:t>D</a:t>
            </a:r>
            <a:r>
              <a:rPr lang="en-US" altLang="zh-CN" sz="1600" baseline="-25000">
                <a:solidFill>
                  <a:srgbClr val="FF0000"/>
                </a:solidFill>
                <a:latin typeface="Arial" charset="0"/>
                <a:ea typeface="宋体" charset="-122"/>
              </a:rPr>
              <a:t>3</a:t>
            </a:r>
            <a:endParaRPr lang="en-US" altLang="zh-CN" sz="160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Text Box 163"/>
          <p:cNvSpPr txBox="1">
            <a:spLocks noChangeArrowheads="1"/>
          </p:cNvSpPr>
          <p:nvPr/>
        </p:nvSpPr>
        <p:spPr bwMode="auto">
          <a:xfrm>
            <a:off x="7261225" y="3705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i="1">
                <a:solidFill>
                  <a:srgbClr val="FF0000"/>
                </a:solidFill>
                <a:latin typeface="Arial" charset="0"/>
                <a:ea typeface="宋体" charset="-122"/>
              </a:rPr>
              <a:t>S</a:t>
            </a:r>
            <a:r>
              <a:rPr lang="en-US" altLang="zh-CN" sz="1600" baseline="-25000">
                <a:solidFill>
                  <a:srgbClr val="FF0000"/>
                </a:solidFill>
                <a:latin typeface="Arial" charset="0"/>
                <a:ea typeface="宋体" charset="-122"/>
              </a:rPr>
              <a:t>1</a:t>
            </a:r>
            <a:endParaRPr lang="en-US" altLang="zh-CN" sz="160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Text Box 164"/>
          <p:cNvSpPr txBox="1">
            <a:spLocks noChangeArrowheads="1"/>
          </p:cNvSpPr>
          <p:nvPr/>
        </p:nvSpPr>
        <p:spPr bwMode="auto">
          <a:xfrm>
            <a:off x="7261225" y="34004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i="1">
                <a:solidFill>
                  <a:srgbClr val="FF0000"/>
                </a:solidFill>
                <a:latin typeface="Arial" charset="0"/>
                <a:ea typeface="宋体" charset="-122"/>
              </a:rPr>
              <a:t>S</a:t>
            </a:r>
            <a:r>
              <a:rPr lang="en-US" altLang="zh-CN" sz="1600" baseline="-25000">
                <a:solidFill>
                  <a:srgbClr val="FF0000"/>
                </a:solidFill>
                <a:latin typeface="Arial" charset="0"/>
                <a:ea typeface="宋体" charset="-122"/>
              </a:rPr>
              <a:t>0</a:t>
            </a:r>
            <a:endParaRPr lang="en-US" altLang="zh-CN" sz="160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9" name="Text Box 167"/>
          <p:cNvSpPr txBox="1">
            <a:spLocks noChangeArrowheads="1"/>
          </p:cNvSpPr>
          <p:nvPr/>
        </p:nvSpPr>
        <p:spPr bwMode="auto">
          <a:xfrm>
            <a:off x="3067050" y="4843463"/>
            <a:ext cx="838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</a:t>
            </a:r>
          </a:p>
        </p:txBody>
      </p:sp>
      <p:sp>
        <p:nvSpPr>
          <p:cNvPr id="20" name="Line 168"/>
          <p:cNvSpPr>
            <a:spLocks noChangeShapeType="1"/>
          </p:cNvSpPr>
          <p:nvPr/>
        </p:nvSpPr>
        <p:spPr bwMode="auto">
          <a:xfrm flipV="1">
            <a:off x="8153400" y="4378325"/>
            <a:ext cx="9144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69"/>
          <p:cNvSpPr txBox="1">
            <a:spLocks noChangeArrowheads="1"/>
          </p:cNvSpPr>
          <p:nvPr/>
        </p:nvSpPr>
        <p:spPr bwMode="auto">
          <a:xfrm>
            <a:off x="7696200" y="36163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22" name="Text Box 170"/>
          <p:cNvSpPr txBox="1">
            <a:spLocks noChangeArrowheads="1"/>
          </p:cNvSpPr>
          <p:nvPr/>
        </p:nvSpPr>
        <p:spPr bwMode="auto">
          <a:xfrm>
            <a:off x="7696200" y="33115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FF0000"/>
                </a:solidFill>
                <a:ea typeface="宋体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41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9" grpId="0"/>
      <p:bldP spid="20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8-to-1 MUX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30" y="155892"/>
            <a:ext cx="6776408" cy="656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50900" y="2514127"/>
            <a:ext cx="38887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charset="-122"/>
              </a:rPr>
              <a:t>Y = C’B’A’D</a:t>
            </a:r>
            <a:r>
              <a:rPr lang="en-US" altLang="zh-CN" sz="2800" baseline="-25000" dirty="0">
                <a:ea typeface="宋体" charset="-122"/>
              </a:rPr>
              <a:t>0 </a:t>
            </a:r>
            <a:r>
              <a:rPr lang="en-US" altLang="zh-CN" sz="2800" dirty="0">
                <a:ea typeface="宋体" charset="-122"/>
              </a:rPr>
              <a:t>+ C’B’AD</a:t>
            </a:r>
            <a:r>
              <a:rPr lang="en-US" altLang="zh-CN" sz="2800" baseline="-25000" dirty="0">
                <a:ea typeface="宋体" charset="-122"/>
              </a:rPr>
              <a:t>1 </a:t>
            </a:r>
          </a:p>
          <a:p>
            <a:r>
              <a:rPr lang="en-US" altLang="zh-CN" sz="2800" baseline="-25000" dirty="0">
                <a:ea typeface="宋体" charset="-122"/>
              </a:rPr>
              <a:t>       </a:t>
            </a:r>
            <a:r>
              <a:rPr lang="en-US" altLang="zh-CN" sz="2800" dirty="0">
                <a:ea typeface="宋体" charset="-122"/>
              </a:rPr>
              <a:t>+ C’BA’D</a:t>
            </a:r>
            <a:r>
              <a:rPr lang="en-US" altLang="zh-CN" sz="2800" baseline="-25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 + C’BAD</a:t>
            </a:r>
            <a:r>
              <a:rPr lang="en-US" altLang="zh-CN" sz="2800" baseline="-25000" dirty="0">
                <a:ea typeface="宋体" charset="-122"/>
              </a:rPr>
              <a:t>3</a:t>
            </a:r>
            <a:r>
              <a:rPr lang="en-US" altLang="zh-CN" sz="2800" dirty="0">
                <a:ea typeface="宋体" charset="-122"/>
              </a:rPr>
              <a:t> </a:t>
            </a:r>
          </a:p>
          <a:p>
            <a:r>
              <a:rPr lang="en-US" altLang="zh-CN" sz="2800" dirty="0">
                <a:ea typeface="宋体" charset="-122"/>
              </a:rPr>
              <a:t>     + CB’A’D</a:t>
            </a:r>
            <a:r>
              <a:rPr lang="en-US" altLang="zh-CN" sz="2800" baseline="-25000" dirty="0">
                <a:ea typeface="宋体" charset="-122"/>
              </a:rPr>
              <a:t>4</a:t>
            </a:r>
            <a:r>
              <a:rPr lang="en-US" altLang="zh-CN" sz="2800" dirty="0">
                <a:ea typeface="宋体" charset="-122"/>
              </a:rPr>
              <a:t> + CB’AD</a:t>
            </a:r>
            <a:r>
              <a:rPr lang="en-US" altLang="zh-CN" sz="2800" baseline="-25000" dirty="0">
                <a:ea typeface="宋体" charset="-122"/>
              </a:rPr>
              <a:t>5</a:t>
            </a:r>
            <a:r>
              <a:rPr lang="en-US" altLang="zh-CN" sz="2800" dirty="0">
                <a:ea typeface="宋体" charset="-122"/>
              </a:rPr>
              <a:t> </a:t>
            </a:r>
          </a:p>
          <a:p>
            <a:r>
              <a:rPr lang="en-US" altLang="zh-CN" sz="2800" dirty="0">
                <a:ea typeface="宋体" charset="-122"/>
              </a:rPr>
              <a:t>     + CBA’D</a:t>
            </a:r>
            <a:r>
              <a:rPr lang="en-US" altLang="zh-CN" sz="2800" baseline="-25000" dirty="0">
                <a:ea typeface="宋体" charset="-122"/>
              </a:rPr>
              <a:t>6</a:t>
            </a:r>
            <a:r>
              <a:rPr lang="en-US" altLang="zh-CN" sz="2800" dirty="0">
                <a:ea typeface="宋体" charset="-122"/>
              </a:rPr>
              <a:t> + CBAD</a:t>
            </a:r>
            <a:r>
              <a:rPr lang="en-US" altLang="zh-CN" sz="2800" baseline="-25000" dirty="0">
                <a:ea typeface="宋体" charset="-122"/>
              </a:rPr>
              <a:t>7</a:t>
            </a:r>
          </a:p>
          <a:p>
            <a:r>
              <a:rPr lang="en-US" altLang="zh-CN" sz="2800" dirty="0">
                <a:ea typeface="宋体" charset="-122"/>
              </a:rPr>
              <a:t>    =∑</a:t>
            </a:r>
            <a:r>
              <a:rPr lang="en-US" altLang="zh-CN" sz="2800" dirty="0" err="1">
                <a:ea typeface="宋体" charset="-122"/>
              </a:rPr>
              <a:t>m</a:t>
            </a:r>
            <a:r>
              <a:rPr lang="en-US" altLang="zh-CN" sz="2800" baseline="-25000" dirty="0" err="1">
                <a:ea typeface="宋体" charset="-122"/>
              </a:rPr>
              <a:t>i</a:t>
            </a:r>
            <a:r>
              <a:rPr lang="en-US" altLang="zh-CN" sz="2800" dirty="0" err="1">
                <a:ea typeface="宋体" charset="-122"/>
              </a:rPr>
              <a:t>D</a:t>
            </a:r>
            <a:r>
              <a:rPr lang="en-US" altLang="zh-CN" sz="2800" baseline="-25000" dirty="0" err="1">
                <a:ea typeface="宋体" charset="-122"/>
              </a:rPr>
              <a:t>i</a:t>
            </a:r>
            <a:endParaRPr lang="en-US" altLang="zh-CN" sz="2800" baseline="-25000" dirty="0"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555480" y="472440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If G’=1 then Y=0, W=1</a:t>
            </a:r>
            <a:endParaRPr lang="zh-CN" altLang="en-US" sz="24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257800" y="472440"/>
            <a:ext cx="7315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93520" y="2981326"/>
            <a:ext cx="82296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8480" y="2981326"/>
            <a:ext cx="82296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600200" y="3407885"/>
            <a:ext cx="82296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078480" y="3432651"/>
            <a:ext cx="82296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45920" y="3834766"/>
            <a:ext cx="82296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85160" y="3844292"/>
            <a:ext cx="82296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584960" y="4231006"/>
            <a:ext cx="82296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17520" y="4240532"/>
            <a:ext cx="82296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8-to-1 MUX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3" descr="AAGIGWX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38973"/>
            <a:ext cx="5902297" cy="388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55"/>
          <p:cNvPicPr>
            <a:picLocks noChangeAspect="1" noChangeArrowheads="1"/>
          </p:cNvPicPr>
          <p:nvPr/>
        </p:nvPicPr>
        <p:blipFill>
          <a:blip r:embed="rId3">
            <a:lum contrast="3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40" y="1938972"/>
            <a:ext cx="4147820" cy="396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Multiplexer </a:t>
            </a:r>
            <a:r>
              <a:rPr lang="en-US" altLang="zh-CN" dirty="0" smtClean="0"/>
              <a:t>Expansions</a:t>
            </a:r>
            <a:br>
              <a:rPr lang="en-US" altLang="zh-CN" dirty="0" smtClean="0"/>
            </a:br>
            <a:r>
              <a:rPr lang="zh-CN" altLang="en-US" sz="2800" dirty="0"/>
              <a:t>多路器扩展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Until now, we have examined single-bit  data selected by a MUX.  What if we want to select m-bit data/words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Combine </a:t>
            </a:r>
            <a:r>
              <a:rPr lang="en-US" altLang="zh-CN" dirty="0"/>
              <a:t>MUX blocks in parallel with common select and enable signals</a:t>
            </a:r>
          </a:p>
          <a:p>
            <a:r>
              <a:rPr lang="en-US" altLang="zh-CN" dirty="0"/>
              <a:t>Example: Construct a logic circuit that selects between 2 sets of 4-bit inputs (see next slide for solution).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Quad 2-to-1 MUX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873095" cy="3541714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400" kern="0" dirty="0">
                <a:ea typeface="宋体" panose="02010600030101010101" pitchFamily="2" charset="-122"/>
              </a:rPr>
              <a:t>Uses four 2-to-1 MUXs with common select (S) and enable (E).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400" kern="0" dirty="0">
                <a:ea typeface="宋体" panose="02010600030101010101" pitchFamily="2" charset="-122"/>
              </a:rPr>
              <a:t>Select line chooses between A</a:t>
            </a:r>
            <a:r>
              <a:rPr lang="en-US" altLang="zh-CN" sz="2400" i="1" kern="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kern="0" dirty="0">
                <a:latin typeface="Comic Sans MS" panose="030F0702030302020204" pitchFamily="66" charset="0"/>
                <a:ea typeface="宋体" panose="02010600030101010101" pitchFamily="2" charset="-122"/>
              </a:rPr>
              <a:t>’</a:t>
            </a:r>
            <a:r>
              <a:rPr lang="en-US" altLang="zh-CN" sz="2400" kern="0" dirty="0">
                <a:ea typeface="宋体" panose="02010600030101010101" pitchFamily="2" charset="-122"/>
              </a:rPr>
              <a:t>s and </a:t>
            </a:r>
            <a:r>
              <a:rPr lang="en-US" altLang="zh-CN" sz="2400" kern="0" dirty="0" err="1">
                <a:ea typeface="宋体" panose="02010600030101010101" pitchFamily="2" charset="-122"/>
              </a:rPr>
              <a:t>B</a:t>
            </a:r>
            <a:r>
              <a:rPr lang="en-US" altLang="zh-CN" sz="2400" i="1" kern="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2400" kern="0" dirty="0" err="1">
                <a:latin typeface="Comic Sans MS" panose="030F0702030302020204" pitchFamily="66" charset="0"/>
                <a:ea typeface="宋体" panose="02010600030101010101" pitchFamily="2" charset="-122"/>
              </a:rPr>
              <a:t>’</a:t>
            </a:r>
            <a:r>
              <a:rPr lang="en-US" altLang="zh-CN" sz="2400" kern="0" dirty="0" err="1">
                <a:ea typeface="宋体" panose="02010600030101010101" pitchFamily="2" charset="-122"/>
              </a:rPr>
              <a:t>s</a:t>
            </a:r>
            <a:r>
              <a:rPr lang="en-US" altLang="zh-CN" sz="2400" kern="0" dirty="0">
                <a:ea typeface="宋体" panose="02010600030101010101" pitchFamily="2" charset="-122"/>
              </a:rPr>
              <a:t>. The selected four-wire digital signal is sent to the Y</a:t>
            </a:r>
            <a:r>
              <a:rPr lang="en-US" altLang="zh-CN" sz="2400" i="1" kern="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kern="0" dirty="0">
                <a:latin typeface="Comic Sans MS" panose="030F0702030302020204" pitchFamily="66" charset="0"/>
                <a:ea typeface="宋体" panose="02010600030101010101" pitchFamily="2" charset="-122"/>
              </a:rPr>
              <a:t>’</a:t>
            </a:r>
            <a:r>
              <a:rPr lang="en-US" altLang="zh-CN" sz="2400" kern="0" dirty="0">
                <a:ea typeface="宋体" panose="02010600030101010101" pitchFamily="2" charset="-122"/>
              </a:rPr>
              <a:t>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CN" sz="2400" kern="0" dirty="0">
                <a:ea typeface="宋体" panose="02010600030101010101" pitchFamily="2" charset="-122"/>
              </a:rPr>
              <a:t>Enable line turns MUX on and off (E=1 is on).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7" t="29880" r="26389" b="8623"/>
          <a:stretch>
            <a:fillRect/>
          </a:stretch>
        </p:blipFill>
        <p:spPr bwMode="auto">
          <a:xfrm>
            <a:off x="6019800" y="610553"/>
            <a:ext cx="5943600" cy="59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Encoders</a:t>
            </a:r>
            <a:br>
              <a:rPr lang="en-US" altLang="zh-CN" dirty="0" smtClean="0"/>
            </a:br>
            <a:r>
              <a:rPr lang="zh-CN" altLang="en-US" sz="2800" dirty="0"/>
              <a:t>编码器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249487"/>
            <a:ext cx="6371907" cy="354171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An encoder is a digital circuit that performs the inverse operation of a decoder.  An encoder has 2</a:t>
            </a:r>
            <a:r>
              <a:rPr lang="en-US" altLang="zh-CN" baseline="30000" dirty="0"/>
              <a:t>n</a:t>
            </a:r>
            <a:r>
              <a:rPr lang="en-US" altLang="zh-CN" dirty="0"/>
              <a:t> input lines and n output lines.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output lines generate the binary equivalent of the input line whose value is 1.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3"/>
          <a:stretch/>
        </p:blipFill>
        <p:spPr bwMode="auto">
          <a:xfrm>
            <a:off x="7648575" y="1214755"/>
            <a:ext cx="4373563" cy="462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7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Quad 4-to-1 MUX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FC9-1512-4DB7-B15B-FA3DE31B6E3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52" y="202882"/>
            <a:ext cx="3880168" cy="647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52" y="2066290"/>
            <a:ext cx="3748087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Multiplexer Expansions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3" descr="AAGIGWW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68" y="1803718"/>
            <a:ext cx="7589837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8930005" y="2336483"/>
            <a:ext cx="30791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charset="-122"/>
              </a:rPr>
              <a:t>A </a:t>
            </a:r>
            <a:r>
              <a:rPr lang="en-US" altLang="zh-CN" sz="2800" dirty="0" smtClean="0">
                <a:ea typeface="宋体" charset="-122"/>
              </a:rPr>
              <a:t>16-1 multiplexer </a:t>
            </a:r>
            <a:r>
              <a:rPr lang="en-US" altLang="zh-CN" sz="2800" dirty="0">
                <a:ea typeface="宋体" charset="-122"/>
              </a:rPr>
              <a:t>using two </a:t>
            </a:r>
            <a:r>
              <a:rPr lang="en-US" altLang="zh-CN" sz="2800" dirty="0" smtClean="0">
                <a:ea typeface="宋体" charset="-122"/>
              </a:rPr>
              <a:t>74LS151</a:t>
            </a:r>
            <a:endParaRPr lang="zh-CN" altLang="en-US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4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Multiplexer Expansions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32-to-1 multiplexer using four 8-to-1 multiplexers and a 2-to-4 </a:t>
            </a:r>
            <a:r>
              <a:rPr lang="en-US" altLang="zh-CN" sz="2400" dirty="0" smtClean="0"/>
              <a:t>decoder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218" y="45720"/>
            <a:ext cx="5387022" cy="679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Implementing Boolean functions with Multiplexers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E.g. Using an 8-to-1 multiplexer to realize the Boolean function F=f(</a:t>
            </a:r>
            <a:r>
              <a:rPr lang="en-US" altLang="zh-CN" dirty="0" err="1"/>
              <a:t>x,y,z</a:t>
            </a:r>
            <a:r>
              <a:rPr lang="en-US" altLang="zh-CN" dirty="0"/>
              <a:t>)=∑(1,2,4,5,7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Y=C’B’A’D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+ C’B’AD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+ C’BA’D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+ C’BAD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+ CB’A’D</a:t>
            </a:r>
            <a:r>
              <a:rPr lang="en-US" altLang="zh-CN" baseline="-25000" dirty="0" smtClean="0"/>
              <a:t>4 </a:t>
            </a:r>
            <a:r>
              <a:rPr lang="en-US" altLang="zh-CN" dirty="0" smtClean="0"/>
              <a:t>+ CB’AD</a:t>
            </a:r>
            <a:r>
              <a:rPr lang="en-US" altLang="zh-CN" baseline="-25000" dirty="0" smtClean="0"/>
              <a:t>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+ </a:t>
            </a:r>
            <a:r>
              <a:rPr lang="en-US" altLang="zh-CN" dirty="0"/>
              <a:t>CBA’D</a:t>
            </a:r>
            <a:r>
              <a:rPr lang="en-US" altLang="zh-CN" baseline="-25000" dirty="0"/>
              <a:t>6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en-US" altLang="zh-CN" dirty="0"/>
              <a:t>CBAD</a:t>
            </a:r>
            <a:r>
              <a:rPr lang="en-US" altLang="zh-CN" baseline="-25000" dirty="0"/>
              <a:t>7</a:t>
            </a:r>
          </a:p>
          <a:p>
            <a:r>
              <a:rPr lang="en-US" altLang="zh-CN" dirty="0"/>
              <a:t>F=f(</a:t>
            </a:r>
            <a:r>
              <a:rPr lang="en-US" altLang="zh-CN" dirty="0" err="1"/>
              <a:t>x,y,z</a:t>
            </a:r>
            <a:r>
              <a:rPr lang="en-US" altLang="zh-CN" dirty="0"/>
              <a:t>) = ∑(1,2,4,5,7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/>
              <a:t>=x’y’z+x’</a:t>
            </a:r>
            <a:r>
              <a:rPr lang="en-US" altLang="zh-CN" dirty="0" err="1"/>
              <a:t>yz</a:t>
            </a:r>
            <a:r>
              <a:rPr lang="en-US" altLang="zh-CN" dirty="0"/>
              <a:t>’+xy’z’+</a:t>
            </a:r>
            <a:r>
              <a:rPr lang="en-US" altLang="zh-CN" dirty="0" err="1" smtClean="0"/>
              <a:t>xy’z+xyz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FC9-1512-4DB7-B15B-FA3DE31B6E3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4" descr="44"/>
          <p:cNvPicPr>
            <a:picLocks noChangeAspect="1" noChangeArrowheads="1"/>
          </p:cNvPicPr>
          <p:nvPr/>
        </p:nvPicPr>
        <p:blipFill>
          <a:blip r:embed="rId2">
            <a:lum bright="-24000" contrast="6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06" y="4050030"/>
            <a:ext cx="3970337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1813560" y="3928110"/>
            <a:ext cx="8534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398520" y="3928110"/>
            <a:ext cx="8534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76800" y="3928110"/>
            <a:ext cx="8534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355080" y="3905250"/>
            <a:ext cx="8534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804626" y="3928110"/>
            <a:ext cx="8534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286874" y="3928110"/>
            <a:ext cx="8534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813560" y="4431030"/>
            <a:ext cx="579120" cy="571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15640" y="4431030"/>
            <a:ext cx="609600" cy="1143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905500" y="4263390"/>
            <a:ext cx="2325846" cy="76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C=</a:t>
            </a:r>
            <a:r>
              <a:rPr lang="en-US" altLang="zh-CN" sz="2800" dirty="0" err="1"/>
              <a:t>x,B</a:t>
            </a:r>
            <a:r>
              <a:rPr lang="en-US" altLang="zh-CN" sz="2800" dirty="0"/>
              <a:t>=</a:t>
            </a:r>
            <a:r>
              <a:rPr lang="en-US" altLang="zh-CN" sz="2800" dirty="0" err="1"/>
              <a:t>y,A</a:t>
            </a:r>
            <a:r>
              <a:rPr lang="en-US" altLang="zh-CN" sz="2800" dirty="0"/>
              <a:t>=z</a:t>
            </a:r>
            <a:endParaRPr lang="zh-CN" altLang="en-US" sz="2800" dirty="0"/>
          </a:p>
        </p:txBody>
      </p:sp>
      <p:sp>
        <p:nvSpPr>
          <p:cNvPr id="20" name="圆角矩形 19"/>
          <p:cNvSpPr/>
          <p:nvPr/>
        </p:nvSpPr>
        <p:spPr>
          <a:xfrm>
            <a:off x="4482306" y="5623560"/>
            <a:ext cx="37490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=D</a:t>
            </a:r>
            <a:r>
              <a:rPr lang="en-US" altLang="zh-CN" sz="2800" baseline="-25000" dirty="0"/>
              <a:t>6</a:t>
            </a:r>
            <a:r>
              <a:rPr lang="en-US" altLang="zh-CN" sz="2800" dirty="0"/>
              <a:t>=0</a:t>
            </a:r>
            <a:br>
              <a:rPr lang="en-US" altLang="zh-CN" sz="2800" dirty="0"/>
            </a:br>
            <a:r>
              <a:rPr lang="en-US" altLang="zh-CN" sz="2800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 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 D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= D</a:t>
            </a:r>
            <a:r>
              <a:rPr lang="en-US" altLang="zh-CN" sz="2800" baseline="-25000" dirty="0"/>
              <a:t>5</a:t>
            </a:r>
            <a:r>
              <a:rPr lang="en-US" altLang="zh-CN" sz="2800" dirty="0"/>
              <a:t>= D</a:t>
            </a:r>
            <a:r>
              <a:rPr lang="en-US" altLang="zh-CN" sz="2800" baseline="-25000" dirty="0"/>
              <a:t>7</a:t>
            </a:r>
            <a:r>
              <a:rPr lang="en-US" altLang="zh-CN" sz="2800" dirty="0"/>
              <a:t>=1</a:t>
            </a:r>
            <a:endParaRPr lang="zh-CN" altLang="en-US" sz="28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4602480" y="6537960"/>
            <a:ext cx="3385026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398520" y="5151120"/>
            <a:ext cx="147828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5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Boolean functions with Multiplexers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C=</a:t>
            </a:r>
            <a:r>
              <a:rPr lang="en-US" altLang="zh-CN" dirty="0" err="1"/>
              <a:t>x,B</a:t>
            </a:r>
            <a:r>
              <a:rPr lang="en-US" altLang="zh-CN" dirty="0"/>
              <a:t>=</a:t>
            </a:r>
            <a:r>
              <a:rPr lang="en-US" altLang="zh-CN" dirty="0" err="1"/>
              <a:t>y,A</a:t>
            </a:r>
            <a:r>
              <a:rPr lang="en-US" altLang="zh-CN" dirty="0"/>
              <a:t>=z</a:t>
            </a:r>
            <a:br>
              <a:rPr lang="en-US" altLang="zh-CN" dirty="0"/>
            </a:b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=D</a:t>
            </a:r>
            <a:r>
              <a:rPr lang="en-US" altLang="zh-CN" baseline="-25000" dirty="0"/>
              <a:t>3</a:t>
            </a:r>
            <a:r>
              <a:rPr lang="en-US" altLang="zh-CN" dirty="0"/>
              <a:t>=D</a:t>
            </a:r>
            <a:r>
              <a:rPr lang="en-US" altLang="zh-CN" baseline="-25000" dirty="0"/>
              <a:t>6</a:t>
            </a:r>
            <a:r>
              <a:rPr lang="en-US" altLang="zh-CN" dirty="0"/>
              <a:t>=0</a:t>
            </a:r>
            <a:br>
              <a:rPr lang="en-US" altLang="zh-CN" dirty="0"/>
            </a:b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= D</a:t>
            </a:r>
            <a:r>
              <a:rPr lang="en-US" altLang="zh-CN" baseline="-25000" dirty="0"/>
              <a:t>2</a:t>
            </a:r>
            <a:r>
              <a:rPr lang="en-US" altLang="zh-CN" dirty="0"/>
              <a:t>= D</a:t>
            </a:r>
            <a:r>
              <a:rPr lang="en-US" altLang="zh-CN" baseline="-25000" dirty="0"/>
              <a:t>4</a:t>
            </a:r>
            <a:r>
              <a:rPr lang="en-US" altLang="zh-CN" dirty="0"/>
              <a:t>= D</a:t>
            </a:r>
            <a:r>
              <a:rPr lang="en-US" altLang="zh-CN" baseline="-25000" dirty="0"/>
              <a:t>5</a:t>
            </a:r>
            <a:r>
              <a:rPr lang="en-US" altLang="zh-CN" dirty="0"/>
              <a:t>= D</a:t>
            </a:r>
            <a:r>
              <a:rPr lang="en-US" altLang="zh-CN" baseline="-25000" dirty="0"/>
              <a:t>7</a:t>
            </a:r>
            <a:r>
              <a:rPr lang="en-US" altLang="zh-CN" dirty="0"/>
              <a:t>=1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0640" y="1539239"/>
            <a:ext cx="5997306" cy="51816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7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Boolean functions with Multiplexers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an 4-to-1 multiplexer to realize the Boolean function F=f(</a:t>
            </a:r>
            <a:r>
              <a:rPr lang="en-US" altLang="zh-CN" dirty="0" err="1"/>
              <a:t>x,y,z</a:t>
            </a:r>
            <a:r>
              <a:rPr lang="en-US" altLang="zh-CN" dirty="0"/>
              <a:t>)=∑(1,2,4,5,7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F = f(</a:t>
            </a:r>
            <a:r>
              <a:rPr lang="en-US" altLang="zh-CN" dirty="0" err="1"/>
              <a:t>x,y,z</a:t>
            </a:r>
            <a:r>
              <a:rPr lang="en-US" altLang="zh-CN" dirty="0"/>
              <a:t>) = ∑(1,2,4,5,7</a:t>
            </a:r>
            <a:r>
              <a:rPr lang="en-US" altLang="zh-CN" dirty="0" smtClean="0"/>
              <a:t>) =</a:t>
            </a:r>
            <a:r>
              <a:rPr lang="en-US" altLang="zh-CN" dirty="0"/>
              <a:t>x’y’z+x’</a:t>
            </a:r>
            <a:r>
              <a:rPr lang="en-US" altLang="zh-CN" dirty="0" err="1"/>
              <a:t>yz</a:t>
            </a:r>
            <a:r>
              <a:rPr lang="en-US" altLang="zh-CN" dirty="0"/>
              <a:t>’+xy’z’+</a:t>
            </a:r>
            <a:r>
              <a:rPr lang="en-US" altLang="zh-CN" dirty="0" err="1" smtClean="0"/>
              <a:t>xy’z+xyz</a:t>
            </a:r>
            <a:endParaRPr lang="en-US" altLang="zh-CN" dirty="0" smtClean="0"/>
          </a:p>
          <a:p>
            <a:r>
              <a:rPr lang="en-US" altLang="zh-CN" dirty="0" smtClean="0"/>
              <a:t>Let B=x, A=y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850390" y="4635501"/>
            <a:ext cx="3413125" cy="1905000"/>
            <a:chOff x="1202" y="2614"/>
            <a:chExt cx="2150" cy="12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92" y="3478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85" y="347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78" y="347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2" y="3142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92" y="3476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185" y="314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78" y="314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8" y="3478"/>
              <a:ext cx="157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778" y="3814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778" y="314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185" y="314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592" y="314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972" y="314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352" y="3142"/>
              <a:ext cx="0" cy="6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778" y="3142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78" y="3478"/>
              <a:ext cx="0" cy="3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1490" y="280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394" y="2710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latin typeface="Comic Sans MS" pitchFamily="66" charset="0"/>
                  <a:ea typeface="宋体" charset="-122"/>
                </a:rPr>
                <a:t>xy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202" y="2806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latin typeface="Comic Sans MS" pitchFamily="66" charset="0"/>
                  <a:ea typeface="宋体" charset="-122"/>
                </a:rPr>
                <a:t>z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940" y="2614"/>
              <a:ext cx="374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10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546" y="2614"/>
              <a:ext cx="459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11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2" y="2614"/>
              <a:ext cx="432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 dirty="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dirty="0">
                  <a:ea typeface="宋体" charset="-122"/>
                </a:rPr>
                <a:t>01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778" y="2614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442" y="3238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42" y="2919"/>
              <a:ext cx="384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 dirty="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dirty="0">
                  <a:ea typeface="宋体" charset="-122"/>
                </a:rPr>
                <a:t>0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971" y="3475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</p:grp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2858453" y="5572126"/>
            <a:ext cx="433387" cy="863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3506153" y="5572126"/>
            <a:ext cx="433387" cy="863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4153853" y="5572126"/>
            <a:ext cx="433387" cy="863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35"/>
          <p:cNvSpPr>
            <a:spLocks noChangeArrowheads="1"/>
          </p:cNvSpPr>
          <p:nvPr/>
        </p:nvSpPr>
        <p:spPr bwMode="auto">
          <a:xfrm>
            <a:off x="4730115" y="5572126"/>
            <a:ext cx="433388" cy="863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23935"/>
              </p:ext>
            </p:extLst>
          </p:nvPr>
        </p:nvGraphicFramePr>
        <p:xfrm>
          <a:off x="9635489" y="3132455"/>
          <a:ext cx="2284412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Visio" r:id="rId4" imgW="2283968" imgH="2294372" progId="Visio.Drawing.11">
                  <p:embed/>
                </p:oleObj>
              </mc:Choice>
              <mc:Fallback>
                <p:oleObj name="Visio" r:id="rId4" imgW="2283968" imgH="22943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5489" y="3132455"/>
                        <a:ext cx="2284412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11707967" y="2990532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F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10400346" y="534606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x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0905171" y="534606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y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9346564" y="3205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z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9346564" y="370871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z’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9346564" y="421354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9346564" y="460883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z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3636010" y="3977640"/>
            <a:ext cx="26517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=z, 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=z</a:t>
            </a:r>
            <a:r>
              <a:rPr lang="en-US" altLang="zh-CN" sz="2400" dirty="0" smtClean="0"/>
              <a:t>’</a:t>
            </a:r>
          </a:p>
          <a:p>
            <a:pPr algn="ctr"/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=z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>
            <a:off x="5543550" y="5473701"/>
            <a:ext cx="47282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 = x’y’D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+x’yD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+xy’D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+xyD</a:t>
            </a:r>
            <a:r>
              <a:rPr lang="en-US" altLang="zh-CN" sz="2800" baseline="-25000" dirty="0"/>
              <a:t>3</a:t>
            </a:r>
            <a:endParaRPr lang="zh-CN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421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5" grpId="0" animBg="1"/>
      <p:bldP spid="36" grpId="0" animBg="1"/>
      <p:bldP spid="37" grpId="0" animBg="1"/>
      <p:bldP spid="40" grpId="0"/>
      <p:bldP spid="41" grpId="0"/>
      <p:bldP spid="42" grpId="0"/>
      <p:bldP spid="43" grpId="0"/>
      <p:bldP spid="44" grpId="0"/>
      <p:bldP spid="45" grpId="0"/>
      <p:bldP spid="47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Boolean functions with Multiplexers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an 4-to-1 multiplexer to realize the Boolean function F=f(</a:t>
            </a:r>
            <a:r>
              <a:rPr lang="en-US" altLang="zh-CN" dirty="0" err="1"/>
              <a:t>x,y,z</a:t>
            </a:r>
            <a:r>
              <a:rPr lang="en-US" altLang="zh-CN" dirty="0"/>
              <a:t>)=∑(1,2,4,5,7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F = f(</a:t>
            </a:r>
            <a:r>
              <a:rPr lang="en-US" altLang="zh-CN" dirty="0" err="1"/>
              <a:t>x,y,z</a:t>
            </a:r>
            <a:r>
              <a:rPr lang="en-US" altLang="zh-CN" dirty="0"/>
              <a:t>) = ∑(1,2,4,5,7</a:t>
            </a:r>
            <a:r>
              <a:rPr lang="en-US" altLang="zh-CN" dirty="0" smtClean="0"/>
              <a:t>) =</a:t>
            </a:r>
            <a:r>
              <a:rPr lang="en-US" altLang="zh-CN" dirty="0"/>
              <a:t>x’y’z+x’</a:t>
            </a:r>
            <a:r>
              <a:rPr lang="en-US" altLang="zh-CN" dirty="0" err="1"/>
              <a:t>yz</a:t>
            </a:r>
            <a:r>
              <a:rPr lang="en-US" altLang="zh-CN" dirty="0"/>
              <a:t>’+xy’z’+</a:t>
            </a:r>
            <a:r>
              <a:rPr lang="en-US" altLang="zh-CN" dirty="0" err="1" smtClean="0"/>
              <a:t>xy’z+xyz</a:t>
            </a:r>
            <a:endParaRPr lang="en-US" altLang="zh-CN" dirty="0" smtClean="0"/>
          </a:p>
          <a:p>
            <a:r>
              <a:rPr lang="en-US" altLang="zh-CN" dirty="0" smtClean="0"/>
              <a:t>Let B=x, A=y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912901"/>
              </p:ext>
            </p:extLst>
          </p:nvPr>
        </p:nvGraphicFramePr>
        <p:xfrm>
          <a:off x="6327747" y="4229737"/>
          <a:ext cx="2284412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4" imgW="2283968" imgH="2294372" progId="Visio.Drawing.11">
                  <p:embed/>
                </p:oleObj>
              </mc:Choice>
              <mc:Fallback>
                <p:oleObj name="Visio" r:id="rId4" imgW="2283968" imgH="2294372" progId="Visio.Drawing.11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47" y="4229737"/>
                        <a:ext cx="2284412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8400225" y="4087814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F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092604" y="644334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x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7597429" y="644334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y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6038822" y="4302762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z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038822" y="48060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z’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038822" y="53108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6038822" y="5706112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z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1799100" y="5545707"/>
            <a:ext cx="26517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=z, 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=z</a:t>
            </a:r>
            <a:r>
              <a:rPr lang="en-US" altLang="zh-CN" sz="2400" dirty="0" smtClean="0"/>
              <a:t>’</a:t>
            </a:r>
          </a:p>
          <a:p>
            <a:pPr algn="ctr"/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=z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>
            <a:off x="992319" y="4672648"/>
            <a:ext cx="4728210" cy="661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 = x’y’D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+x’yD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+xy’D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+xyD</a:t>
            </a:r>
            <a:r>
              <a:rPr lang="en-US" altLang="zh-CN" sz="2800" baseline="-25000" dirty="0"/>
              <a:t>3</a:t>
            </a:r>
            <a:endParaRPr lang="zh-CN" altLang="en-US" sz="2800" baseline="-25000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27933"/>
              </p:ext>
            </p:extLst>
          </p:nvPr>
        </p:nvGraphicFramePr>
        <p:xfrm>
          <a:off x="9423983" y="908897"/>
          <a:ext cx="2367800" cy="496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50">
                  <a:extLst>
                    <a:ext uri="{9D8B030D-6E8A-4147-A177-3AD203B41FA5}">
                      <a16:colId xmlns:a16="http://schemas.microsoft.com/office/drawing/2014/main" val="967092212"/>
                    </a:ext>
                  </a:extLst>
                </a:gridCol>
                <a:gridCol w="591950">
                  <a:extLst>
                    <a:ext uri="{9D8B030D-6E8A-4147-A177-3AD203B41FA5}">
                      <a16:colId xmlns:a16="http://schemas.microsoft.com/office/drawing/2014/main" val="4213063167"/>
                    </a:ext>
                  </a:extLst>
                </a:gridCol>
                <a:gridCol w="591950">
                  <a:extLst>
                    <a:ext uri="{9D8B030D-6E8A-4147-A177-3AD203B41FA5}">
                      <a16:colId xmlns:a16="http://schemas.microsoft.com/office/drawing/2014/main" val="3952639150"/>
                    </a:ext>
                  </a:extLst>
                </a:gridCol>
                <a:gridCol w="591950">
                  <a:extLst>
                    <a:ext uri="{9D8B030D-6E8A-4147-A177-3AD203B41FA5}">
                      <a16:colId xmlns:a16="http://schemas.microsoft.com/office/drawing/2014/main" val="3436688737"/>
                    </a:ext>
                  </a:extLst>
                </a:gridCol>
              </a:tblGrid>
              <a:tr h="55131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Z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48564"/>
                  </a:ext>
                </a:extLst>
              </a:tr>
              <a:tr h="55131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98129"/>
                  </a:ext>
                </a:extLst>
              </a:tr>
              <a:tr h="55131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89082"/>
                  </a:ext>
                </a:extLst>
              </a:tr>
              <a:tr h="55131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119"/>
                  </a:ext>
                </a:extLst>
              </a:tr>
              <a:tr h="55131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49547"/>
                  </a:ext>
                </a:extLst>
              </a:tr>
              <a:tr h="55131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07055"/>
                  </a:ext>
                </a:extLst>
              </a:tr>
              <a:tr h="55131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86963"/>
                  </a:ext>
                </a:extLst>
              </a:tr>
              <a:tr h="55131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67580"/>
                  </a:ext>
                </a:extLst>
              </a:tr>
              <a:tr h="55131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33328"/>
                  </a:ext>
                </a:extLst>
              </a:tr>
            </a:tbl>
          </a:graphicData>
        </a:graphic>
      </p:graphicFrame>
      <p:sp>
        <p:nvSpPr>
          <p:cNvPr id="49" name="圆角矩形 48"/>
          <p:cNvSpPr/>
          <p:nvPr/>
        </p:nvSpPr>
        <p:spPr>
          <a:xfrm>
            <a:off x="9423983" y="1494838"/>
            <a:ext cx="1087641" cy="97595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0610050" y="1496167"/>
            <a:ext cx="1087641" cy="97595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9423983" y="2621862"/>
            <a:ext cx="2273708" cy="99597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9445056" y="3700624"/>
            <a:ext cx="2273708" cy="99597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9472023" y="4788671"/>
            <a:ext cx="2273708" cy="99597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150"/>
          <p:cNvSpPr txBox="1">
            <a:spLocks noChangeArrowheads="1"/>
          </p:cNvSpPr>
          <p:nvPr/>
        </p:nvSpPr>
        <p:spPr bwMode="auto">
          <a:xfrm>
            <a:off x="4392001" y="222641"/>
            <a:ext cx="7616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charset="-122"/>
              </a:rPr>
              <a:t>Y = S</a:t>
            </a:r>
            <a:r>
              <a:rPr lang="en-US" altLang="zh-CN" sz="2800" b="1" baseline="-25000" dirty="0">
                <a:ea typeface="宋体" charset="-122"/>
              </a:rPr>
              <a:t>1</a:t>
            </a:r>
            <a:r>
              <a:rPr lang="en-US" altLang="zh-CN" sz="2800" b="1" dirty="0">
                <a:ea typeface="宋体" charset="-122"/>
              </a:rPr>
              <a:t>’S</a:t>
            </a:r>
            <a:r>
              <a:rPr lang="en-US" altLang="zh-CN" sz="2800" b="1" baseline="-25000" dirty="0">
                <a:ea typeface="宋体" charset="-122"/>
              </a:rPr>
              <a:t>0</a:t>
            </a:r>
            <a:r>
              <a:rPr lang="en-US" altLang="zh-CN" sz="2800" b="1" dirty="0">
                <a:ea typeface="宋体" charset="-122"/>
              </a:rPr>
              <a:t>’D</a:t>
            </a:r>
            <a:r>
              <a:rPr lang="en-US" altLang="zh-CN" sz="2800" b="1" baseline="-25000" dirty="0">
                <a:ea typeface="宋体" charset="-122"/>
              </a:rPr>
              <a:t>0 </a:t>
            </a:r>
            <a:r>
              <a:rPr lang="en-US" altLang="zh-CN" sz="2800" b="1" dirty="0">
                <a:ea typeface="宋体" charset="-122"/>
              </a:rPr>
              <a:t>+ S</a:t>
            </a:r>
            <a:r>
              <a:rPr lang="en-US" altLang="zh-CN" sz="2800" b="1" baseline="-25000" dirty="0">
                <a:ea typeface="宋体" charset="-122"/>
              </a:rPr>
              <a:t>1</a:t>
            </a:r>
            <a:r>
              <a:rPr lang="en-US" altLang="zh-CN" sz="2800" b="1" dirty="0">
                <a:ea typeface="宋体" charset="-122"/>
              </a:rPr>
              <a:t>’S</a:t>
            </a:r>
            <a:r>
              <a:rPr lang="en-US" altLang="zh-CN" sz="2800" b="1" baseline="-25000" dirty="0">
                <a:ea typeface="宋体" charset="-122"/>
              </a:rPr>
              <a:t>0</a:t>
            </a:r>
            <a:r>
              <a:rPr lang="en-US" altLang="zh-CN" sz="2800" b="1" dirty="0">
                <a:ea typeface="宋体" charset="-122"/>
              </a:rPr>
              <a:t>D</a:t>
            </a:r>
            <a:r>
              <a:rPr lang="en-US" altLang="zh-CN" sz="2800" b="1" baseline="-25000" dirty="0">
                <a:ea typeface="宋体" charset="-122"/>
              </a:rPr>
              <a:t>1 </a:t>
            </a:r>
            <a:r>
              <a:rPr lang="en-US" altLang="zh-CN" sz="2800" b="1" dirty="0">
                <a:ea typeface="宋体" charset="-122"/>
              </a:rPr>
              <a:t>+ S</a:t>
            </a:r>
            <a:r>
              <a:rPr lang="en-US" altLang="zh-CN" sz="2800" b="1" baseline="-25000" dirty="0">
                <a:ea typeface="宋体" charset="-122"/>
              </a:rPr>
              <a:t>1</a:t>
            </a:r>
            <a:r>
              <a:rPr lang="en-US" altLang="zh-CN" sz="2800" b="1" dirty="0">
                <a:ea typeface="宋体" charset="-122"/>
              </a:rPr>
              <a:t>S</a:t>
            </a:r>
            <a:r>
              <a:rPr lang="en-US" altLang="zh-CN" sz="2800" b="1" baseline="-25000" dirty="0">
                <a:ea typeface="宋体" charset="-122"/>
              </a:rPr>
              <a:t>0</a:t>
            </a:r>
            <a:r>
              <a:rPr lang="en-US" altLang="zh-CN" sz="2800" b="1" dirty="0">
                <a:ea typeface="宋体" charset="-122"/>
              </a:rPr>
              <a:t>’D</a:t>
            </a:r>
            <a:r>
              <a:rPr lang="en-US" altLang="zh-CN" sz="2800" b="1" baseline="-25000" dirty="0">
                <a:ea typeface="宋体" charset="-122"/>
              </a:rPr>
              <a:t>2 </a:t>
            </a:r>
            <a:r>
              <a:rPr lang="en-US" altLang="zh-CN" sz="2800" b="1" dirty="0">
                <a:ea typeface="宋体" charset="-122"/>
              </a:rPr>
              <a:t>+ S</a:t>
            </a:r>
            <a:r>
              <a:rPr lang="en-US" altLang="zh-CN" sz="2800" b="1" baseline="-25000" dirty="0">
                <a:ea typeface="宋体" charset="-122"/>
              </a:rPr>
              <a:t>1</a:t>
            </a:r>
            <a:r>
              <a:rPr lang="en-US" altLang="zh-CN" sz="2800" b="1" dirty="0">
                <a:ea typeface="宋体" charset="-122"/>
              </a:rPr>
              <a:t>S</a:t>
            </a:r>
            <a:r>
              <a:rPr lang="en-US" altLang="zh-CN" sz="2800" b="1" baseline="-25000" dirty="0">
                <a:ea typeface="宋体" charset="-122"/>
              </a:rPr>
              <a:t>0</a:t>
            </a:r>
            <a:r>
              <a:rPr lang="en-US" altLang="zh-CN" sz="2800" b="1" dirty="0">
                <a:ea typeface="宋体" charset="-122"/>
              </a:rPr>
              <a:t>D</a:t>
            </a:r>
            <a:r>
              <a:rPr lang="en-US" altLang="zh-CN" sz="2800" b="1" baseline="-25000" dirty="0">
                <a:ea typeface="宋体" charset="-122"/>
              </a:rPr>
              <a:t>3</a:t>
            </a:r>
            <a:r>
              <a:rPr lang="en-US" altLang="zh-CN" sz="2800" b="1" dirty="0">
                <a:ea typeface="宋体" charset="-122"/>
              </a:rPr>
              <a:t>=∑</a:t>
            </a:r>
            <a:r>
              <a:rPr lang="en-US" altLang="zh-CN" sz="2800" b="1" dirty="0" err="1">
                <a:ea typeface="宋体" charset="-122"/>
              </a:rPr>
              <a:t>m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dirty="0" err="1">
                <a:ea typeface="宋体" charset="-122"/>
              </a:rPr>
              <a:t>D</a:t>
            </a:r>
            <a:r>
              <a:rPr lang="en-US" altLang="zh-CN" sz="2800" b="1" baseline="-25000" dirty="0" err="1">
                <a:ea typeface="宋体" charset="-122"/>
              </a:rPr>
              <a:t>i</a:t>
            </a:r>
            <a:r>
              <a:rPr lang="en-US" altLang="zh-CN" sz="2800" b="1" baseline="-25000" dirty="0">
                <a:ea typeface="宋体" charset="-122"/>
              </a:rPr>
              <a:t> </a:t>
            </a:r>
          </a:p>
        </p:txBody>
      </p:sp>
      <p:sp>
        <p:nvSpPr>
          <p:cNvPr id="56" name="矩形 55"/>
          <p:cNvSpPr/>
          <p:nvPr/>
        </p:nvSpPr>
        <p:spPr>
          <a:xfrm>
            <a:off x="5768025" y="3244334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=z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25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Boolean functions with Multiplexers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an 4-to-1 multiplexer to realize the Boolean function F=f(</a:t>
            </a:r>
            <a:r>
              <a:rPr lang="en-US" altLang="zh-CN" dirty="0" err="1"/>
              <a:t>x,y,z</a:t>
            </a:r>
            <a:r>
              <a:rPr lang="en-US" altLang="zh-CN" dirty="0"/>
              <a:t>)=∑(1,2,4,5,7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F = f(</a:t>
            </a:r>
            <a:r>
              <a:rPr lang="en-US" altLang="zh-CN" dirty="0" err="1"/>
              <a:t>x,y,z</a:t>
            </a:r>
            <a:r>
              <a:rPr lang="en-US" altLang="zh-CN" dirty="0"/>
              <a:t>) = ∑(1,2,4,5,7</a:t>
            </a:r>
            <a:r>
              <a:rPr lang="en-US" altLang="zh-CN" dirty="0" smtClean="0"/>
              <a:t>) =</a:t>
            </a:r>
            <a:r>
              <a:rPr lang="en-US" altLang="zh-CN" dirty="0"/>
              <a:t>x’y’z+x’</a:t>
            </a:r>
            <a:r>
              <a:rPr lang="en-US" altLang="zh-CN" dirty="0" err="1"/>
              <a:t>yz</a:t>
            </a:r>
            <a:r>
              <a:rPr lang="en-US" altLang="zh-CN" dirty="0"/>
              <a:t>’+xy’z’+</a:t>
            </a:r>
            <a:r>
              <a:rPr lang="en-US" altLang="zh-CN" dirty="0" err="1" smtClean="0"/>
              <a:t>xy’z+xyz</a:t>
            </a:r>
            <a:endParaRPr lang="en-US" altLang="zh-CN" dirty="0" smtClean="0"/>
          </a:p>
          <a:p>
            <a:r>
              <a:rPr lang="en-US" altLang="zh-CN" dirty="0" smtClean="0"/>
              <a:t>Let B=x, A=y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8" name="Object 4"/>
          <p:cNvGraphicFramePr>
            <a:graphicFrameLocks noChangeAspect="1"/>
          </p:cNvGraphicFramePr>
          <p:nvPr>
            <p:extLst/>
          </p:nvPr>
        </p:nvGraphicFramePr>
        <p:xfrm>
          <a:off x="9635489" y="3132455"/>
          <a:ext cx="2284412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4" imgW="2283968" imgH="2294372" progId="Visio.Drawing.11">
                  <p:embed/>
                </p:oleObj>
              </mc:Choice>
              <mc:Fallback>
                <p:oleObj name="Visio" r:id="rId4" imgW="2283968" imgH="2294372" progId="Visio.Drawing.11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5489" y="3132455"/>
                        <a:ext cx="2284412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11707967" y="2990532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F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10400346" y="534606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x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0905171" y="534606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y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9346564" y="3205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z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9346564" y="370871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z’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9346564" y="421354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9346564" y="460883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z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3435645" y="5875875"/>
            <a:ext cx="4808532" cy="669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=z, 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=z’ D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=1</a:t>
            </a:r>
            <a:r>
              <a:rPr lang="en-US" altLang="zh-CN" sz="2800" dirty="0"/>
              <a:t>, D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=z</a:t>
            </a:r>
            <a:endParaRPr lang="zh-CN" altLang="en-US" sz="2800" dirty="0"/>
          </a:p>
        </p:txBody>
      </p:sp>
      <p:sp>
        <p:nvSpPr>
          <p:cNvPr id="48" name="圆角矩形 47"/>
          <p:cNvSpPr/>
          <p:nvPr/>
        </p:nvSpPr>
        <p:spPr>
          <a:xfrm>
            <a:off x="3515967" y="4828540"/>
            <a:ext cx="47282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 = x’y’D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+x’yD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+xy’D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+xyD</a:t>
            </a:r>
            <a:r>
              <a:rPr lang="en-US" altLang="zh-CN" sz="2800" baseline="-25000" dirty="0"/>
              <a:t>3</a:t>
            </a:r>
            <a:endParaRPr lang="zh-CN" altLang="en-US" sz="2800" baseline="-25000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5486400" y="3935944"/>
            <a:ext cx="6080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818490" y="3907155"/>
            <a:ext cx="858741" cy="1098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325945" y="3966377"/>
            <a:ext cx="6080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658035" y="3937588"/>
            <a:ext cx="858741" cy="1098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179369" y="3995166"/>
            <a:ext cx="12728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6511459" y="3966377"/>
            <a:ext cx="858741" cy="1098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633821" y="3935944"/>
            <a:ext cx="6080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7710890" y="3907155"/>
            <a:ext cx="1113763" cy="1157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 animBg="1"/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Boolean functions with Multiplexers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an 4-to-1 multiplexer to realize the Boolean function F=f(</a:t>
            </a:r>
            <a:r>
              <a:rPr lang="en-US" altLang="zh-CN" dirty="0" err="1"/>
              <a:t>x,y,z</a:t>
            </a:r>
            <a:r>
              <a:rPr lang="en-US" altLang="zh-CN" dirty="0"/>
              <a:t>)=∑(1,2,4,5,7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F = f(</a:t>
            </a:r>
            <a:r>
              <a:rPr lang="en-US" altLang="zh-CN" dirty="0" err="1"/>
              <a:t>x,y,z</a:t>
            </a:r>
            <a:r>
              <a:rPr lang="en-US" altLang="zh-CN" dirty="0"/>
              <a:t>) = ∑(1,2,4,5,7</a:t>
            </a:r>
            <a:r>
              <a:rPr lang="en-US" altLang="zh-CN" dirty="0" smtClean="0"/>
              <a:t>) =</a:t>
            </a:r>
            <a:r>
              <a:rPr lang="en-US" altLang="zh-CN" dirty="0"/>
              <a:t>x’y’z+x’</a:t>
            </a:r>
            <a:r>
              <a:rPr lang="en-US" altLang="zh-CN" dirty="0" err="1"/>
              <a:t>yz</a:t>
            </a:r>
            <a:r>
              <a:rPr lang="en-US" altLang="zh-CN" dirty="0"/>
              <a:t>’+xy’z’+</a:t>
            </a:r>
            <a:r>
              <a:rPr lang="en-US" altLang="zh-CN" dirty="0" err="1" smtClean="0"/>
              <a:t>xy’z+xyz</a:t>
            </a:r>
            <a:endParaRPr lang="en-US" altLang="zh-CN" dirty="0" smtClean="0"/>
          </a:p>
          <a:p>
            <a:r>
              <a:rPr lang="en-US" altLang="zh-CN" dirty="0" smtClean="0"/>
              <a:t>Let B=x, A=z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850390" y="4635501"/>
            <a:ext cx="3413125" cy="1905000"/>
            <a:chOff x="1202" y="2614"/>
            <a:chExt cx="2150" cy="12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92" y="3478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85" y="347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78" y="347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2" y="3142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92" y="3476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185" y="314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78" y="314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8" y="3478"/>
              <a:ext cx="157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778" y="3814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778" y="314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185" y="314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592" y="314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972" y="314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352" y="3142"/>
              <a:ext cx="0" cy="6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778" y="3142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78" y="3478"/>
              <a:ext cx="0" cy="3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1490" y="280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394" y="2710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latin typeface="Comic Sans MS" pitchFamily="66" charset="0"/>
                  <a:ea typeface="宋体" charset="-122"/>
                </a:rPr>
                <a:t>xy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202" y="2806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latin typeface="Comic Sans MS" pitchFamily="66" charset="0"/>
                  <a:ea typeface="宋体" charset="-122"/>
                </a:rPr>
                <a:t>z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940" y="2614"/>
              <a:ext cx="374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10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546" y="2614"/>
              <a:ext cx="459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11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2" y="2614"/>
              <a:ext cx="432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 dirty="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dirty="0">
                  <a:ea typeface="宋体" charset="-122"/>
                </a:rPr>
                <a:t>01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778" y="2614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442" y="3238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42" y="2919"/>
              <a:ext cx="384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 dirty="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dirty="0">
                  <a:ea typeface="宋体" charset="-122"/>
                </a:rPr>
                <a:t>0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971" y="3475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</p:grpSp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7335"/>
              </p:ext>
            </p:extLst>
          </p:nvPr>
        </p:nvGraphicFramePr>
        <p:xfrm>
          <a:off x="9635489" y="3132455"/>
          <a:ext cx="2284412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Visio" r:id="rId3" imgW="2283968" imgH="2294372" progId="Visio.Drawing.11">
                  <p:embed/>
                </p:oleObj>
              </mc:Choice>
              <mc:Fallback>
                <p:oleObj name="Visio" r:id="rId3" imgW="2283968" imgH="22943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5489" y="3132455"/>
                        <a:ext cx="2284412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11707967" y="2990532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F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10400346" y="534606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x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0905171" y="5346065"/>
            <a:ext cx="293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z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9346564" y="3205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y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9346564" y="370871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y’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9346564" y="4213543"/>
            <a:ext cx="311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y’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9346564" y="460883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1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636010" y="3977640"/>
            <a:ext cx="26517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=y, 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=y’</a:t>
            </a:r>
          </a:p>
          <a:p>
            <a:pPr algn="ctr"/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=y’, D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=1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>
            <a:off x="5543550" y="5473701"/>
            <a:ext cx="47282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 = </a:t>
            </a:r>
            <a:r>
              <a:rPr lang="en-US" altLang="zh-CN" sz="2800" dirty="0" smtClean="0"/>
              <a:t>x’z’D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+x’zD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+xz’D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+xzD</a:t>
            </a:r>
            <a:r>
              <a:rPr lang="en-US" altLang="zh-CN" sz="2800" baseline="-25000" dirty="0" smtClean="0"/>
              <a:t>3</a:t>
            </a:r>
            <a:endParaRPr lang="zh-CN" altLang="en-US" sz="2800" baseline="-25000" dirty="0"/>
          </a:p>
        </p:txBody>
      </p:sp>
      <p:sp>
        <p:nvSpPr>
          <p:cNvPr id="49" name="AutoShape 39"/>
          <p:cNvSpPr>
            <a:spLocks noChangeArrowheads="1"/>
          </p:cNvSpPr>
          <p:nvPr/>
        </p:nvSpPr>
        <p:spPr bwMode="auto">
          <a:xfrm>
            <a:off x="2819083" y="5572126"/>
            <a:ext cx="1008062" cy="320675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C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79"/>
          <p:cNvSpPr>
            <a:spLocks noChangeArrowheads="1"/>
          </p:cNvSpPr>
          <p:nvPr/>
        </p:nvSpPr>
        <p:spPr bwMode="auto">
          <a:xfrm>
            <a:off x="2819083" y="6108701"/>
            <a:ext cx="1008062" cy="320675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C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80"/>
          <p:cNvSpPr>
            <a:spLocks noChangeArrowheads="1"/>
          </p:cNvSpPr>
          <p:nvPr/>
        </p:nvSpPr>
        <p:spPr bwMode="auto">
          <a:xfrm>
            <a:off x="4116070" y="5572126"/>
            <a:ext cx="1008063" cy="320675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C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81"/>
          <p:cNvSpPr>
            <a:spLocks noChangeArrowheads="1"/>
          </p:cNvSpPr>
          <p:nvPr/>
        </p:nvSpPr>
        <p:spPr bwMode="auto">
          <a:xfrm>
            <a:off x="4116070" y="6108701"/>
            <a:ext cx="1008063" cy="320675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C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Boolean functions with Multiplexers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an 4-to-1 multiplexer to realize the Boolean function F=f(</a:t>
            </a:r>
            <a:r>
              <a:rPr lang="en-US" altLang="zh-CN" dirty="0" err="1"/>
              <a:t>x,y,z</a:t>
            </a:r>
            <a:r>
              <a:rPr lang="en-US" altLang="zh-CN" dirty="0"/>
              <a:t>)=∑(1,2,4,5,7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F = f(</a:t>
            </a:r>
            <a:r>
              <a:rPr lang="en-US" altLang="zh-CN" dirty="0" err="1"/>
              <a:t>x,y,z</a:t>
            </a:r>
            <a:r>
              <a:rPr lang="en-US" altLang="zh-CN" dirty="0"/>
              <a:t>) = ∑(1,2,4,5,7</a:t>
            </a:r>
            <a:r>
              <a:rPr lang="en-US" altLang="zh-CN" dirty="0" smtClean="0"/>
              <a:t>) =</a:t>
            </a:r>
            <a:r>
              <a:rPr lang="en-US" altLang="zh-CN" dirty="0"/>
              <a:t>x’y’z+x’</a:t>
            </a:r>
            <a:r>
              <a:rPr lang="en-US" altLang="zh-CN" dirty="0" err="1"/>
              <a:t>yz</a:t>
            </a:r>
            <a:r>
              <a:rPr lang="en-US" altLang="zh-CN" dirty="0"/>
              <a:t>’+xy’z’+</a:t>
            </a:r>
            <a:r>
              <a:rPr lang="en-US" altLang="zh-CN" dirty="0" err="1" smtClean="0"/>
              <a:t>xy’z+xyz</a:t>
            </a:r>
            <a:endParaRPr lang="en-US" altLang="zh-CN" dirty="0" smtClean="0"/>
          </a:p>
          <a:p>
            <a:r>
              <a:rPr lang="en-US" altLang="zh-CN" dirty="0" smtClean="0"/>
              <a:t>Let B=z, A=y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850390" y="4635501"/>
            <a:ext cx="3413125" cy="1905000"/>
            <a:chOff x="1202" y="2614"/>
            <a:chExt cx="2150" cy="12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92" y="3478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85" y="347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78" y="347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2" y="3142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92" y="3476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185" y="314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78" y="314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8" y="3478"/>
              <a:ext cx="157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778" y="3814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778" y="314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185" y="314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592" y="314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972" y="314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352" y="3142"/>
              <a:ext cx="0" cy="6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778" y="3142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778" y="3478"/>
              <a:ext cx="0" cy="3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1490" y="280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394" y="2710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latin typeface="Comic Sans MS" pitchFamily="66" charset="0"/>
                  <a:ea typeface="宋体" charset="-122"/>
                </a:rPr>
                <a:t>xy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202" y="2806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latin typeface="Comic Sans MS" pitchFamily="66" charset="0"/>
                  <a:ea typeface="宋体" charset="-122"/>
                </a:rPr>
                <a:t>z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940" y="2614"/>
              <a:ext cx="374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10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546" y="2614"/>
              <a:ext cx="459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11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2" y="2614"/>
              <a:ext cx="432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 dirty="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dirty="0">
                  <a:ea typeface="宋体" charset="-122"/>
                </a:rPr>
                <a:t>01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778" y="2614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442" y="3238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42" y="2919"/>
              <a:ext cx="384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 dirty="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dirty="0">
                  <a:ea typeface="宋体" charset="-122"/>
                </a:rPr>
                <a:t>0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971" y="3475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</p:grpSp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7335"/>
              </p:ext>
            </p:extLst>
          </p:nvPr>
        </p:nvGraphicFramePr>
        <p:xfrm>
          <a:off x="9635489" y="3132455"/>
          <a:ext cx="2284412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Visio" r:id="rId3" imgW="2283968" imgH="2294372" progId="Visio.Drawing.11">
                  <p:embed/>
                </p:oleObj>
              </mc:Choice>
              <mc:Fallback>
                <p:oleObj name="Visio" r:id="rId3" imgW="2283968" imgH="22943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5489" y="3132455"/>
                        <a:ext cx="2284412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11707967" y="2990532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F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10400346" y="5346065"/>
            <a:ext cx="293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z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0905171" y="534606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y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9346564" y="3205480"/>
            <a:ext cx="311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x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9346564" y="370871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x’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9346564" y="421354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9346564" y="460883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x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636010" y="3977640"/>
            <a:ext cx="26517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=x, 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=x’</a:t>
            </a:r>
          </a:p>
          <a:p>
            <a:pPr algn="ctr"/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=1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=x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>
            <a:off x="5543550" y="5473701"/>
            <a:ext cx="47282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 = </a:t>
            </a:r>
            <a:r>
              <a:rPr lang="en-US" altLang="zh-CN" sz="2800" dirty="0" smtClean="0"/>
              <a:t>z’y’D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+z’yD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+zy’D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+zyD</a:t>
            </a:r>
            <a:r>
              <a:rPr lang="en-US" altLang="zh-CN" sz="2800" baseline="-25000" dirty="0" smtClean="0"/>
              <a:t>3</a:t>
            </a:r>
            <a:endParaRPr lang="zh-CN" altLang="en-US" sz="2800" baseline="-25000" dirty="0"/>
          </a:p>
        </p:txBody>
      </p:sp>
      <p:sp>
        <p:nvSpPr>
          <p:cNvPr id="49" name="AutoShape 33"/>
          <p:cNvSpPr>
            <a:spLocks noChangeArrowheads="1"/>
          </p:cNvSpPr>
          <p:nvPr/>
        </p:nvSpPr>
        <p:spPr bwMode="auto">
          <a:xfrm>
            <a:off x="3507740" y="5546409"/>
            <a:ext cx="1009650" cy="392112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3"/>
          <p:cNvSpPr>
            <a:spLocks noChangeArrowheads="1"/>
          </p:cNvSpPr>
          <p:nvPr/>
        </p:nvSpPr>
        <p:spPr bwMode="auto">
          <a:xfrm>
            <a:off x="3509327" y="6051234"/>
            <a:ext cx="1009650" cy="392112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45"/>
          <p:cNvSpPr>
            <a:spLocks/>
          </p:cNvSpPr>
          <p:nvPr/>
        </p:nvSpPr>
        <p:spPr bwMode="auto">
          <a:xfrm>
            <a:off x="4733290" y="5506721"/>
            <a:ext cx="719137" cy="431800"/>
          </a:xfrm>
          <a:prstGeom prst="leftBracket">
            <a:avLst>
              <a:gd name="adj" fmla="val 8333"/>
            </a:avLst>
          </a:pr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46"/>
          <p:cNvSpPr>
            <a:spLocks/>
          </p:cNvSpPr>
          <p:nvPr/>
        </p:nvSpPr>
        <p:spPr bwMode="auto">
          <a:xfrm>
            <a:off x="4733290" y="6011546"/>
            <a:ext cx="719137" cy="431800"/>
          </a:xfrm>
          <a:prstGeom prst="leftBracket">
            <a:avLst>
              <a:gd name="adj" fmla="val 8333"/>
            </a:avLst>
          </a:pr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47"/>
          <p:cNvSpPr>
            <a:spLocks/>
          </p:cNvSpPr>
          <p:nvPr/>
        </p:nvSpPr>
        <p:spPr bwMode="auto">
          <a:xfrm flipH="1">
            <a:off x="2501265" y="5506721"/>
            <a:ext cx="792162" cy="431800"/>
          </a:xfrm>
          <a:prstGeom prst="leftBracket">
            <a:avLst>
              <a:gd name="adj" fmla="val 8333"/>
            </a:avLst>
          </a:pr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utoShape 48"/>
          <p:cNvSpPr>
            <a:spLocks/>
          </p:cNvSpPr>
          <p:nvPr/>
        </p:nvSpPr>
        <p:spPr bwMode="auto">
          <a:xfrm flipH="1">
            <a:off x="2501265" y="6011546"/>
            <a:ext cx="792162" cy="431800"/>
          </a:xfrm>
          <a:prstGeom prst="leftBracket">
            <a:avLst>
              <a:gd name="adj" fmla="val 8333"/>
            </a:avLst>
          </a:pr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 8-to-3 binary encoder (octal-to-binary)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6071" r="11806" b="22255"/>
          <a:stretch>
            <a:fillRect/>
          </a:stretch>
        </p:blipFill>
        <p:spPr bwMode="auto">
          <a:xfrm>
            <a:off x="518160" y="2926080"/>
            <a:ext cx="76962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503920" y="3602950"/>
            <a:ext cx="323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0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=D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1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+D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3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+D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5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+D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7</a:t>
            </a:r>
            <a:endParaRPr lang="en-US" altLang="zh-CN" sz="2800" b="1" baseline="-25000" dirty="0">
              <a:latin typeface="Courier New" pitchFamily="49" charset="0"/>
              <a:ea typeface="宋体" charset="-122"/>
            </a:endParaRPr>
          </a:p>
          <a:p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1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=D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2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+D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3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+D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6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+D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7</a:t>
            </a:r>
            <a:endParaRPr lang="en-US" altLang="zh-CN" sz="2800" b="1" baseline="-25000" dirty="0">
              <a:latin typeface="Courier New" pitchFamily="49" charset="0"/>
              <a:ea typeface="宋体" charset="-122"/>
            </a:endParaRPr>
          </a:p>
          <a:p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2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=D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4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+D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5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+D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6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+D</a:t>
            </a:r>
            <a:r>
              <a:rPr lang="en-US" altLang="zh-CN" sz="2800" b="1" baseline="-25000" dirty="0" smtClean="0">
                <a:latin typeface="Courier New" pitchFamily="49" charset="0"/>
                <a:ea typeface="宋体" charset="-122"/>
              </a:rPr>
              <a:t>7</a:t>
            </a:r>
            <a:endParaRPr lang="en-US" altLang="zh-CN" sz="2800" b="1" baseline="-25000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5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</a:t>
            </a:r>
            <a:r>
              <a:rPr lang="en-US" altLang="zh-CN" dirty="0"/>
              <a:t>function using a 4-to-1 </a:t>
            </a:r>
            <a:r>
              <a:rPr lang="en-US" altLang="zh-CN" dirty="0" smtClean="0"/>
              <a:t>MUX</a:t>
            </a:r>
          </a:p>
          <a:p>
            <a:r>
              <a:rPr lang="en-US" altLang="zh-CN" dirty="0"/>
              <a:t>F(X,Y,Z) = </a:t>
            </a:r>
            <a:r>
              <a:rPr lang="el-GR" altLang="zh-CN" dirty="0"/>
              <a:t>Σ</a:t>
            </a:r>
            <a:r>
              <a:rPr lang="en-US" altLang="zh-CN" dirty="0"/>
              <a:t>m(1,2,6,7)</a:t>
            </a:r>
          </a:p>
          <a:p>
            <a:r>
              <a:rPr lang="en-US" altLang="zh-CN" dirty="0"/>
              <a:t>F(A,B,C) = </a:t>
            </a:r>
            <a:r>
              <a:rPr lang="el-GR" altLang="zh-CN" dirty="0"/>
              <a:t>Σ</a:t>
            </a:r>
            <a:r>
              <a:rPr lang="en-US" altLang="zh-CN" dirty="0"/>
              <a:t>m(1,3,5,6)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F(X,Y,Z) = </a:t>
            </a:r>
            <a:r>
              <a:rPr lang="el-GR" altLang="zh-CN" dirty="0"/>
              <a:t>Σ</a:t>
            </a:r>
            <a:r>
              <a:rPr lang="en-US" altLang="zh-CN" dirty="0"/>
              <a:t>m(1,2,6,7</a:t>
            </a:r>
            <a:r>
              <a:rPr lang="en-US" altLang="zh-CN" dirty="0" smtClean="0"/>
              <a:t>)</a:t>
            </a:r>
            <a:r>
              <a:rPr lang="en-US" altLang="zh-CN" dirty="0"/>
              <a:t> = X’Y’Z + X’YZ’ + XYZ’ + XYZ </a:t>
            </a:r>
          </a:p>
          <a:p>
            <a:r>
              <a:rPr lang="en-US" altLang="zh-CN" dirty="0"/>
              <a:t>There are n=3 </a:t>
            </a:r>
            <a:r>
              <a:rPr lang="en-US" altLang="zh-CN" dirty="0" smtClean="0"/>
              <a:t>inputs. The </a:t>
            </a:r>
            <a:r>
              <a:rPr lang="en-US" altLang="zh-CN" dirty="0"/>
              <a:t>first n-1 (=2) inputs serve as the selection lines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2025653" y="4087653"/>
            <a:ext cx="3413125" cy="1905000"/>
            <a:chOff x="1111" y="1344"/>
            <a:chExt cx="2150" cy="12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501" y="2208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dirty="0" smtClean="0">
                  <a:ea typeface="宋体" charset="-122"/>
                </a:rPr>
                <a:t>1</a:t>
              </a:r>
              <a:endParaRPr lang="zh-CN" altLang="en-US" sz="2400" dirty="0">
                <a:ea typeface="宋体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94" y="220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87" y="220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881" y="1872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701" y="2206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94" y="187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dirty="0" smtClean="0">
                  <a:ea typeface="宋体" charset="-122"/>
                </a:rPr>
                <a:t>1</a:t>
              </a:r>
              <a:endParaRPr lang="zh-CN" altLang="en-US" sz="2400" dirty="0">
                <a:ea typeface="宋体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687" y="187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687" y="2208"/>
              <a:ext cx="157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87" y="2544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687" y="187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094" y="187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501" y="187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881" y="187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61" y="1872"/>
              <a:ext cx="0" cy="6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687" y="1872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687" y="2208"/>
              <a:ext cx="0" cy="3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 flipV="1">
              <a:off x="1399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303" y="1440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 dirty="0" smtClean="0">
                  <a:latin typeface="Comic Sans MS" pitchFamily="66" charset="0"/>
                  <a:ea typeface="宋体" charset="-122"/>
                </a:rPr>
                <a:t>XY</a:t>
              </a:r>
              <a:endParaRPr lang="en-US" altLang="zh-CN" sz="2000" b="1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111" y="1536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 dirty="0" smtClean="0">
                  <a:latin typeface="Comic Sans MS" pitchFamily="66" charset="0"/>
                  <a:ea typeface="宋体" charset="-122"/>
                </a:rPr>
                <a:t>Z</a:t>
              </a:r>
              <a:endParaRPr lang="en-US" altLang="zh-CN" sz="2000" b="1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849" y="1344"/>
              <a:ext cx="374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455" y="1344"/>
              <a:ext cx="459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11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071" y="1344"/>
              <a:ext cx="432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01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687" y="1344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00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351" y="1968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351" y="1649"/>
              <a:ext cx="384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880" y="2205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 dirty="0">
                <a:ea typeface="宋体" charset="-122"/>
              </a:endParaRPr>
            </a:p>
          </p:txBody>
        </p:sp>
        <p:sp>
          <p:nvSpPr>
            <p:cNvPr id="34" name="Rectangle 58"/>
            <p:cNvSpPr>
              <a:spLocks noChangeArrowheads="1"/>
            </p:cNvSpPr>
            <p:nvPr/>
          </p:nvSpPr>
          <p:spPr bwMode="auto">
            <a:xfrm>
              <a:off x="2518" y="188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dirty="0">
                  <a:ea typeface="宋体" charset="-122"/>
                </a:rPr>
                <a:t>1</a:t>
              </a:r>
            </a:p>
          </p:txBody>
        </p:sp>
      </p:grpSp>
      <p:sp>
        <p:nvSpPr>
          <p:cNvPr id="35" name="AutoShape 60"/>
          <p:cNvSpPr>
            <a:spLocks noChangeArrowheads="1"/>
          </p:cNvSpPr>
          <p:nvPr/>
        </p:nvSpPr>
        <p:spPr bwMode="auto">
          <a:xfrm>
            <a:off x="3028315" y="5035391"/>
            <a:ext cx="433388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61"/>
          <p:cNvSpPr>
            <a:spLocks noChangeArrowheads="1"/>
          </p:cNvSpPr>
          <p:nvPr/>
        </p:nvSpPr>
        <p:spPr bwMode="auto">
          <a:xfrm>
            <a:off x="3676015" y="5035391"/>
            <a:ext cx="433388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62"/>
          <p:cNvSpPr>
            <a:spLocks noChangeArrowheads="1"/>
          </p:cNvSpPr>
          <p:nvPr/>
        </p:nvSpPr>
        <p:spPr bwMode="auto">
          <a:xfrm>
            <a:off x="4323715" y="5035391"/>
            <a:ext cx="433388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63"/>
          <p:cNvSpPr>
            <a:spLocks noChangeArrowheads="1"/>
          </p:cNvSpPr>
          <p:nvPr/>
        </p:nvSpPr>
        <p:spPr bwMode="auto">
          <a:xfrm>
            <a:off x="4899978" y="5035391"/>
            <a:ext cx="433387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6272"/>
              </p:ext>
            </p:extLst>
          </p:nvPr>
        </p:nvGraphicFramePr>
        <p:xfrm>
          <a:off x="6496049" y="3855084"/>
          <a:ext cx="2284412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Visio" r:id="rId3" imgW="2283968" imgH="2294372" progId="Visio.Drawing.11">
                  <p:embed/>
                </p:oleObj>
              </mc:Choice>
              <mc:Fallback>
                <p:oleObj name="Visio" r:id="rId3" imgW="2283968" imgH="22943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49" y="3855084"/>
                        <a:ext cx="2284412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8568527" y="3713161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F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7260906" y="6068694"/>
            <a:ext cx="293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x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7765731" y="606869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y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207124" y="3928109"/>
            <a:ext cx="311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z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6207124" y="4431347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z’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6207124" y="4936172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0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6207124" y="5331459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1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9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F(X,Y,Z) = </a:t>
            </a:r>
            <a:r>
              <a:rPr lang="el-GR" altLang="zh-CN" dirty="0"/>
              <a:t>Σ</a:t>
            </a:r>
            <a:r>
              <a:rPr lang="en-US" altLang="zh-CN" dirty="0"/>
              <a:t>m(1,2,6,7) = X’Y’Z + X’YZ’ + XYZ’ + XYZ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9840" y="2987040"/>
            <a:ext cx="6096000" cy="3675063"/>
          </a:xfrm>
          <a:prstGeom prst="rect">
            <a:avLst/>
          </a:prstGeom>
          <a:noFill/>
          <a:ln/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577840" y="2790191"/>
            <a:ext cx="362585" cy="1854834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6080761" y="2790191"/>
            <a:ext cx="485140" cy="219329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5940425" y="2804795"/>
            <a:ext cx="2214404" cy="2863533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182485" y="2804795"/>
            <a:ext cx="1944688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0040" y="4541520"/>
            <a:ext cx="670560" cy="313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30040" y="4976972"/>
            <a:ext cx="670560" cy="313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30040" y="5354797"/>
            <a:ext cx="670560" cy="313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099560" y="5791200"/>
            <a:ext cx="670560" cy="313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F(A,B,C) = ∑m(1,3,5,6)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56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41763"/>
              </p:ext>
            </p:extLst>
          </p:nvPr>
        </p:nvGraphicFramePr>
        <p:xfrm>
          <a:off x="8785225" y="1462088"/>
          <a:ext cx="2098675" cy="4114800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7" name="AutoShape 143"/>
          <p:cNvSpPr>
            <a:spLocks/>
          </p:cNvSpPr>
          <p:nvPr/>
        </p:nvSpPr>
        <p:spPr bwMode="auto">
          <a:xfrm>
            <a:off x="8497888" y="2038350"/>
            <a:ext cx="142875" cy="719138"/>
          </a:xfrm>
          <a:prstGeom prst="lef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144"/>
          <p:cNvSpPr txBox="1">
            <a:spLocks noChangeArrowheads="1"/>
          </p:cNvSpPr>
          <p:nvPr/>
        </p:nvSpPr>
        <p:spPr bwMode="auto">
          <a:xfrm>
            <a:off x="7416800" y="2085975"/>
            <a:ext cx="95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A=B=0</a:t>
            </a:r>
          </a:p>
          <a:p>
            <a:r>
              <a:rPr lang="en-US" altLang="zh-CN" sz="2000">
                <a:ea typeface="宋体" charset="-122"/>
              </a:rPr>
              <a:t>F=C</a:t>
            </a:r>
          </a:p>
        </p:txBody>
      </p:sp>
      <p:sp>
        <p:nvSpPr>
          <p:cNvPr id="59" name="AutoShape 145"/>
          <p:cNvSpPr>
            <a:spLocks/>
          </p:cNvSpPr>
          <p:nvPr/>
        </p:nvSpPr>
        <p:spPr bwMode="auto">
          <a:xfrm>
            <a:off x="8497888" y="2944813"/>
            <a:ext cx="142875" cy="719137"/>
          </a:xfrm>
          <a:prstGeom prst="lef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146"/>
          <p:cNvSpPr txBox="1">
            <a:spLocks noChangeArrowheads="1"/>
          </p:cNvSpPr>
          <p:nvPr/>
        </p:nvSpPr>
        <p:spPr bwMode="auto">
          <a:xfrm>
            <a:off x="7416800" y="2992438"/>
            <a:ext cx="1141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A=0 B=1</a:t>
            </a:r>
          </a:p>
          <a:p>
            <a:r>
              <a:rPr lang="en-US" altLang="zh-CN" sz="2000">
                <a:ea typeface="宋体" charset="-122"/>
              </a:rPr>
              <a:t>F=C</a:t>
            </a:r>
          </a:p>
        </p:txBody>
      </p:sp>
      <p:sp>
        <p:nvSpPr>
          <p:cNvPr id="61" name="AutoShape 147"/>
          <p:cNvSpPr>
            <a:spLocks/>
          </p:cNvSpPr>
          <p:nvPr/>
        </p:nvSpPr>
        <p:spPr bwMode="auto">
          <a:xfrm>
            <a:off x="8497888" y="3838575"/>
            <a:ext cx="142875" cy="719138"/>
          </a:xfrm>
          <a:prstGeom prst="lef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148"/>
          <p:cNvSpPr txBox="1">
            <a:spLocks noChangeArrowheads="1"/>
          </p:cNvSpPr>
          <p:nvPr/>
        </p:nvSpPr>
        <p:spPr bwMode="auto">
          <a:xfrm>
            <a:off x="7416800" y="3886200"/>
            <a:ext cx="1141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A=1 B=0</a:t>
            </a:r>
          </a:p>
          <a:p>
            <a:r>
              <a:rPr lang="en-US" altLang="zh-CN" sz="2000">
                <a:ea typeface="宋体" charset="-122"/>
              </a:rPr>
              <a:t>F=C</a:t>
            </a:r>
          </a:p>
        </p:txBody>
      </p:sp>
      <p:sp>
        <p:nvSpPr>
          <p:cNvPr id="63" name="AutoShape 149"/>
          <p:cNvSpPr>
            <a:spLocks/>
          </p:cNvSpPr>
          <p:nvPr/>
        </p:nvSpPr>
        <p:spPr bwMode="auto">
          <a:xfrm>
            <a:off x="8497888" y="4745038"/>
            <a:ext cx="142875" cy="719137"/>
          </a:xfrm>
          <a:prstGeom prst="leftBrace">
            <a:avLst>
              <a:gd name="adj1" fmla="val 419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150"/>
          <p:cNvSpPr txBox="1">
            <a:spLocks noChangeArrowheads="1"/>
          </p:cNvSpPr>
          <p:nvPr/>
        </p:nvSpPr>
        <p:spPr bwMode="auto">
          <a:xfrm>
            <a:off x="7416800" y="4792663"/>
            <a:ext cx="95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A=B=1</a:t>
            </a:r>
          </a:p>
          <a:p>
            <a:r>
              <a:rPr lang="en-US" altLang="zh-CN" sz="2000">
                <a:ea typeface="宋体" charset="-122"/>
              </a:rPr>
              <a:t>F=C’</a:t>
            </a:r>
          </a:p>
        </p:txBody>
      </p:sp>
      <p:grpSp>
        <p:nvGrpSpPr>
          <p:cNvPr id="65" name="Group 59"/>
          <p:cNvGrpSpPr>
            <a:grpSpLocks/>
          </p:cNvGrpSpPr>
          <p:nvPr/>
        </p:nvGrpSpPr>
        <p:grpSpPr bwMode="auto">
          <a:xfrm>
            <a:off x="3706178" y="3559175"/>
            <a:ext cx="3413125" cy="1905000"/>
            <a:chOff x="1111" y="1344"/>
            <a:chExt cx="2150" cy="1200"/>
          </a:xfrm>
        </p:grpSpPr>
        <p:sp>
          <p:nvSpPr>
            <p:cNvPr id="66" name="Rectangle 5"/>
            <p:cNvSpPr>
              <a:spLocks noChangeArrowheads="1"/>
            </p:cNvSpPr>
            <p:nvPr/>
          </p:nvSpPr>
          <p:spPr bwMode="auto">
            <a:xfrm>
              <a:off x="2501" y="2208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2094" y="220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>
                  <a:ea typeface="宋体" charset="-122"/>
                </a:rPr>
                <a:t>1</a:t>
              </a:r>
            </a:p>
          </p:txBody>
        </p:sp>
        <p:sp>
          <p:nvSpPr>
            <p:cNvPr id="68" name="Rectangle 7"/>
            <p:cNvSpPr>
              <a:spLocks noChangeArrowheads="1"/>
            </p:cNvSpPr>
            <p:nvPr/>
          </p:nvSpPr>
          <p:spPr bwMode="auto">
            <a:xfrm>
              <a:off x="1687" y="220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2881" y="1872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70" name="Rectangle 9"/>
            <p:cNvSpPr>
              <a:spLocks noChangeArrowheads="1"/>
            </p:cNvSpPr>
            <p:nvPr/>
          </p:nvSpPr>
          <p:spPr bwMode="auto">
            <a:xfrm>
              <a:off x="1701" y="2206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2094" y="187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1687" y="1872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1687" y="2208"/>
              <a:ext cx="157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>
              <a:off x="1687" y="2544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1687" y="1872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>
              <a:off x="2094" y="187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16"/>
            <p:cNvSpPr>
              <a:spLocks noChangeShapeType="1"/>
            </p:cNvSpPr>
            <p:nvPr/>
          </p:nvSpPr>
          <p:spPr bwMode="auto">
            <a:xfrm>
              <a:off x="2501" y="187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auto">
            <a:xfrm>
              <a:off x="2881" y="1872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>
              <a:off x="3261" y="1872"/>
              <a:ext cx="0" cy="6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>
              <a:off x="1687" y="1872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>
              <a:off x="1687" y="2208"/>
              <a:ext cx="0" cy="3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 flipH="1" flipV="1">
              <a:off x="1399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2"/>
            <p:cNvSpPr txBox="1">
              <a:spLocks noChangeArrowheads="1"/>
            </p:cNvSpPr>
            <p:nvPr/>
          </p:nvSpPr>
          <p:spPr bwMode="auto">
            <a:xfrm>
              <a:off x="1303" y="1440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latin typeface="Comic Sans MS" pitchFamily="66" charset="0"/>
                  <a:ea typeface="宋体" charset="-122"/>
                </a:rPr>
                <a:t>AB</a:t>
              </a: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1111" y="1536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latin typeface="Comic Sans MS" pitchFamily="66" charset="0"/>
                  <a:ea typeface="宋体" charset="-122"/>
                </a:rPr>
                <a:t>C</a:t>
              </a:r>
            </a:p>
          </p:txBody>
        </p:sp>
        <p:sp>
          <p:nvSpPr>
            <p:cNvPr id="85" name="Rectangle 24"/>
            <p:cNvSpPr>
              <a:spLocks noChangeArrowheads="1"/>
            </p:cNvSpPr>
            <p:nvPr/>
          </p:nvSpPr>
          <p:spPr bwMode="auto">
            <a:xfrm>
              <a:off x="2849" y="1344"/>
              <a:ext cx="374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10</a:t>
              </a:r>
            </a:p>
          </p:txBody>
        </p:sp>
        <p:sp>
          <p:nvSpPr>
            <p:cNvPr id="86" name="Rectangle 25"/>
            <p:cNvSpPr>
              <a:spLocks noChangeArrowheads="1"/>
            </p:cNvSpPr>
            <p:nvPr/>
          </p:nvSpPr>
          <p:spPr bwMode="auto">
            <a:xfrm>
              <a:off x="2455" y="1344"/>
              <a:ext cx="459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11</a:t>
              </a:r>
            </a:p>
          </p:txBody>
        </p:sp>
        <p:sp>
          <p:nvSpPr>
            <p:cNvPr id="87" name="Rectangle 26"/>
            <p:cNvSpPr>
              <a:spLocks noChangeArrowheads="1"/>
            </p:cNvSpPr>
            <p:nvPr/>
          </p:nvSpPr>
          <p:spPr bwMode="auto">
            <a:xfrm>
              <a:off x="2071" y="1344"/>
              <a:ext cx="432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01</a:t>
              </a:r>
            </a:p>
          </p:txBody>
        </p:sp>
        <p:sp>
          <p:nvSpPr>
            <p:cNvPr id="88" name="Rectangle 27"/>
            <p:cNvSpPr>
              <a:spLocks noChangeArrowheads="1"/>
            </p:cNvSpPr>
            <p:nvPr/>
          </p:nvSpPr>
          <p:spPr bwMode="auto">
            <a:xfrm>
              <a:off x="1687" y="1344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00</a:t>
              </a:r>
            </a:p>
          </p:txBody>
        </p:sp>
        <p:sp>
          <p:nvSpPr>
            <p:cNvPr id="89" name="Rectangle 28"/>
            <p:cNvSpPr>
              <a:spLocks noChangeArrowheads="1"/>
            </p:cNvSpPr>
            <p:nvPr/>
          </p:nvSpPr>
          <p:spPr bwMode="auto">
            <a:xfrm>
              <a:off x="1351" y="1968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</a:t>
              </a:r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1351" y="1649"/>
              <a:ext cx="384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</a:t>
              </a:r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2880" y="2205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92" name="Rectangle 58"/>
            <p:cNvSpPr>
              <a:spLocks noChangeArrowheads="1"/>
            </p:cNvSpPr>
            <p:nvPr/>
          </p:nvSpPr>
          <p:spPr bwMode="auto">
            <a:xfrm>
              <a:off x="2518" y="1888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>
                  <a:ea typeface="宋体" charset="-122"/>
                </a:rPr>
                <a:t>1</a:t>
              </a:r>
            </a:p>
          </p:txBody>
        </p:sp>
      </p:grpSp>
      <p:sp>
        <p:nvSpPr>
          <p:cNvPr id="93" name="AutoShape 60"/>
          <p:cNvSpPr>
            <a:spLocks noChangeArrowheads="1"/>
          </p:cNvSpPr>
          <p:nvPr/>
        </p:nvSpPr>
        <p:spPr bwMode="auto">
          <a:xfrm>
            <a:off x="4714240" y="4494213"/>
            <a:ext cx="433388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AutoShape 61"/>
          <p:cNvSpPr>
            <a:spLocks noChangeArrowheads="1"/>
          </p:cNvSpPr>
          <p:nvPr/>
        </p:nvSpPr>
        <p:spPr bwMode="auto">
          <a:xfrm>
            <a:off x="5361940" y="4494213"/>
            <a:ext cx="433388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62"/>
          <p:cNvSpPr>
            <a:spLocks noChangeArrowheads="1"/>
          </p:cNvSpPr>
          <p:nvPr/>
        </p:nvSpPr>
        <p:spPr bwMode="auto">
          <a:xfrm>
            <a:off x="6009640" y="4494213"/>
            <a:ext cx="433388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AutoShape 63"/>
          <p:cNvSpPr>
            <a:spLocks noChangeArrowheads="1"/>
          </p:cNvSpPr>
          <p:nvPr/>
        </p:nvSpPr>
        <p:spPr bwMode="auto">
          <a:xfrm>
            <a:off x="6585903" y="4494213"/>
            <a:ext cx="433387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64211"/>
              </p:ext>
            </p:extLst>
          </p:nvPr>
        </p:nvGraphicFramePr>
        <p:xfrm>
          <a:off x="1530351" y="3347244"/>
          <a:ext cx="2284412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Visio" r:id="rId3" imgW="2283968" imgH="2294372" progId="Visio.Drawing.11">
                  <p:embed/>
                </p:oleObj>
              </mc:Choice>
              <mc:Fallback>
                <p:oleObj name="Visio" r:id="rId3" imgW="2283968" imgH="22943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1" y="3347244"/>
                        <a:ext cx="2284412" cy="229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 Box 65"/>
          <p:cNvSpPr txBox="1">
            <a:spLocks noChangeArrowheads="1"/>
          </p:cNvSpPr>
          <p:nvPr/>
        </p:nvSpPr>
        <p:spPr bwMode="auto">
          <a:xfrm>
            <a:off x="3619501" y="3202781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F</a:t>
            </a:r>
          </a:p>
        </p:txBody>
      </p:sp>
      <p:sp>
        <p:nvSpPr>
          <p:cNvPr id="99" name="Text Box 66"/>
          <p:cNvSpPr txBox="1">
            <a:spLocks noChangeArrowheads="1"/>
          </p:cNvSpPr>
          <p:nvPr/>
        </p:nvSpPr>
        <p:spPr bwMode="auto">
          <a:xfrm>
            <a:off x="1169988" y="334883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C</a:t>
            </a:r>
          </a:p>
        </p:txBody>
      </p:sp>
      <p:sp>
        <p:nvSpPr>
          <p:cNvPr id="100" name="Text Box 67"/>
          <p:cNvSpPr txBox="1">
            <a:spLocks noChangeArrowheads="1"/>
          </p:cNvSpPr>
          <p:nvPr/>
        </p:nvSpPr>
        <p:spPr bwMode="auto">
          <a:xfrm>
            <a:off x="1169988" y="3852069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C</a:t>
            </a:r>
          </a:p>
        </p:txBody>
      </p:sp>
      <p:sp>
        <p:nvSpPr>
          <p:cNvPr id="101" name="Text Box 68"/>
          <p:cNvSpPr txBox="1">
            <a:spLocks noChangeArrowheads="1"/>
          </p:cNvSpPr>
          <p:nvPr/>
        </p:nvSpPr>
        <p:spPr bwMode="auto">
          <a:xfrm>
            <a:off x="1169988" y="4788694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C’</a:t>
            </a:r>
          </a:p>
        </p:txBody>
      </p:sp>
      <p:sp>
        <p:nvSpPr>
          <p:cNvPr id="102" name="Text Box 69"/>
          <p:cNvSpPr txBox="1">
            <a:spLocks noChangeArrowheads="1"/>
          </p:cNvSpPr>
          <p:nvPr/>
        </p:nvSpPr>
        <p:spPr bwMode="auto">
          <a:xfrm>
            <a:off x="1169988" y="4356894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C</a:t>
            </a:r>
          </a:p>
        </p:txBody>
      </p:sp>
      <p:sp>
        <p:nvSpPr>
          <p:cNvPr id="103" name="Text Box 151"/>
          <p:cNvSpPr txBox="1">
            <a:spLocks noChangeArrowheads="1"/>
          </p:cNvSpPr>
          <p:nvPr/>
        </p:nvSpPr>
        <p:spPr bwMode="auto">
          <a:xfrm>
            <a:off x="2249488" y="565070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A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04" name="Text Box 152"/>
          <p:cNvSpPr txBox="1">
            <a:spLocks noChangeArrowheads="1"/>
          </p:cNvSpPr>
          <p:nvPr/>
        </p:nvSpPr>
        <p:spPr bwMode="auto">
          <a:xfrm>
            <a:off x="2730501" y="565070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B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4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93" grpId="0" animBg="1"/>
      <p:bldP spid="94" grpId="0" animBg="1"/>
      <p:bldP spid="95" grpId="0" animBg="1"/>
      <p:bldP spid="96" grpId="0" animBg="1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Boolean functions with Multiplexers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   Consider the following Boolean expression given in sum-of-product form:  </a:t>
            </a:r>
          </a:p>
          <a:p>
            <a:r>
              <a:rPr lang="en-US" altLang="zh-CN" dirty="0" smtClean="0"/>
              <a:t>F(x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3</a:t>
            </a:r>
            <a:r>
              <a:rPr lang="en-US" altLang="zh-CN" dirty="0"/>
              <a:t>)=x</a:t>
            </a:r>
            <a:r>
              <a:rPr lang="en-US" altLang="zh-CN" baseline="-25000" dirty="0"/>
              <a:t>1</a:t>
            </a:r>
            <a:r>
              <a:rPr lang="en-US" altLang="zh-CN" dirty="0"/>
              <a:t>’x</a:t>
            </a:r>
            <a:r>
              <a:rPr lang="en-US" altLang="zh-CN" baseline="-25000" dirty="0"/>
              <a:t>2</a:t>
            </a:r>
            <a:r>
              <a:rPr lang="en-US" altLang="zh-CN" dirty="0"/>
              <a:t>’+x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’+x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3</a:t>
            </a:r>
          </a:p>
          <a:p>
            <a:r>
              <a:rPr lang="en-US" altLang="zh-CN" dirty="0" smtClean="0"/>
              <a:t>Derive </a:t>
            </a:r>
            <a:r>
              <a:rPr lang="en-US" altLang="zh-CN" dirty="0"/>
              <a:t>a circuit for using only 2-to-1 multiplexers.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Boolean functions with Multiplexers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AutoShape 30"/>
          <p:cNvSpPr>
            <a:spLocks noChangeArrowheads="1"/>
          </p:cNvSpPr>
          <p:nvPr/>
        </p:nvSpPr>
        <p:spPr bwMode="auto">
          <a:xfrm>
            <a:off x="6285547" y="3758883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chemeClr val="accent1"/>
          </a:solidFill>
          <a:ln w="25400" cap="sq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7077710" y="3344546"/>
            <a:ext cx="19050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D</a:t>
            </a:r>
            <a:r>
              <a: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0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=X</a:t>
            </a:r>
            <a:r>
              <a: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2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’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D1=X</a:t>
            </a:r>
            <a:r>
              <a: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2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’+X</a:t>
            </a:r>
            <a:r>
              <a:rPr lang="en-US" altLang="zh-CN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3</a:t>
            </a:r>
          </a:p>
        </p:txBody>
      </p:sp>
      <p:sp>
        <p:nvSpPr>
          <p:cNvPr id="9" name="AutoShape 32"/>
          <p:cNvSpPr>
            <a:spLocks/>
          </p:cNvSpPr>
          <p:nvPr/>
        </p:nvSpPr>
        <p:spPr bwMode="auto">
          <a:xfrm>
            <a:off x="6925310" y="3417571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25400" cap="sq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2397760" y="2552383"/>
            <a:ext cx="3529012" cy="1905000"/>
            <a:chOff x="1247" y="1706"/>
            <a:chExt cx="2223" cy="1200"/>
          </a:xfrm>
        </p:grpSpPr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2727" y="2570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2230" y="2570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1823" y="2570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3090" y="2234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1910" y="2568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1929" y="2234"/>
              <a:ext cx="40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17" name="Line 60"/>
            <p:cNvSpPr>
              <a:spLocks noChangeShapeType="1"/>
            </p:cNvSpPr>
            <p:nvPr/>
          </p:nvSpPr>
          <p:spPr bwMode="auto">
            <a:xfrm>
              <a:off x="1823" y="2570"/>
              <a:ext cx="157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61"/>
            <p:cNvSpPr>
              <a:spLocks noChangeShapeType="1"/>
            </p:cNvSpPr>
            <p:nvPr/>
          </p:nvSpPr>
          <p:spPr bwMode="auto">
            <a:xfrm>
              <a:off x="1823" y="2906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62"/>
            <p:cNvSpPr>
              <a:spLocks noChangeShapeType="1"/>
            </p:cNvSpPr>
            <p:nvPr/>
          </p:nvSpPr>
          <p:spPr bwMode="auto">
            <a:xfrm>
              <a:off x="1823" y="2234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>
              <a:off x="2230" y="2234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2637" y="2234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017" y="2234"/>
              <a:ext cx="0" cy="6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66"/>
            <p:cNvSpPr>
              <a:spLocks noChangeShapeType="1"/>
            </p:cNvSpPr>
            <p:nvPr/>
          </p:nvSpPr>
          <p:spPr bwMode="auto">
            <a:xfrm>
              <a:off x="3397" y="2234"/>
              <a:ext cx="0" cy="6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23" y="2234"/>
              <a:ext cx="1574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68"/>
            <p:cNvSpPr>
              <a:spLocks noChangeShapeType="1"/>
            </p:cNvSpPr>
            <p:nvPr/>
          </p:nvSpPr>
          <p:spPr bwMode="auto">
            <a:xfrm>
              <a:off x="1823" y="2570"/>
              <a:ext cx="0" cy="3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69"/>
            <p:cNvSpPr>
              <a:spLocks noChangeShapeType="1"/>
            </p:cNvSpPr>
            <p:nvPr/>
          </p:nvSpPr>
          <p:spPr bwMode="auto">
            <a:xfrm flipH="1" flipV="1">
              <a:off x="1535" y="1898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70"/>
            <p:cNvSpPr txBox="1">
              <a:spLocks noChangeArrowheads="1"/>
            </p:cNvSpPr>
            <p:nvPr/>
          </p:nvSpPr>
          <p:spPr bwMode="auto">
            <a:xfrm>
              <a:off x="1439" y="180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ea typeface="宋体" charset="-122"/>
                </a:rPr>
                <a:t>x</a:t>
              </a:r>
              <a:r>
                <a:rPr lang="en-US" altLang="zh-CN" sz="2000" b="1" baseline="-25000">
                  <a:ea typeface="宋体" charset="-122"/>
                </a:rPr>
                <a:t>1</a:t>
              </a:r>
              <a:r>
                <a:rPr lang="en-US" altLang="zh-CN" sz="2000" b="1">
                  <a:ea typeface="宋体" charset="-122"/>
                </a:rPr>
                <a:t>x</a:t>
              </a:r>
              <a:r>
                <a:rPr lang="en-US" altLang="zh-CN" sz="2000" b="1" baseline="-25000">
                  <a:ea typeface="宋体" charset="-122"/>
                </a:rPr>
                <a:t>2</a:t>
              </a: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1247" y="1898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 b="1">
                  <a:ea typeface="宋体" charset="-122"/>
                </a:rPr>
                <a:t>x</a:t>
              </a:r>
              <a:r>
                <a:rPr lang="en-US" altLang="zh-CN" sz="2000" b="1" baseline="-25000">
                  <a:ea typeface="宋体" charset="-122"/>
                </a:rPr>
                <a:t>3</a:t>
              </a:r>
            </a:p>
          </p:txBody>
        </p:sp>
        <p:sp>
          <p:nvSpPr>
            <p:cNvPr id="29" name="Rectangle 72"/>
            <p:cNvSpPr>
              <a:spLocks noChangeArrowheads="1"/>
            </p:cNvSpPr>
            <p:nvPr/>
          </p:nvSpPr>
          <p:spPr bwMode="auto">
            <a:xfrm>
              <a:off x="2985" y="1706"/>
              <a:ext cx="374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10</a:t>
              </a:r>
            </a:p>
          </p:txBody>
        </p:sp>
        <p:sp>
          <p:nvSpPr>
            <p:cNvPr id="30" name="Rectangle 73"/>
            <p:cNvSpPr>
              <a:spLocks noChangeArrowheads="1"/>
            </p:cNvSpPr>
            <p:nvPr/>
          </p:nvSpPr>
          <p:spPr bwMode="auto">
            <a:xfrm>
              <a:off x="2591" y="1706"/>
              <a:ext cx="459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11</a:t>
              </a:r>
            </a:p>
          </p:txBody>
        </p:sp>
        <p:sp>
          <p:nvSpPr>
            <p:cNvPr id="31" name="Rectangle 74"/>
            <p:cNvSpPr>
              <a:spLocks noChangeArrowheads="1"/>
            </p:cNvSpPr>
            <p:nvPr/>
          </p:nvSpPr>
          <p:spPr bwMode="auto">
            <a:xfrm>
              <a:off x="2207" y="1706"/>
              <a:ext cx="432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01</a:t>
              </a:r>
            </a:p>
          </p:txBody>
        </p:sp>
        <p:sp>
          <p:nvSpPr>
            <p:cNvPr id="32" name="Rectangle 75"/>
            <p:cNvSpPr>
              <a:spLocks noChangeArrowheads="1"/>
            </p:cNvSpPr>
            <p:nvPr/>
          </p:nvSpPr>
          <p:spPr bwMode="auto">
            <a:xfrm>
              <a:off x="1823" y="1706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00</a:t>
              </a:r>
            </a:p>
          </p:txBody>
        </p:sp>
        <p:sp>
          <p:nvSpPr>
            <p:cNvPr id="33" name="Rectangle 76"/>
            <p:cNvSpPr>
              <a:spLocks noChangeArrowheads="1"/>
            </p:cNvSpPr>
            <p:nvPr/>
          </p:nvSpPr>
          <p:spPr bwMode="auto">
            <a:xfrm>
              <a:off x="1487" y="2330"/>
              <a:ext cx="38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1</a:t>
              </a:r>
            </a:p>
          </p:txBody>
        </p:sp>
        <p:sp>
          <p:nvSpPr>
            <p:cNvPr id="34" name="Rectangle 77"/>
            <p:cNvSpPr>
              <a:spLocks noChangeArrowheads="1"/>
            </p:cNvSpPr>
            <p:nvPr/>
          </p:nvSpPr>
          <p:spPr bwMode="auto">
            <a:xfrm>
              <a:off x="1487" y="2011"/>
              <a:ext cx="384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endParaRPr lang="zh-CN" altLang="en-US" sz="2000">
                <a:ea typeface="宋体" charset="-122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ea typeface="宋体" charset="-122"/>
                </a:rPr>
                <a:t>0</a:t>
              </a:r>
            </a:p>
          </p:txBody>
        </p:sp>
        <p:sp>
          <p:nvSpPr>
            <p:cNvPr id="35" name="Rectangle 78"/>
            <p:cNvSpPr>
              <a:spLocks noChangeArrowheads="1"/>
            </p:cNvSpPr>
            <p:nvPr/>
          </p:nvSpPr>
          <p:spPr bwMode="auto">
            <a:xfrm>
              <a:off x="3090" y="2567"/>
              <a:ext cx="3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ea typeface="宋体" charset="-122"/>
                </a:rPr>
                <a:t>1</a:t>
              </a:r>
            </a:p>
          </p:txBody>
        </p:sp>
      </p:grpSp>
      <p:sp>
        <p:nvSpPr>
          <p:cNvPr id="36" name="AutoShape 80"/>
          <p:cNvSpPr>
            <a:spLocks noChangeArrowheads="1"/>
          </p:cNvSpPr>
          <p:nvPr/>
        </p:nvSpPr>
        <p:spPr bwMode="auto">
          <a:xfrm>
            <a:off x="3405822" y="3417571"/>
            <a:ext cx="1079500" cy="10080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81"/>
          <p:cNvSpPr>
            <a:spLocks noChangeArrowheads="1"/>
          </p:cNvSpPr>
          <p:nvPr/>
        </p:nvSpPr>
        <p:spPr bwMode="auto">
          <a:xfrm>
            <a:off x="4701222" y="3417571"/>
            <a:ext cx="1009650" cy="10080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83"/>
          <p:cNvSpPr>
            <a:spLocks noChangeArrowheads="1"/>
          </p:cNvSpPr>
          <p:nvPr/>
        </p:nvSpPr>
        <p:spPr bwMode="auto">
          <a:xfrm>
            <a:off x="3477260" y="3489008"/>
            <a:ext cx="360362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84"/>
          <p:cNvSpPr>
            <a:spLocks noChangeArrowheads="1"/>
          </p:cNvSpPr>
          <p:nvPr/>
        </p:nvSpPr>
        <p:spPr bwMode="auto">
          <a:xfrm>
            <a:off x="5277485" y="3489008"/>
            <a:ext cx="360362" cy="863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85"/>
          <p:cNvSpPr>
            <a:spLocks noChangeArrowheads="1"/>
          </p:cNvSpPr>
          <p:nvPr/>
        </p:nvSpPr>
        <p:spPr bwMode="auto">
          <a:xfrm>
            <a:off x="4774247" y="3993833"/>
            <a:ext cx="792163" cy="2873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" name="Picture 10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22" y="4747896"/>
            <a:ext cx="46863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F(A,B,C,D)=∑m(1,2,4,9,10,11,12,14,15)</a:t>
            </a:r>
          </a:p>
          <a:p>
            <a:r>
              <a:rPr lang="en-US" altLang="zh-CN" dirty="0" smtClean="0"/>
              <a:t>Derive </a:t>
            </a:r>
            <a:r>
              <a:rPr lang="en-US" altLang="zh-CN" dirty="0"/>
              <a:t>a circuit for using 4-to-1 multiplexers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(Do it yourself)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MUX as a Universal 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We can construct OR, AND, and NOT gates using 2-to-1 MUXs. Thus, 2-to-1 MUX is a universal </a:t>
            </a:r>
            <a:r>
              <a:rPr lang="en-US" altLang="zh-CN" dirty="0" smtClean="0">
                <a:ea typeface="宋体" charset="-122"/>
              </a:rPr>
              <a:t>gate.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78387" y="5629275"/>
            <a:ext cx="17860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z </a:t>
            </a:r>
            <a:r>
              <a:rPr lang="en-US" altLang="zh-CN" sz="2400" dirty="0">
                <a:ea typeface="宋体" charset="-122"/>
              </a:rPr>
              <a:t>= x</a:t>
            </a:r>
            <a:r>
              <a:rPr lang="en-US" altLang="zh-CN" sz="2400" baseline="-25000" dirty="0">
                <a:ea typeface="宋体" charset="-122"/>
              </a:rPr>
              <a:t>0 </a:t>
            </a:r>
            <a:r>
              <a:rPr lang="en-US" altLang="zh-CN" sz="2400" dirty="0">
                <a:ea typeface="宋体" charset="-122"/>
              </a:rPr>
              <a:t>+ x</a:t>
            </a:r>
            <a:r>
              <a:rPr lang="en-US" altLang="zh-CN" sz="2400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’x</a:t>
            </a:r>
            <a:r>
              <a:rPr lang="en-US" altLang="zh-CN" sz="2400" baseline="-25000" dirty="0">
                <a:ea typeface="宋体" charset="-122"/>
              </a:rPr>
              <a:t>1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   = x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 + x</a:t>
            </a:r>
            <a:r>
              <a:rPr lang="en-US" altLang="zh-CN" sz="2400" baseline="-25000" dirty="0">
                <a:ea typeface="宋体" charset="-122"/>
              </a:rPr>
              <a:t>0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326312" y="5629275"/>
            <a:ext cx="175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z </a:t>
            </a:r>
            <a:r>
              <a:rPr lang="en-US" altLang="zh-CN" sz="2400" dirty="0">
                <a:ea typeface="宋体" charset="-122"/>
              </a:rPr>
              <a:t>= x·0 + x’·1</a:t>
            </a:r>
          </a:p>
          <a:p>
            <a:r>
              <a:rPr lang="en-US" altLang="zh-CN" sz="2400" dirty="0">
                <a:ea typeface="宋体" charset="-122"/>
              </a:rPr>
              <a:t>   = x’</a:t>
            </a:r>
            <a:endParaRPr lang="en-US" altLang="zh-CN" sz="2400" baseline="-25000" dirty="0">
              <a:ea typeface="宋体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59037" y="5629275"/>
            <a:ext cx="20265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z </a:t>
            </a:r>
            <a:r>
              <a:rPr lang="en-US" altLang="zh-CN" sz="2400" dirty="0">
                <a:ea typeface="宋体" charset="-122"/>
              </a:rPr>
              <a:t>= x</a:t>
            </a:r>
            <a:r>
              <a:rPr lang="en-US" altLang="zh-CN" sz="2400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x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 + x</a:t>
            </a:r>
            <a:r>
              <a:rPr lang="en-US" altLang="zh-CN" sz="2400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’·0</a:t>
            </a:r>
          </a:p>
          <a:p>
            <a:r>
              <a:rPr lang="en-US" altLang="zh-CN" sz="2400" dirty="0">
                <a:ea typeface="宋体" charset="-122"/>
              </a:rPr>
              <a:t>   = x</a:t>
            </a:r>
            <a:r>
              <a:rPr lang="en-US" altLang="zh-CN" sz="2400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x</a:t>
            </a:r>
            <a:r>
              <a:rPr lang="en-US" altLang="zh-CN" sz="2400" baseline="-25000" dirty="0">
                <a:ea typeface="宋体" charset="-122"/>
              </a:rPr>
              <a:t>1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05689"/>
              </p:ext>
            </p:extLst>
          </p:nvPr>
        </p:nvGraphicFramePr>
        <p:xfrm>
          <a:off x="2214562" y="3470275"/>
          <a:ext cx="21463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Visio" r:id="rId3" imgW="2145792" imgH="1988109" progId="Visio.Drawing.11">
                  <p:embed/>
                </p:oleObj>
              </mc:Choice>
              <mc:Fallback>
                <p:oleObj name="Visio" r:id="rId3" imgW="2145792" imgH="19881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2" y="3470275"/>
                        <a:ext cx="214630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254979"/>
              </p:ext>
            </p:extLst>
          </p:nvPr>
        </p:nvGraphicFramePr>
        <p:xfrm>
          <a:off x="4589462" y="3470275"/>
          <a:ext cx="21542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Visio" r:id="rId5" imgW="2153595" imgH="1988109" progId="Visio.Drawing.11">
                  <p:embed/>
                </p:oleObj>
              </mc:Choice>
              <mc:Fallback>
                <p:oleObj name="Visio" r:id="rId5" imgW="2153595" imgH="19881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2" y="3470275"/>
                        <a:ext cx="215423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02961"/>
              </p:ext>
            </p:extLst>
          </p:nvPr>
        </p:nvGraphicFramePr>
        <p:xfrm>
          <a:off x="7081837" y="3470275"/>
          <a:ext cx="2116138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Visio" r:id="rId7" imgW="2116531" imgH="1979331" progId="Visio.Drawing.11">
                  <p:embed/>
                </p:oleObj>
              </mc:Choice>
              <mc:Fallback>
                <p:oleObj name="Visio" r:id="rId7" imgW="2116531" imgH="19793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7" y="3470275"/>
                        <a:ext cx="2116138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7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F(A,B,C,D)=∑m(0,3,4,5,7,9,13,15)</a:t>
            </a:r>
          </a:p>
          <a:p>
            <a:r>
              <a:rPr lang="en-US" altLang="zh-CN" dirty="0" smtClean="0"/>
              <a:t>Derive </a:t>
            </a:r>
            <a:r>
              <a:rPr lang="en-US" altLang="zh-CN" dirty="0"/>
              <a:t>a circuit for using </a:t>
            </a:r>
            <a:r>
              <a:rPr lang="en-US" altLang="zh-CN" dirty="0" smtClean="0"/>
              <a:t>8-to-1 </a:t>
            </a:r>
            <a:r>
              <a:rPr lang="en-US" altLang="zh-CN" dirty="0"/>
              <a:t>multiplexers.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Demultiplexers</a:t>
            </a:r>
            <a:br>
              <a:rPr lang="fr-FR" altLang="zh-CN" dirty="0" smtClean="0"/>
            </a:br>
            <a:r>
              <a:rPr lang="zh-CN" altLang="fr-FR" sz="2800" dirty="0" smtClean="0"/>
              <a:t>多路分配器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err="1"/>
              <a:t>demultiplexer</a:t>
            </a:r>
            <a:r>
              <a:rPr lang="en-US" altLang="zh-CN" dirty="0"/>
              <a:t> (DEMUX) performs the opposite function from a MUX. It switches data from one input line to two or more data lines depending on the select inputs.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3" descr="AAGIGX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774124"/>
            <a:ext cx="6509067" cy="299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98" y="1257300"/>
            <a:ext cx="67913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83920" y="3063240"/>
            <a:ext cx="329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One signal at a time.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53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Demultiplexers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762310" cy="3541714"/>
          </a:xfrm>
        </p:spPr>
        <p:txBody>
          <a:bodyPr>
            <a:normAutofit/>
          </a:bodyPr>
          <a:lstStyle/>
          <a:p>
            <a:r>
              <a:rPr lang="en-US" altLang="zh-CN" dirty="0"/>
              <a:t>The 74LS138</a:t>
            </a:r>
            <a:r>
              <a:rPr lang="zh-CN" altLang="en-US" dirty="0"/>
              <a:t>（</a:t>
            </a:r>
            <a:r>
              <a:rPr lang="en-US" altLang="zh-CN" dirty="0"/>
              <a:t>3-8</a:t>
            </a:r>
            <a:r>
              <a:rPr lang="zh-CN" altLang="en-US" dirty="0"/>
              <a:t>译码器） </a:t>
            </a:r>
            <a:r>
              <a:rPr lang="en-US" altLang="zh-CN" dirty="0"/>
              <a:t>was introduced previously as a decoder but can also serve as a DEMUX. </a:t>
            </a:r>
            <a:endParaRPr lang="en-US" altLang="zh-CN" dirty="0" smtClean="0"/>
          </a:p>
          <a:p>
            <a:r>
              <a:rPr lang="en-US" altLang="zh-CN" dirty="0" smtClean="0"/>
              <a:t>When </a:t>
            </a:r>
            <a:r>
              <a:rPr lang="en-US" altLang="zh-CN" dirty="0"/>
              <a:t>connected as a DEMUX, data is applied to one of the enable inputs, and routed to the selected output line depending on the select variables.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8260080" y="4937760"/>
            <a:ext cx="7921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1F1A17"/>
                </a:solidFill>
                <a:ea typeface="宋体" charset="-122"/>
              </a:rPr>
              <a:t>74LS138</a:t>
            </a:r>
            <a:endParaRPr lang="en-US" altLang="zh-CN" sz="1400">
              <a:ea typeface="宋体" charset="-122"/>
            </a:endParaRPr>
          </a:p>
        </p:txBody>
      </p:sp>
      <p:graphicFrame>
        <p:nvGraphicFramePr>
          <p:cNvPr id="10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801037"/>
              </p:ext>
            </p:extLst>
          </p:nvPr>
        </p:nvGraphicFramePr>
        <p:xfrm>
          <a:off x="7755255" y="2575560"/>
          <a:ext cx="21812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CorelDRAW" r:id="rId3" imgW="1207650" imgH="1307633" progId="CorelDRAW.Graphic.13">
                  <p:embed/>
                </p:oleObj>
              </mc:Choice>
              <mc:Fallback>
                <p:oleObj name="CorelDRAW" r:id="rId3" imgW="1207650" imgH="130763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5255" y="2575560"/>
                        <a:ext cx="218122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5"/>
          <p:cNvSpPr txBox="1">
            <a:spLocks noChangeArrowheads="1"/>
          </p:cNvSpPr>
          <p:nvPr/>
        </p:nvSpPr>
        <p:spPr bwMode="auto">
          <a:xfrm>
            <a:off x="7117080" y="2880360"/>
            <a:ext cx="914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>
                <a:ea typeface="宋体" charset="-122"/>
              </a:rPr>
              <a:t>Data select lines</a:t>
            </a:r>
          </a:p>
        </p:txBody>
      </p:sp>
      <p:sp>
        <p:nvSpPr>
          <p:cNvPr id="12" name="Text Box 96"/>
          <p:cNvSpPr txBox="1">
            <a:spLocks noChangeArrowheads="1"/>
          </p:cNvSpPr>
          <p:nvPr/>
        </p:nvSpPr>
        <p:spPr bwMode="auto">
          <a:xfrm>
            <a:off x="7117080" y="3947160"/>
            <a:ext cx="6858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Enable</a:t>
            </a:r>
          </a:p>
          <a:p>
            <a:pPr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inputs</a:t>
            </a:r>
          </a:p>
        </p:txBody>
      </p:sp>
      <p:sp>
        <p:nvSpPr>
          <p:cNvPr id="13" name="Text Box 97"/>
          <p:cNvSpPr txBox="1">
            <a:spLocks noChangeArrowheads="1"/>
          </p:cNvSpPr>
          <p:nvPr/>
        </p:nvSpPr>
        <p:spPr bwMode="auto">
          <a:xfrm>
            <a:off x="10012680" y="341376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Data outputs</a:t>
            </a:r>
          </a:p>
        </p:txBody>
      </p:sp>
    </p:spTree>
    <p:extLst>
      <p:ext uri="{BB962C8B-B14F-4D97-AF65-F5344CB8AC3E}">
        <p14:creationId xmlns:p14="http://schemas.microsoft.com/office/powerpoint/2010/main" val="26602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Parity </a:t>
            </a:r>
            <a:r>
              <a:rPr lang="en-US" altLang="zh-CN" dirty="0" smtClean="0"/>
              <a:t>Generators/Checkers</a:t>
            </a:r>
            <a:br>
              <a:rPr lang="en-US" altLang="zh-CN" dirty="0" smtClean="0"/>
            </a:br>
            <a:r>
              <a:rPr lang="zh-CN" altLang="en-US" sz="2800" dirty="0" smtClean="0"/>
              <a:t>奇偶</a:t>
            </a:r>
            <a:r>
              <a:rPr lang="zh-CN" altLang="en-US" sz="2800" dirty="0"/>
              <a:t>发生器</a:t>
            </a:r>
            <a:r>
              <a:rPr lang="en-US" altLang="zh-CN" sz="2800" dirty="0"/>
              <a:t>/</a:t>
            </a:r>
            <a:r>
              <a:rPr lang="zh-CN" altLang="en-US" sz="2800" dirty="0"/>
              <a:t>校验</a:t>
            </a:r>
            <a:r>
              <a:rPr lang="zh-CN" altLang="en-US" sz="2800" dirty="0" smtClean="0"/>
              <a:t>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Parity is an error detection method that uses an extra bit appended to a group of bits to force them to be either odd or even. In even parity, the total number of ones is even; in odd parity the total number of ones is odd. </a:t>
            </a:r>
            <a:endParaRPr lang="en-US" altLang="zh-CN" dirty="0" smtClean="0"/>
          </a:p>
          <a:p>
            <a:r>
              <a:rPr lang="en-US" altLang="zh-CN" dirty="0"/>
              <a:t>E.g. The ASCII letter S is 1010011. Show the parity bit for the letter S with odd and even parity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>
                <a:ea typeface="宋体" charset="-122"/>
              </a:rPr>
              <a:t>odd parity: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1010011</a:t>
            </a:r>
          </a:p>
          <a:p>
            <a:pPr lvl="1"/>
            <a:r>
              <a:rPr lang="en-US" altLang="zh-CN" dirty="0" smtClean="0">
                <a:ea typeface="宋体" charset="-122"/>
              </a:rPr>
              <a:t>even parity: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1010011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Parity Generators/Checkers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585270" cy="354171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The 74LS280 can be used to generate a parity bit or to check an incoming data stream for even or odd parity. </a:t>
            </a:r>
          </a:p>
          <a:p>
            <a:r>
              <a:rPr lang="en-US" altLang="zh-CN" dirty="0"/>
              <a:t>Checker: The 74LS280 can test codes with up to 9 bits. The even output will normally be HIGH if the data lines have even parity; otherwise it will be LOW. Likewise, the odd output will normally be HIGH if the data lines have odd parity; otherwise it will be LOW.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842" y="2050733"/>
            <a:ext cx="36480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0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Parity Generators/Checkers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Generator: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generate even parity, the parity bit is taken from the odd parity output.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generate odd parity, the output is taken from the even parity output.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202" y="2050732"/>
            <a:ext cx="36480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34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 </a:t>
            </a:r>
            <a:r>
              <a:rPr lang="en-US" altLang="zh-CN" dirty="0" smtClean="0"/>
              <a:t>Encoders</a:t>
            </a:r>
            <a:br>
              <a:rPr lang="en-US" altLang="zh-CN" dirty="0" smtClean="0"/>
            </a:br>
            <a:r>
              <a:rPr lang="zh-CN" altLang="en-US" sz="2800" dirty="0" smtClean="0"/>
              <a:t>优先编码器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Multiple asserted inputs are allowed; one has priority over all others.</a:t>
            </a:r>
          </a:p>
          <a:p>
            <a:r>
              <a:rPr lang="en-US" altLang="zh-CN" sz="2800" dirty="0" smtClean="0"/>
              <a:t>E.g</a:t>
            </a:r>
            <a:r>
              <a:rPr lang="en-US" altLang="zh-CN" sz="2800" dirty="0"/>
              <a:t>. 4-to-2 Priority </a:t>
            </a:r>
            <a:r>
              <a:rPr lang="en-US" altLang="zh-CN" sz="2800" dirty="0" smtClean="0"/>
              <a:t>Encoder Truth </a:t>
            </a:r>
            <a:r>
              <a:rPr lang="en-US" altLang="zh-CN" sz="2800" dirty="0"/>
              <a:t>Table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Group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22539"/>
              </p:ext>
            </p:extLst>
          </p:nvPr>
        </p:nvGraphicFramePr>
        <p:xfrm>
          <a:off x="6041073" y="2333625"/>
          <a:ext cx="4992687" cy="321552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Inputs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Outputs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8-to-3 Priority Encoder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4" y="2278380"/>
            <a:ext cx="7766035" cy="352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9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 </a:t>
            </a:r>
            <a:r>
              <a:rPr lang="en-US" altLang="zh-CN" dirty="0" err="1" smtClean="0"/>
              <a:t>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1844040"/>
            <a:ext cx="79533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41413" y="2249487"/>
            <a:ext cx="6721993" cy="354171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The decimal to BCD is an encoder with an input for each of the ten decimal digits and four outputs that represent the BCD code for the active digit. </a:t>
            </a:r>
            <a:endParaRPr lang="en-US" altLang="zh-CN" dirty="0" smtClean="0"/>
          </a:p>
          <a:p>
            <a:r>
              <a:rPr lang="en-US" altLang="zh-CN" dirty="0"/>
              <a:t>There is no zero input because the outputs are all LOW when the input is zero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E.g</a:t>
            </a:r>
            <a:r>
              <a:rPr lang="en-US" altLang="zh-CN" dirty="0"/>
              <a:t>. Show how the decimal-to-BCD encoder converts the decimal number 3 into a BCD 0011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9" name="Picture 3" descr="AAGIGWJ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46" y="2261235"/>
            <a:ext cx="4404794" cy="279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848600" y="30480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833360" y="3078480"/>
            <a:ext cx="200384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8717280" y="2423160"/>
            <a:ext cx="0" cy="65532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717280" y="2423160"/>
            <a:ext cx="113516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186160" y="452628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0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186160" y="384048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0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201434" y="310896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186160" y="235071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0" grpId="0"/>
      <p:bldP spid="79" grpId="0"/>
      <p:bldP spid="80" grpId="0"/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249487"/>
            <a:ext cx="5975668" cy="3541714"/>
          </a:xfrm>
        </p:spPr>
        <p:txBody>
          <a:bodyPr/>
          <a:lstStyle/>
          <a:p>
            <a:r>
              <a:rPr lang="en-US" altLang="zh-CN" dirty="0"/>
              <a:t>The 74HC147 is an example of an IC encoder. It is has ten active-LOW inputs and converts the active input to an active-LOW BCD output.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11/9/2021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7501096" y="3499485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Decimal input</a:t>
            </a: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10625296" y="3499485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BCD output</a:t>
            </a:r>
          </a:p>
        </p:txBody>
      </p:sp>
      <p:graphicFrame>
        <p:nvGraphicFramePr>
          <p:cNvPr id="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93184"/>
              </p:ext>
            </p:extLst>
          </p:nvPr>
        </p:nvGraphicFramePr>
        <p:xfrm>
          <a:off x="8263096" y="2188210"/>
          <a:ext cx="236696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CorelDRAW" r:id="rId3" imgW="1444431" imgH="1813844" progId="CorelDRAW.Graphic.13">
                  <p:embed/>
                </p:oleObj>
              </mc:Choice>
              <mc:Fallback>
                <p:oleObj name="CorelDRAW" r:id="rId3" imgW="1444431" imgH="181384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3096" y="2188210"/>
                        <a:ext cx="236696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9177496" y="5160010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GND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9177496" y="180721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solidFill>
                  <a:schemeClr val="bg1"/>
                </a:solidFill>
                <a:ea typeface="宋体" charset="-122"/>
              </a:rPr>
              <a:t>V</a:t>
            </a:r>
            <a:r>
              <a:rPr lang="en-US" altLang="zh-CN" sz="1400" i="1" baseline="-25000">
                <a:solidFill>
                  <a:schemeClr val="bg1"/>
                </a:solidFill>
                <a:ea typeface="宋体" charset="-122"/>
              </a:rPr>
              <a:t>CC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8948896" y="2493010"/>
            <a:ext cx="1004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HPRI/BCD</a:t>
            </a: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8415496" y="485521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74HC147</a:t>
            </a:r>
          </a:p>
        </p:txBody>
      </p:sp>
      <p:sp>
        <p:nvSpPr>
          <p:cNvPr id="14" name="矩形 13"/>
          <p:cNvSpPr/>
          <p:nvPr/>
        </p:nvSpPr>
        <p:spPr>
          <a:xfrm>
            <a:off x="1405096" y="4375180"/>
            <a:ext cx="6870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This device is offers additional flexibility in that it is a </a:t>
            </a:r>
            <a:r>
              <a:rPr lang="en-US" altLang="zh-CN" sz="2400" b="1" dirty="0">
                <a:ea typeface="宋体" charset="-122"/>
              </a:rPr>
              <a:t>priority encoder(</a:t>
            </a:r>
            <a:r>
              <a:rPr lang="zh-CN" altLang="en-US" sz="2400" b="1" dirty="0">
                <a:ea typeface="宋体" charset="-122"/>
              </a:rPr>
              <a:t>优先编码器</a:t>
            </a:r>
            <a:r>
              <a:rPr lang="en-US" altLang="zh-CN" sz="2400" b="1" dirty="0">
                <a:ea typeface="宋体" charset="-122"/>
              </a:rPr>
              <a:t>)</a:t>
            </a:r>
            <a:r>
              <a:rPr lang="en-US" altLang="zh-CN" sz="2400" dirty="0">
                <a:ea typeface="宋体" charset="-122"/>
              </a:rPr>
              <a:t>. This means that if more than one input is active, the one with the highest order decimal digit will be active.</a:t>
            </a:r>
          </a:p>
        </p:txBody>
      </p:sp>
    </p:spTree>
    <p:extLst>
      <p:ext uri="{BB962C8B-B14F-4D97-AF65-F5344CB8AC3E}">
        <p14:creationId xmlns:p14="http://schemas.microsoft.com/office/powerpoint/2010/main" val="32588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上课用字体1">
      <a:majorFont>
        <a:latin typeface="Franklin Gothic Heavy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922</TotalTime>
  <Words>1861</Words>
  <Application>Microsoft Office PowerPoint</Application>
  <PresentationFormat>宽屏</PresentationFormat>
  <Paragraphs>648</Paragraphs>
  <Slides>43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宋体</vt:lpstr>
      <vt:lpstr>微软雅黑</vt:lpstr>
      <vt:lpstr>Arial</vt:lpstr>
      <vt:lpstr>Calibri</vt:lpstr>
      <vt:lpstr>Comic Sans MS</vt:lpstr>
      <vt:lpstr>Courier New</vt:lpstr>
      <vt:lpstr>Franklin Gothic Book</vt:lpstr>
      <vt:lpstr>Franklin Gothic Heavy</vt:lpstr>
      <vt:lpstr>Impact</vt:lpstr>
      <vt:lpstr>Times New Roman</vt:lpstr>
      <vt:lpstr>Trebuchet MS</vt:lpstr>
      <vt:lpstr>Wingdings</vt:lpstr>
      <vt:lpstr>Circuit</vt:lpstr>
      <vt:lpstr>CorelDRAW</vt:lpstr>
      <vt:lpstr>Visio</vt:lpstr>
      <vt:lpstr>CHAPTER 6 FUNCTIONS OF COMBINATIONAL LOGIC</vt:lpstr>
      <vt:lpstr>Encoders 编码器</vt:lpstr>
      <vt:lpstr>Encoders</vt:lpstr>
      <vt:lpstr>Encoders</vt:lpstr>
      <vt:lpstr>Priority Encoders 优先编码器</vt:lpstr>
      <vt:lpstr>8-to-3 Priority Encoder</vt:lpstr>
      <vt:lpstr>Priority EncoderS</vt:lpstr>
      <vt:lpstr>Encoders</vt:lpstr>
      <vt:lpstr>Encoders</vt:lpstr>
      <vt:lpstr>Encoders</vt:lpstr>
      <vt:lpstr>Code converters 代码转换器</vt:lpstr>
      <vt:lpstr>Multiplexers 数字多路器</vt:lpstr>
      <vt:lpstr>Multiplexers</vt:lpstr>
      <vt:lpstr>4-1 Multiplexer 4-1多路器</vt:lpstr>
      <vt:lpstr>4-1 Multiplexer</vt:lpstr>
      <vt:lpstr>8-to-1 MUX</vt:lpstr>
      <vt:lpstr>8-to-1 MUX</vt:lpstr>
      <vt:lpstr>Multiplexer Expansions 多路器扩展</vt:lpstr>
      <vt:lpstr>Example: Quad 2-to-1 MUX</vt:lpstr>
      <vt:lpstr>Example: Quad 4-to-1 MUX</vt:lpstr>
      <vt:lpstr>Multiplexer Expansions</vt:lpstr>
      <vt:lpstr>Multiplexer Expansions</vt:lpstr>
      <vt:lpstr>Implementing Boolean functions with Multiplexers</vt:lpstr>
      <vt:lpstr>Implementing Boolean functions with Multiplexers</vt:lpstr>
      <vt:lpstr>Implementing Boolean functions with Multiplexers</vt:lpstr>
      <vt:lpstr>Implementing Boolean functions with Multiplexers</vt:lpstr>
      <vt:lpstr>Implementing Boolean functions with Multiplexers</vt:lpstr>
      <vt:lpstr>Implementing Boolean functions with Multiplexers</vt:lpstr>
      <vt:lpstr>Implementing Boolean functions with Multiplexers</vt:lpstr>
      <vt:lpstr>exercise</vt:lpstr>
      <vt:lpstr>exercise</vt:lpstr>
      <vt:lpstr>exercise</vt:lpstr>
      <vt:lpstr>exercise</vt:lpstr>
      <vt:lpstr>Implementing Boolean functions with Multiplexers</vt:lpstr>
      <vt:lpstr>Implementing Boolean functions with Multiplexers</vt:lpstr>
      <vt:lpstr>exercise</vt:lpstr>
      <vt:lpstr>MUX as a Universal Gate</vt:lpstr>
      <vt:lpstr>HOMEWORK</vt:lpstr>
      <vt:lpstr>Demultiplexers 多路分配器</vt:lpstr>
      <vt:lpstr>Demultiplexers</vt:lpstr>
      <vt:lpstr>Parity Generators/Checkers 奇偶发生器/校验器</vt:lpstr>
      <vt:lpstr>Parity Generators/Checkers</vt:lpstr>
      <vt:lpstr>Parity Generators/Checkers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marige</dc:creator>
  <cp:lastModifiedBy>marige</cp:lastModifiedBy>
  <cp:revision>124</cp:revision>
  <dcterms:created xsi:type="dcterms:W3CDTF">2014-08-26T23:43:54Z</dcterms:created>
  <dcterms:modified xsi:type="dcterms:W3CDTF">2021-11-09T01:58:39Z</dcterms:modified>
</cp:coreProperties>
</file>